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3" r:id="rId3"/>
    <p:sldId id="272" r:id="rId4"/>
    <p:sldId id="265" r:id="rId5"/>
    <p:sldId id="264" r:id="rId6"/>
    <p:sldId id="274" r:id="rId7"/>
    <p:sldId id="350" r:id="rId8"/>
    <p:sldId id="343" r:id="rId9"/>
    <p:sldId id="275" r:id="rId10"/>
    <p:sldId id="276" r:id="rId11"/>
    <p:sldId id="277" r:id="rId12"/>
    <p:sldId id="278" r:id="rId13"/>
    <p:sldId id="279" r:id="rId14"/>
    <p:sldId id="280" r:id="rId15"/>
    <p:sldId id="281" r:id="rId16"/>
    <p:sldId id="282" r:id="rId17"/>
    <p:sldId id="339" r:id="rId18"/>
    <p:sldId id="348" r:id="rId19"/>
    <p:sldId id="351" r:id="rId20"/>
    <p:sldId id="284" r:id="rId21"/>
    <p:sldId id="289" r:id="rId22"/>
    <p:sldId id="292" r:id="rId23"/>
    <p:sldId id="295" r:id="rId24"/>
    <p:sldId id="291" r:id="rId25"/>
    <p:sldId id="352" r:id="rId26"/>
  </p:sldIdLst>
  <p:sldSz cx="9906000" cy="6858000" type="A4"/>
  <p:notesSz cx="6858000" cy="9144000"/>
  <p:defaultTextStyle>
    <a:defPPr>
      <a:defRPr lang="en-US"/>
    </a:defPPr>
    <a:lvl1pPr marL="0" algn="l" defTabSz="491033" rtl="0" eaLnBrk="1" latinLnBrk="0" hangingPunct="1">
      <a:defRPr sz="1900" kern="1200">
        <a:solidFill>
          <a:schemeClr val="tx1"/>
        </a:solidFill>
        <a:latin typeface="+mn-lt"/>
        <a:ea typeface="+mn-ea"/>
        <a:cs typeface="+mn-cs"/>
      </a:defRPr>
    </a:lvl1pPr>
    <a:lvl2pPr marL="491033" algn="l" defTabSz="491033" rtl="0" eaLnBrk="1" latinLnBrk="0" hangingPunct="1">
      <a:defRPr sz="1900" kern="1200">
        <a:solidFill>
          <a:schemeClr val="tx1"/>
        </a:solidFill>
        <a:latin typeface="+mn-lt"/>
        <a:ea typeface="+mn-ea"/>
        <a:cs typeface="+mn-cs"/>
      </a:defRPr>
    </a:lvl2pPr>
    <a:lvl3pPr marL="982066" algn="l" defTabSz="491033" rtl="0" eaLnBrk="1" latinLnBrk="0" hangingPunct="1">
      <a:defRPr sz="1900" kern="1200">
        <a:solidFill>
          <a:schemeClr val="tx1"/>
        </a:solidFill>
        <a:latin typeface="+mn-lt"/>
        <a:ea typeface="+mn-ea"/>
        <a:cs typeface="+mn-cs"/>
      </a:defRPr>
    </a:lvl3pPr>
    <a:lvl4pPr marL="1473098" algn="l" defTabSz="491033" rtl="0" eaLnBrk="1" latinLnBrk="0" hangingPunct="1">
      <a:defRPr sz="1900" kern="1200">
        <a:solidFill>
          <a:schemeClr val="tx1"/>
        </a:solidFill>
        <a:latin typeface="+mn-lt"/>
        <a:ea typeface="+mn-ea"/>
        <a:cs typeface="+mn-cs"/>
      </a:defRPr>
    </a:lvl4pPr>
    <a:lvl5pPr marL="1964131" algn="l" defTabSz="491033" rtl="0" eaLnBrk="1" latinLnBrk="0" hangingPunct="1">
      <a:defRPr sz="1900" kern="1200">
        <a:solidFill>
          <a:schemeClr val="tx1"/>
        </a:solidFill>
        <a:latin typeface="+mn-lt"/>
        <a:ea typeface="+mn-ea"/>
        <a:cs typeface="+mn-cs"/>
      </a:defRPr>
    </a:lvl5pPr>
    <a:lvl6pPr marL="2455164" algn="l" defTabSz="491033" rtl="0" eaLnBrk="1" latinLnBrk="0" hangingPunct="1">
      <a:defRPr sz="1900" kern="1200">
        <a:solidFill>
          <a:schemeClr val="tx1"/>
        </a:solidFill>
        <a:latin typeface="+mn-lt"/>
        <a:ea typeface="+mn-ea"/>
        <a:cs typeface="+mn-cs"/>
      </a:defRPr>
    </a:lvl6pPr>
    <a:lvl7pPr marL="2946197" algn="l" defTabSz="491033" rtl="0" eaLnBrk="1" latinLnBrk="0" hangingPunct="1">
      <a:defRPr sz="1900" kern="1200">
        <a:solidFill>
          <a:schemeClr val="tx1"/>
        </a:solidFill>
        <a:latin typeface="+mn-lt"/>
        <a:ea typeface="+mn-ea"/>
        <a:cs typeface="+mn-cs"/>
      </a:defRPr>
    </a:lvl7pPr>
    <a:lvl8pPr marL="3437230" algn="l" defTabSz="491033" rtl="0" eaLnBrk="1" latinLnBrk="0" hangingPunct="1">
      <a:defRPr sz="1900" kern="1200">
        <a:solidFill>
          <a:schemeClr val="tx1"/>
        </a:solidFill>
        <a:latin typeface="+mn-lt"/>
        <a:ea typeface="+mn-ea"/>
        <a:cs typeface="+mn-cs"/>
      </a:defRPr>
    </a:lvl8pPr>
    <a:lvl9pPr marL="3928262" algn="l" defTabSz="4910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BEC"/>
    <a:srgbClr val="4B84C6"/>
    <a:srgbClr val="4D85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9" autoAdjust="0"/>
    <p:restoredTop sz="94886" autoAdjust="0"/>
  </p:normalViewPr>
  <p:slideViewPr>
    <p:cSldViewPr snapToGrid="0" snapToObjects="1">
      <p:cViewPr varScale="1">
        <p:scale>
          <a:sx n="86" d="100"/>
          <a:sy n="86" d="100"/>
        </p:scale>
        <p:origin x="1426" y="29"/>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1033" indent="0" algn="ctr">
              <a:buNone/>
              <a:defRPr>
                <a:solidFill>
                  <a:schemeClr val="tx1">
                    <a:tint val="75000"/>
                  </a:schemeClr>
                </a:solidFill>
              </a:defRPr>
            </a:lvl2pPr>
            <a:lvl3pPr marL="982066" indent="0" algn="ctr">
              <a:buNone/>
              <a:defRPr>
                <a:solidFill>
                  <a:schemeClr val="tx1">
                    <a:tint val="75000"/>
                  </a:schemeClr>
                </a:solidFill>
              </a:defRPr>
            </a:lvl3pPr>
            <a:lvl4pPr marL="1473098" indent="0" algn="ctr">
              <a:buNone/>
              <a:defRPr>
                <a:solidFill>
                  <a:schemeClr val="tx1">
                    <a:tint val="75000"/>
                  </a:schemeClr>
                </a:solidFill>
              </a:defRPr>
            </a:lvl4pPr>
            <a:lvl5pPr marL="1964131" indent="0" algn="ctr">
              <a:buNone/>
              <a:defRPr>
                <a:solidFill>
                  <a:schemeClr val="tx1">
                    <a:tint val="75000"/>
                  </a:schemeClr>
                </a:solidFill>
              </a:defRPr>
            </a:lvl5pPr>
            <a:lvl6pPr marL="2455164" indent="0" algn="ctr">
              <a:buNone/>
              <a:defRPr>
                <a:solidFill>
                  <a:schemeClr val="tx1">
                    <a:tint val="75000"/>
                  </a:schemeClr>
                </a:solidFill>
              </a:defRPr>
            </a:lvl6pPr>
            <a:lvl7pPr marL="2946197" indent="0" algn="ctr">
              <a:buNone/>
              <a:defRPr>
                <a:solidFill>
                  <a:schemeClr val="tx1">
                    <a:tint val="75000"/>
                  </a:schemeClr>
                </a:solidFill>
              </a:defRPr>
            </a:lvl7pPr>
            <a:lvl8pPr marL="3437230" indent="0" algn="ctr">
              <a:buNone/>
              <a:defRPr>
                <a:solidFill>
                  <a:schemeClr val="tx1">
                    <a:tint val="75000"/>
                  </a:schemeClr>
                </a:solidFill>
              </a:defRPr>
            </a:lvl8pPr>
            <a:lvl9pPr marL="3928262"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91800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254124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95300" y="274638"/>
            <a:ext cx="652145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61756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50973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00" b="1" cap="all"/>
            </a:lvl1pPr>
          </a:lstStyle>
          <a:p>
            <a:r>
              <a:rPr lang="es-ES_tradnl"/>
              <a:t>Click to edit Master title style</a:t>
            </a:r>
            <a:endParaRPr lang="en-US"/>
          </a:p>
        </p:txBody>
      </p:sp>
      <p:sp>
        <p:nvSpPr>
          <p:cNvPr id="3" name="Text Placeholder 2"/>
          <p:cNvSpPr>
            <a:spLocks noGrp="1"/>
          </p:cNvSpPr>
          <p:nvPr>
            <p:ph type="body" idx="1"/>
          </p:nvPr>
        </p:nvSpPr>
        <p:spPr>
          <a:xfrm>
            <a:off x="782506" y="2906718"/>
            <a:ext cx="8420100" cy="1500187"/>
          </a:xfrm>
        </p:spPr>
        <p:txBody>
          <a:bodyPr anchor="b"/>
          <a:lstStyle>
            <a:lvl1pPr marL="0" indent="0">
              <a:buNone/>
              <a:defRPr sz="2100">
                <a:solidFill>
                  <a:schemeClr val="tx1">
                    <a:tint val="75000"/>
                  </a:schemeClr>
                </a:solidFill>
              </a:defRPr>
            </a:lvl1pPr>
            <a:lvl2pPr marL="491033" indent="0">
              <a:buNone/>
              <a:defRPr sz="1900">
                <a:solidFill>
                  <a:schemeClr val="tx1">
                    <a:tint val="75000"/>
                  </a:schemeClr>
                </a:solidFill>
              </a:defRPr>
            </a:lvl2pPr>
            <a:lvl3pPr marL="982066" indent="0">
              <a:buNone/>
              <a:defRPr sz="1700">
                <a:solidFill>
                  <a:schemeClr val="tx1">
                    <a:tint val="75000"/>
                  </a:schemeClr>
                </a:solidFill>
              </a:defRPr>
            </a:lvl3pPr>
            <a:lvl4pPr marL="1473098" indent="0">
              <a:buNone/>
              <a:defRPr sz="1500">
                <a:solidFill>
                  <a:schemeClr val="tx1">
                    <a:tint val="75000"/>
                  </a:schemeClr>
                </a:solidFill>
              </a:defRPr>
            </a:lvl4pPr>
            <a:lvl5pPr marL="1964131" indent="0">
              <a:buNone/>
              <a:defRPr sz="1500">
                <a:solidFill>
                  <a:schemeClr val="tx1">
                    <a:tint val="75000"/>
                  </a:schemeClr>
                </a:solidFill>
              </a:defRPr>
            </a:lvl5pPr>
            <a:lvl6pPr marL="2455164" indent="0">
              <a:buNone/>
              <a:defRPr sz="1500">
                <a:solidFill>
                  <a:schemeClr val="tx1">
                    <a:tint val="75000"/>
                  </a:schemeClr>
                </a:solidFill>
              </a:defRPr>
            </a:lvl6pPr>
            <a:lvl7pPr marL="2946197" indent="0">
              <a:buNone/>
              <a:defRPr sz="1500">
                <a:solidFill>
                  <a:schemeClr val="tx1">
                    <a:tint val="75000"/>
                  </a:schemeClr>
                </a:solidFill>
              </a:defRPr>
            </a:lvl7pPr>
            <a:lvl8pPr marL="3437230" indent="0">
              <a:buNone/>
              <a:defRPr sz="1500">
                <a:solidFill>
                  <a:schemeClr val="tx1">
                    <a:tint val="75000"/>
                  </a:schemeClr>
                </a:solidFill>
              </a:defRPr>
            </a:lvl8pPr>
            <a:lvl9pPr marL="3928262" indent="0">
              <a:buNone/>
              <a:defRPr sz="15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1761C092-9D99-5042-8807-10B46173B71C}"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377379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95300" y="1600202"/>
            <a:ext cx="4375150" cy="4525963"/>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5035550" y="1600202"/>
            <a:ext cx="4375150" cy="4525963"/>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1761C092-9D99-5042-8807-10B46173B71C}"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419751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95300" y="1535117"/>
            <a:ext cx="4376870" cy="639762"/>
          </a:xfrm>
        </p:spPr>
        <p:txBody>
          <a:bodyPr anchor="b"/>
          <a:lstStyle>
            <a:lvl1pPr marL="0" indent="0">
              <a:buNone/>
              <a:defRPr sz="2600" b="1"/>
            </a:lvl1pPr>
            <a:lvl2pPr marL="491033" indent="0">
              <a:buNone/>
              <a:defRPr sz="2100" b="1"/>
            </a:lvl2pPr>
            <a:lvl3pPr marL="982066" indent="0">
              <a:buNone/>
              <a:defRPr sz="1900" b="1"/>
            </a:lvl3pPr>
            <a:lvl4pPr marL="1473098" indent="0">
              <a:buNone/>
              <a:defRPr sz="1700" b="1"/>
            </a:lvl4pPr>
            <a:lvl5pPr marL="1964131" indent="0">
              <a:buNone/>
              <a:defRPr sz="1700" b="1"/>
            </a:lvl5pPr>
            <a:lvl6pPr marL="2455164" indent="0">
              <a:buNone/>
              <a:defRPr sz="1700" b="1"/>
            </a:lvl6pPr>
            <a:lvl7pPr marL="2946197" indent="0">
              <a:buNone/>
              <a:defRPr sz="1700" b="1"/>
            </a:lvl7pPr>
            <a:lvl8pPr marL="3437230" indent="0">
              <a:buNone/>
              <a:defRPr sz="1700" b="1"/>
            </a:lvl8pPr>
            <a:lvl9pPr marL="3928262" indent="0">
              <a:buNone/>
              <a:defRPr sz="1700" b="1"/>
            </a:lvl9pPr>
          </a:lstStyle>
          <a:p>
            <a:pPr lvl="0"/>
            <a:r>
              <a:rPr lang="es-ES_tradnl"/>
              <a:t>Click to edit Master text styles</a:t>
            </a:r>
          </a:p>
        </p:txBody>
      </p:sp>
      <p:sp>
        <p:nvSpPr>
          <p:cNvPr id="4" name="Content Placeholder 3"/>
          <p:cNvSpPr>
            <a:spLocks noGrp="1"/>
          </p:cNvSpPr>
          <p:nvPr>
            <p:ph sz="half" idx="2"/>
          </p:nvPr>
        </p:nvSpPr>
        <p:spPr>
          <a:xfrm>
            <a:off x="495300" y="2174879"/>
            <a:ext cx="4376870" cy="3951288"/>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5032115" y="1535117"/>
            <a:ext cx="4378590" cy="639762"/>
          </a:xfrm>
        </p:spPr>
        <p:txBody>
          <a:bodyPr anchor="b"/>
          <a:lstStyle>
            <a:lvl1pPr marL="0" indent="0">
              <a:buNone/>
              <a:defRPr sz="2600" b="1"/>
            </a:lvl1pPr>
            <a:lvl2pPr marL="491033" indent="0">
              <a:buNone/>
              <a:defRPr sz="2100" b="1"/>
            </a:lvl2pPr>
            <a:lvl3pPr marL="982066" indent="0">
              <a:buNone/>
              <a:defRPr sz="1900" b="1"/>
            </a:lvl3pPr>
            <a:lvl4pPr marL="1473098" indent="0">
              <a:buNone/>
              <a:defRPr sz="1700" b="1"/>
            </a:lvl4pPr>
            <a:lvl5pPr marL="1964131" indent="0">
              <a:buNone/>
              <a:defRPr sz="1700" b="1"/>
            </a:lvl5pPr>
            <a:lvl6pPr marL="2455164" indent="0">
              <a:buNone/>
              <a:defRPr sz="1700" b="1"/>
            </a:lvl6pPr>
            <a:lvl7pPr marL="2946197" indent="0">
              <a:buNone/>
              <a:defRPr sz="1700" b="1"/>
            </a:lvl7pPr>
            <a:lvl8pPr marL="3437230" indent="0">
              <a:buNone/>
              <a:defRPr sz="1700" b="1"/>
            </a:lvl8pPr>
            <a:lvl9pPr marL="3928262" indent="0">
              <a:buNone/>
              <a:defRPr sz="1700" b="1"/>
            </a:lvl9pPr>
          </a:lstStyle>
          <a:p>
            <a:pPr lvl="0"/>
            <a:r>
              <a:rPr lang="es-ES_tradnl"/>
              <a:t>Click to edit Master text styles</a:t>
            </a:r>
          </a:p>
        </p:txBody>
      </p:sp>
      <p:sp>
        <p:nvSpPr>
          <p:cNvPr id="6" name="Content Placeholder 5"/>
          <p:cNvSpPr>
            <a:spLocks noGrp="1"/>
          </p:cNvSpPr>
          <p:nvPr>
            <p:ph sz="quarter" idx="4"/>
          </p:nvPr>
        </p:nvSpPr>
        <p:spPr>
          <a:xfrm>
            <a:off x="5032115" y="2174879"/>
            <a:ext cx="4378590" cy="3951288"/>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1761C092-9D99-5042-8807-10B46173B71C}"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395940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1761C092-9D99-5042-8807-10B46173B71C}"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26535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1C092-9D99-5042-8807-10B46173B71C}"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0388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006" cy="1162050"/>
          </a:xfrm>
        </p:spPr>
        <p:txBody>
          <a:bodyPr anchor="b"/>
          <a:lstStyle>
            <a:lvl1pPr algn="l">
              <a:defRPr sz="2100" b="1"/>
            </a:lvl1pPr>
          </a:lstStyle>
          <a:p>
            <a:r>
              <a:rPr lang="es-ES_tradnl"/>
              <a:t>Click to edit Master title style</a:t>
            </a:r>
            <a:endParaRPr lang="en-US"/>
          </a:p>
        </p:txBody>
      </p:sp>
      <p:sp>
        <p:nvSpPr>
          <p:cNvPr id="3" name="Content Placeholder 2"/>
          <p:cNvSpPr>
            <a:spLocks noGrp="1"/>
          </p:cNvSpPr>
          <p:nvPr>
            <p:ph idx="1"/>
          </p:nvPr>
        </p:nvSpPr>
        <p:spPr>
          <a:xfrm>
            <a:off x="3872971" y="273054"/>
            <a:ext cx="5537729" cy="5853113"/>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95305" y="1435103"/>
            <a:ext cx="3259006" cy="4691063"/>
          </a:xfrm>
        </p:spPr>
        <p:txBody>
          <a:bodyPr/>
          <a:lstStyle>
            <a:lvl1pPr marL="0" indent="0">
              <a:buNone/>
              <a:defRPr sz="1500"/>
            </a:lvl1pPr>
            <a:lvl2pPr marL="491033" indent="0">
              <a:buNone/>
              <a:defRPr sz="1300"/>
            </a:lvl2pPr>
            <a:lvl3pPr marL="982066" indent="0">
              <a:buNone/>
              <a:defRPr sz="1100"/>
            </a:lvl3pPr>
            <a:lvl4pPr marL="1473098" indent="0">
              <a:buNone/>
              <a:defRPr sz="1000"/>
            </a:lvl4pPr>
            <a:lvl5pPr marL="1964131" indent="0">
              <a:buNone/>
              <a:defRPr sz="1000"/>
            </a:lvl5pPr>
            <a:lvl6pPr marL="2455164" indent="0">
              <a:buNone/>
              <a:defRPr sz="1000"/>
            </a:lvl6pPr>
            <a:lvl7pPr marL="2946197" indent="0">
              <a:buNone/>
              <a:defRPr sz="1000"/>
            </a:lvl7pPr>
            <a:lvl8pPr marL="3437230" indent="0">
              <a:buNone/>
              <a:defRPr sz="1000"/>
            </a:lvl8pPr>
            <a:lvl9pPr marL="3928262" indent="0">
              <a:buNone/>
              <a:defRPr sz="10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761C092-9D99-5042-8807-10B46173B71C}"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2044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4"/>
            <a:ext cx="5943600" cy="566738"/>
          </a:xfrm>
        </p:spPr>
        <p:txBody>
          <a:bodyPr anchor="b"/>
          <a:lstStyle>
            <a:lvl1pPr algn="l">
              <a:defRPr sz="2100" b="1"/>
            </a:lvl1pPr>
          </a:lstStyle>
          <a:p>
            <a:r>
              <a:rPr lang="es-ES_tradnl"/>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400"/>
            </a:lvl1pPr>
            <a:lvl2pPr marL="491033" indent="0">
              <a:buNone/>
              <a:defRPr sz="3000"/>
            </a:lvl2pPr>
            <a:lvl3pPr marL="982066" indent="0">
              <a:buNone/>
              <a:defRPr sz="2600"/>
            </a:lvl3pPr>
            <a:lvl4pPr marL="1473098" indent="0">
              <a:buNone/>
              <a:defRPr sz="2100"/>
            </a:lvl4pPr>
            <a:lvl5pPr marL="1964131" indent="0">
              <a:buNone/>
              <a:defRPr sz="2100"/>
            </a:lvl5pPr>
            <a:lvl6pPr marL="2455164" indent="0">
              <a:buNone/>
              <a:defRPr sz="2100"/>
            </a:lvl6pPr>
            <a:lvl7pPr marL="2946197" indent="0">
              <a:buNone/>
              <a:defRPr sz="2100"/>
            </a:lvl7pPr>
            <a:lvl8pPr marL="3437230" indent="0">
              <a:buNone/>
              <a:defRPr sz="2100"/>
            </a:lvl8pPr>
            <a:lvl9pPr marL="3928262" indent="0">
              <a:buNone/>
              <a:defRPr sz="2100"/>
            </a:lvl9pPr>
          </a:lstStyle>
          <a:p>
            <a:endParaRPr lang="en-US"/>
          </a:p>
        </p:txBody>
      </p:sp>
      <p:sp>
        <p:nvSpPr>
          <p:cNvPr id="4" name="Text Placeholder 3"/>
          <p:cNvSpPr>
            <a:spLocks noGrp="1"/>
          </p:cNvSpPr>
          <p:nvPr>
            <p:ph type="body" sz="half" idx="2"/>
          </p:nvPr>
        </p:nvSpPr>
        <p:spPr>
          <a:xfrm>
            <a:off x="1941645" y="5367342"/>
            <a:ext cx="5943600" cy="804862"/>
          </a:xfrm>
        </p:spPr>
        <p:txBody>
          <a:bodyPr/>
          <a:lstStyle>
            <a:lvl1pPr marL="0" indent="0">
              <a:buNone/>
              <a:defRPr sz="1500"/>
            </a:lvl1pPr>
            <a:lvl2pPr marL="491033" indent="0">
              <a:buNone/>
              <a:defRPr sz="1300"/>
            </a:lvl2pPr>
            <a:lvl3pPr marL="982066" indent="0">
              <a:buNone/>
              <a:defRPr sz="1100"/>
            </a:lvl3pPr>
            <a:lvl4pPr marL="1473098" indent="0">
              <a:buNone/>
              <a:defRPr sz="1000"/>
            </a:lvl4pPr>
            <a:lvl5pPr marL="1964131" indent="0">
              <a:buNone/>
              <a:defRPr sz="1000"/>
            </a:lvl5pPr>
            <a:lvl6pPr marL="2455164" indent="0">
              <a:buNone/>
              <a:defRPr sz="1000"/>
            </a:lvl6pPr>
            <a:lvl7pPr marL="2946197" indent="0">
              <a:buNone/>
              <a:defRPr sz="1000"/>
            </a:lvl7pPr>
            <a:lvl8pPr marL="3437230" indent="0">
              <a:buNone/>
              <a:defRPr sz="1000"/>
            </a:lvl8pPr>
            <a:lvl9pPr marL="3928262" indent="0">
              <a:buNone/>
              <a:defRPr sz="10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761C092-9D99-5042-8807-10B46173B71C}"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399764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41"/>
            <a:ext cx="8915400" cy="1143000"/>
          </a:xfrm>
          <a:prstGeom prst="rect">
            <a:avLst/>
          </a:prstGeom>
        </p:spPr>
        <p:txBody>
          <a:bodyPr vert="horz" lIns="98207" tIns="49103" rIns="98207" bIns="49103"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95300" y="1600202"/>
            <a:ext cx="8915400" cy="4525963"/>
          </a:xfrm>
          <a:prstGeom prst="rect">
            <a:avLst/>
          </a:prstGeom>
        </p:spPr>
        <p:txBody>
          <a:bodyPr vert="horz" lIns="98207" tIns="49103" rIns="98207" bIns="49103"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8207" tIns="49103" rIns="98207" bIns="49103" rtlCol="0" anchor="ctr"/>
          <a:lstStyle>
            <a:lvl1pPr algn="l">
              <a:defRPr sz="1300">
                <a:solidFill>
                  <a:schemeClr val="tx1">
                    <a:tint val="75000"/>
                  </a:schemeClr>
                </a:solidFill>
              </a:defRPr>
            </a:lvl1pPr>
          </a:lstStyle>
          <a:p>
            <a:fld id="{1761C092-9D99-5042-8807-10B46173B71C}" type="datetimeFigureOut">
              <a:rPr lang="en-US" smtClean="0"/>
              <a:t>4/3/2023</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8207" tIns="49103" rIns="98207" bIns="49103"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8207" tIns="49103" rIns="98207" bIns="49103" rtlCol="0" anchor="ctr"/>
          <a:lstStyle>
            <a:lvl1pPr algn="r">
              <a:defRPr sz="1300">
                <a:solidFill>
                  <a:schemeClr val="tx1">
                    <a:tint val="75000"/>
                  </a:schemeClr>
                </a:solidFill>
              </a:defRPr>
            </a:lvl1pPr>
          </a:lstStyle>
          <a:p>
            <a:fld id="{1EFECEAB-0D54-CF42-A0F4-11E1869FE94B}" type="slidenum">
              <a:rPr lang="en-US" smtClean="0"/>
              <a:t>‹Nº›</a:t>
            </a:fld>
            <a:endParaRPr lang="en-US"/>
          </a:p>
        </p:txBody>
      </p:sp>
    </p:spTree>
    <p:extLst>
      <p:ext uri="{BB962C8B-B14F-4D97-AF65-F5344CB8AC3E}">
        <p14:creationId xmlns:p14="http://schemas.microsoft.com/office/powerpoint/2010/main" val="86237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033" rtl="0" eaLnBrk="1" latinLnBrk="0" hangingPunct="1">
        <a:spcBef>
          <a:spcPct val="0"/>
        </a:spcBef>
        <a:buNone/>
        <a:defRPr sz="4700" kern="1200">
          <a:solidFill>
            <a:schemeClr val="tx1"/>
          </a:solidFill>
          <a:latin typeface="+mj-lt"/>
          <a:ea typeface="+mj-ea"/>
          <a:cs typeface="+mj-cs"/>
        </a:defRPr>
      </a:lvl1pPr>
    </p:titleStyle>
    <p:bodyStyle>
      <a:lvl1pPr marL="368275" indent="-368275" algn="l" defTabSz="491033" rtl="0" eaLnBrk="1" latinLnBrk="0" hangingPunct="1">
        <a:spcBef>
          <a:spcPct val="20000"/>
        </a:spcBef>
        <a:buFont typeface="Arial"/>
        <a:buChar char="•"/>
        <a:defRPr sz="3400" kern="1200">
          <a:solidFill>
            <a:schemeClr val="tx1"/>
          </a:solidFill>
          <a:latin typeface="+mn-lt"/>
          <a:ea typeface="+mn-ea"/>
          <a:cs typeface="+mn-cs"/>
        </a:defRPr>
      </a:lvl1pPr>
      <a:lvl2pPr marL="797928" indent="-306896" algn="l" defTabSz="491033" rtl="0" eaLnBrk="1" latinLnBrk="0" hangingPunct="1">
        <a:spcBef>
          <a:spcPct val="20000"/>
        </a:spcBef>
        <a:buFont typeface="Arial"/>
        <a:buChar char="–"/>
        <a:defRPr sz="3000" kern="1200">
          <a:solidFill>
            <a:schemeClr val="tx1"/>
          </a:solidFill>
          <a:latin typeface="+mn-lt"/>
          <a:ea typeface="+mn-ea"/>
          <a:cs typeface="+mn-cs"/>
        </a:defRPr>
      </a:lvl2pPr>
      <a:lvl3pPr marL="1227582" indent="-245516" algn="l" defTabSz="491033" rtl="0" eaLnBrk="1" latinLnBrk="0" hangingPunct="1">
        <a:spcBef>
          <a:spcPct val="20000"/>
        </a:spcBef>
        <a:buFont typeface="Arial"/>
        <a:buChar char="•"/>
        <a:defRPr sz="2600" kern="1200">
          <a:solidFill>
            <a:schemeClr val="tx1"/>
          </a:solidFill>
          <a:latin typeface="+mn-lt"/>
          <a:ea typeface="+mn-ea"/>
          <a:cs typeface="+mn-cs"/>
        </a:defRPr>
      </a:lvl3pPr>
      <a:lvl4pPr marL="1718615" indent="-245516" algn="l" defTabSz="491033" rtl="0" eaLnBrk="1" latinLnBrk="0" hangingPunct="1">
        <a:spcBef>
          <a:spcPct val="20000"/>
        </a:spcBef>
        <a:buFont typeface="Arial"/>
        <a:buChar char="–"/>
        <a:defRPr sz="2100" kern="1200">
          <a:solidFill>
            <a:schemeClr val="tx1"/>
          </a:solidFill>
          <a:latin typeface="+mn-lt"/>
          <a:ea typeface="+mn-ea"/>
          <a:cs typeface="+mn-cs"/>
        </a:defRPr>
      </a:lvl4pPr>
      <a:lvl5pPr marL="2209648" indent="-245516" algn="l" defTabSz="491033" rtl="0" eaLnBrk="1" latinLnBrk="0" hangingPunct="1">
        <a:spcBef>
          <a:spcPct val="20000"/>
        </a:spcBef>
        <a:buFont typeface="Arial"/>
        <a:buChar char="»"/>
        <a:defRPr sz="2100" kern="1200">
          <a:solidFill>
            <a:schemeClr val="tx1"/>
          </a:solidFill>
          <a:latin typeface="+mn-lt"/>
          <a:ea typeface="+mn-ea"/>
          <a:cs typeface="+mn-cs"/>
        </a:defRPr>
      </a:lvl5pPr>
      <a:lvl6pPr marL="2700680" indent="-245516" algn="l" defTabSz="491033" rtl="0" eaLnBrk="1" latinLnBrk="0" hangingPunct="1">
        <a:spcBef>
          <a:spcPct val="20000"/>
        </a:spcBef>
        <a:buFont typeface="Arial"/>
        <a:buChar char="•"/>
        <a:defRPr sz="2100" kern="1200">
          <a:solidFill>
            <a:schemeClr val="tx1"/>
          </a:solidFill>
          <a:latin typeface="+mn-lt"/>
          <a:ea typeface="+mn-ea"/>
          <a:cs typeface="+mn-cs"/>
        </a:defRPr>
      </a:lvl6pPr>
      <a:lvl7pPr marL="3191713" indent="-245516" algn="l" defTabSz="491033" rtl="0" eaLnBrk="1" latinLnBrk="0" hangingPunct="1">
        <a:spcBef>
          <a:spcPct val="20000"/>
        </a:spcBef>
        <a:buFont typeface="Arial"/>
        <a:buChar char="•"/>
        <a:defRPr sz="2100" kern="1200">
          <a:solidFill>
            <a:schemeClr val="tx1"/>
          </a:solidFill>
          <a:latin typeface="+mn-lt"/>
          <a:ea typeface="+mn-ea"/>
          <a:cs typeface="+mn-cs"/>
        </a:defRPr>
      </a:lvl7pPr>
      <a:lvl8pPr marL="3682746" indent="-245516" algn="l" defTabSz="491033" rtl="0" eaLnBrk="1" latinLnBrk="0" hangingPunct="1">
        <a:spcBef>
          <a:spcPct val="20000"/>
        </a:spcBef>
        <a:buFont typeface="Arial"/>
        <a:buChar char="•"/>
        <a:defRPr sz="2100" kern="1200">
          <a:solidFill>
            <a:schemeClr val="tx1"/>
          </a:solidFill>
          <a:latin typeface="+mn-lt"/>
          <a:ea typeface="+mn-ea"/>
          <a:cs typeface="+mn-cs"/>
        </a:defRPr>
      </a:lvl8pPr>
      <a:lvl9pPr marL="4173779" indent="-245516" algn="l" defTabSz="491033"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91033" rtl="0" eaLnBrk="1" latinLnBrk="0" hangingPunct="1">
        <a:defRPr sz="1900" kern="1200">
          <a:solidFill>
            <a:schemeClr val="tx1"/>
          </a:solidFill>
          <a:latin typeface="+mn-lt"/>
          <a:ea typeface="+mn-ea"/>
          <a:cs typeface="+mn-cs"/>
        </a:defRPr>
      </a:lvl1pPr>
      <a:lvl2pPr marL="491033" algn="l" defTabSz="491033" rtl="0" eaLnBrk="1" latinLnBrk="0" hangingPunct="1">
        <a:defRPr sz="1900" kern="1200">
          <a:solidFill>
            <a:schemeClr val="tx1"/>
          </a:solidFill>
          <a:latin typeface="+mn-lt"/>
          <a:ea typeface="+mn-ea"/>
          <a:cs typeface="+mn-cs"/>
        </a:defRPr>
      </a:lvl2pPr>
      <a:lvl3pPr marL="982066" algn="l" defTabSz="491033" rtl="0" eaLnBrk="1" latinLnBrk="0" hangingPunct="1">
        <a:defRPr sz="1900" kern="1200">
          <a:solidFill>
            <a:schemeClr val="tx1"/>
          </a:solidFill>
          <a:latin typeface="+mn-lt"/>
          <a:ea typeface="+mn-ea"/>
          <a:cs typeface="+mn-cs"/>
        </a:defRPr>
      </a:lvl3pPr>
      <a:lvl4pPr marL="1473098" algn="l" defTabSz="491033" rtl="0" eaLnBrk="1" latinLnBrk="0" hangingPunct="1">
        <a:defRPr sz="1900" kern="1200">
          <a:solidFill>
            <a:schemeClr val="tx1"/>
          </a:solidFill>
          <a:latin typeface="+mn-lt"/>
          <a:ea typeface="+mn-ea"/>
          <a:cs typeface="+mn-cs"/>
        </a:defRPr>
      </a:lvl4pPr>
      <a:lvl5pPr marL="1964131" algn="l" defTabSz="491033" rtl="0" eaLnBrk="1" latinLnBrk="0" hangingPunct="1">
        <a:defRPr sz="1900" kern="1200">
          <a:solidFill>
            <a:schemeClr val="tx1"/>
          </a:solidFill>
          <a:latin typeface="+mn-lt"/>
          <a:ea typeface="+mn-ea"/>
          <a:cs typeface="+mn-cs"/>
        </a:defRPr>
      </a:lvl5pPr>
      <a:lvl6pPr marL="2455164" algn="l" defTabSz="491033" rtl="0" eaLnBrk="1" latinLnBrk="0" hangingPunct="1">
        <a:defRPr sz="1900" kern="1200">
          <a:solidFill>
            <a:schemeClr val="tx1"/>
          </a:solidFill>
          <a:latin typeface="+mn-lt"/>
          <a:ea typeface="+mn-ea"/>
          <a:cs typeface="+mn-cs"/>
        </a:defRPr>
      </a:lvl6pPr>
      <a:lvl7pPr marL="2946197" algn="l" defTabSz="491033" rtl="0" eaLnBrk="1" latinLnBrk="0" hangingPunct="1">
        <a:defRPr sz="1900" kern="1200">
          <a:solidFill>
            <a:schemeClr val="tx1"/>
          </a:solidFill>
          <a:latin typeface="+mn-lt"/>
          <a:ea typeface="+mn-ea"/>
          <a:cs typeface="+mn-cs"/>
        </a:defRPr>
      </a:lvl7pPr>
      <a:lvl8pPr marL="3437230" algn="l" defTabSz="491033" rtl="0" eaLnBrk="1" latinLnBrk="0" hangingPunct="1">
        <a:defRPr sz="1900" kern="1200">
          <a:solidFill>
            <a:schemeClr val="tx1"/>
          </a:solidFill>
          <a:latin typeface="+mn-lt"/>
          <a:ea typeface="+mn-ea"/>
          <a:cs typeface="+mn-cs"/>
        </a:defRPr>
      </a:lvl8pPr>
      <a:lvl9pPr marL="3928262" algn="l" defTabSz="49103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9C75D1-BB22-4321-AA2C-0F2E03A062C2}"/>
              </a:ext>
            </a:extLst>
          </p:cNvPr>
          <p:cNvPicPr>
            <a:picLocks noChangeAspect="1"/>
          </p:cNvPicPr>
          <p:nvPr/>
        </p:nvPicPr>
        <p:blipFill>
          <a:blip r:embed="rId2"/>
          <a:stretch>
            <a:fillRect/>
          </a:stretch>
        </p:blipFill>
        <p:spPr>
          <a:xfrm>
            <a:off x="0" y="12879"/>
            <a:ext cx="9906000" cy="7167093"/>
          </a:xfrm>
          <a:prstGeom prst="rect">
            <a:avLst/>
          </a:prstGeom>
        </p:spPr>
      </p:pic>
      <p:sp>
        <p:nvSpPr>
          <p:cNvPr id="5" name="Rectángulo 4"/>
          <p:cNvSpPr/>
          <p:nvPr/>
        </p:nvSpPr>
        <p:spPr>
          <a:xfrm>
            <a:off x="613438" y="1304300"/>
            <a:ext cx="8679124" cy="1538883"/>
          </a:xfrm>
          <a:prstGeom prst="rect">
            <a:avLst/>
          </a:prstGeom>
        </p:spPr>
        <p:txBody>
          <a:bodyPr wrap="square">
            <a:spAutoFit/>
          </a:bodyPr>
          <a:lstStyle/>
          <a:p>
            <a:pPr algn="ctr">
              <a:spcBef>
                <a:spcPts val="600"/>
              </a:spcBef>
            </a:pPr>
            <a:r>
              <a:rPr lang="es-PY" sz="2800" b="1" dirty="0">
                <a:solidFill>
                  <a:schemeClr val="bg1"/>
                </a:solidFill>
                <a:latin typeface="Arial" charset="0"/>
              </a:rPr>
              <a:t>INSTRUCTIVO DE REGISTRO</a:t>
            </a:r>
          </a:p>
          <a:p>
            <a:pPr algn="ctr">
              <a:spcBef>
                <a:spcPts val="600"/>
              </a:spcBef>
            </a:pPr>
            <a:endParaRPr lang="es-ES" sz="2800" b="1" dirty="0">
              <a:solidFill>
                <a:schemeClr val="bg1"/>
              </a:solidFill>
            </a:endParaRPr>
          </a:p>
          <a:p>
            <a:pPr algn="ctr">
              <a:spcBef>
                <a:spcPts val="600"/>
              </a:spcBef>
            </a:pPr>
            <a:endParaRPr lang="es-ES" sz="2800" b="1" dirty="0">
              <a:solidFill>
                <a:schemeClr val="bg1"/>
              </a:solidFill>
            </a:endParaRPr>
          </a:p>
        </p:txBody>
      </p:sp>
      <p:sp>
        <p:nvSpPr>
          <p:cNvPr id="6" name="Rectángulo 5"/>
          <p:cNvSpPr/>
          <p:nvPr/>
        </p:nvSpPr>
        <p:spPr>
          <a:xfrm>
            <a:off x="314835" y="4134604"/>
            <a:ext cx="9546203" cy="1461939"/>
          </a:xfrm>
          <a:prstGeom prst="rect">
            <a:avLst/>
          </a:prstGeom>
        </p:spPr>
        <p:txBody>
          <a:bodyPr wrap="none">
            <a:spAutoFit/>
          </a:bodyPr>
          <a:lstStyle/>
          <a:p>
            <a:pPr>
              <a:spcBef>
                <a:spcPts val="600"/>
              </a:spcBef>
            </a:pPr>
            <a:r>
              <a:rPr lang="es-ES" sz="2800" b="1" dirty="0">
                <a:solidFill>
                  <a:schemeClr val="bg1"/>
                </a:solidFill>
              </a:rPr>
              <a:t>SOCIEDAD ANÓNIMA EMISORA DE CAPITAL ABIERTO</a:t>
            </a:r>
          </a:p>
          <a:p>
            <a:pPr>
              <a:spcBef>
                <a:spcPts val="600"/>
              </a:spcBef>
            </a:pPr>
            <a:r>
              <a:rPr lang="es-ES" sz="2800" b="1" dirty="0">
                <a:solidFill>
                  <a:schemeClr val="bg1"/>
                </a:solidFill>
              </a:rPr>
              <a:t>SOCIEDAD ANÓNIMA EMISORA</a:t>
            </a:r>
          </a:p>
          <a:p>
            <a:pPr defTabSz="914400" fontAlgn="base">
              <a:spcBef>
                <a:spcPct val="0"/>
              </a:spcBef>
              <a:spcAft>
                <a:spcPct val="0"/>
              </a:spcAft>
            </a:pPr>
            <a:endParaRPr lang="es-PY" sz="2800" b="1" dirty="0">
              <a:solidFill>
                <a:schemeClr val="bg1"/>
              </a:solidFill>
              <a:latin typeface="Arial" charset="0"/>
            </a:endParaRPr>
          </a:p>
        </p:txBody>
      </p:sp>
    </p:spTree>
    <p:extLst>
      <p:ext uri="{BB962C8B-B14F-4D97-AF65-F5344CB8AC3E}">
        <p14:creationId xmlns:p14="http://schemas.microsoft.com/office/powerpoint/2010/main" val="408766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845976"/>
            <a:ext cx="1798476" cy="1012024"/>
          </a:xfrm>
          <a:prstGeom prst="rect">
            <a:avLst/>
          </a:prstGeom>
        </p:spPr>
      </p:pic>
      <p:sp>
        <p:nvSpPr>
          <p:cNvPr id="2" name="Rectángulo 1"/>
          <p:cNvSpPr/>
          <p:nvPr/>
        </p:nvSpPr>
        <p:spPr>
          <a:xfrm>
            <a:off x="336416" y="1282024"/>
            <a:ext cx="4953000" cy="4662815"/>
          </a:xfrm>
          <a:prstGeom prst="rect">
            <a:avLst/>
          </a:prstGeom>
        </p:spPr>
        <p:txBody>
          <a:bodyPr>
            <a:spAutoFit/>
          </a:bodyPr>
          <a:lstStyle/>
          <a:p>
            <a:endParaRPr lang="es-PY" dirty="0"/>
          </a:p>
          <a:p>
            <a:r>
              <a:rPr lang="es-ES" sz="2000" b="1" i="1" dirty="0">
                <a:latin typeface="Arial" panose="020B0604020202020204" pitchFamily="34" charset="0"/>
                <a:cs typeface="Arial" panose="020B0604020202020204" pitchFamily="34" charset="0"/>
              </a:rPr>
              <a:t>c) </a:t>
            </a:r>
            <a:r>
              <a:rPr lang="es-ES" sz="2000" dirty="0">
                <a:latin typeface="Arial" panose="020B0604020202020204" pitchFamily="34" charset="0"/>
                <a:cs typeface="Arial" panose="020B0604020202020204" pitchFamily="34" charset="0"/>
              </a:rPr>
              <a:t>En caso que el emisor tenga una vinculación con algunas personas jurídicas o grupos económicos, deberá indicarse su calidad de matriz o subsidiaria en su caso, y la participación porcentual en dichas entidades, cuando sean mayor o igual al 10%, con descripción de las actividades a que estas se dedican; las vinculaciones podrán ser por propiedad (tenencia de capital) o por gestión (participación en la administración de sociedades o personas jurídicas); </a:t>
            </a:r>
          </a:p>
          <a:p>
            <a:endParaRPr lang="es-PY" dirty="0"/>
          </a:p>
          <a:p>
            <a:endParaRPr lang="es-PY"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5625832" y="1395626"/>
            <a:ext cx="3769622" cy="4184079"/>
          </a:xfrm>
          <a:prstGeom prst="rect">
            <a:avLst/>
          </a:prstGeom>
        </p:spPr>
      </p:pic>
    </p:spTree>
    <p:extLst>
      <p:ext uri="{BB962C8B-B14F-4D97-AF65-F5344CB8AC3E}">
        <p14:creationId xmlns:p14="http://schemas.microsoft.com/office/powerpoint/2010/main" val="102785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2" name="Rectángulo 1"/>
          <p:cNvSpPr/>
          <p:nvPr/>
        </p:nvSpPr>
        <p:spPr>
          <a:xfrm>
            <a:off x="349120" y="1507973"/>
            <a:ext cx="9224088" cy="1938992"/>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d) </a:t>
            </a:r>
            <a:r>
              <a:rPr lang="es-ES" sz="2000" dirty="0">
                <a:latin typeface="Arial" panose="020B0604020202020204" pitchFamily="34" charset="0"/>
                <a:cs typeface="Arial" panose="020B0604020202020204" pitchFamily="34" charset="0"/>
              </a:rPr>
              <a:t>Indicación de los sectores de la economía en el que la entidad ejerce sus actividades según registro de RUC y, descripción de los principales factores de riesgo inherentes a su funcionamiento; </a:t>
            </a:r>
          </a:p>
          <a:p>
            <a:endParaRPr lang="es-PY" sz="2000" dirty="0">
              <a:latin typeface="Arial" panose="020B0604020202020204" pitchFamily="34" charset="0"/>
              <a:cs typeface="Arial" panose="020B0604020202020204" pitchFamily="34" charset="0"/>
            </a:endParaRPr>
          </a:p>
          <a:p>
            <a:br>
              <a:rPr lang="es-ES" sz="2000" dirty="0">
                <a:solidFill>
                  <a:srgbClr val="000000"/>
                </a:solidFill>
                <a:latin typeface="Arial" panose="020B0604020202020204" pitchFamily="34" charset="0"/>
                <a:cs typeface="Arial" panose="020B0604020202020204" pitchFamily="34" charset="0"/>
              </a:rPr>
            </a:br>
            <a:endParaRPr lang="es-PY" sz="2000" dirty="0">
              <a:solidFill>
                <a:srgbClr val="00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rot="21354700">
            <a:off x="455228" y="2807685"/>
            <a:ext cx="4054141" cy="312133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2775622"/>
            <a:ext cx="4576455" cy="3070354"/>
          </a:xfrm>
          <a:prstGeom prst="rect">
            <a:avLst/>
          </a:prstGeom>
        </p:spPr>
      </p:pic>
    </p:spTree>
    <p:extLst>
      <p:ext uri="{BB962C8B-B14F-4D97-AF65-F5344CB8AC3E}">
        <p14:creationId xmlns:p14="http://schemas.microsoft.com/office/powerpoint/2010/main" val="29973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2" name="Rectángulo 1"/>
          <p:cNvSpPr/>
          <p:nvPr/>
        </p:nvSpPr>
        <p:spPr>
          <a:xfrm>
            <a:off x="2313370" y="1418472"/>
            <a:ext cx="4953000" cy="707886"/>
          </a:xfrm>
          <a:prstGeom prst="rect">
            <a:avLst/>
          </a:prstGeom>
        </p:spPr>
        <p:txBody>
          <a:bodyPr>
            <a:spAutoFit/>
          </a:bodyPr>
          <a:lstStyle/>
          <a:p>
            <a:pPr algn="ctr"/>
            <a:r>
              <a:rPr lang="es-PY" sz="2000" b="1" i="1" dirty="0">
                <a:solidFill>
                  <a:srgbClr val="000000"/>
                </a:solidFill>
                <a:latin typeface="Arial" panose="020B0604020202020204" pitchFamily="34" charset="0"/>
                <a:cs typeface="Arial" panose="020B0604020202020204" pitchFamily="34" charset="0"/>
              </a:rPr>
              <a:t>e) </a:t>
            </a:r>
            <a:r>
              <a:rPr lang="es-PY" sz="2000" dirty="0">
                <a:solidFill>
                  <a:srgbClr val="000000"/>
                </a:solidFill>
                <a:latin typeface="Arial" panose="020B0604020202020204" pitchFamily="34" charset="0"/>
                <a:cs typeface="Arial" panose="020B0604020202020204" pitchFamily="34" charset="0"/>
              </a:rPr>
              <a:t>Organigrama de la sociedad; </a:t>
            </a:r>
            <a:br>
              <a:rPr lang="es-PY" sz="2000" dirty="0">
                <a:solidFill>
                  <a:srgbClr val="000000"/>
                </a:solidFill>
                <a:latin typeface="Arial" panose="020B0604020202020204" pitchFamily="34" charset="0"/>
                <a:cs typeface="Arial" panose="020B0604020202020204" pitchFamily="34" charset="0"/>
              </a:rPr>
            </a:br>
            <a:endParaRPr lang="es-PY" sz="20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5663" y="2126358"/>
            <a:ext cx="4594674" cy="3777314"/>
          </a:xfrm>
          <a:prstGeom prst="rect">
            <a:avLst/>
          </a:prstGeom>
        </p:spPr>
      </p:pic>
    </p:spTree>
    <p:extLst>
      <p:ext uri="{BB962C8B-B14F-4D97-AF65-F5344CB8AC3E}">
        <p14:creationId xmlns:p14="http://schemas.microsoft.com/office/powerpoint/2010/main" val="412877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6" name="Rectángulo 5"/>
          <p:cNvSpPr/>
          <p:nvPr/>
        </p:nvSpPr>
        <p:spPr>
          <a:xfrm>
            <a:off x="367781" y="1323263"/>
            <a:ext cx="9074799" cy="1323439"/>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f</a:t>
            </a:r>
            <a:r>
              <a:rPr lang="es-ES" sz="2000" b="1" dirty="0">
                <a:solidFill>
                  <a:srgbClr val="000000"/>
                </a:solidFill>
                <a:latin typeface="Arial" panose="020B0604020202020204" pitchFamily="34" charset="0"/>
                <a:cs typeface="Arial" panose="020B0604020202020204" pitchFamily="34" charset="0"/>
              </a:rPr>
              <a:t>) </a:t>
            </a:r>
            <a:r>
              <a:rPr lang="es-ES" sz="2000" dirty="0">
                <a:solidFill>
                  <a:srgbClr val="000000"/>
                </a:solidFill>
                <a:latin typeface="Arial" panose="020B0604020202020204" pitchFamily="34" charset="0"/>
                <a:cs typeface="Arial" panose="020B0604020202020204" pitchFamily="34" charset="0"/>
              </a:rPr>
              <a:t>Indicación de los representantes del emisor, legales y convencionales, en su caso</a:t>
            </a:r>
            <a:r>
              <a:rPr lang="es-ES" sz="2000" i="1" dirty="0">
                <a:solidFill>
                  <a:srgbClr val="000000"/>
                </a:solidFill>
                <a:latin typeface="Arial" panose="020B0604020202020204" pitchFamily="34" charset="0"/>
                <a:cs typeface="Arial" panose="020B0604020202020204" pitchFamily="34" charset="0"/>
              </a:rPr>
              <a:t>. </a:t>
            </a:r>
            <a:r>
              <a:rPr lang="es-ES" sz="2000" b="1" dirty="0">
                <a:solidFill>
                  <a:srgbClr val="000000"/>
                </a:solidFill>
                <a:latin typeface="Arial" panose="020B0604020202020204" pitchFamily="34" charset="0"/>
                <a:cs typeface="Arial" panose="020B0604020202020204" pitchFamily="34" charset="0"/>
              </a:rPr>
              <a:t>Nómina de directores y síndicos, acompañada del Acta en donde conste la designación de los mismos; </a:t>
            </a:r>
            <a:br>
              <a:rPr lang="es-ES" sz="2000" dirty="0">
                <a:solidFill>
                  <a:srgbClr val="000000"/>
                </a:solidFill>
                <a:latin typeface="Arial" panose="020B0604020202020204" pitchFamily="34" charset="0"/>
                <a:cs typeface="Arial" panose="020B0604020202020204" pitchFamily="34" charset="0"/>
              </a:rPr>
            </a:br>
            <a:endParaRPr lang="es-PY" sz="20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stretch>
            <a:fillRect/>
          </a:stretch>
        </p:blipFill>
        <p:spPr>
          <a:xfrm>
            <a:off x="805264" y="2819462"/>
            <a:ext cx="8199831" cy="2798307"/>
          </a:xfrm>
          <a:prstGeom prst="rect">
            <a:avLst/>
          </a:prstGeom>
        </p:spPr>
      </p:pic>
    </p:spTree>
    <p:extLst>
      <p:ext uri="{BB962C8B-B14F-4D97-AF65-F5344CB8AC3E}">
        <p14:creationId xmlns:p14="http://schemas.microsoft.com/office/powerpoint/2010/main" val="412938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2" name="Rectángulo 1"/>
          <p:cNvSpPr/>
          <p:nvPr/>
        </p:nvSpPr>
        <p:spPr>
          <a:xfrm>
            <a:off x="683801" y="1475137"/>
            <a:ext cx="8925508" cy="1323439"/>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g) </a:t>
            </a:r>
            <a:r>
              <a:rPr lang="es-ES" sz="2000" dirty="0">
                <a:solidFill>
                  <a:srgbClr val="000000"/>
                </a:solidFill>
                <a:latin typeface="Arial" panose="020B0604020202020204" pitchFamily="34" charset="0"/>
                <a:cs typeface="Arial" panose="020B0604020202020204" pitchFamily="34" charset="0"/>
              </a:rPr>
              <a:t>Individualización de sus principales ejecutivos señalando una breve síntesis de la trayectoria profesional y experiencia de los Directores, Síndicos y gerentes</a:t>
            </a:r>
            <a:r>
              <a:rPr lang="es-ES" sz="2000" i="1" dirty="0">
                <a:solidFill>
                  <a:srgbClr val="000000"/>
                </a:solidFill>
                <a:latin typeface="Arial" panose="020B0604020202020204" pitchFamily="34" charset="0"/>
                <a:cs typeface="Arial" panose="020B0604020202020204" pitchFamily="34" charset="0"/>
              </a:rPr>
              <a:t>; </a:t>
            </a:r>
            <a:br>
              <a:rPr lang="es-ES" sz="2000" dirty="0">
                <a:solidFill>
                  <a:srgbClr val="000000"/>
                </a:solidFill>
                <a:latin typeface="Arial" panose="020B0604020202020204" pitchFamily="34" charset="0"/>
                <a:cs typeface="Arial" panose="020B0604020202020204" pitchFamily="34" charset="0"/>
              </a:rPr>
            </a:br>
            <a:endParaRPr lang="es-PY"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rot="420034">
            <a:off x="638741" y="2709927"/>
            <a:ext cx="8529043" cy="2804403"/>
          </a:xfrm>
          <a:prstGeom prst="rect">
            <a:avLst/>
          </a:prstGeom>
        </p:spPr>
      </p:pic>
    </p:spTree>
    <p:extLst>
      <p:ext uri="{BB962C8B-B14F-4D97-AF65-F5344CB8AC3E}">
        <p14:creationId xmlns:p14="http://schemas.microsoft.com/office/powerpoint/2010/main" val="180982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6" name="Rectángulo 5"/>
          <p:cNvSpPr/>
          <p:nvPr/>
        </p:nvSpPr>
        <p:spPr>
          <a:xfrm>
            <a:off x="498410" y="1623385"/>
            <a:ext cx="8701574" cy="1323439"/>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h)</a:t>
            </a:r>
            <a:r>
              <a:rPr lang="es-ES" sz="2000" i="1" dirty="0">
                <a:solidFill>
                  <a:srgbClr val="000000"/>
                </a:solidFill>
                <a:latin typeface="Arial" panose="020B0604020202020204" pitchFamily="34" charset="0"/>
                <a:cs typeface="Arial" panose="020B0604020202020204" pitchFamily="34" charset="0"/>
              </a:rPr>
              <a:t> </a:t>
            </a:r>
            <a:r>
              <a:rPr lang="es-ES" sz="2000" dirty="0">
                <a:solidFill>
                  <a:srgbClr val="000000"/>
                </a:solidFill>
                <a:latin typeface="Arial" panose="020B0604020202020204" pitchFamily="34" charset="0"/>
                <a:cs typeface="Arial" panose="020B0604020202020204" pitchFamily="34" charset="0"/>
              </a:rPr>
              <a:t>Indicación de la existencia de vinculación de los directores y síndicos, con otras empresas en calidad de socios o accionistas o por formar parte de sus órganos de administración o fiscalización; </a:t>
            </a:r>
            <a:br>
              <a:rPr lang="es-ES" sz="2000" dirty="0">
                <a:solidFill>
                  <a:srgbClr val="000000"/>
                </a:solidFill>
                <a:latin typeface="Arial" panose="020B0604020202020204" pitchFamily="34" charset="0"/>
                <a:cs typeface="Arial" panose="020B0604020202020204" pitchFamily="34" charset="0"/>
              </a:rPr>
            </a:br>
            <a:endParaRPr lang="es-PY" sz="20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stretch>
            <a:fillRect/>
          </a:stretch>
        </p:blipFill>
        <p:spPr>
          <a:xfrm rot="21249049">
            <a:off x="654785" y="2875027"/>
            <a:ext cx="8388823" cy="2887723"/>
          </a:xfrm>
          <a:prstGeom prst="rect">
            <a:avLst/>
          </a:prstGeom>
        </p:spPr>
      </p:pic>
    </p:spTree>
    <p:extLst>
      <p:ext uri="{BB962C8B-B14F-4D97-AF65-F5344CB8AC3E}">
        <p14:creationId xmlns:p14="http://schemas.microsoft.com/office/powerpoint/2010/main" val="157070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2" name="Rectángulo 1"/>
          <p:cNvSpPr/>
          <p:nvPr/>
        </p:nvSpPr>
        <p:spPr>
          <a:xfrm>
            <a:off x="264920" y="1316156"/>
            <a:ext cx="9392261" cy="1015663"/>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i) </a:t>
            </a:r>
            <a:r>
              <a:rPr lang="es-ES" sz="2000" dirty="0">
                <a:solidFill>
                  <a:srgbClr val="000000"/>
                </a:solidFill>
                <a:latin typeface="Arial" panose="020B0604020202020204" pitchFamily="34" charset="0"/>
                <a:cs typeface="Arial" panose="020B0604020202020204" pitchFamily="34" charset="0"/>
              </a:rPr>
              <a:t>Descripción del capital social, emitido, suscripto e integrado y composición accionaria de la siguiente manera:</a:t>
            </a:r>
            <a:br>
              <a:rPr lang="es-ES" sz="2000" dirty="0">
                <a:solidFill>
                  <a:srgbClr val="000000"/>
                </a:solidFill>
                <a:latin typeface="Arial" panose="020B0604020202020204" pitchFamily="34" charset="0"/>
                <a:cs typeface="Arial" panose="020B0604020202020204" pitchFamily="34" charset="0"/>
              </a:rPr>
            </a:br>
            <a:endParaRPr lang="es-PY"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432336" y="2206280"/>
            <a:ext cx="8852159" cy="1524259"/>
          </a:xfrm>
          <a:prstGeom prst="rect">
            <a:avLst/>
          </a:prstGeom>
        </p:spPr>
      </p:pic>
      <p:sp>
        <p:nvSpPr>
          <p:cNvPr id="8" name="Rectángulo 7"/>
          <p:cNvSpPr/>
          <p:nvPr/>
        </p:nvSpPr>
        <p:spPr>
          <a:xfrm>
            <a:off x="432336" y="4053876"/>
            <a:ext cx="8776217" cy="1938992"/>
          </a:xfrm>
          <a:prstGeom prst="rect">
            <a:avLst/>
          </a:prstGeom>
        </p:spPr>
        <p:txBody>
          <a:bodyPr wrap="square">
            <a:spAutoFit/>
          </a:bodyPr>
          <a:lstStyle/>
          <a:p>
            <a:pPr marL="342900" indent="-342900">
              <a:buAutoNum type="arabicPeriod"/>
            </a:pPr>
            <a:r>
              <a:rPr lang="es-ES" sz="2000" dirty="0">
                <a:latin typeface="Arial" panose="020B0604020202020204" pitchFamily="34" charset="0"/>
                <a:cs typeface="Arial" panose="020B0604020202020204" pitchFamily="34" charset="0"/>
              </a:rPr>
              <a:t>Accionistas que detentan el diez (10) por ciento o más de participación en el capital. En casos de accionistas que sean personas jurídicas, se deberá llegar hasta los beneficiarios finales (personas físicas) quienes detentan el diez (10) por ciento o más de participación en el capital;</a:t>
            </a:r>
          </a:p>
          <a:p>
            <a:pPr marL="342900" indent="-342900">
              <a:buAutoNum type="arabicPeriod"/>
            </a:pPr>
            <a:r>
              <a:rPr lang="es-ES" sz="2000" dirty="0">
                <a:latin typeface="Arial" panose="020B0604020202020204" pitchFamily="34" charset="0"/>
                <a:cs typeface="Arial" panose="020B0604020202020204" pitchFamily="34" charset="0"/>
              </a:rPr>
              <a:t>Los accionistas que representan hasta el cincuenta y uno (51) por ciento del capital, y hasta un máximo de veinte (20) accionistas. </a:t>
            </a:r>
          </a:p>
        </p:txBody>
      </p:sp>
    </p:spTree>
    <p:extLst>
      <p:ext uri="{BB962C8B-B14F-4D97-AF65-F5344CB8AC3E}">
        <p14:creationId xmlns:p14="http://schemas.microsoft.com/office/powerpoint/2010/main" val="3735943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6" name="Rectángulo 5"/>
          <p:cNvSpPr/>
          <p:nvPr/>
        </p:nvSpPr>
        <p:spPr>
          <a:xfrm>
            <a:off x="550505" y="2099955"/>
            <a:ext cx="9209314" cy="3477875"/>
          </a:xfrm>
          <a:prstGeom prst="rect">
            <a:avLst/>
          </a:prstGeom>
        </p:spPr>
        <p:txBody>
          <a:bodyPr wrap="square">
            <a:spAutoFit/>
          </a:bodyPr>
          <a:lstStyle/>
          <a:p>
            <a:pPr algn="just"/>
            <a:r>
              <a:rPr lang="es-ES" sz="2000" b="1" i="1" dirty="0">
                <a:solidFill>
                  <a:srgbClr val="000000"/>
                </a:solidFill>
                <a:latin typeface="Arial" panose="020B0604020202020204" pitchFamily="34" charset="0"/>
                <a:cs typeface="Arial" panose="020B0604020202020204" pitchFamily="34" charset="0"/>
              </a:rPr>
              <a:t>j) </a:t>
            </a:r>
            <a:r>
              <a:rPr lang="es-ES" sz="2000" dirty="0">
                <a:latin typeface="Arial" panose="020B0604020202020204" pitchFamily="34" charset="0"/>
                <a:cs typeface="Arial" panose="020B0604020202020204" pitchFamily="34" charset="0"/>
              </a:rPr>
              <a:t>Estatutos sociales vigentes, ajustados a las leyes y reglamentos que rigen al mercado de valores, debidamente inscriptos en la Dirección de los Registros Públicos; además deberán contar con el capital social representado en acciones escriturales.</a:t>
            </a:r>
          </a:p>
          <a:p>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r>
              <a:rPr lang="es-ES" sz="2000" b="1" i="1" dirty="0">
                <a:solidFill>
                  <a:srgbClr val="000000"/>
                </a:solidFill>
                <a:latin typeface="Arial" panose="020B0604020202020204" pitchFamily="34" charset="0"/>
                <a:cs typeface="Arial" panose="020B0604020202020204" pitchFamily="34" charset="0"/>
              </a:rPr>
              <a:t>k</a:t>
            </a:r>
            <a:r>
              <a:rPr lang="es-ES" sz="2000" dirty="0">
                <a:solidFill>
                  <a:srgbClr val="000000"/>
                </a:solidFill>
                <a:latin typeface="Arial" panose="020B0604020202020204" pitchFamily="34" charset="0"/>
                <a:cs typeface="Arial" panose="020B0604020202020204" pitchFamily="34" charset="0"/>
              </a:rPr>
              <a:t>) Documento de identidad de los directores y síndicos de la sociedad; </a:t>
            </a:r>
          </a:p>
          <a:p>
            <a:endParaRPr lang="es-ES" sz="2000" dirty="0">
              <a:solidFill>
                <a:srgbClr val="000000"/>
              </a:solidFill>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endParaRPr lang="es-ES" sz="2000" dirty="0">
              <a:solidFill>
                <a:srgbClr val="000000"/>
              </a:solidFill>
              <a:latin typeface="Arial" panose="020B0604020202020204" pitchFamily="34" charset="0"/>
              <a:cs typeface="Arial" panose="020B0604020202020204" pitchFamily="34" charset="0"/>
            </a:endParaRPr>
          </a:p>
          <a:p>
            <a:endParaRPr lang="es-E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84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2" name="Rectángulo 1"/>
          <p:cNvSpPr/>
          <p:nvPr/>
        </p:nvSpPr>
        <p:spPr>
          <a:xfrm>
            <a:off x="338608" y="1602174"/>
            <a:ext cx="9037212" cy="646331"/>
          </a:xfrm>
          <a:prstGeom prst="rect">
            <a:avLst/>
          </a:prstGeom>
        </p:spPr>
        <p:txBody>
          <a:bodyPr wrap="square">
            <a:spAutoFit/>
          </a:bodyPr>
          <a:lstStyle/>
          <a:p>
            <a:r>
              <a:rPr lang="es-ES" sz="1800" b="1" i="1" dirty="0">
                <a:solidFill>
                  <a:srgbClr val="000000"/>
                </a:solidFill>
                <a:latin typeface="Arial" panose="020B0604020202020204" pitchFamily="34" charset="0"/>
                <a:cs typeface="Arial" panose="020B0604020202020204" pitchFamily="34" charset="0"/>
              </a:rPr>
              <a:t>l</a:t>
            </a:r>
            <a:r>
              <a:rPr lang="es-ES" sz="1800" dirty="0">
                <a:solidFill>
                  <a:srgbClr val="000000"/>
                </a:solidFill>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Estados Financieros comparativos de los tres últimos ejercicios, salvo que la existencia de la sociedad sea inferior a ese plazo; </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86" y="2476236"/>
            <a:ext cx="3193772" cy="1667859"/>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969" y="2433461"/>
            <a:ext cx="2130446" cy="1667859"/>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6327" y="2529617"/>
            <a:ext cx="3485876" cy="1494811"/>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9237" y="4286277"/>
            <a:ext cx="4464441" cy="1734252"/>
          </a:xfrm>
          <a:prstGeom prst="rect">
            <a:avLst/>
          </a:prstGeom>
        </p:spPr>
      </p:pic>
    </p:spTree>
    <p:extLst>
      <p:ext uri="{BB962C8B-B14F-4D97-AF65-F5344CB8AC3E}">
        <p14:creationId xmlns:p14="http://schemas.microsoft.com/office/powerpoint/2010/main" val="87324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6" name="Rectángulo 5"/>
          <p:cNvSpPr/>
          <p:nvPr/>
        </p:nvSpPr>
        <p:spPr>
          <a:xfrm>
            <a:off x="232985" y="1607643"/>
            <a:ext cx="9456134" cy="3785652"/>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m</a:t>
            </a:r>
            <a:r>
              <a:rPr lang="es-ES" sz="2000" dirty="0">
                <a:solidFill>
                  <a:srgbClr val="000000"/>
                </a:solidFill>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Estados Financieros básicos correspondientes al último trimestre, de acuerdo a las reglamentaciones dictadas por la Comisión Nacional de Valores; </a:t>
            </a:r>
            <a:endParaRPr lang="es-PY" sz="2000" dirty="0">
              <a:latin typeface="Arial" panose="020B0604020202020204" pitchFamily="34" charset="0"/>
              <a:cs typeface="Arial" panose="020B0604020202020204" pitchFamily="34" charset="0"/>
            </a:endParaRPr>
          </a:p>
          <a:p>
            <a:endParaRPr lang="es-ES" sz="2000" dirty="0">
              <a:solidFill>
                <a:srgbClr val="000000"/>
              </a:solidFill>
              <a:latin typeface="Arial" panose="020B0604020202020204" pitchFamily="34" charset="0"/>
              <a:cs typeface="Arial" panose="020B0604020202020204" pitchFamily="34" charset="0"/>
            </a:endParaRPr>
          </a:p>
          <a:p>
            <a:r>
              <a:rPr lang="es-ES" sz="2000" b="1" i="1" dirty="0">
                <a:solidFill>
                  <a:srgbClr val="000000"/>
                </a:solidFill>
                <a:latin typeface="Arial" panose="020B0604020202020204" pitchFamily="34" charset="0"/>
                <a:cs typeface="Arial" panose="020B0604020202020204" pitchFamily="34" charset="0"/>
              </a:rPr>
              <a:t>n</a:t>
            </a:r>
            <a:r>
              <a:rPr lang="es-ES" sz="2000" dirty="0">
                <a:solidFill>
                  <a:srgbClr val="000000"/>
                </a:solidFill>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Estados Financieros básicos auditados por un auditor externo registrado ante la Comisión Nacional de Valores, correspondiente al último ejercicio fiscal; </a:t>
            </a:r>
          </a:p>
          <a:p>
            <a:endParaRPr lang="es-ES" sz="2000" dirty="0">
              <a:solidFill>
                <a:srgbClr val="000000"/>
              </a:solidFill>
              <a:latin typeface="Arial" panose="020B0604020202020204" pitchFamily="34" charset="0"/>
              <a:cs typeface="Arial" panose="020B0604020202020204" pitchFamily="34" charset="0"/>
            </a:endParaRPr>
          </a:p>
          <a:p>
            <a:r>
              <a:rPr lang="es-ES" sz="2000" b="1" i="1" dirty="0">
                <a:solidFill>
                  <a:srgbClr val="000000"/>
                </a:solidFill>
                <a:latin typeface="Arial" panose="020B0604020202020204" pitchFamily="34" charset="0"/>
                <a:cs typeface="Arial" panose="020B0604020202020204" pitchFamily="34" charset="0"/>
              </a:rPr>
              <a:t>o</a:t>
            </a:r>
            <a:r>
              <a:rPr lang="es-ES" sz="2000" dirty="0">
                <a:solidFill>
                  <a:srgbClr val="000000"/>
                </a:solidFill>
                <a:latin typeface="Arial" panose="020B0604020202020204" pitchFamily="34" charset="0"/>
                <a:cs typeface="Arial" panose="020B0604020202020204" pitchFamily="34" charset="0"/>
              </a:rPr>
              <a:t>) Memoria del Directorio correspondiente al último ejercicio fiscal, y del acta de asamblea que aprueba los Estados Financieros; </a:t>
            </a:r>
          </a:p>
          <a:p>
            <a:endParaRPr lang="es-ES" sz="2000" dirty="0">
              <a:solidFill>
                <a:srgbClr val="000000"/>
              </a:solidFill>
              <a:latin typeface="Arial" panose="020B0604020202020204" pitchFamily="34" charset="0"/>
              <a:cs typeface="Arial" panose="020B0604020202020204" pitchFamily="34" charset="0"/>
            </a:endParaRPr>
          </a:p>
          <a:p>
            <a:r>
              <a:rPr lang="es-ES" sz="2000" b="1" i="1" dirty="0">
                <a:solidFill>
                  <a:srgbClr val="000000"/>
                </a:solidFill>
                <a:latin typeface="Arial" panose="020B0604020202020204" pitchFamily="34" charset="0"/>
                <a:cs typeface="Arial" panose="020B0604020202020204" pitchFamily="34" charset="0"/>
              </a:rPr>
              <a:t>p</a:t>
            </a:r>
            <a:r>
              <a:rPr lang="es-ES" sz="2000" dirty="0">
                <a:solidFill>
                  <a:srgbClr val="000000"/>
                </a:solidFill>
                <a:latin typeface="Arial" panose="020B0604020202020204" pitchFamily="34" charset="0"/>
                <a:cs typeface="Arial" panose="020B0604020202020204" pitchFamily="34" charset="0"/>
              </a:rPr>
              <a:t>) Informe del síndico sobre los Estados Financieros del último ejercicio fiscal; </a:t>
            </a:r>
          </a:p>
          <a:p>
            <a:endParaRPr lang="es-ES" sz="2000" dirty="0">
              <a:solidFill>
                <a:srgbClr val="000000"/>
              </a:solidFill>
              <a:latin typeface="Arial" panose="020B0604020202020204" pitchFamily="34" charset="0"/>
              <a:cs typeface="Arial" panose="020B0604020202020204" pitchFamily="34" charset="0"/>
            </a:endParaRPr>
          </a:p>
          <a:p>
            <a:r>
              <a:rPr lang="es-ES" sz="2000" b="1" i="1" dirty="0">
                <a:solidFill>
                  <a:srgbClr val="000000"/>
                </a:solidFill>
                <a:latin typeface="Arial" panose="020B0604020202020204" pitchFamily="34" charset="0"/>
                <a:cs typeface="Arial" panose="020B0604020202020204" pitchFamily="34" charset="0"/>
              </a:rPr>
              <a:t>q</a:t>
            </a:r>
            <a:r>
              <a:rPr lang="es-ES" sz="2000" dirty="0">
                <a:solidFill>
                  <a:srgbClr val="000000"/>
                </a:solidFill>
                <a:latin typeface="Arial" panose="020B0604020202020204" pitchFamily="34" charset="0"/>
                <a:cs typeface="Arial" panose="020B0604020202020204" pitchFamily="34" charset="0"/>
              </a:rPr>
              <a:t>) Acta de asamblea donde conste la decisión de solicitar el registro como emisor; </a:t>
            </a:r>
          </a:p>
        </p:txBody>
      </p:sp>
    </p:spTree>
    <p:extLst>
      <p:ext uri="{BB962C8B-B14F-4D97-AF65-F5344CB8AC3E}">
        <p14:creationId xmlns:p14="http://schemas.microsoft.com/office/powerpoint/2010/main" val="191368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2D78DD1-4911-4780-A4EF-109DD308123F}"/>
              </a:ext>
            </a:extLst>
          </p:cNvPr>
          <p:cNvPicPr>
            <a:picLocks noChangeAspect="1"/>
          </p:cNvPicPr>
          <p:nvPr/>
        </p:nvPicPr>
        <p:blipFill>
          <a:blip r:embed="rId2"/>
          <a:stretch>
            <a:fillRect/>
          </a:stretch>
        </p:blipFill>
        <p:spPr>
          <a:xfrm>
            <a:off x="0" y="12878"/>
            <a:ext cx="9906000" cy="6858000"/>
          </a:xfrm>
          <a:prstGeom prst="rect">
            <a:avLst/>
          </a:prstGeom>
        </p:spPr>
      </p:pic>
      <p:pic>
        <p:nvPicPr>
          <p:cNvPr id="4" name="Imagen 3">
            <a:extLst>
              <a:ext uri="{FF2B5EF4-FFF2-40B4-BE49-F238E27FC236}">
                <a16:creationId xmlns:a16="http://schemas.microsoft.com/office/drawing/2014/main" id="{91FEFBF7-B6A5-4761-B909-2715D44457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47" y="0"/>
            <a:ext cx="2671595" cy="1503358"/>
          </a:xfrm>
          <a:prstGeom prst="rect">
            <a:avLst/>
          </a:prstGeom>
        </p:spPr>
      </p:pic>
      <p:pic>
        <p:nvPicPr>
          <p:cNvPr id="2" name="Imagen 1"/>
          <p:cNvPicPr>
            <a:picLocks noChangeAspect="1"/>
          </p:cNvPicPr>
          <p:nvPr/>
        </p:nvPicPr>
        <p:blipFill>
          <a:blip r:embed="rId4"/>
          <a:stretch>
            <a:fillRect/>
          </a:stretch>
        </p:blipFill>
        <p:spPr>
          <a:xfrm>
            <a:off x="367091" y="2795925"/>
            <a:ext cx="2304488" cy="1975275"/>
          </a:xfrm>
          <a:prstGeom prst="rect">
            <a:avLst/>
          </a:prstGeom>
        </p:spPr>
      </p:pic>
      <p:sp>
        <p:nvSpPr>
          <p:cNvPr id="5" name="Rectángulo 4"/>
          <p:cNvSpPr/>
          <p:nvPr/>
        </p:nvSpPr>
        <p:spPr>
          <a:xfrm>
            <a:off x="5222738" y="1937252"/>
            <a:ext cx="2271715" cy="461665"/>
          </a:xfrm>
          <a:prstGeom prst="rect">
            <a:avLst/>
          </a:prstGeom>
        </p:spPr>
        <p:txBody>
          <a:bodyPr wrap="square">
            <a:spAutoFit/>
          </a:bodyPr>
          <a:lstStyle/>
          <a:p>
            <a:pPr algn="ctr"/>
            <a:r>
              <a:rPr lang="es-PY" sz="2400" b="1" dirty="0">
                <a:latin typeface="Arial" panose="020B0604020202020204" pitchFamily="34" charset="0"/>
                <a:cs typeface="Arial" panose="020B0604020202020204" pitchFamily="34" charset="0"/>
              </a:rPr>
              <a:t>Presentación</a:t>
            </a:r>
          </a:p>
        </p:txBody>
      </p:sp>
      <p:sp>
        <p:nvSpPr>
          <p:cNvPr id="6" name="Rectángulo 5"/>
          <p:cNvSpPr/>
          <p:nvPr/>
        </p:nvSpPr>
        <p:spPr>
          <a:xfrm>
            <a:off x="3038670" y="2704062"/>
            <a:ext cx="6639853" cy="2554545"/>
          </a:xfrm>
          <a:prstGeom prst="rect">
            <a:avLst/>
          </a:prstGeom>
        </p:spPr>
        <p:txBody>
          <a:bodyPr wrap="square">
            <a:spAutoFit/>
          </a:bodyPr>
          <a:lstStyle/>
          <a:p>
            <a:pPr lvl="0" algn="just" defTabSz="914400" fontAlgn="base">
              <a:spcBef>
                <a:spcPct val="0"/>
              </a:spcBef>
              <a:spcAft>
                <a:spcPct val="0"/>
              </a:spcAft>
            </a:pPr>
            <a:r>
              <a:rPr lang="es-ES" sz="2000" dirty="0">
                <a:solidFill>
                  <a:srgbClr val="000000"/>
                </a:solidFill>
                <a:latin typeface="Arial" panose="020B0604020202020204" pitchFamily="34" charset="0"/>
                <a:cs typeface="Arial" panose="020B0604020202020204" pitchFamily="34" charset="0"/>
              </a:rPr>
              <a:t>La Comisión Nacional de Valores, con el propósito de facilitar las herramientas necesarias para el desempeño de su función dentro del mercado de valores, ha elaborado el presente instructivo sobre inscripción de Sociedades Anónimas Emisoras y Sociedades Anónimas Emisoras de Capital Abierto en el Registro de la Comisión Nacional de Valores.  </a:t>
            </a:r>
          </a:p>
          <a:p>
            <a:pPr lvl="0" algn="just" defTabSz="914400" fontAlgn="base">
              <a:spcBef>
                <a:spcPct val="0"/>
              </a:spcBef>
              <a:spcAft>
                <a:spcPct val="0"/>
              </a:spcAft>
            </a:pPr>
            <a:endParaRPr lang="es-E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379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7" name="Rectángulo 6"/>
          <p:cNvSpPr/>
          <p:nvPr/>
        </p:nvSpPr>
        <p:spPr>
          <a:xfrm>
            <a:off x="429611" y="2608269"/>
            <a:ext cx="4953000" cy="1323439"/>
          </a:xfrm>
          <a:prstGeom prst="rect">
            <a:avLst/>
          </a:prstGeom>
        </p:spPr>
        <p:txBody>
          <a:bodyPr>
            <a:spAutoFit/>
          </a:bodyPr>
          <a:lstStyle/>
          <a:p>
            <a:r>
              <a:rPr lang="es-ES" sz="2000" b="1" i="1" dirty="0">
                <a:solidFill>
                  <a:srgbClr val="000000"/>
                </a:solidFill>
                <a:latin typeface="Arial" panose="020B0604020202020204" pitchFamily="34" charset="0"/>
                <a:cs typeface="Arial" panose="020B0604020202020204" pitchFamily="34" charset="0"/>
              </a:rPr>
              <a:t>r</a:t>
            </a:r>
            <a:r>
              <a:rPr lang="es-ES" sz="2000" dirty="0">
                <a:solidFill>
                  <a:srgbClr val="000000"/>
                </a:solidFill>
                <a:latin typeface="Arial" panose="020B0604020202020204" pitchFamily="34" charset="0"/>
                <a:cs typeface="Arial" panose="020B0604020202020204" pitchFamily="34" charset="0"/>
              </a:rPr>
              <a:t>) Declaración jurada sobre la veracidad de los datos, antecedentes e informaciones proporcionados para la inscripción; </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6716" y="1773079"/>
            <a:ext cx="3795352" cy="3472618"/>
          </a:xfrm>
          <a:prstGeom prst="rect">
            <a:avLst/>
          </a:prstGeom>
        </p:spPr>
      </p:pic>
    </p:spTree>
    <p:extLst>
      <p:ext uri="{BB962C8B-B14F-4D97-AF65-F5344CB8AC3E}">
        <p14:creationId xmlns:p14="http://schemas.microsoft.com/office/powerpoint/2010/main" val="172599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6" name="Rectángulo 5"/>
          <p:cNvSpPr/>
          <p:nvPr/>
        </p:nvSpPr>
        <p:spPr>
          <a:xfrm>
            <a:off x="539083" y="2335164"/>
            <a:ext cx="4811266" cy="1938992"/>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s</a:t>
            </a:r>
            <a:r>
              <a:rPr lang="es-ES" sz="2000" dirty="0">
                <a:solidFill>
                  <a:srgbClr val="000000"/>
                </a:solidFill>
                <a:latin typeface="Arial" panose="020B0604020202020204" pitchFamily="34" charset="0"/>
                <a:cs typeface="Arial" panose="020B0604020202020204" pitchFamily="34" charset="0"/>
              </a:rPr>
              <a:t>) Declaración jurada sobre la existencia o no de acciones judiciales pendientes, ya sea administrativa, civil o penal, seguida en contra de la sociedad, sus representantes legales, directores y síndicos; </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153" y="1874424"/>
            <a:ext cx="3546866" cy="3546866"/>
          </a:xfrm>
          <a:prstGeom prst="rect">
            <a:avLst/>
          </a:prstGeom>
        </p:spPr>
      </p:pic>
    </p:spTree>
    <p:extLst>
      <p:ext uri="{BB962C8B-B14F-4D97-AF65-F5344CB8AC3E}">
        <p14:creationId xmlns:p14="http://schemas.microsoft.com/office/powerpoint/2010/main" val="65336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6" name="Rectángulo 5"/>
          <p:cNvSpPr/>
          <p:nvPr/>
        </p:nvSpPr>
        <p:spPr>
          <a:xfrm>
            <a:off x="162286" y="1592775"/>
            <a:ext cx="9751767" cy="5324535"/>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t</a:t>
            </a:r>
            <a:r>
              <a:rPr lang="es-ES" sz="2000" dirty="0">
                <a:solidFill>
                  <a:srgbClr val="000000"/>
                </a:solidFill>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Certificado de antecedentes judiciales y policiales de sus representantes legales, directores y síndicos de </a:t>
            </a:r>
            <a:r>
              <a:rPr lang="es-ES" sz="2000">
                <a:latin typeface="Arial" panose="020B0604020202020204" pitchFamily="34" charset="0"/>
                <a:cs typeface="Arial" panose="020B0604020202020204" pitchFamily="34" charset="0"/>
              </a:rPr>
              <a:t>la sociedad (</a:t>
            </a:r>
            <a:r>
              <a:rPr lang="es-ES" sz="2000" dirty="0">
                <a:latin typeface="Arial" panose="020B0604020202020204" pitchFamily="34" charset="0"/>
                <a:cs typeface="Arial" panose="020B0604020202020204" pitchFamily="34" charset="0"/>
              </a:rPr>
              <a:t>con fecha de expedición no mayor a sesenta (60) días a la fecha de la presentación de la solicitud); </a:t>
            </a:r>
          </a:p>
          <a:p>
            <a:endParaRPr lang="es-ES" sz="2000" dirty="0">
              <a:latin typeface="Arial" panose="020B0604020202020204" pitchFamily="34" charset="0"/>
              <a:cs typeface="Arial" panose="020B0604020202020204" pitchFamily="34" charset="0"/>
            </a:endParaRPr>
          </a:p>
          <a:p>
            <a:r>
              <a:rPr lang="es-ES" sz="2000" b="1" i="1" dirty="0">
                <a:solidFill>
                  <a:srgbClr val="000000"/>
                </a:solidFill>
                <a:latin typeface="Arial" panose="020B0604020202020204" pitchFamily="34" charset="0"/>
                <a:cs typeface="Arial" panose="020B0604020202020204" pitchFamily="34" charset="0"/>
              </a:rPr>
              <a:t>u</a:t>
            </a:r>
            <a:r>
              <a:rPr lang="es-ES" sz="2000" dirty="0">
                <a:solidFill>
                  <a:srgbClr val="000000"/>
                </a:solidFill>
                <a:latin typeface="Arial" panose="020B0604020202020204" pitchFamily="34" charset="0"/>
                <a:cs typeface="Arial" panose="020B0604020202020204" pitchFamily="34" charset="0"/>
              </a:rPr>
              <a:t>) Certificado expedido por el Registro de Interdicciones y el de Quiebras de los directores y síndicos (con fecha de expedición no mayor a sesenta (60) días a la fecha de la presentación de la solicitud); </a:t>
            </a:r>
          </a:p>
          <a:p>
            <a:endParaRPr lang="es-ES" sz="2000" dirty="0">
              <a:solidFill>
                <a:srgbClr val="000000"/>
              </a:solidFill>
              <a:latin typeface="Arial" panose="020B0604020202020204" pitchFamily="34" charset="0"/>
              <a:cs typeface="Arial" panose="020B0604020202020204" pitchFamily="34" charset="0"/>
            </a:endParaRPr>
          </a:p>
          <a:p>
            <a:r>
              <a:rPr lang="es-ES" sz="2000" b="1" i="1" dirty="0">
                <a:solidFill>
                  <a:srgbClr val="000000"/>
                </a:solidFill>
                <a:latin typeface="Arial" panose="020B0604020202020204" pitchFamily="34" charset="0"/>
                <a:cs typeface="Arial" panose="020B0604020202020204" pitchFamily="34" charset="0"/>
              </a:rPr>
              <a:t>v</a:t>
            </a:r>
            <a:r>
              <a:rPr lang="es-ES" sz="2000" dirty="0">
                <a:solidFill>
                  <a:srgbClr val="000000"/>
                </a:solidFill>
                <a:latin typeface="Arial" panose="020B0604020202020204" pitchFamily="34" charset="0"/>
                <a:cs typeface="Arial" panose="020B0604020202020204" pitchFamily="34" charset="0"/>
              </a:rPr>
              <a:t>) </a:t>
            </a:r>
            <a:r>
              <a:rPr lang="es-ES" sz="2000" dirty="0">
                <a:solidFill>
                  <a:srgbClr val="000000"/>
                </a:solidFill>
              </a:rPr>
              <a:t>Certificado expedido por el Registro de no hallarse en convocatoria de acreedores o en quiebra de la sociedad (con fecha de expedición no mayor a sesenta (60) días a la fecha de la presentación de la solicitud); </a:t>
            </a:r>
          </a:p>
          <a:p>
            <a:endParaRPr lang="es-PY" sz="2400" dirty="0">
              <a:solidFill>
                <a:srgbClr val="000000"/>
              </a:solidFill>
              <a:latin typeface="Book Antiqua" panose="02040602050305030304" pitchFamily="18" charset="0"/>
            </a:endParaRPr>
          </a:p>
          <a:p>
            <a:endParaRPr lang="es-ES" sz="2400" dirty="0">
              <a:solidFill>
                <a:srgbClr val="000000"/>
              </a:solidFill>
              <a:latin typeface="Arial" panose="020B0604020202020204" pitchFamily="34" charset="0"/>
              <a:cs typeface="Arial" panose="020B0604020202020204" pitchFamily="34" charset="0"/>
            </a:endParaRPr>
          </a:p>
          <a:p>
            <a:endParaRPr lang="es-ES" sz="2400" dirty="0">
              <a:solidFill>
                <a:srgbClr val="000000"/>
              </a:solidFill>
              <a:latin typeface="Arial" panose="020B0604020202020204" pitchFamily="34" charset="0"/>
              <a:cs typeface="Arial" panose="020B0604020202020204" pitchFamily="34" charset="0"/>
            </a:endParaRPr>
          </a:p>
          <a:p>
            <a:endParaRPr lang="es-PY" sz="2400" dirty="0">
              <a:solidFill>
                <a:srgbClr val="000000"/>
              </a:solidFill>
              <a:latin typeface="Book Antiqua" panose="02040602050305030304" pitchFamily="18" charset="0"/>
            </a:endParaRPr>
          </a:p>
          <a:p>
            <a:endParaRPr lang="es-E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07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6" name="Rectángulo 5"/>
          <p:cNvSpPr/>
          <p:nvPr/>
        </p:nvSpPr>
        <p:spPr>
          <a:xfrm>
            <a:off x="549136" y="2196739"/>
            <a:ext cx="4614986" cy="2246769"/>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w</a:t>
            </a:r>
            <a:r>
              <a:rPr lang="es-ES" sz="2000" dirty="0">
                <a:solidFill>
                  <a:srgbClr val="000000"/>
                </a:solidFill>
                <a:latin typeface="Arial" panose="020B0604020202020204" pitchFamily="34" charset="0"/>
                <a:cs typeface="Arial" panose="020B0604020202020204" pitchFamily="34" charset="0"/>
              </a:rPr>
              <a:t>) </a:t>
            </a:r>
            <a:r>
              <a:rPr lang="es-ES" sz="2000" b="1" dirty="0">
                <a:solidFill>
                  <a:srgbClr val="000000"/>
                </a:solidFill>
                <a:latin typeface="Arial" panose="020B0604020202020204" pitchFamily="34" charset="0"/>
                <a:cs typeface="Arial" panose="020B0604020202020204" pitchFamily="34" charset="0"/>
              </a:rPr>
              <a:t>Declaración jurada suscripta por sus Representantes Legales, Directores, Síndicos y Gerentes, </a:t>
            </a:r>
            <a:r>
              <a:rPr lang="es-ES" sz="2000" dirty="0">
                <a:solidFill>
                  <a:srgbClr val="000000"/>
                </a:solidFill>
                <a:latin typeface="Arial" panose="020B0604020202020204" pitchFamily="34" charset="0"/>
                <a:cs typeface="Arial" panose="020B0604020202020204" pitchFamily="34" charset="0"/>
              </a:rPr>
              <a:t>en que éstos afirmen no hallarse comprendidos en las causales de inhabilidad establecidas en la Ley del Mercado de Valores;</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769" y="1419727"/>
            <a:ext cx="3742599" cy="4305645"/>
          </a:xfrm>
          <a:prstGeom prst="rect">
            <a:avLst/>
          </a:prstGeom>
        </p:spPr>
      </p:pic>
    </p:spTree>
    <p:extLst>
      <p:ext uri="{BB962C8B-B14F-4D97-AF65-F5344CB8AC3E}">
        <p14:creationId xmlns:p14="http://schemas.microsoft.com/office/powerpoint/2010/main" val="2117323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6" name="Rectángulo 5"/>
          <p:cNvSpPr/>
          <p:nvPr/>
        </p:nvSpPr>
        <p:spPr>
          <a:xfrm>
            <a:off x="561858" y="1931822"/>
            <a:ext cx="4574832" cy="3662541"/>
          </a:xfrm>
          <a:prstGeom prst="rect">
            <a:avLst/>
          </a:prstGeom>
        </p:spPr>
        <p:txBody>
          <a:bodyPr wrap="square">
            <a:spAutoFit/>
          </a:bodyPr>
          <a:lstStyle/>
          <a:p>
            <a:r>
              <a:rPr lang="es-ES" sz="2000" b="1" i="1" dirty="0">
                <a:solidFill>
                  <a:srgbClr val="000000"/>
                </a:solidFill>
                <a:latin typeface="Arial" panose="020B0604020202020204" pitchFamily="34" charset="0"/>
              </a:rPr>
              <a:t>x</a:t>
            </a:r>
            <a:r>
              <a:rPr lang="es-ES" sz="2000" b="1" i="1" dirty="0">
                <a:solidFill>
                  <a:srgbClr val="000000"/>
                </a:solidFill>
                <a:latin typeface="Times New Roman" panose="02020603050405020304" pitchFamily="18" charset="0"/>
                <a:cs typeface="Times New Roman" panose="02020603050405020304" pitchFamily="18" charset="0"/>
              </a:rPr>
              <a:t>) </a:t>
            </a:r>
            <a:r>
              <a:rPr lang="es-ES" sz="2000" b="1" dirty="0">
                <a:solidFill>
                  <a:srgbClr val="000000"/>
                </a:solidFill>
                <a:latin typeface="Arial" panose="020B0604020202020204" pitchFamily="34" charset="0"/>
                <a:cs typeface="Arial" panose="020B0604020202020204" pitchFamily="34" charset="0"/>
              </a:rPr>
              <a:t>Manifestación suscripta por representantes legales, directores, síndicos y gerentes en carácter de declaración jurada </a:t>
            </a:r>
            <a:r>
              <a:rPr lang="es-ES" sz="2000" dirty="0">
                <a:solidFill>
                  <a:srgbClr val="000000"/>
                </a:solidFill>
                <a:latin typeface="Arial" panose="020B0604020202020204" pitchFamily="34" charset="0"/>
                <a:cs typeface="Arial" panose="020B0604020202020204" pitchFamily="34" charset="0"/>
              </a:rPr>
              <a:t>que no cuentan con condena firme sobre hechos punibles contra el patrimonio y relaciones jurídicas a nivel nacional o en el extranjero;</a:t>
            </a:r>
          </a:p>
          <a:p>
            <a:endParaRPr lang="es-PY" sz="2400" dirty="0"/>
          </a:p>
          <a:p>
            <a:endParaRPr lang="es-PY" sz="2400" dirty="0"/>
          </a:p>
          <a:p>
            <a:endParaRPr lang="es-ES" sz="2400" dirty="0">
              <a:solidFill>
                <a:srgbClr val="0000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3182" y="1509695"/>
            <a:ext cx="3729483" cy="3891314"/>
          </a:xfrm>
          <a:prstGeom prst="rect">
            <a:avLst/>
          </a:prstGeom>
        </p:spPr>
      </p:pic>
    </p:spTree>
    <p:extLst>
      <p:ext uri="{BB962C8B-B14F-4D97-AF65-F5344CB8AC3E}">
        <p14:creationId xmlns:p14="http://schemas.microsoft.com/office/powerpoint/2010/main" val="234056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6" name="Rectángulo 5"/>
          <p:cNvSpPr/>
          <p:nvPr/>
        </p:nvSpPr>
        <p:spPr>
          <a:xfrm>
            <a:off x="561858" y="1931822"/>
            <a:ext cx="8892860" cy="3323987"/>
          </a:xfrm>
          <a:prstGeom prst="rect">
            <a:avLst/>
          </a:prstGeom>
        </p:spPr>
        <p:txBody>
          <a:bodyPr wrap="square">
            <a:spAutoFit/>
          </a:bodyPr>
          <a:lstStyle/>
          <a:p>
            <a:r>
              <a:rPr lang="es-ES" sz="1800" b="1" i="0" u="none" strike="noStrike" baseline="0" dirty="0">
                <a:solidFill>
                  <a:srgbClr val="000000"/>
                </a:solidFill>
                <a:latin typeface="Book Antiqua" panose="02040602050305030304" pitchFamily="18" charset="0"/>
              </a:rPr>
              <a:t>y) Copia del Reporte de Calificación actual con calificación mínima 1 o 2 de la entidad en la Central de Riesgos del Banco Central del Paraguay, con firma del Representante legal de la entidad; </a:t>
            </a:r>
          </a:p>
          <a:p>
            <a:endParaRPr lang="es-ES" sz="1800" dirty="0">
              <a:solidFill>
                <a:srgbClr val="000000"/>
              </a:solidFill>
              <a:latin typeface="Book Antiqua" panose="02040602050305030304" pitchFamily="18" charset="0"/>
            </a:endParaRPr>
          </a:p>
          <a:p>
            <a:endParaRPr lang="es-ES" sz="1800" b="0" i="0" u="none" strike="noStrike" baseline="0" dirty="0">
              <a:solidFill>
                <a:srgbClr val="000000"/>
              </a:solidFill>
              <a:latin typeface="Book Antiqua" panose="02040602050305030304" pitchFamily="18" charset="0"/>
            </a:endParaRPr>
          </a:p>
          <a:p>
            <a:endParaRPr lang="es-ES" sz="1800" b="0" i="0" u="none" strike="noStrike" baseline="0" dirty="0">
              <a:solidFill>
                <a:srgbClr val="000000"/>
              </a:solidFill>
              <a:latin typeface="Book Antiqua" panose="02040602050305030304" pitchFamily="18" charset="0"/>
            </a:endParaRPr>
          </a:p>
          <a:p>
            <a:r>
              <a:rPr lang="es-ES" sz="1800" b="1" i="0" u="none" strike="noStrike" baseline="0" dirty="0">
                <a:solidFill>
                  <a:srgbClr val="000000"/>
                </a:solidFill>
                <a:latin typeface="Book Antiqua" panose="02040602050305030304" pitchFamily="18" charset="0"/>
              </a:rPr>
              <a:t>z) Cualquier otra información que la Comisión estime pertinente. Para lo establecido en los incisos r), s), w), x), la Comisión podrá disponer el formato de presentación, a través de Circulares. </a:t>
            </a:r>
            <a:endParaRPr lang="es-PY" sz="2400" b="1" dirty="0"/>
          </a:p>
          <a:p>
            <a:endParaRPr lang="es-PY" sz="2400" dirty="0"/>
          </a:p>
          <a:p>
            <a:endParaRPr lang="es-E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3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2D78DD1-4911-4780-A4EF-109DD308123F}"/>
              </a:ext>
            </a:extLst>
          </p:cNvPr>
          <p:cNvPicPr>
            <a:picLocks noChangeAspect="1"/>
          </p:cNvPicPr>
          <p:nvPr/>
        </p:nvPicPr>
        <p:blipFill>
          <a:blip r:embed="rId2"/>
          <a:stretch>
            <a:fillRect/>
          </a:stretch>
        </p:blipFill>
        <p:spPr>
          <a:xfrm>
            <a:off x="13780" y="0"/>
            <a:ext cx="9906000" cy="6858000"/>
          </a:xfrm>
          <a:prstGeom prst="rect">
            <a:avLst/>
          </a:prstGeom>
        </p:spPr>
      </p:pic>
      <p:pic>
        <p:nvPicPr>
          <p:cNvPr id="4" name="Imagen 3">
            <a:extLst>
              <a:ext uri="{FF2B5EF4-FFF2-40B4-BE49-F238E27FC236}">
                <a16:creationId xmlns:a16="http://schemas.microsoft.com/office/drawing/2014/main" id="{91FEFBF7-B6A5-4761-B909-2715D44457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47" y="0"/>
            <a:ext cx="2671595" cy="1503358"/>
          </a:xfrm>
          <a:prstGeom prst="rect">
            <a:avLst/>
          </a:prstGeom>
        </p:spPr>
      </p:pic>
      <p:sp>
        <p:nvSpPr>
          <p:cNvPr id="5" name="Rectángulo 4"/>
          <p:cNvSpPr/>
          <p:nvPr/>
        </p:nvSpPr>
        <p:spPr>
          <a:xfrm>
            <a:off x="3830921" y="1462896"/>
            <a:ext cx="2271715" cy="461665"/>
          </a:xfrm>
          <a:prstGeom prst="rect">
            <a:avLst/>
          </a:prstGeom>
        </p:spPr>
        <p:txBody>
          <a:bodyPr wrap="square">
            <a:spAutoFit/>
          </a:bodyPr>
          <a:lstStyle/>
          <a:p>
            <a:pPr algn="ctr"/>
            <a:r>
              <a:rPr lang="es-ES" sz="2400" b="1" dirty="0">
                <a:latin typeface="Arial" panose="020B0604020202020204" pitchFamily="34" charset="0"/>
                <a:cs typeface="Arial" panose="020B0604020202020204" pitchFamily="34" charset="0"/>
              </a:rPr>
              <a:t>Objetivos</a:t>
            </a:r>
            <a:endParaRPr lang="es-PY" sz="2400" b="1" dirty="0">
              <a:latin typeface="Arial" panose="020B0604020202020204" pitchFamily="34" charset="0"/>
              <a:cs typeface="Arial" panose="020B0604020202020204" pitchFamily="34" charset="0"/>
            </a:endParaRPr>
          </a:p>
        </p:txBody>
      </p:sp>
      <p:sp>
        <p:nvSpPr>
          <p:cNvPr id="6" name="Rectángulo 5"/>
          <p:cNvSpPr/>
          <p:nvPr/>
        </p:nvSpPr>
        <p:spPr>
          <a:xfrm>
            <a:off x="746448" y="2134879"/>
            <a:ext cx="8658808" cy="1815882"/>
          </a:xfrm>
          <a:prstGeom prst="rect">
            <a:avLst/>
          </a:prstGeom>
        </p:spPr>
        <p:txBody>
          <a:bodyPr wrap="square">
            <a:spAutoFit/>
          </a:bodyPr>
          <a:lstStyle/>
          <a:p>
            <a:pPr algn="just" defTabSz="914400" fontAlgn="base">
              <a:spcBef>
                <a:spcPct val="0"/>
              </a:spcBef>
              <a:spcAft>
                <a:spcPct val="0"/>
              </a:spcAft>
            </a:pPr>
            <a:r>
              <a:rPr lang="es-ES" sz="2000" dirty="0">
                <a:solidFill>
                  <a:srgbClr val="000000"/>
                </a:solidFill>
                <a:latin typeface="Arial" panose="020B0604020202020204" pitchFamily="34" charset="0"/>
                <a:cs typeface="Arial" panose="020B0604020202020204" pitchFamily="34" charset="0"/>
              </a:rPr>
              <a:t>Proporcionar a los interesados una descripción del proceso de registro e inscripción de las Sociedades Anónimas Emisoras, Sociedades Anónimas Emisoras de Capital Abierto y el listado de requisitos y documentos a presentar de conformidad con la normativa del Mercado de Valores.</a:t>
            </a:r>
            <a:endParaRPr lang="es-MX" sz="2000" dirty="0">
              <a:solidFill>
                <a:srgbClr val="000000"/>
              </a:solidFill>
              <a:latin typeface="Arial" panose="020B0604020202020204" pitchFamily="34" charset="0"/>
              <a:cs typeface="Arial" panose="020B0604020202020204" pitchFamily="34" charset="0"/>
            </a:endParaRPr>
          </a:p>
          <a:p>
            <a:pPr lvl="0" algn="just" defTabSz="914400" fontAlgn="base">
              <a:spcBef>
                <a:spcPct val="0"/>
              </a:spcBef>
              <a:spcAft>
                <a:spcPct val="0"/>
              </a:spcAft>
            </a:pPr>
            <a:endParaRPr lang="es-MX" sz="3200" dirty="0">
              <a:solidFill>
                <a:srgbClr val="000000"/>
              </a:solidFill>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4"/>
          <a:stretch>
            <a:fillRect/>
          </a:stretch>
        </p:blipFill>
        <p:spPr>
          <a:xfrm>
            <a:off x="1978816" y="4344528"/>
            <a:ext cx="6194073" cy="1993565"/>
          </a:xfrm>
          <a:prstGeom prst="rect">
            <a:avLst/>
          </a:prstGeom>
        </p:spPr>
      </p:pic>
    </p:spTree>
    <p:extLst>
      <p:ext uri="{BB962C8B-B14F-4D97-AF65-F5344CB8AC3E}">
        <p14:creationId xmlns:p14="http://schemas.microsoft.com/office/powerpoint/2010/main" val="133758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CDB738F-E518-4D46-8F5C-2A4F770E9153}"/>
              </a:ext>
            </a:extLst>
          </p:cNvPr>
          <p:cNvPicPr>
            <a:picLocks noChangeAspect="1"/>
          </p:cNvPicPr>
          <p:nvPr/>
        </p:nvPicPr>
        <p:blipFill>
          <a:blip r:embed="rId2"/>
          <a:stretch>
            <a:fillRect/>
          </a:stretch>
        </p:blipFill>
        <p:spPr>
          <a:xfrm>
            <a:off x="7776" y="25758"/>
            <a:ext cx="9906000" cy="6858000"/>
          </a:xfrm>
          <a:prstGeom prst="rect">
            <a:avLst/>
          </a:prstGeom>
        </p:spPr>
      </p:pic>
      <p:pic>
        <p:nvPicPr>
          <p:cNvPr id="2" name="Imagen 1"/>
          <p:cNvPicPr>
            <a:picLocks noChangeAspect="1"/>
          </p:cNvPicPr>
          <p:nvPr/>
        </p:nvPicPr>
        <p:blipFill>
          <a:blip r:embed="rId3"/>
          <a:stretch>
            <a:fillRect/>
          </a:stretch>
        </p:blipFill>
        <p:spPr>
          <a:xfrm>
            <a:off x="-355349" y="-225335"/>
            <a:ext cx="3749365" cy="2158171"/>
          </a:xfrm>
          <a:prstGeom prst="rect">
            <a:avLst/>
          </a:prstGeom>
        </p:spPr>
      </p:pic>
      <p:sp>
        <p:nvSpPr>
          <p:cNvPr id="4" name="Rectángulo 3"/>
          <p:cNvSpPr/>
          <p:nvPr/>
        </p:nvSpPr>
        <p:spPr>
          <a:xfrm>
            <a:off x="1080024" y="1425286"/>
            <a:ext cx="8611075" cy="769441"/>
          </a:xfrm>
          <a:prstGeom prst="rect">
            <a:avLst/>
          </a:prstGeom>
        </p:spPr>
        <p:txBody>
          <a:bodyPr wrap="none">
            <a:spAutoFit/>
          </a:bodyPr>
          <a:lstStyle/>
          <a:p>
            <a:r>
              <a:rPr lang="es-PY" sz="4400" b="1" dirty="0">
                <a:solidFill>
                  <a:schemeClr val="bg1"/>
                </a:solidFill>
                <a:effectLst>
                  <a:innerShdw blurRad="63500" dist="50800" dir="16200000">
                    <a:prstClr val="black">
                      <a:alpha val="50000"/>
                    </a:prstClr>
                  </a:innerShdw>
                </a:effectLst>
                <a:latin typeface="Arial" panose="020B0604020202020204" pitchFamily="34" charset="0"/>
                <a:cs typeface="Arial" panose="020B0604020202020204" pitchFamily="34" charset="0"/>
              </a:rPr>
              <a:t>REQUISITOS</a:t>
            </a:r>
            <a:r>
              <a:rPr lang="es-PY" sz="4400" b="1" dirty="0">
                <a:solidFill>
                  <a:schemeClr val="bg1"/>
                </a:solidFill>
                <a:latin typeface="Arial" panose="020B0604020202020204" pitchFamily="34" charset="0"/>
                <a:cs typeface="Arial" panose="020B0604020202020204" pitchFamily="34" charset="0"/>
              </a:rPr>
              <a:t> </a:t>
            </a:r>
            <a:r>
              <a:rPr lang="es-PY" sz="4400" b="1" dirty="0">
                <a:solidFill>
                  <a:schemeClr val="bg1"/>
                </a:solidFill>
                <a:effectLst>
                  <a:innerShdw blurRad="63500" dist="50800" dir="16200000">
                    <a:prstClr val="black">
                      <a:alpha val="50000"/>
                    </a:prstClr>
                  </a:innerShdw>
                </a:effectLst>
                <a:latin typeface="Arial" panose="020B0604020202020204" pitchFamily="34" charset="0"/>
                <a:cs typeface="Arial" panose="020B0604020202020204" pitchFamily="34" charset="0"/>
              </a:rPr>
              <a:t>DE INSCRIPCIÓN</a:t>
            </a:r>
            <a:r>
              <a:rPr lang="es-PY" sz="4400" b="1" dirty="0">
                <a:solidFill>
                  <a:schemeClr val="bg1"/>
                </a:solidFill>
                <a:highlight>
                  <a:srgbClr val="FFFF00"/>
                </a:highlight>
                <a:latin typeface="Arial" panose="020B0604020202020204" pitchFamily="34" charset="0"/>
                <a:cs typeface="Arial" panose="020B0604020202020204" pitchFamily="34" charset="0"/>
              </a:rPr>
              <a:t> </a:t>
            </a:r>
            <a:endParaRPr lang="es-PY" sz="4400" dirty="0">
              <a:solidFill>
                <a:schemeClr val="bg1"/>
              </a:solidFill>
              <a:highlight>
                <a:srgbClr val="FFFF00"/>
              </a:highlight>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stretch>
            <a:fillRect/>
          </a:stretch>
        </p:blipFill>
        <p:spPr>
          <a:xfrm>
            <a:off x="5769735" y="4772870"/>
            <a:ext cx="3657600" cy="1734490"/>
          </a:xfrm>
          <a:prstGeom prst="rect">
            <a:avLst/>
          </a:prstGeom>
        </p:spPr>
      </p:pic>
      <p:sp>
        <p:nvSpPr>
          <p:cNvPr id="8" name="Rectángulo 7"/>
          <p:cNvSpPr/>
          <p:nvPr/>
        </p:nvSpPr>
        <p:spPr>
          <a:xfrm>
            <a:off x="477419" y="2529410"/>
            <a:ext cx="8368001" cy="954107"/>
          </a:xfrm>
          <a:prstGeom prst="rect">
            <a:avLst/>
          </a:prstGeom>
        </p:spPr>
        <p:txBody>
          <a:bodyPr wrap="square">
            <a:spAutoFit/>
          </a:bodyPr>
          <a:lstStyle/>
          <a:p>
            <a:r>
              <a:rPr lang="es-PY" sz="2800" b="1" dirty="0">
                <a:latin typeface="Arial" panose="020B0604020202020204" pitchFamily="34" charset="0"/>
                <a:cs typeface="Arial" panose="020B0604020202020204" pitchFamily="34" charset="0"/>
              </a:rPr>
              <a:t>Sociedad Anónima Emisora</a:t>
            </a:r>
          </a:p>
          <a:p>
            <a:r>
              <a:rPr lang="es-ES" sz="2800" b="1" dirty="0">
                <a:latin typeface="Arial" panose="020B0604020202020204" pitchFamily="34" charset="0"/>
                <a:cs typeface="Arial" panose="020B0604020202020204" pitchFamily="34" charset="0"/>
              </a:rPr>
              <a:t>Sociedad Anónima Emisora de Capital Abierto</a:t>
            </a:r>
            <a:endParaRPr lang="es-PY"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83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BE73202-B1A8-4A3A-8FA0-7E17352704FC}"/>
              </a:ext>
            </a:extLst>
          </p:cNvPr>
          <p:cNvPicPr>
            <a:picLocks noChangeAspect="1"/>
          </p:cNvPicPr>
          <p:nvPr/>
        </p:nvPicPr>
        <p:blipFill>
          <a:blip r:embed="rId2"/>
          <a:stretch>
            <a:fillRect/>
          </a:stretch>
        </p:blipFill>
        <p:spPr>
          <a:xfrm>
            <a:off x="0" y="14514"/>
            <a:ext cx="9906000" cy="6858000"/>
          </a:xfrm>
          <a:prstGeom prst="rect">
            <a:avLst/>
          </a:prstGeom>
        </p:spPr>
      </p:pic>
      <p:sp>
        <p:nvSpPr>
          <p:cNvPr id="2" name="Rectángulo 1"/>
          <p:cNvSpPr/>
          <p:nvPr/>
        </p:nvSpPr>
        <p:spPr>
          <a:xfrm>
            <a:off x="501532" y="1980027"/>
            <a:ext cx="9123274" cy="707886"/>
          </a:xfrm>
          <a:prstGeom prst="rect">
            <a:avLst/>
          </a:prstGeom>
        </p:spPr>
        <p:txBody>
          <a:bodyPr wrap="square">
            <a:spAutoFit/>
          </a:bodyPr>
          <a:lstStyle/>
          <a:p>
            <a:pPr algn="ctr"/>
            <a:r>
              <a:rPr lang="es-ES" sz="2000" b="1" u="sng" dirty="0">
                <a:solidFill>
                  <a:srgbClr val="000000"/>
                </a:solidFill>
                <a:latin typeface="Arial" panose="020B0604020202020204" pitchFamily="34" charset="0"/>
              </a:rPr>
              <a:t>IMPORTANTE</a:t>
            </a:r>
          </a:p>
          <a:p>
            <a:pPr algn="ctr"/>
            <a:endParaRPr lang="es-ES" sz="2000" b="1" u="sng" dirty="0">
              <a:solidFill>
                <a:srgbClr val="000000"/>
              </a:solidFill>
              <a:latin typeface="Arial" panose="020B0604020202020204" pitchFamily="34" charset="0"/>
            </a:endParaRPr>
          </a:p>
        </p:txBody>
      </p:sp>
      <p:pic>
        <p:nvPicPr>
          <p:cNvPr id="3" name="Imagen 2"/>
          <p:cNvPicPr>
            <a:picLocks noChangeAspect="1"/>
          </p:cNvPicPr>
          <p:nvPr/>
        </p:nvPicPr>
        <p:blipFill>
          <a:blip r:embed="rId3"/>
          <a:stretch>
            <a:fillRect/>
          </a:stretch>
        </p:blipFill>
        <p:spPr>
          <a:xfrm>
            <a:off x="8210555" y="5857822"/>
            <a:ext cx="1798476" cy="1012024"/>
          </a:xfrm>
          <a:prstGeom prst="rect">
            <a:avLst/>
          </a:prstGeom>
        </p:spPr>
      </p:pic>
      <p:sp>
        <p:nvSpPr>
          <p:cNvPr id="5" name="Rectángulo 4"/>
          <p:cNvSpPr/>
          <p:nvPr/>
        </p:nvSpPr>
        <p:spPr>
          <a:xfrm>
            <a:off x="647699" y="2866868"/>
            <a:ext cx="8779636" cy="1846659"/>
          </a:xfrm>
          <a:prstGeom prst="rect">
            <a:avLst/>
          </a:prstGeom>
        </p:spPr>
        <p:txBody>
          <a:bodyPr wrap="square">
            <a:spAutoFit/>
          </a:bodyPr>
          <a:lstStyle/>
          <a:p>
            <a:r>
              <a:rPr lang="es-ES" dirty="0"/>
              <a:t>En el caso de que la sociedad solicite su registro como Sociedad Anónima Emisora de Capital Abierto, deberá solicitar también el registro de sus acciones emitidas e integradas.</a:t>
            </a:r>
          </a:p>
          <a:p>
            <a:endParaRPr lang="es-ES" dirty="0"/>
          </a:p>
          <a:p>
            <a:r>
              <a:rPr lang="es-ES" dirty="0"/>
              <a:t>En el caso de que la sociedad solicite su registro como Sociedad Anónima Emisora, no será necesario el registro de sus acciones emitidas e integradas. </a:t>
            </a:r>
            <a:endParaRPr lang="es-PY" dirty="0"/>
          </a:p>
        </p:txBody>
      </p:sp>
    </p:spTree>
    <p:extLst>
      <p:ext uri="{BB962C8B-B14F-4D97-AF65-F5344CB8AC3E}">
        <p14:creationId xmlns:p14="http://schemas.microsoft.com/office/powerpoint/2010/main" val="14017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sp>
        <p:nvSpPr>
          <p:cNvPr id="7" name="Rectángulo 6"/>
          <p:cNvSpPr/>
          <p:nvPr/>
        </p:nvSpPr>
        <p:spPr>
          <a:xfrm>
            <a:off x="2497958" y="1244096"/>
            <a:ext cx="5473012" cy="523220"/>
          </a:xfrm>
          <a:prstGeom prst="rect">
            <a:avLst/>
          </a:prstGeom>
        </p:spPr>
        <p:txBody>
          <a:bodyPr wrap="square">
            <a:spAutoFit/>
          </a:bodyPr>
          <a:lstStyle/>
          <a:p>
            <a:pPr algn="ctr"/>
            <a:r>
              <a:rPr lang="es-ES" sz="2800" b="1" dirty="0">
                <a:solidFill>
                  <a:srgbClr val="000000"/>
                </a:solidFill>
                <a:latin typeface="Arial" panose="020B0604020202020204" pitchFamily="34" charset="0"/>
                <a:cs typeface="Arial" panose="020B0604020202020204" pitchFamily="34" charset="0"/>
              </a:rPr>
              <a:t>Ámbito de Aplicación. </a:t>
            </a:r>
            <a:endParaRPr lang="es-PY" sz="2800" dirty="0">
              <a:latin typeface="Arial" panose="020B0604020202020204" pitchFamily="34" charset="0"/>
              <a:cs typeface="Arial" panose="020B0604020202020204" pitchFamily="34" charset="0"/>
            </a:endParaRPr>
          </a:p>
        </p:txBody>
      </p:sp>
      <p:sp>
        <p:nvSpPr>
          <p:cNvPr id="8" name="Rectángulo 7"/>
          <p:cNvSpPr/>
          <p:nvPr/>
        </p:nvSpPr>
        <p:spPr>
          <a:xfrm>
            <a:off x="336118" y="2386448"/>
            <a:ext cx="5699821" cy="400110"/>
          </a:xfrm>
          <a:prstGeom prst="rect">
            <a:avLst/>
          </a:prstGeom>
        </p:spPr>
        <p:txBody>
          <a:bodyPr wrap="square">
            <a:spAutoFit/>
          </a:bodyPr>
          <a:lstStyle/>
          <a:p>
            <a:endParaRPr lang="es-PY" sz="20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3"/>
          <a:stretch>
            <a:fillRect/>
          </a:stretch>
        </p:blipFill>
        <p:spPr>
          <a:xfrm>
            <a:off x="6297878" y="2478885"/>
            <a:ext cx="3316511" cy="2103302"/>
          </a:xfrm>
          <a:prstGeom prst="rect">
            <a:avLst/>
          </a:prstGeom>
        </p:spPr>
      </p:pic>
      <p:pic>
        <p:nvPicPr>
          <p:cNvPr id="10" name="Imagen 9"/>
          <p:cNvPicPr>
            <a:picLocks noChangeAspect="1"/>
          </p:cNvPicPr>
          <p:nvPr/>
        </p:nvPicPr>
        <p:blipFill>
          <a:blip r:embed="rId4"/>
          <a:stretch>
            <a:fillRect/>
          </a:stretch>
        </p:blipFill>
        <p:spPr>
          <a:xfrm>
            <a:off x="8107524" y="5905286"/>
            <a:ext cx="1798476" cy="1012024"/>
          </a:xfrm>
          <a:prstGeom prst="rect">
            <a:avLst/>
          </a:prstGeom>
        </p:spPr>
      </p:pic>
      <p:sp>
        <p:nvSpPr>
          <p:cNvPr id="2" name="Rectángulo 1"/>
          <p:cNvSpPr/>
          <p:nvPr/>
        </p:nvSpPr>
        <p:spPr>
          <a:xfrm>
            <a:off x="306447" y="2273487"/>
            <a:ext cx="5699821" cy="2554545"/>
          </a:xfrm>
          <a:prstGeom prst="rect">
            <a:avLst/>
          </a:prstGeom>
        </p:spPr>
        <p:txBody>
          <a:bodyPr wrap="square">
            <a:spAutoFit/>
          </a:bodyPr>
          <a:lstStyle/>
          <a:p>
            <a:r>
              <a:rPr lang="es-ES" sz="2000" dirty="0">
                <a:solidFill>
                  <a:srgbClr val="000000"/>
                </a:solidFill>
                <a:latin typeface="Arial" panose="020B0604020202020204" pitchFamily="34" charset="0"/>
                <a:cs typeface="Arial" panose="020B0604020202020204" pitchFamily="34" charset="0"/>
              </a:rPr>
              <a:t>Las sociedades anónimas emisoras y emisoras de capital abierto que cuenten con un capital integrado no inferior a mil (1000) salarios mínimos mensuales establecidos para trabajadores de actividades diversas no especificadas de la capital, deberán acompañar a la solicitud la siguiente información y documentación: </a:t>
            </a:r>
            <a:endParaRPr lang="es-PY"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03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12879"/>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sp>
        <p:nvSpPr>
          <p:cNvPr id="8" name="Rectángulo 7"/>
          <p:cNvSpPr/>
          <p:nvPr/>
        </p:nvSpPr>
        <p:spPr>
          <a:xfrm>
            <a:off x="336118" y="2386448"/>
            <a:ext cx="5699821" cy="400110"/>
          </a:xfrm>
          <a:prstGeom prst="rect">
            <a:avLst/>
          </a:prstGeom>
        </p:spPr>
        <p:txBody>
          <a:bodyPr wrap="square">
            <a:spAutoFit/>
          </a:bodyPr>
          <a:lstStyle/>
          <a:p>
            <a:endParaRPr lang="es-PY" sz="2000"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3"/>
          <a:stretch>
            <a:fillRect/>
          </a:stretch>
        </p:blipFill>
        <p:spPr>
          <a:xfrm>
            <a:off x="8107524" y="5905286"/>
            <a:ext cx="1798476" cy="1012024"/>
          </a:xfrm>
          <a:prstGeom prst="rect">
            <a:avLst/>
          </a:prstGeom>
        </p:spPr>
      </p:pic>
      <p:sp>
        <p:nvSpPr>
          <p:cNvPr id="4" name="Rectángulo 3"/>
          <p:cNvSpPr/>
          <p:nvPr/>
        </p:nvSpPr>
        <p:spPr>
          <a:xfrm>
            <a:off x="661531" y="2748631"/>
            <a:ext cx="3525055" cy="923330"/>
          </a:xfrm>
          <a:prstGeom prst="rect">
            <a:avLst/>
          </a:prstGeom>
        </p:spPr>
        <p:txBody>
          <a:bodyPr wrap="square">
            <a:spAutoFit/>
          </a:bodyPr>
          <a:lstStyle/>
          <a:p>
            <a:r>
              <a:rPr lang="es-ES" sz="1800" dirty="0">
                <a:latin typeface="Arial" panose="020B0604020202020204" pitchFamily="34" charset="0"/>
                <a:cs typeface="Arial" panose="020B0604020202020204" pitchFamily="34" charset="0"/>
              </a:rPr>
              <a:t>Nota de Solicitud de registro acompañada de los siguientes documentos:</a:t>
            </a:r>
            <a:endParaRPr lang="es-PY" sz="1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381" y="1480301"/>
            <a:ext cx="4600469" cy="4378554"/>
          </a:xfrm>
          <a:prstGeom prst="rect">
            <a:avLst/>
          </a:prstGeom>
        </p:spPr>
      </p:pic>
    </p:spTree>
    <p:extLst>
      <p:ext uri="{BB962C8B-B14F-4D97-AF65-F5344CB8AC3E}">
        <p14:creationId xmlns:p14="http://schemas.microsoft.com/office/powerpoint/2010/main" val="408271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pic>
        <p:nvPicPr>
          <p:cNvPr id="10" name="Imagen 9"/>
          <p:cNvPicPr>
            <a:picLocks noChangeAspect="1"/>
          </p:cNvPicPr>
          <p:nvPr/>
        </p:nvPicPr>
        <p:blipFill>
          <a:blip r:embed="rId3"/>
          <a:stretch>
            <a:fillRect/>
          </a:stretch>
        </p:blipFill>
        <p:spPr>
          <a:xfrm>
            <a:off x="8195296" y="5845976"/>
            <a:ext cx="1798476" cy="1012024"/>
          </a:xfrm>
          <a:prstGeom prst="rect">
            <a:avLst/>
          </a:prstGeom>
        </p:spPr>
      </p:pic>
      <p:sp>
        <p:nvSpPr>
          <p:cNvPr id="11" name="Rectángulo 10"/>
          <p:cNvSpPr/>
          <p:nvPr/>
        </p:nvSpPr>
        <p:spPr>
          <a:xfrm>
            <a:off x="644544" y="1710111"/>
            <a:ext cx="8832203" cy="1015663"/>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a) </a:t>
            </a:r>
            <a:r>
              <a:rPr lang="es-ES" sz="2000" b="1" dirty="0">
                <a:solidFill>
                  <a:srgbClr val="000000"/>
                </a:solidFill>
                <a:latin typeface="Arial" panose="020B0604020202020204" pitchFamily="34" charset="0"/>
                <a:cs typeface="Arial" panose="020B0604020202020204" pitchFamily="34" charset="0"/>
              </a:rPr>
              <a:t>Datos de la sociedad emisora</a:t>
            </a:r>
            <a:r>
              <a:rPr lang="es-ES" sz="2000" dirty="0">
                <a:solidFill>
                  <a:srgbClr val="000000"/>
                </a:solidFill>
                <a:latin typeface="Arial" panose="020B0604020202020204" pitchFamily="34" charset="0"/>
                <a:cs typeface="Arial" panose="020B0604020202020204" pitchFamily="34" charset="0"/>
              </a:rPr>
              <a:t>: Objeto social, Domicilio, Teléfono, dirección de correo electrónico, Número de inscripción en el Registro Único de Contribuyentes; </a:t>
            </a:r>
            <a:endParaRPr lang="es-PY" sz="2000"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4"/>
          <a:stretch>
            <a:fillRect/>
          </a:stretch>
        </p:blipFill>
        <p:spPr>
          <a:xfrm rot="478484">
            <a:off x="2036042" y="2917059"/>
            <a:ext cx="5694158" cy="3153896"/>
          </a:xfrm>
          <a:prstGeom prst="rect">
            <a:avLst/>
          </a:prstGeom>
        </p:spPr>
      </p:pic>
    </p:spTree>
    <p:extLst>
      <p:ext uri="{BB962C8B-B14F-4D97-AF65-F5344CB8AC3E}">
        <p14:creationId xmlns:p14="http://schemas.microsoft.com/office/powerpoint/2010/main" val="395491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5" name="Rectángulo 4"/>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del Emisor               </a:t>
            </a:r>
            <a:r>
              <a:rPr lang="en-US" sz="1400" b="1" dirty="0">
                <a:solidFill>
                  <a:schemeClr val="bg1"/>
                </a:solidFill>
                <a:latin typeface="Arial" panose="020B0604020202020204" pitchFamily="34" charset="0"/>
                <a:cs typeface="Arial" panose="020B0604020202020204" pitchFamily="34" charset="0"/>
              </a:rPr>
              <a:t>REQUISITOS – SAE/SAECA</a:t>
            </a:r>
          </a:p>
        </p:txBody>
      </p:sp>
      <p:sp>
        <p:nvSpPr>
          <p:cNvPr id="8" name="Rectángulo 7"/>
          <p:cNvSpPr/>
          <p:nvPr/>
        </p:nvSpPr>
        <p:spPr>
          <a:xfrm>
            <a:off x="391886" y="2077355"/>
            <a:ext cx="5432749" cy="692497"/>
          </a:xfrm>
          <a:prstGeom prst="rect">
            <a:avLst/>
          </a:prstGeom>
        </p:spPr>
        <p:txBody>
          <a:bodyPr wrap="square">
            <a:spAutoFit/>
          </a:bodyPr>
          <a:lstStyle/>
          <a:p>
            <a:br>
              <a:rPr lang="es-ES" sz="2000" dirty="0">
                <a:solidFill>
                  <a:srgbClr val="000000"/>
                </a:solidFill>
                <a:latin typeface="Arial" panose="020B0604020202020204" pitchFamily="34" charset="0"/>
                <a:cs typeface="Arial" panose="020B0604020202020204" pitchFamily="34" charset="0"/>
              </a:rPr>
            </a:br>
            <a:endParaRPr lang="es-PY"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3"/>
          <a:stretch>
            <a:fillRect/>
          </a:stretch>
        </p:blipFill>
        <p:spPr>
          <a:xfrm>
            <a:off x="8240683" y="5905286"/>
            <a:ext cx="1798476" cy="1012024"/>
          </a:xfrm>
          <a:prstGeom prst="rect">
            <a:avLst/>
          </a:prstGeom>
        </p:spPr>
      </p:pic>
      <p:sp>
        <p:nvSpPr>
          <p:cNvPr id="2" name="Rectángulo 1"/>
          <p:cNvSpPr/>
          <p:nvPr/>
        </p:nvSpPr>
        <p:spPr>
          <a:xfrm>
            <a:off x="732842" y="1807105"/>
            <a:ext cx="4220158" cy="1938992"/>
          </a:xfrm>
          <a:prstGeom prst="rect">
            <a:avLst/>
          </a:prstGeom>
        </p:spPr>
        <p:txBody>
          <a:bodyPr wrap="square">
            <a:spAutoFit/>
          </a:bodyPr>
          <a:lstStyle/>
          <a:p>
            <a:r>
              <a:rPr lang="es-ES" sz="2400" b="1" i="1" dirty="0">
                <a:solidFill>
                  <a:srgbClr val="000000"/>
                </a:solidFill>
                <a:latin typeface="Arial" panose="020B0604020202020204" pitchFamily="34" charset="0"/>
                <a:cs typeface="Arial" panose="020B0604020202020204" pitchFamily="34" charset="0"/>
              </a:rPr>
              <a:t>b) </a:t>
            </a:r>
            <a:r>
              <a:rPr lang="es-ES" sz="2400" b="1" dirty="0">
                <a:solidFill>
                  <a:srgbClr val="000000"/>
                </a:solidFill>
                <a:latin typeface="Arial" panose="020B0604020202020204" pitchFamily="34" charset="0"/>
                <a:cs typeface="Arial" panose="020B0604020202020204" pitchFamily="34" charset="0"/>
              </a:rPr>
              <a:t>Breve reseña histórica del emisor, </a:t>
            </a:r>
            <a:r>
              <a:rPr lang="es-ES" sz="2400" dirty="0">
                <a:solidFill>
                  <a:srgbClr val="000000"/>
                </a:solidFill>
                <a:latin typeface="Arial" panose="020B0604020202020204" pitchFamily="34" charset="0"/>
                <a:cs typeface="Arial" panose="020B0604020202020204" pitchFamily="34" charset="0"/>
              </a:rPr>
              <a:t>con detalles que puedan ser de interés a inversores y al público en general;</a:t>
            </a:r>
            <a:endParaRPr lang="es-PY" sz="2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rot="534309">
            <a:off x="4955588" y="985062"/>
            <a:ext cx="4846740" cy="5157663"/>
          </a:xfrm>
          <a:prstGeom prst="rect">
            <a:avLst/>
          </a:prstGeom>
        </p:spPr>
      </p:pic>
    </p:spTree>
    <p:extLst>
      <p:ext uri="{BB962C8B-B14F-4D97-AF65-F5344CB8AC3E}">
        <p14:creationId xmlns:p14="http://schemas.microsoft.com/office/powerpoint/2010/main" val="1739844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46290</TotalTime>
  <Words>1340</Words>
  <Application>Microsoft Office PowerPoint</Application>
  <PresentationFormat>A4 (210 x 297 mm)</PresentationFormat>
  <Paragraphs>86</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Book Antiqua</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dc:creator>
  <cp:lastModifiedBy>Marcos  Franco</cp:lastModifiedBy>
  <cp:revision>525</cp:revision>
  <dcterms:created xsi:type="dcterms:W3CDTF">2018-06-26T13:47:00Z</dcterms:created>
  <dcterms:modified xsi:type="dcterms:W3CDTF">2023-04-03T15:06:51Z</dcterms:modified>
</cp:coreProperties>
</file>