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4" r:id="rId2"/>
    <p:sldId id="356" r:id="rId3"/>
    <p:sldId id="357" r:id="rId4"/>
    <p:sldId id="355" r:id="rId5"/>
    <p:sldId id="270" r:id="rId6"/>
    <p:sldId id="352" r:id="rId7"/>
    <p:sldId id="351" r:id="rId8"/>
    <p:sldId id="300" r:id="rId9"/>
    <p:sldId id="301" r:id="rId10"/>
    <p:sldId id="302" r:id="rId11"/>
    <p:sldId id="311" r:id="rId12"/>
    <p:sldId id="303" r:id="rId13"/>
    <p:sldId id="312" r:id="rId14"/>
    <p:sldId id="305" r:id="rId15"/>
    <p:sldId id="306" r:id="rId16"/>
    <p:sldId id="349" r:id="rId17"/>
    <p:sldId id="358" r:id="rId18"/>
    <p:sldId id="307" r:id="rId19"/>
    <p:sldId id="313" r:id="rId20"/>
    <p:sldId id="308" r:id="rId21"/>
    <p:sldId id="309" r:id="rId22"/>
    <p:sldId id="314" r:id="rId23"/>
  </p:sldIdLst>
  <p:sldSz cx="9906000" cy="6858000" type="A4"/>
  <p:notesSz cx="6858000" cy="9144000"/>
  <p:defaultTextStyle>
    <a:defPPr>
      <a:defRPr lang="en-US"/>
    </a:defPPr>
    <a:lvl1pPr marL="0" algn="l" defTabSz="491033" rtl="0" eaLnBrk="1" latinLnBrk="0" hangingPunct="1">
      <a:defRPr sz="1900" kern="1200">
        <a:solidFill>
          <a:schemeClr val="tx1"/>
        </a:solidFill>
        <a:latin typeface="+mn-lt"/>
        <a:ea typeface="+mn-ea"/>
        <a:cs typeface="+mn-cs"/>
      </a:defRPr>
    </a:lvl1pPr>
    <a:lvl2pPr marL="491033" algn="l" defTabSz="491033" rtl="0" eaLnBrk="1" latinLnBrk="0" hangingPunct="1">
      <a:defRPr sz="1900" kern="1200">
        <a:solidFill>
          <a:schemeClr val="tx1"/>
        </a:solidFill>
        <a:latin typeface="+mn-lt"/>
        <a:ea typeface="+mn-ea"/>
        <a:cs typeface="+mn-cs"/>
      </a:defRPr>
    </a:lvl2pPr>
    <a:lvl3pPr marL="982066" algn="l" defTabSz="491033" rtl="0" eaLnBrk="1" latinLnBrk="0" hangingPunct="1">
      <a:defRPr sz="1900" kern="1200">
        <a:solidFill>
          <a:schemeClr val="tx1"/>
        </a:solidFill>
        <a:latin typeface="+mn-lt"/>
        <a:ea typeface="+mn-ea"/>
        <a:cs typeface="+mn-cs"/>
      </a:defRPr>
    </a:lvl3pPr>
    <a:lvl4pPr marL="1473098" algn="l" defTabSz="491033" rtl="0" eaLnBrk="1" latinLnBrk="0" hangingPunct="1">
      <a:defRPr sz="1900" kern="1200">
        <a:solidFill>
          <a:schemeClr val="tx1"/>
        </a:solidFill>
        <a:latin typeface="+mn-lt"/>
        <a:ea typeface="+mn-ea"/>
        <a:cs typeface="+mn-cs"/>
      </a:defRPr>
    </a:lvl4pPr>
    <a:lvl5pPr marL="1964131" algn="l" defTabSz="491033" rtl="0" eaLnBrk="1" latinLnBrk="0" hangingPunct="1">
      <a:defRPr sz="1900" kern="1200">
        <a:solidFill>
          <a:schemeClr val="tx1"/>
        </a:solidFill>
        <a:latin typeface="+mn-lt"/>
        <a:ea typeface="+mn-ea"/>
        <a:cs typeface="+mn-cs"/>
      </a:defRPr>
    </a:lvl5pPr>
    <a:lvl6pPr marL="2455164" algn="l" defTabSz="491033" rtl="0" eaLnBrk="1" latinLnBrk="0" hangingPunct="1">
      <a:defRPr sz="1900" kern="1200">
        <a:solidFill>
          <a:schemeClr val="tx1"/>
        </a:solidFill>
        <a:latin typeface="+mn-lt"/>
        <a:ea typeface="+mn-ea"/>
        <a:cs typeface="+mn-cs"/>
      </a:defRPr>
    </a:lvl6pPr>
    <a:lvl7pPr marL="2946197" algn="l" defTabSz="491033" rtl="0" eaLnBrk="1" latinLnBrk="0" hangingPunct="1">
      <a:defRPr sz="1900" kern="1200">
        <a:solidFill>
          <a:schemeClr val="tx1"/>
        </a:solidFill>
        <a:latin typeface="+mn-lt"/>
        <a:ea typeface="+mn-ea"/>
        <a:cs typeface="+mn-cs"/>
      </a:defRPr>
    </a:lvl7pPr>
    <a:lvl8pPr marL="3437230" algn="l" defTabSz="491033" rtl="0" eaLnBrk="1" latinLnBrk="0" hangingPunct="1">
      <a:defRPr sz="1900" kern="1200">
        <a:solidFill>
          <a:schemeClr val="tx1"/>
        </a:solidFill>
        <a:latin typeface="+mn-lt"/>
        <a:ea typeface="+mn-ea"/>
        <a:cs typeface="+mn-cs"/>
      </a:defRPr>
    </a:lvl8pPr>
    <a:lvl9pPr marL="3928262" algn="l" defTabSz="4910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BEC"/>
    <a:srgbClr val="4B84C6"/>
    <a:srgbClr val="4D85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03" autoAdjust="0"/>
    <p:restoredTop sz="94886" autoAdjust="0"/>
  </p:normalViewPr>
  <p:slideViewPr>
    <p:cSldViewPr snapToGrid="0" snapToObjects="1">
      <p:cViewPr varScale="1">
        <p:scale>
          <a:sx n="74" d="100"/>
          <a:sy n="74" d="100"/>
        </p:scale>
        <p:origin x="1272" y="7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1033" indent="0" algn="ctr">
              <a:buNone/>
              <a:defRPr>
                <a:solidFill>
                  <a:schemeClr val="tx1">
                    <a:tint val="75000"/>
                  </a:schemeClr>
                </a:solidFill>
              </a:defRPr>
            </a:lvl2pPr>
            <a:lvl3pPr marL="982066" indent="0" algn="ctr">
              <a:buNone/>
              <a:defRPr>
                <a:solidFill>
                  <a:schemeClr val="tx1">
                    <a:tint val="75000"/>
                  </a:schemeClr>
                </a:solidFill>
              </a:defRPr>
            </a:lvl3pPr>
            <a:lvl4pPr marL="1473098" indent="0" algn="ctr">
              <a:buNone/>
              <a:defRPr>
                <a:solidFill>
                  <a:schemeClr val="tx1">
                    <a:tint val="75000"/>
                  </a:schemeClr>
                </a:solidFill>
              </a:defRPr>
            </a:lvl4pPr>
            <a:lvl5pPr marL="1964131" indent="0" algn="ctr">
              <a:buNone/>
              <a:defRPr>
                <a:solidFill>
                  <a:schemeClr val="tx1">
                    <a:tint val="75000"/>
                  </a:schemeClr>
                </a:solidFill>
              </a:defRPr>
            </a:lvl5pPr>
            <a:lvl6pPr marL="2455164" indent="0" algn="ctr">
              <a:buNone/>
              <a:defRPr>
                <a:solidFill>
                  <a:schemeClr val="tx1">
                    <a:tint val="75000"/>
                  </a:schemeClr>
                </a:solidFill>
              </a:defRPr>
            </a:lvl6pPr>
            <a:lvl7pPr marL="2946197" indent="0" algn="ctr">
              <a:buNone/>
              <a:defRPr>
                <a:solidFill>
                  <a:schemeClr val="tx1">
                    <a:tint val="75000"/>
                  </a:schemeClr>
                </a:solidFill>
              </a:defRPr>
            </a:lvl7pPr>
            <a:lvl8pPr marL="3437230" indent="0" algn="ctr">
              <a:buNone/>
              <a:defRPr>
                <a:solidFill>
                  <a:schemeClr val="tx1">
                    <a:tint val="75000"/>
                  </a:schemeClr>
                </a:solidFill>
              </a:defRPr>
            </a:lvl8pPr>
            <a:lvl9pPr marL="3928262"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91800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254124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95300" y="274638"/>
            <a:ext cx="652145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61756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50973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00" b="1" cap="all"/>
            </a:lvl1pPr>
          </a:lstStyle>
          <a:p>
            <a:r>
              <a:rPr lang="es-ES_tradnl"/>
              <a:t>Click to edit Master title style</a:t>
            </a:r>
            <a:endParaRPr lang="en-US"/>
          </a:p>
        </p:txBody>
      </p:sp>
      <p:sp>
        <p:nvSpPr>
          <p:cNvPr id="3" name="Text Placeholder 2"/>
          <p:cNvSpPr>
            <a:spLocks noGrp="1"/>
          </p:cNvSpPr>
          <p:nvPr>
            <p:ph type="body" idx="1"/>
          </p:nvPr>
        </p:nvSpPr>
        <p:spPr>
          <a:xfrm>
            <a:off x="782506" y="2906718"/>
            <a:ext cx="8420100" cy="1500187"/>
          </a:xfrm>
        </p:spPr>
        <p:txBody>
          <a:bodyPr anchor="b"/>
          <a:lstStyle>
            <a:lvl1pPr marL="0" indent="0">
              <a:buNone/>
              <a:defRPr sz="2100">
                <a:solidFill>
                  <a:schemeClr val="tx1">
                    <a:tint val="75000"/>
                  </a:schemeClr>
                </a:solidFill>
              </a:defRPr>
            </a:lvl1pPr>
            <a:lvl2pPr marL="491033" indent="0">
              <a:buNone/>
              <a:defRPr sz="1900">
                <a:solidFill>
                  <a:schemeClr val="tx1">
                    <a:tint val="75000"/>
                  </a:schemeClr>
                </a:solidFill>
              </a:defRPr>
            </a:lvl2pPr>
            <a:lvl3pPr marL="982066" indent="0">
              <a:buNone/>
              <a:defRPr sz="1700">
                <a:solidFill>
                  <a:schemeClr val="tx1">
                    <a:tint val="75000"/>
                  </a:schemeClr>
                </a:solidFill>
              </a:defRPr>
            </a:lvl3pPr>
            <a:lvl4pPr marL="1473098" indent="0">
              <a:buNone/>
              <a:defRPr sz="1500">
                <a:solidFill>
                  <a:schemeClr val="tx1">
                    <a:tint val="75000"/>
                  </a:schemeClr>
                </a:solidFill>
              </a:defRPr>
            </a:lvl4pPr>
            <a:lvl5pPr marL="1964131" indent="0">
              <a:buNone/>
              <a:defRPr sz="1500">
                <a:solidFill>
                  <a:schemeClr val="tx1">
                    <a:tint val="75000"/>
                  </a:schemeClr>
                </a:solidFill>
              </a:defRPr>
            </a:lvl5pPr>
            <a:lvl6pPr marL="2455164" indent="0">
              <a:buNone/>
              <a:defRPr sz="1500">
                <a:solidFill>
                  <a:schemeClr val="tx1">
                    <a:tint val="75000"/>
                  </a:schemeClr>
                </a:solidFill>
              </a:defRPr>
            </a:lvl6pPr>
            <a:lvl7pPr marL="2946197" indent="0">
              <a:buNone/>
              <a:defRPr sz="1500">
                <a:solidFill>
                  <a:schemeClr val="tx1">
                    <a:tint val="75000"/>
                  </a:schemeClr>
                </a:solidFill>
              </a:defRPr>
            </a:lvl7pPr>
            <a:lvl8pPr marL="3437230" indent="0">
              <a:buNone/>
              <a:defRPr sz="1500">
                <a:solidFill>
                  <a:schemeClr val="tx1">
                    <a:tint val="75000"/>
                  </a:schemeClr>
                </a:solidFill>
              </a:defRPr>
            </a:lvl8pPr>
            <a:lvl9pPr marL="3928262" indent="0">
              <a:buNone/>
              <a:defRPr sz="15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1761C092-9D99-5042-8807-10B46173B71C}"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377379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95300" y="1600202"/>
            <a:ext cx="4375150" cy="452596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5035550" y="1600202"/>
            <a:ext cx="4375150" cy="452596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1761C092-9D99-5042-8807-10B46173B71C}"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419751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95300" y="1535117"/>
            <a:ext cx="4376870" cy="639762"/>
          </a:xfrm>
        </p:spPr>
        <p:txBody>
          <a:bodyPr anchor="b"/>
          <a:lstStyle>
            <a:lvl1pPr marL="0" indent="0">
              <a:buNone/>
              <a:defRPr sz="2600" b="1"/>
            </a:lvl1pPr>
            <a:lvl2pPr marL="491033" indent="0">
              <a:buNone/>
              <a:defRPr sz="2100" b="1"/>
            </a:lvl2pPr>
            <a:lvl3pPr marL="982066" indent="0">
              <a:buNone/>
              <a:defRPr sz="1900" b="1"/>
            </a:lvl3pPr>
            <a:lvl4pPr marL="1473098" indent="0">
              <a:buNone/>
              <a:defRPr sz="1700" b="1"/>
            </a:lvl4pPr>
            <a:lvl5pPr marL="1964131" indent="0">
              <a:buNone/>
              <a:defRPr sz="1700" b="1"/>
            </a:lvl5pPr>
            <a:lvl6pPr marL="2455164" indent="0">
              <a:buNone/>
              <a:defRPr sz="1700" b="1"/>
            </a:lvl6pPr>
            <a:lvl7pPr marL="2946197" indent="0">
              <a:buNone/>
              <a:defRPr sz="1700" b="1"/>
            </a:lvl7pPr>
            <a:lvl8pPr marL="3437230" indent="0">
              <a:buNone/>
              <a:defRPr sz="1700" b="1"/>
            </a:lvl8pPr>
            <a:lvl9pPr marL="3928262" indent="0">
              <a:buNone/>
              <a:defRPr sz="1700" b="1"/>
            </a:lvl9pPr>
          </a:lstStyle>
          <a:p>
            <a:pPr lvl="0"/>
            <a:r>
              <a:rPr lang="es-ES_tradnl"/>
              <a:t>Click to edit Master text styles</a:t>
            </a:r>
          </a:p>
        </p:txBody>
      </p:sp>
      <p:sp>
        <p:nvSpPr>
          <p:cNvPr id="4" name="Content Placeholder 3"/>
          <p:cNvSpPr>
            <a:spLocks noGrp="1"/>
          </p:cNvSpPr>
          <p:nvPr>
            <p:ph sz="half" idx="2"/>
          </p:nvPr>
        </p:nvSpPr>
        <p:spPr>
          <a:xfrm>
            <a:off x="495300" y="2174879"/>
            <a:ext cx="4376870" cy="395128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5032115" y="1535117"/>
            <a:ext cx="4378590" cy="639762"/>
          </a:xfrm>
        </p:spPr>
        <p:txBody>
          <a:bodyPr anchor="b"/>
          <a:lstStyle>
            <a:lvl1pPr marL="0" indent="0">
              <a:buNone/>
              <a:defRPr sz="2600" b="1"/>
            </a:lvl1pPr>
            <a:lvl2pPr marL="491033" indent="0">
              <a:buNone/>
              <a:defRPr sz="2100" b="1"/>
            </a:lvl2pPr>
            <a:lvl3pPr marL="982066" indent="0">
              <a:buNone/>
              <a:defRPr sz="1900" b="1"/>
            </a:lvl3pPr>
            <a:lvl4pPr marL="1473098" indent="0">
              <a:buNone/>
              <a:defRPr sz="1700" b="1"/>
            </a:lvl4pPr>
            <a:lvl5pPr marL="1964131" indent="0">
              <a:buNone/>
              <a:defRPr sz="1700" b="1"/>
            </a:lvl5pPr>
            <a:lvl6pPr marL="2455164" indent="0">
              <a:buNone/>
              <a:defRPr sz="1700" b="1"/>
            </a:lvl6pPr>
            <a:lvl7pPr marL="2946197" indent="0">
              <a:buNone/>
              <a:defRPr sz="1700" b="1"/>
            </a:lvl7pPr>
            <a:lvl8pPr marL="3437230" indent="0">
              <a:buNone/>
              <a:defRPr sz="1700" b="1"/>
            </a:lvl8pPr>
            <a:lvl9pPr marL="3928262" indent="0">
              <a:buNone/>
              <a:defRPr sz="1700" b="1"/>
            </a:lvl9pPr>
          </a:lstStyle>
          <a:p>
            <a:pPr lvl="0"/>
            <a:r>
              <a:rPr lang="es-ES_tradnl"/>
              <a:t>Click to edit Master text styles</a:t>
            </a:r>
          </a:p>
        </p:txBody>
      </p:sp>
      <p:sp>
        <p:nvSpPr>
          <p:cNvPr id="6" name="Content Placeholder 5"/>
          <p:cNvSpPr>
            <a:spLocks noGrp="1"/>
          </p:cNvSpPr>
          <p:nvPr>
            <p:ph sz="quarter" idx="4"/>
          </p:nvPr>
        </p:nvSpPr>
        <p:spPr>
          <a:xfrm>
            <a:off x="5032115" y="2174879"/>
            <a:ext cx="4378590" cy="395128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1761C092-9D99-5042-8807-10B46173B71C}"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39594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1761C092-9D99-5042-8807-10B46173B71C}"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26535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1C092-9D99-5042-8807-10B46173B71C}"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0388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006" cy="1162050"/>
          </a:xfrm>
        </p:spPr>
        <p:txBody>
          <a:bodyPr anchor="b"/>
          <a:lstStyle>
            <a:lvl1pPr algn="l">
              <a:defRPr sz="2100" b="1"/>
            </a:lvl1pPr>
          </a:lstStyle>
          <a:p>
            <a:r>
              <a:rPr lang="es-ES_tradnl"/>
              <a:t>Click to edit Master title style</a:t>
            </a:r>
            <a:endParaRPr lang="en-US"/>
          </a:p>
        </p:txBody>
      </p:sp>
      <p:sp>
        <p:nvSpPr>
          <p:cNvPr id="3" name="Content Placeholder 2"/>
          <p:cNvSpPr>
            <a:spLocks noGrp="1"/>
          </p:cNvSpPr>
          <p:nvPr>
            <p:ph idx="1"/>
          </p:nvPr>
        </p:nvSpPr>
        <p:spPr>
          <a:xfrm>
            <a:off x="3872971" y="273054"/>
            <a:ext cx="5537729" cy="5853113"/>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95305" y="1435103"/>
            <a:ext cx="3259006" cy="4691063"/>
          </a:xfrm>
        </p:spPr>
        <p:txBody>
          <a:bodyPr/>
          <a:lstStyle>
            <a:lvl1pPr marL="0" indent="0">
              <a:buNone/>
              <a:defRPr sz="1500"/>
            </a:lvl1pPr>
            <a:lvl2pPr marL="491033" indent="0">
              <a:buNone/>
              <a:defRPr sz="1300"/>
            </a:lvl2pPr>
            <a:lvl3pPr marL="982066" indent="0">
              <a:buNone/>
              <a:defRPr sz="1100"/>
            </a:lvl3pPr>
            <a:lvl4pPr marL="1473098" indent="0">
              <a:buNone/>
              <a:defRPr sz="1000"/>
            </a:lvl4pPr>
            <a:lvl5pPr marL="1964131" indent="0">
              <a:buNone/>
              <a:defRPr sz="1000"/>
            </a:lvl5pPr>
            <a:lvl6pPr marL="2455164" indent="0">
              <a:buNone/>
              <a:defRPr sz="1000"/>
            </a:lvl6pPr>
            <a:lvl7pPr marL="2946197" indent="0">
              <a:buNone/>
              <a:defRPr sz="1000"/>
            </a:lvl7pPr>
            <a:lvl8pPr marL="3437230" indent="0">
              <a:buNone/>
              <a:defRPr sz="1000"/>
            </a:lvl8pPr>
            <a:lvl9pPr marL="3928262" indent="0">
              <a:buNone/>
              <a:defRPr sz="10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761C092-9D99-5042-8807-10B46173B71C}"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2044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4"/>
            <a:ext cx="5943600" cy="566738"/>
          </a:xfrm>
        </p:spPr>
        <p:txBody>
          <a:bodyPr anchor="b"/>
          <a:lstStyle>
            <a:lvl1pPr algn="l">
              <a:defRPr sz="2100" b="1"/>
            </a:lvl1pPr>
          </a:lstStyle>
          <a:p>
            <a:r>
              <a:rPr lang="es-ES_tradnl"/>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400"/>
            </a:lvl1pPr>
            <a:lvl2pPr marL="491033" indent="0">
              <a:buNone/>
              <a:defRPr sz="3000"/>
            </a:lvl2pPr>
            <a:lvl3pPr marL="982066" indent="0">
              <a:buNone/>
              <a:defRPr sz="2600"/>
            </a:lvl3pPr>
            <a:lvl4pPr marL="1473098" indent="0">
              <a:buNone/>
              <a:defRPr sz="2100"/>
            </a:lvl4pPr>
            <a:lvl5pPr marL="1964131" indent="0">
              <a:buNone/>
              <a:defRPr sz="2100"/>
            </a:lvl5pPr>
            <a:lvl6pPr marL="2455164" indent="0">
              <a:buNone/>
              <a:defRPr sz="2100"/>
            </a:lvl6pPr>
            <a:lvl7pPr marL="2946197" indent="0">
              <a:buNone/>
              <a:defRPr sz="2100"/>
            </a:lvl7pPr>
            <a:lvl8pPr marL="3437230" indent="0">
              <a:buNone/>
              <a:defRPr sz="2100"/>
            </a:lvl8pPr>
            <a:lvl9pPr marL="3928262" indent="0">
              <a:buNone/>
              <a:defRPr sz="2100"/>
            </a:lvl9pPr>
          </a:lstStyle>
          <a:p>
            <a:endParaRPr lang="en-US"/>
          </a:p>
        </p:txBody>
      </p:sp>
      <p:sp>
        <p:nvSpPr>
          <p:cNvPr id="4" name="Text Placeholder 3"/>
          <p:cNvSpPr>
            <a:spLocks noGrp="1"/>
          </p:cNvSpPr>
          <p:nvPr>
            <p:ph type="body" sz="half" idx="2"/>
          </p:nvPr>
        </p:nvSpPr>
        <p:spPr>
          <a:xfrm>
            <a:off x="1941645" y="5367342"/>
            <a:ext cx="5943600" cy="804862"/>
          </a:xfrm>
        </p:spPr>
        <p:txBody>
          <a:bodyPr/>
          <a:lstStyle>
            <a:lvl1pPr marL="0" indent="0">
              <a:buNone/>
              <a:defRPr sz="1500"/>
            </a:lvl1pPr>
            <a:lvl2pPr marL="491033" indent="0">
              <a:buNone/>
              <a:defRPr sz="1300"/>
            </a:lvl2pPr>
            <a:lvl3pPr marL="982066" indent="0">
              <a:buNone/>
              <a:defRPr sz="1100"/>
            </a:lvl3pPr>
            <a:lvl4pPr marL="1473098" indent="0">
              <a:buNone/>
              <a:defRPr sz="1000"/>
            </a:lvl4pPr>
            <a:lvl5pPr marL="1964131" indent="0">
              <a:buNone/>
              <a:defRPr sz="1000"/>
            </a:lvl5pPr>
            <a:lvl6pPr marL="2455164" indent="0">
              <a:buNone/>
              <a:defRPr sz="1000"/>
            </a:lvl6pPr>
            <a:lvl7pPr marL="2946197" indent="0">
              <a:buNone/>
              <a:defRPr sz="1000"/>
            </a:lvl7pPr>
            <a:lvl8pPr marL="3437230" indent="0">
              <a:buNone/>
              <a:defRPr sz="1000"/>
            </a:lvl8pPr>
            <a:lvl9pPr marL="3928262" indent="0">
              <a:buNone/>
              <a:defRPr sz="10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761C092-9D99-5042-8807-10B46173B71C}"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399764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41"/>
            <a:ext cx="8915400" cy="1143000"/>
          </a:xfrm>
          <a:prstGeom prst="rect">
            <a:avLst/>
          </a:prstGeom>
        </p:spPr>
        <p:txBody>
          <a:bodyPr vert="horz" lIns="98207" tIns="49103" rIns="98207" bIns="49103"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95300" y="1600202"/>
            <a:ext cx="8915400" cy="4525963"/>
          </a:xfrm>
          <a:prstGeom prst="rect">
            <a:avLst/>
          </a:prstGeom>
        </p:spPr>
        <p:txBody>
          <a:bodyPr vert="horz" lIns="98207" tIns="49103" rIns="98207" bIns="49103"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8207" tIns="49103" rIns="98207" bIns="49103" rtlCol="0" anchor="ctr"/>
          <a:lstStyle>
            <a:lvl1pPr algn="l">
              <a:defRPr sz="1300">
                <a:solidFill>
                  <a:schemeClr val="tx1">
                    <a:tint val="75000"/>
                  </a:schemeClr>
                </a:solidFill>
              </a:defRPr>
            </a:lvl1pPr>
          </a:lstStyle>
          <a:p>
            <a:fld id="{1761C092-9D99-5042-8807-10B46173B71C}" type="datetimeFigureOut">
              <a:rPr lang="en-US" smtClean="0"/>
              <a:t>4/29/2022</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8207" tIns="49103" rIns="98207" bIns="49103"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8207" tIns="49103" rIns="98207" bIns="49103" rtlCol="0" anchor="ctr"/>
          <a:lstStyle>
            <a:lvl1pPr algn="r">
              <a:defRPr sz="1300">
                <a:solidFill>
                  <a:schemeClr val="tx1">
                    <a:tint val="75000"/>
                  </a:schemeClr>
                </a:solidFill>
              </a:defRPr>
            </a:lvl1pPr>
          </a:lstStyle>
          <a:p>
            <a:fld id="{1EFECEAB-0D54-CF42-A0F4-11E1869FE94B}" type="slidenum">
              <a:rPr lang="en-US" smtClean="0"/>
              <a:t>‹Nº›</a:t>
            </a:fld>
            <a:endParaRPr lang="en-US"/>
          </a:p>
        </p:txBody>
      </p:sp>
    </p:spTree>
    <p:extLst>
      <p:ext uri="{BB962C8B-B14F-4D97-AF65-F5344CB8AC3E}">
        <p14:creationId xmlns:p14="http://schemas.microsoft.com/office/powerpoint/2010/main" val="86237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033" rtl="0" eaLnBrk="1" latinLnBrk="0" hangingPunct="1">
        <a:spcBef>
          <a:spcPct val="0"/>
        </a:spcBef>
        <a:buNone/>
        <a:defRPr sz="4700" kern="1200">
          <a:solidFill>
            <a:schemeClr val="tx1"/>
          </a:solidFill>
          <a:latin typeface="+mj-lt"/>
          <a:ea typeface="+mj-ea"/>
          <a:cs typeface="+mj-cs"/>
        </a:defRPr>
      </a:lvl1pPr>
    </p:titleStyle>
    <p:bodyStyle>
      <a:lvl1pPr marL="368275" indent="-368275" algn="l" defTabSz="491033" rtl="0" eaLnBrk="1" latinLnBrk="0" hangingPunct="1">
        <a:spcBef>
          <a:spcPct val="20000"/>
        </a:spcBef>
        <a:buFont typeface="Arial"/>
        <a:buChar char="•"/>
        <a:defRPr sz="3400" kern="1200">
          <a:solidFill>
            <a:schemeClr val="tx1"/>
          </a:solidFill>
          <a:latin typeface="+mn-lt"/>
          <a:ea typeface="+mn-ea"/>
          <a:cs typeface="+mn-cs"/>
        </a:defRPr>
      </a:lvl1pPr>
      <a:lvl2pPr marL="797928" indent="-306896" algn="l" defTabSz="491033" rtl="0" eaLnBrk="1" latinLnBrk="0" hangingPunct="1">
        <a:spcBef>
          <a:spcPct val="20000"/>
        </a:spcBef>
        <a:buFont typeface="Arial"/>
        <a:buChar char="–"/>
        <a:defRPr sz="3000" kern="1200">
          <a:solidFill>
            <a:schemeClr val="tx1"/>
          </a:solidFill>
          <a:latin typeface="+mn-lt"/>
          <a:ea typeface="+mn-ea"/>
          <a:cs typeface="+mn-cs"/>
        </a:defRPr>
      </a:lvl2pPr>
      <a:lvl3pPr marL="1227582" indent="-245516" algn="l" defTabSz="491033" rtl="0" eaLnBrk="1" latinLnBrk="0" hangingPunct="1">
        <a:spcBef>
          <a:spcPct val="20000"/>
        </a:spcBef>
        <a:buFont typeface="Arial"/>
        <a:buChar char="•"/>
        <a:defRPr sz="2600" kern="1200">
          <a:solidFill>
            <a:schemeClr val="tx1"/>
          </a:solidFill>
          <a:latin typeface="+mn-lt"/>
          <a:ea typeface="+mn-ea"/>
          <a:cs typeface="+mn-cs"/>
        </a:defRPr>
      </a:lvl3pPr>
      <a:lvl4pPr marL="1718615" indent="-245516" algn="l" defTabSz="491033" rtl="0" eaLnBrk="1" latinLnBrk="0" hangingPunct="1">
        <a:spcBef>
          <a:spcPct val="20000"/>
        </a:spcBef>
        <a:buFont typeface="Arial"/>
        <a:buChar char="–"/>
        <a:defRPr sz="2100" kern="1200">
          <a:solidFill>
            <a:schemeClr val="tx1"/>
          </a:solidFill>
          <a:latin typeface="+mn-lt"/>
          <a:ea typeface="+mn-ea"/>
          <a:cs typeface="+mn-cs"/>
        </a:defRPr>
      </a:lvl4pPr>
      <a:lvl5pPr marL="2209648" indent="-245516" algn="l" defTabSz="491033" rtl="0" eaLnBrk="1" latinLnBrk="0" hangingPunct="1">
        <a:spcBef>
          <a:spcPct val="20000"/>
        </a:spcBef>
        <a:buFont typeface="Arial"/>
        <a:buChar char="»"/>
        <a:defRPr sz="2100" kern="1200">
          <a:solidFill>
            <a:schemeClr val="tx1"/>
          </a:solidFill>
          <a:latin typeface="+mn-lt"/>
          <a:ea typeface="+mn-ea"/>
          <a:cs typeface="+mn-cs"/>
        </a:defRPr>
      </a:lvl5pPr>
      <a:lvl6pPr marL="2700680" indent="-245516" algn="l" defTabSz="491033" rtl="0" eaLnBrk="1" latinLnBrk="0" hangingPunct="1">
        <a:spcBef>
          <a:spcPct val="20000"/>
        </a:spcBef>
        <a:buFont typeface="Arial"/>
        <a:buChar char="•"/>
        <a:defRPr sz="2100" kern="1200">
          <a:solidFill>
            <a:schemeClr val="tx1"/>
          </a:solidFill>
          <a:latin typeface="+mn-lt"/>
          <a:ea typeface="+mn-ea"/>
          <a:cs typeface="+mn-cs"/>
        </a:defRPr>
      </a:lvl6pPr>
      <a:lvl7pPr marL="3191713" indent="-245516" algn="l" defTabSz="491033" rtl="0" eaLnBrk="1" latinLnBrk="0" hangingPunct="1">
        <a:spcBef>
          <a:spcPct val="20000"/>
        </a:spcBef>
        <a:buFont typeface="Arial"/>
        <a:buChar char="•"/>
        <a:defRPr sz="2100" kern="1200">
          <a:solidFill>
            <a:schemeClr val="tx1"/>
          </a:solidFill>
          <a:latin typeface="+mn-lt"/>
          <a:ea typeface="+mn-ea"/>
          <a:cs typeface="+mn-cs"/>
        </a:defRPr>
      </a:lvl7pPr>
      <a:lvl8pPr marL="3682746" indent="-245516" algn="l" defTabSz="491033" rtl="0" eaLnBrk="1" latinLnBrk="0" hangingPunct="1">
        <a:spcBef>
          <a:spcPct val="20000"/>
        </a:spcBef>
        <a:buFont typeface="Arial"/>
        <a:buChar char="•"/>
        <a:defRPr sz="2100" kern="1200">
          <a:solidFill>
            <a:schemeClr val="tx1"/>
          </a:solidFill>
          <a:latin typeface="+mn-lt"/>
          <a:ea typeface="+mn-ea"/>
          <a:cs typeface="+mn-cs"/>
        </a:defRPr>
      </a:lvl8pPr>
      <a:lvl9pPr marL="4173779" indent="-245516" algn="l" defTabSz="491033"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91033" rtl="0" eaLnBrk="1" latinLnBrk="0" hangingPunct="1">
        <a:defRPr sz="1900" kern="1200">
          <a:solidFill>
            <a:schemeClr val="tx1"/>
          </a:solidFill>
          <a:latin typeface="+mn-lt"/>
          <a:ea typeface="+mn-ea"/>
          <a:cs typeface="+mn-cs"/>
        </a:defRPr>
      </a:lvl1pPr>
      <a:lvl2pPr marL="491033" algn="l" defTabSz="491033" rtl="0" eaLnBrk="1" latinLnBrk="0" hangingPunct="1">
        <a:defRPr sz="1900" kern="1200">
          <a:solidFill>
            <a:schemeClr val="tx1"/>
          </a:solidFill>
          <a:latin typeface="+mn-lt"/>
          <a:ea typeface="+mn-ea"/>
          <a:cs typeface="+mn-cs"/>
        </a:defRPr>
      </a:lvl2pPr>
      <a:lvl3pPr marL="982066" algn="l" defTabSz="491033" rtl="0" eaLnBrk="1" latinLnBrk="0" hangingPunct="1">
        <a:defRPr sz="1900" kern="1200">
          <a:solidFill>
            <a:schemeClr val="tx1"/>
          </a:solidFill>
          <a:latin typeface="+mn-lt"/>
          <a:ea typeface="+mn-ea"/>
          <a:cs typeface="+mn-cs"/>
        </a:defRPr>
      </a:lvl3pPr>
      <a:lvl4pPr marL="1473098" algn="l" defTabSz="491033" rtl="0" eaLnBrk="1" latinLnBrk="0" hangingPunct="1">
        <a:defRPr sz="1900" kern="1200">
          <a:solidFill>
            <a:schemeClr val="tx1"/>
          </a:solidFill>
          <a:latin typeface="+mn-lt"/>
          <a:ea typeface="+mn-ea"/>
          <a:cs typeface="+mn-cs"/>
        </a:defRPr>
      </a:lvl4pPr>
      <a:lvl5pPr marL="1964131" algn="l" defTabSz="491033" rtl="0" eaLnBrk="1" latinLnBrk="0" hangingPunct="1">
        <a:defRPr sz="1900" kern="1200">
          <a:solidFill>
            <a:schemeClr val="tx1"/>
          </a:solidFill>
          <a:latin typeface="+mn-lt"/>
          <a:ea typeface="+mn-ea"/>
          <a:cs typeface="+mn-cs"/>
        </a:defRPr>
      </a:lvl5pPr>
      <a:lvl6pPr marL="2455164" algn="l" defTabSz="491033" rtl="0" eaLnBrk="1" latinLnBrk="0" hangingPunct="1">
        <a:defRPr sz="1900" kern="1200">
          <a:solidFill>
            <a:schemeClr val="tx1"/>
          </a:solidFill>
          <a:latin typeface="+mn-lt"/>
          <a:ea typeface="+mn-ea"/>
          <a:cs typeface="+mn-cs"/>
        </a:defRPr>
      </a:lvl6pPr>
      <a:lvl7pPr marL="2946197" algn="l" defTabSz="491033" rtl="0" eaLnBrk="1" latinLnBrk="0" hangingPunct="1">
        <a:defRPr sz="1900" kern="1200">
          <a:solidFill>
            <a:schemeClr val="tx1"/>
          </a:solidFill>
          <a:latin typeface="+mn-lt"/>
          <a:ea typeface="+mn-ea"/>
          <a:cs typeface="+mn-cs"/>
        </a:defRPr>
      </a:lvl7pPr>
      <a:lvl8pPr marL="3437230" algn="l" defTabSz="491033" rtl="0" eaLnBrk="1" latinLnBrk="0" hangingPunct="1">
        <a:defRPr sz="1900" kern="1200">
          <a:solidFill>
            <a:schemeClr val="tx1"/>
          </a:solidFill>
          <a:latin typeface="+mn-lt"/>
          <a:ea typeface="+mn-ea"/>
          <a:cs typeface="+mn-cs"/>
        </a:defRPr>
      </a:lvl8pPr>
      <a:lvl9pPr marL="3928262" algn="l" defTabSz="4910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59C75D1-BB22-4321-AA2C-0F2E03A062C2}"/>
              </a:ext>
            </a:extLst>
          </p:cNvPr>
          <p:cNvPicPr>
            <a:picLocks noChangeAspect="1"/>
          </p:cNvPicPr>
          <p:nvPr/>
        </p:nvPicPr>
        <p:blipFill>
          <a:blip r:embed="rId2"/>
          <a:stretch>
            <a:fillRect/>
          </a:stretch>
        </p:blipFill>
        <p:spPr>
          <a:xfrm>
            <a:off x="0" y="12879"/>
            <a:ext cx="9906000" cy="7167093"/>
          </a:xfrm>
          <a:prstGeom prst="rect">
            <a:avLst/>
          </a:prstGeom>
        </p:spPr>
      </p:pic>
      <p:sp>
        <p:nvSpPr>
          <p:cNvPr id="5" name="Rectángulo 4"/>
          <p:cNvSpPr/>
          <p:nvPr/>
        </p:nvSpPr>
        <p:spPr>
          <a:xfrm>
            <a:off x="613438" y="1304300"/>
            <a:ext cx="8679124" cy="1538883"/>
          </a:xfrm>
          <a:prstGeom prst="rect">
            <a:avLst/>
          </a:prstGeom>
        </p:spPr>
        <p:txBody>
          <a:bodyPr wrap="square">
            <a:spAutoFit/>
          </a:bodyPr>
          <a:lstStyle/>
          <a:p>
            <a:pPr algn="ctr">
              <a:spcBef>
                <a:spcPts val="600"/>
              </a:spcBef>
            </a:pPr>
            <a:r>
              <a:rPr lang="es-PY" sz="2800" b="1" dirty="0">
                <a:solidFill>
                  <a:schemeClr val="bg1"/>
                </a:solidFill>
                <a:latin typeface="Arial" charset="0"/>
              </a:rPr>
              <a:t>INSTRUCTIVO DE REGISTRO</a:t>
            </a:r>
          </a:p>
          <a:p>
            <a:pPr algn="ctr">
              <a:spcBef>
                <a:spcPts val="600"/>
              </a:spcBef>
            </a:pPr>
            <a:endParaRPr lang="es-ES" sz="2800" b="1" dirty="0" smtClean="0">
              <a:solidFill>
                <a:schemeClr val="bg1"/>
              </a:solidFill>
            </a:endParaRPr>
          </a:p>
          <a:p>
            <a:pPr algn="ctr">
              <a:spcBef>
                <a:spcPts val="600"/>
              </a:spcBef>
            </a:pPr>
            <a:endParaRPr lang="es-ES" sz="2800" b="1" dirty="0" smtClean="0">
              <a:solidFill>
                <a:schemeClr val="bg1"/>
              </a:solidFill>
            </a:endParaRPr>
          </a:p>
        </p:txBody>
      </p:sp>
      <p:sp>
        <p:nvSpPr>
          <p:cNvPr id="6" name="Rectángulo 5"/>
          <p:cNvSpPr/>
          <p:nvPr/>
        </p:nvSpPr>
        <p:spPr>
          <a:xfrm>
            <a:off x="508018" y="3995948"/>
            <a:ext cx="9132436" cy="461665"/>
          </a:xfrm>
          <a:prstGeom prst="rect">
            <a:avLst/>
          </a:prstGeom>
        </p:spPr>
        <p:txBody>
          <a:bodyPr wrap="none">
            <a:spAutoFit/>
          </a:bodyPr>
          <a:lstStyle/>
          <a:p>
            <a:pPr defTabSz="914400" fontAlgn="base">
              <a:spcBef>
                <a:spcPct val="0"/>
              </a:spcBef>
              <a:spcAft>
                <a:spcPct val="0"/>
              </a:spcAft>
            </a:pPr>
            <a:r>
              <a:rPr lang="es-ES" sz="2400" b="1" dirty="0" smtClean="0">
                <a:solidFill>
                  <a:schemeClr val="bg1"/>
                </a:solidFill>
                <a:latin typeface="Arial" charset="0"/>
              </a:rPr>
              <a:t>Otras Personas Jurídicas que no sean </a:t>
            </a:r>
            <a:r>
              <a:rPr lang="es-ES" sz="2400" b="1" dirty="0">
                <a:solidFill>
                  <a:schemeClr val="bg1"/>
                </a:solidFill>
                <a:latin typeface="Arial" charset="0"/>
              </a:rPr>
              <a:t>S</a:t>
            </a:r>
            <a:r>
              <a:rPr lang="es-ES" sz="2400" b="1" dirty="0" smtClean="0">
                <a:solidFill>
                  <a:schemeClr val="bg1"/>
                </a:solidFill>
                <a:latin typeface="Arial" charset="0"/>
              </a:rPr>
              <a:t>ociedades </a:t>
            </a:r>
            <a:r>
              <a:rPr lang="es-ES" sz="2400" b="1" dirty="0">
                <a:solidFill>
                  <a:schemeClr val="bg1"/>
                </a:solidFill>
                <a:latin typeface="Arial" charset="0"/>
              </a:rPr>
              <a:t>A</a:t>
            </a:r>
            <a:r>
              <a:rPr lang="es-ES" sz="2400" b="1" dirty="0" smtClean="0">
                <a:solidFill>
                  <a:schemeClr val="bg1"/>
                </a:solidFill>
                <a:latin typeface="Arial" charset="0"/>
              </a:rPr>
              <a:t>nónimas</a:t>
            </a:r>
            <a:endParaRPr lang="es-PY" sz="2400" b="1" dirty="0">
              <a:solidFill>
                <a:schemeClr val="bg1"/>
              </a:solidFill>
              <a:latin typeface="Arial" charset="0"/>
            </a:endParaRPr>
          </a:p>
        </p:txBody>
      </p:sp>
    </p:spTree>
    <p:extLst>
      <p:ext uri="{BB962C8B-B14F-4D97-AF65-F5344CB8AC3E}">
        <p14:creationId xmlns:p14="http://schemas.microsoft.com/office/powerpoint/2010/main" val="218574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98585" cy="1000274"/>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Emisor </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471306" y="1233356"/>
            <a:ext cx="9434694" cy="3108543"/>
          </a:xfrm>
          <a:prstGeom prst="rect">
            <a:avLst/>
          </a:prstGeom>
        </p:spPr>
        <p:txBody>
          <a:bodyPr wrap="square">
            <a:spAutoFit/>
          </a:bodyPr>
          <a:lstStyle/>
          <a:p>
            <a:endParaRPr lang="es-PY" sz="2400" dirty="0">
              <a:solidFill>
                <a:srgbClr val="000000"/>
              </a:solidFill>
              <a:latin typeface="Book Antiqua" panose="02040602050305030304" pitchFamily="18" charset="0"/>
            </a:endParaRPr>
          </a:p>
          <a:p>
            <a:r>
              <a:rPr lang="es-ES" sz="2000" b="1" i="1" dirty="0">
                <a:latin typeface="Arial" panose="020B0604020202020204" pitchFamily="34" charset="0"/>
                <a:cs typeface="Arial" panose="020B0604020202020204" pitchFamily="34" charset="0"/>
              </a:rPr>
              <a:t>c</a:t>
            </a:r>
            <a:r>
              <a:rPr lang="es-ES" sz="2000" dirty="0">
                <a:latin typeface="Arial" panose="020B0604020202020204" pitchFamily="34" charset="0"/>
                <a:cs typeface="Arial" panose="020B0604020202020204" pitchFamily="34" charset="0"/>
              </a:rPr>
              <a:t>) En caso que el emisor tenga una </a:t>
            </a:r>
            <a:r>
              <a:rPr lang="es-ES" sz="2000" b="1" dirty="0">
                <a:latin typeface="Arial" panose="020B0604020202020204" pitchFamily="34" charset="0"/>
                <a:cs typeface="Arial" panose="020B0604020202020204" pitchFamily="34" charset="0"/>
              </a:rPr>
              <a:t>vinculación con algunas personas jurídicas o grupos económicos</a:t>
            </a:r>
            <a:r>
              <a:rPr lang="es-ES" sz="2000" dirty="0">
                <a:latin typeface="Arial" panose="020B0604020202020204" pitchFamily="34" charset="0"/>
                <a:cs typeface="Arial" panose="020B0604020202020204" pitchFamily="34" charset="0"/>
              </a:rPr>
              <a:t>, deberá indicarse su calidad de matriz o subsidiaria en su caso, y la participación porcentual en dichas entidades, cuando sean mayor o igual al 10%, con descripción de las actividades a que estas se dedican; las vinculaciones podrán ser por propiedad (tenencia de capital) o por gestión (participación en la administración de sociedades o personas jurídicas); </a:t>
            </a:r>
          </a:p>
          <a:p>
            <a:endParaRPr lang="es-ES" sz="2400" dirty="0">
              <a:latin typeface="Arial" panose="020B0604020202020204" pitchFamily="34" charset="0"/>
              <a:cs typeface="Arial" panose="020B0604020202020204" pitchFamily="34" charset="0"/>
            </a:endParaRPr>
          </a:p>
          <a:p>
            <a:endParaRPr lang="es-ES" sz="2400" dirty="0">
              <a:solidFill>
                <a:srgbClr val="000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30" y="3596747"/>
            <a:ext cx="8144661" cy="2207739"/>
          </a:xfrm>
          <a:prstGeom prst="rect">
            <a:avLst/>
          </a:prstGeom>
        </p:spPr>
      </p:pic>
    </p:spTree>
    <p:extLst>
      <p:ext uri="{BB962C8B-B14F-4D97-AF65-F5344CB8AC3E}">
        <p14:creationId xmlns:p14="http://schemas.microsoft.com/office/powerpoint/2010/main" val="72643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98585" cy="1000274"/>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Emisor </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latin typeface="Arial" panose="020B0604020202020204" pitchFamily="34" charset="0"/>
              <a:cs typeface="Arial" panose="020B0604020202020204" pitchFamily="34" charset="0"/>
            </a:endParaRPr>
          </a:p>
          <a:p>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231820" y="1409626"/>
            <a:ext cx="4997003" cy="1508105"/>
          </a:xfrm>
          <a:prstGeom prst="rect">
            <a:avLst/>
          </a:prstGeom>
        </p:spPr>
        <p:txBody>
          <a:bodyPr wrap="square">
            <a:spAutoFit/>
          </a:bodyPr>
          <a:lstStyle/>
          <a:p>
            <a:endParaRPr lang="es-PY" sz="2400" dirty="0">
              <a:solidFill>
                <a:srgbClr val="000000"/>
              </a:solidFill>
              <a:latin typeface="Book Antiqua" panose="02040602050305030304" pitchFamily="18" charset="0"/>
            </a:endParaRPr>
          </a:p>
          <a:p>
            <a:endParaRPr lang="es-ES" sz="20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endParaRPr lang="es-ES" sz="2400" dirty="0">
              <a:solidFill>
                <a:srgbClr val="000000"/>
              </a:solidFill>
              <a:latin typeface="Arial" panose="020B0604020202020204" pitchFamily="34" charset="0"/>
              <a:cs typeface="Arial" panose="020B0604020202020204" pitchFamily="34" charset="0"/>
            </a:endParaRPr>
          </a:p>
        </p:txBody>
      </p:sp>
      <p:sp>
        <p:nvSpPr>
          <p:cNvPr id="7" name="Rectángulo 6"/>
          <p:cNvSpPr/>
          <p:nvPr/>
        </p:nvSpPr>
        <p:spPr>
          <a:xfrm>
            <a:off x="518106" y="1700412"/>
            <a:ext cx="8869787" cy="1056379"/>
          </a:xfrm>
          <a:prstGeom prst="rect">
            <a:avLst/>
          </a:prstGeom>
        </p:spPr>
        <p:txBody>
          <a:bodyPr wrap="square">
            <a:spAutoFit/>
          </a:bodyPr>
          <a:lstStyle/>
          <a:p>
            <a:pPr>
              <a:lnSpc>
                <a:spcPct val="107000"/>
              </a:lnSpc>
              <a:spcAft>
                <a:spcPts val="800"/>
              </a:spcAft>
            </a:pPr>
            <a:r>
              <a:rPr lang="es-ES" sz="2000" b="1" i="1" dirty="0">
                <a:latin typeface="Arial" panose="020B0604020202020204" pitchFamily="34" charset="0"/>
                <a:ea typeface="Calibri" panose="020F0502020204030204" pitchFamily="34" charset="0"/>
                <a:cs typeface="Arial" panose="020B0604020202020204" pitchFamily="34" charset="0"/>
              </a:rPr>
              <a:t>d</a:t>
            </a:r>
            <a:r>
              <a:rPr lang="es-ES" sz="2000" dirty="0">
                <a:latin typeface="Arial" panose="020B0604020202020204" pitchFamily="34" charset="0"/>
                <a:ea typeface="Calibri" panose="020F0502020204030204" pitchFamily="34" charset="0"/>
                <a:cs typeface="Arial" panose="020B0604020202020204" pitchFamily="34" charset="0"/>
              </a:rPr>
              <a:t>) </a:t>
            </a:r>
            <a:r>
              <a:rPr lang="es-ES" sz="2000" b="1" dirty="0">
                <a:latin typeface="Arial" panose="020B0604020202020204" pitchFamily="34" charset="0"/>
                <a:ea typeface="Calibri" panose="020F0502020204030204" pitchFamily="34" charset="0"/>
                <a:cs typeface="Arial" panose="020B0604020202020204" pitchFamily="34" charset="0"/>
              </a:rPr>
              <a:t>Indicación de los sectores de la economía en el que la entidad ejerce sus actividades según registro de RUC </a:t>
            </a:r>
            <a:r>
              <a:rPr lang="es-ES" sz="2000" dirty="0">
                <a:latin typeface="Arial" panose="020B0604020202020204" pitchFamily="34" charset="0"/>
                <a:ea typeface="Calibri" panose="020F0502020204030204" pitchFamily="34" charset="0"/>
                <a:cs typeface="Arial" panose="020B0604020202020204" pitchFamily="34" charset="0"/>
              </a:rPr>
              <a:t>y, descripción de los principales factores de riesgo inherentes a su funcionamiento; </a:t>
            </a: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55" y="3005584"/>
            <a:ext cx="2659914" cy="3439211"/>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637" y="3090434"/>
            <a:ext cx="4485181" cy="3075020"/>
          </a:xfrm>
          <a:prstGeom prst="rect">
            <a:avLst/>
          </a:prstGeom>
        </p:spPr>
      </p:pic>
    </p:spTree>
    <p:extLst>
      <p:ext uri="{BB962C8B-B14F-4D97-AF65-F5344CB8AC3E}">
        <p14:creationId xmlns:p14="http://schemas.microsoft.com/office/powerpoint/2010/main" val="45267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r>
              <a:rPr lang="en-US" sz="2000" b="1" dirty="0" smtClean="0">
                <a:solidFill>
                  <a:schemeClr val="bg1"/>
                </a:solidFill>
                <a:latin typeface="Arial" panose="020B0604020202020204" pitchFamily="34" charset="0"/>
                <a:cs typeface="Arial" panose="020B0604020202020204" pitchFamily="34" charset="0"/>
              </a:rPr>
              <a:t>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166273" y="1643838"/>
            <a:ext cx="9337183" cy="3724096"/>
          </a:xfrm>
          <a:prstGeom prst="rect">
            <a:avLst/>
          </a:prstGeom>
        </p:spPr>
        <p:txBody>
          <a:bodyPr wrap="square">
            <a:spAutoFit/>
          </a:bodyPr>
          <a:lstStyle/>
          <a:p>
            <a:r>
              <a:rPr lang="es-PY" sz="2000" b="1" i="1" dirty="0">
                <a:latin typeface="Arial" panose="020B0604020202020204" pitchFamily="34" charset="0"/>
                <a:cs typeface="Arial" panose="020B0604020202020204" pitchFamily="34" charset="0"/>
              </a:rPr>
              <a:t>e</a:t>
            </a:r>
            <a:r>
              <a:rPr lang="es-PY" sz="2000" dirty="0">
                <a:latin typeface="Arial" panose="020B0604020202020204" pitchFamily="34" charset="0"/>
                <a:cs typeface="Arial" panose="020B0604020202020204" pitchFamily="34" charset="0"/>
              </a:rPr>
              <a:t>) Organigrama de la entidad;</a:t>
            </a:r>
          </a:p>
          <a:p>
            <a:endParaRPr lang="es-PY" sz="2000" dirty="0">
              <a:latin typeface="Arial" panose="020B0604020202020204" pitchFamily="34" charset="0"/>
              <a:cs typeface="Arial" panose="020B0604020202020204" pitchFamily="34" charset="0"/>
            </a:endParaRPr>
          </a:p>
          <a:p>
            <a:r>
              <a:rPr lang="es-ES" sz="2000" b="1" i="1" dirty="0">
                <a:latin typeface="Arial" panose="020B0604020202020204" pitchFamily="34" charset="0"/>
                <a:cs typeface="Arial" panose="020B0604020202020204" pitchFamily="34" charset="0"/>
              </a:rPr>
              <a:t>f</a:t>
            </a:r>
            <a:r>
              <a:rPr lang="es-ES" sz="2000" dirty="0">
                <a:latin typeface="Arial" panose="020B0604020202020204" pitchFamily="34" charset="0"/>
                <a:cs typeface="Arial" panose="020B0604020202020204" pitchFamily="34" charset="0"/>
              </a:rPr>
              <a:t>) Indicación de los representantes del emisor, legales y convencionales, en su caso. </a:t>
            </a:r>
            <a:r>
              <a:rPr lang="es-ES" sz="2000" b="1" dirty="0">
                <a:latin typeface="Arial" panose="020B0604020202020204" pitchFamily="34" charset="0"/>
                <a:cs typeface="Arial" panose="020B0604020202020204" pitchFamily="34" charset="0"/>
              </a:rPr>
              <a:t>Nómina de directores y síndicos, acompañada del Acta en donde conste la designación de los mismos; </a:t>
            </a:r>
          </a:p>
          <a:p>
            <a:endParaRPr lang="es-ES" sz="2000" b="1"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endParaRPr lang="es-PY" sz="2400" dirty="0">
              <a:latin typeface="Arial" panose="020B0604020202020204" pitchFamily="34" charset="0"/>
              <a:cs typeface="Arial" panose="020B0604020202020204" pitchFamily="34" charset="0"/>
            </a:endParaRPr>
          </a:p>
          <a:p>
            <a:r>
              <a:rPr lang="es-PY" sz="2400" dirty="0">
                <a:latin typeface="Arial" panose="020B0604020202020204" pitchFamily="34" charset="0"/>
                <a:cs typeface="Arial" panose="020B0604020202020204" pitchFamily="34" charset="0"/>
              </a:rPr>
              <a:t> </a:t>
            </a:r>
          </a:p>
          <a:p>
            <a:endParaRPr lang="es-PY" sz="2400" dirty="0">
              <a:solidFill>
                <a:srgbClr val="000000"/>
              </a:solidFill>
              <a:latin typeface="Book Antiqua" panose="02040602050305030304" pitchFamily="18" charset="0"/>
            </a:endParaRPr>
          </a:p>
        </p:txBody>
      </p:sp>
      <p:pic>
        <p:nvPicPr>
          <p:cNvPr id="2" name="Imagen 1"/>
          <p:cNvPicPr>
            <a:picLocks noChangeAspect="1"/>
          </p:cNvPicPr>
          <p:nvPr/>
        </p:nvPicPr>
        <p:blipFill>
          <a:blip r:embed="rId4"/>
          <a:stretch>
            <a:fillRect/>
          </a:stretch>
        </p:blipFill>
        <p:spPr>
          <a:xfrm>
            <a:off x="330489" y="3314660"/>
            <a:ext cx="8199831" cy="2798307"/>
          </a:xfrm>
          <a:prstGeom prst="rect">
            <a:avLst/>
          </a:prstGeom>
        </p:spPr>
      </p:pic>
    </p:spTree>
    <p:extLst>
      <p:ext uri="{BB962C8B-B14F-4D97-AF65-F5344CB8AC3E}">
        <p14:creationId xmlns:p14="http://schemas.microsoft.com/office/powerpoint/2010/main" val="281715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r>
              <a:rPr lang="en-US" sz="2000" b="1" dirty="0" smtClean="0">
                <a:solidFill>
                  <a:schemeClr val="bg1"/>
                </a:solidFill>
                <a:latin typeface="Arial" panose="020B0604020202020204" pitchFamily="34" charset="0"/>
                <a:cs typeface="Arial" panose="020B0604020202020204" pitchFamily="34" charset="0"/>
              </a:rPr>
              <a:t>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362449" y="1505843"/>
            <a:ext cx="9674180" cy="1200329"/>
          </a:xfrm>
          <a:prstGeom prst="rect">
            <a:avLst/>
          </a:prstGeom>
        </p:spPr>
        <p:txBody>
          <a:bodyPr wrap="square">
            <a:spAutoFit/>
          </a:bodyPr>
          <a:lstStyle/>
          <a:p>
            <a:endParaRPr lang="es-PY" sz="2400" dirty="0">
              <a:solidFill>
                <a:srgbClr val="000000"/>
              </a:solidFill>
              <a:latin typeface="Book Antiqua" panose="02040602050305030304" pitchFamily="18" charset="0"/>
            </a:endParaRPr>
          </a:p>
          <a:p>
            <a:endParaRPr lang="es-ES" sz="2400" dirty="0">
              <a:latin typeface="Arial" panose="020B0604020202020204" pitchFamily="34" charset="0"/>
              <a:cs typeface="Arial" panose="020B0604020202020204" pitchFamily="34" charset="0"/>
            </a:endParaRPr>
          </a:p>
          <a:p>
            <a:endParaRPr lang="es-ES" sz="2400" dirty="0">
              <a:solidFill>
                <a:srgbClr val="000000"/>
              </a:solidFill>
              <a:latin typeface="Arial" panose="020B0604020202020204" pitchFamily="34" charset="0"/>
              <a:cs typeface="Arial" panose="020B0604020202020204" pitchFamily="34" charset="0"/>
            </a:endParaRPr>
          </a:p>
        </p:txBody>
      </p:sp>
      <p:sp>
        <p:nvSpPr>
          <p:cNvPr id="2" name="Rectángulo 1"/>
          <p:cNvSpPr/>
          <p:nvPr/>
        </p:nvSpPr>
        <p:spPr>
          <a:xfrm>
            <a:off x="362449" y="1679492"/>
            <a:ext cx="9386858" cy="3363998"/>
          </a:xfrm>
          <a:prstGeom prst="rect">
            <a:avLst/>
          </a:prstGeom>
        </p:spPr>
        <p:txBody>
          <a:bodyPr wrap="square">
            <a:spAutoFit/>
          </a:bodyPr>
          <a:lstStyle/>
          <a:p>
            <a:pPr>
              <a:lnSpc>
                <a:spcPct val="107000"/>
              </a:lnSpc>
              <a:spcAft>
                <a:spcPts val="800"/>
              </a:spcAft>
            </a:pPr>
            <a:r>
              <a:rPr lang="es-ES" sz="2000" b="1" i="1" dirty="0">
                <a:latin typeface="Arial" panose="020B0604020202020204" pitchFamily="34" charset="0"/>
                <a:ea typeface="Calibri" panose="020F0502020204030204" pitchFamily="34" charset="0"/>
                <a:cs typeface="Arial" panose="020B0604020202020204" pitchFamily="34" charset="0"/>
              </a:rPr>
              <a:t>g</a:t>
            </a:r>
            <a:r>
              <a:rPr lang="es-ES" sz="2000" dirty="0">
                <a:latin typeface="Arial" panose="020B0604020202020204" pitchFamily="34" charset="0"/>
                <a:ea typeface="Calibri" panose="020F0502020204030204" pitchFamily="34" charset="0"/>
                <a:cs typeface="Arial" panose="020B0604020202020204" pitchFamily="34" charset="0"/>
              </a:rPr>
              <a:t>) Individualización de todos los miembros del órgano de administración y fiscalización, según corresponda, señalando una breve síntesis de su trayectoria profesional y experiencia, así como de los principales ejecutivos. Se deberá indicar, además, las empresas con las cuales los citados estuvieren vinculados en calidad de socios, accionistas o integrantes de sus órganos de administración o fiscalización; </a:t>
            </a:r>
          </a:p>
          <a:p>
            <a:pPr>
              <a:lnSpc>
                <a:spcPct val="107000"/>
              </a:lnSpc>
              <a:spcAft>
                <a:spcPts val="800"/>
              </a:spcAft>
            </a:pPr>
            <a:endParaRPr lang="es-ES"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s-ES"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s-PY"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Imagen 9"/>
          <p:cNvPicPr>
            <a:picLocks noChangeAspect="1"/>
          </p:cNvPicPr>
          <p:nvPr/>
        </p:nvPicPr>
        <p:blipFill>
          <a:blip r:embed="rId4"/>
          <a:stretch>
            <a:fillRect/>
          </a:stretch>
        </p:blipFill>
        <p:spPr>
          <a:xfrm rot="420034">
            <a:off x="638740" y="3493939"/>
            <a:ext cx="8529043" cy="2804403"/>
          </a:xfrm>
          <a:prstGeom prst="rect">
            <a:avLst/>
          </a:prstGeom>
        </p:spPr>
      </p:pic>
    </p:spTree>
    <p:extLst>
      <p:ext uri="{BB962C8B-B14F-4D97-AF65-F5344CB8AC3E}">
        <p14:creationId xmlns:p14="http://schemas.microsoft.com/office/powerpoint/2010/main" val="237947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r>
              <a:rPr lang="en-US" sz="2000" b="1" dirty="0" smtClean="0">
                <a:solidFill>
                  <a:schemeClr val="bg1"/>
                </a:solidFill>
                <a:latin typeface="Arial" panose="020B0604020202020204" pitchFamily="34" charset="0"/>
                <a:cs typeface="Arial" panose="020B0604020202020204" pitchFamily="34" charset="0"/>
              </a:rPr>
              <a:t>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231820" y="1449001"/>
            <a:ext cx="9245842" cy="5447645"/>
          </a:xfrm>
          <a:prstGeom prst="rect">
            <a:avLst/>
          </a:prstGeom>
        </p:spPr>
        <p:txBody>
          <a:bodyPr wrap="square">
            <a:spAutoFit/>
          </a:bodyPr>
          <a:lstStyle/>
          <a:p>
            <a:endParaRPr lang="es-ES" sz="2400" b="1" i="1" dirty="0">
              <a:solidFill>
                <a:srgbClr val="000000"/>
              </a:solidFill>
              <a:latin typeface="Arial" panose="020B0604020202020204" pitchFamily="34" charset="0"/>
              <a:cs typeface="Arial" panose="020B0604020202020204" pitchFamily="34" charset="0"/>
            </a:endParaRPr>
          </a:p>
          <a:p>
            <a:r>
              <a:rPr lang="es-ES" sz="2000" b="1" i="1" dirty="0">
                <a:latin typeface="Arial" panose="020B0604020202020204" pitchFamily="34" charset="0"/>
                <a:cs typeface="Arial" panose="020B0604020202020204" pitchFamily="34" charset="0"/>
              </a:rPr>
              <a:t>h</a:t>
            </a:r>
            <a:r>
              <a:rPr lang="es-ES" sz="2000" dirty="0">
                <a:latin typeface="Arial" panose="020B0604020202020204" pitchFamily="34" charset="0"/>
                <a:cs typeface="Arial" panose="020B0604020202020204" pitchFamily="34" charset="0"/>
              </a:rPr>
              <a:t>) Indicación del monto del capital emitido, suscripto e integrado, en los casos que corresponda; </a:t>
            </a:r>
            <a:endParaRPr lang="es-ES" sz="2000" b="1" i="1" dirty="0">
              <a:solidFill>
                <a:srgbClr val="000000"/>
              </a:solidFill>
              <a:latin typeface="Arial" panose="020B0604020202020204" pitchFamily="34" charset="0"/>
              <a:cs typeface="Arial" panose="020B0604020202020204" pitchFamily="34" charset="0"/>
            </a:endParaRPr>
          </a:p>
          <a:p>
            <a:endParaRPr lang="es-ES" sz="2000" dirty="0" smtClean="0">
              <a:latin typeface="Arial" panose="020B0604020202020204" pitchFamily="34" charset="0"/>
              <a:cs typeface="Arial" panose="020B0604020202020204" pitchFamily="34" charset="0"/>
            </a:endParaRPr>
          </a:p>
          <a:p>
            <a:r>
              <a:rPr lang="es-ES" sz="2000" b="1" i="1" dirty="0">
                <a:latin typeface="Arial" panose="020B0604020202020204" pitchFamily="34" charset="0"/>
                <a:cs typeface="Arial" panose="020B0604020202020204" pitchFamily="34" charset="0"/>
              </a:rPr>
              <a:t>i</a:t>
            </a:r>
            <a:r>
              <a:rPr lang="es-ES" sz="2000" dirty="0" smtClean="0">
                <a:latin typeface="Arial" panose="020B0604020202020204" pitchFamily="34" charset="0"/>
                <a:cs typeface="Arial" panose="020B0604020202020204" pitchFamily="34" charset="0"/>
              </a:rPr>
              <a:t>) Estatutos </a:t>
            </a:r>
            <a:r>
              <a:rPr lang="es-ES" sz="2000" dirty="0">
                <a:latin typeface="Arial" panose="020B0604020202020204" pitchFamily="34" charset="0"/>
                <a:cs typeface="Arial" panose="020B0604020202020204" pitchFamily="34" charset="0"/>
              </a:rPr>
              <a:t>sociales vigentes, ajustados a las leyes y reglamentos que rigen al mercado de valores, en lo que fuera aplicable, debidamente inscriptos en la Dirección de los Registros Públicos. </a:t>
            </a:r>
            <a:r>
              <a:rPr lang="es-ES" sz="2000" dirty="0" smtClean="0">
                <a:latin typeface="Arial" panose="020B0604020202020204" pitchFamily="34" charset="0"/>
                <a:cs typeface="Arial" panose="020B0604020202020204" pitchFamily="34" charset="0"/>
              </a:rPr>
              <a:t>En </a:t>
            </a:r>
            <a:r>
              <a:rPr lang="es-ES" sz="2000" dirty="0">
                <a:latin typeface="Arial" panose="020B0604020202020204" pitchFamily="34" charset="0"/>
                <a:cs typeface="Arial" panose="020B0604020202020204" pitchFamily="34" charset="0"/>
              </a:rPr>
              <a:t>el caso de los Estatutos Sociales de las Cooperativas se regirán por las formalidades establecidas en su legislación especial; </a:t>
            </a:r>
            <a:endParaRPr lang="es-ES" sz="2000" dirty="0" smtClean="0">
              <a:latin typeface="Arial" panose="020B0604020202020204" pitchFamily="34" charset="0"/>
              <a:cs typeface="Arial" panose="020B0604020202020204" pitchFamily="34" charset="0"/>
            </a:endParaRPr>
          </a:p>
          <a:p>
            <a:pPr marL="514350" indent="-514350">
              <a:buAutoNum type="romanLcParenR"/>
            </a:pPr>
            <a:endParaRPr lang="es-ES" sz="2000" dirty="0">
              <a:latin typeface="Arial" panose="020B0604020202020204" pitchFamily="34" charset="0"/>
              <a:cs typeface="Arial" panose="020B0604020202020204" pitchFamily="34" charset="0"/>
            </a:endParaRPr>
          </a:p>
          <a:p>
            <a:r>
              <a:rPr lang="es-ES" sz="2000" b="1" i="1" dirty="0">
                <a:latin typeface="Arial" panose="020B0604020202020204" pitchFamily="34" charset="0"/>
                <a:cs typeface="Arial" panose="020B0604020202020204" pitchFamily="34" charset="0"/>
              </a:rPr>
              <a:t>j</a:t>
            </a:r>
            <a:r>
              <a:rPr lang="es-ES" sz="2000" dirty="0">
                <a:latin typeface="Arial" panose="020B0604020202020204" pitchFamily="34" charset="0"/>
                <a:cs typeface="Arial" panose="020B0604020202020204" pitchFamily="34" charset="0"/>
              </a:rPr>
              <a:t>) Acta en la que conste la designación de los integrantes del órgano de administración y de fiscalización de la entidad; </a:t>
            </a:r>
          </a:p>
          <a:p>
            <a:endParaRPr lang="es-ES" sz="2000" dirty="0">
              <a:latin typeface="Arial" panose="020B0604020202020204" pitchFamily="34" charset="0"/>
              <a:cs typeface="Arial" panose="020B0604020202020204" pitchFamily="34" charset="0"/>
            </a:endParaRPr>
          </a:p>
          <a:p>
            <a:r>
              <a:rPr lang="es-ES" sz="2000" b="1" i="1" dirty="0">
                <a:latin typeface="Arial" panose="020B0604020202020204" pitchFamily="34" charset="0"/>
                <a:cs typeface="Arial" panose="020B0604020202020204" pitchFamily="34" charset="0"/>
              </a:rPr>
              <a:t>k) </a:t>
            </a:r>
            <a:r>
              <a:rPr lang="es-ES" sz="2000" dirty="0">
                <a:latin typeface="Arial" panose="020B0604020202020204" pitchFamily="34" charset="0"/>
                <a:cs typeface="Arial" panose="020B0604020202020204" pitchFamily="34" charset="0"/>
              </a:rPr>
              <a:t>Documento de identidad de los representantes legales, directores y síndicos de la sociedad; </a:t>
            </a:r>
          </a:p>
          <a:p>
            <a:endParaRPr lang="es-ES" sz="2000" dirty="0">
              <a:latin typeface="Arial" panose="020B0604020202020204" pitchFamily="34" charset="0"/>
              <a:cs typeface="Arial" panose="020B0604020202020204" pitchFamily="34" charset="0"/>
            </a:endParaRPr>
          </a:p>
          <a:p>
            <a:endParaRPr lang="es-PY" sz="2400" dirty="0"/>
          </a:p>
        </p:txBody>
      </p:sp>
    </p:spTree>
    <p:extLst>
      <p:ext uri="{BB962C8B-B14F-4D97-AF65-F5344CB8AC3E}">
        <p14:creationId xmlns:p14="http://schemas.microsoft.com/office/powerpoint/2010/main" val="162993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r>
              <a:rPr lang="en-US" sz="2000" b="1" dirty="0" smtClean="0">
                <a:solidFill>
                  <a:schemeClr val="bg1"/>
                </a:solidFill>
                <a:latin typeface="Arial" panose="020B0604020202020204" pitchFamily="34" charset="0"/>
                <a:cs typeface="Arial" panose="020B0604020202020204" pitchFamily="34" charset="0"/>
              </a:rPr>
              <a:t>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308739" y="1633749"/>
            <a:ext cx="9440567" cy="4339650"/>
          </a:xfrm>
          <a:prstGeom prst="rect">
            <a:avLst/>
          </a:prstGeom>
        </p:spPr>
        <p:txBody>
          <a:bodyPr wrap="square">
            <a:spAutoFit/>
          </a:bodyPr>
          <a:lstStyle/>
          <a:p>
            <a:endParaRPr lang="es-PY" sz="2400" dirty="0">
              <a:solidFill>
                <a:srgbClr val="000000"/>
              </a:solidFill>
              <a:latin typeface="Book Antiqua" panose="02040602050305030304" pitchFamily="18" charset="0"/>
            </a:endParaRPr>
          </a:p>
          <a:p>
            <a:r>
              <a:rPr lang="es-ES" sz="2000" b="1" i="1" dirty="0">
                <a:latin typeface="Arial" panose="020B0604020202020204" pitchFamily="34" charset="0"/>
                <a:cs typeface="Arial" panose="020B0604020202020204" pitchFamily="34" charset="0"/>
              </a:rPr>
              <a:t>l</a:t>
            </a:r>
            <a:r>
              <a:rPr lang="es-ES" sz="2000" dirty="0" smtClean="0">
                <a:latin typeface="Arial" panose="020B0604020202020204" pitchFamily="34" charset="0"/>
                <a:cs typeface="Arial" panose="020B0604020202020204" pitchFamily="34" charset="0"/>
              </a:rPr>
              <a:t>) Estados </a:t>
            </a:r>
            <a:r>
              <a:rPr lang="es-ES" sz="2000" dirty="0">
                <a:latin typeface="Arial" panose="020B0604020202020204" pitchFamily="34" charset="0"/>
                <a:cs typeface="Arial" panose="020B0604020202020204" pitchFamily="34" charset="0"/>
              </a:rPr>
              <a:t>Financieros comparativos de los tres últimos ejercicios, salvo que la existencia de la entidad sea inferior a ese plazo; </a:t>
            </a:r>
          </a:p>
          <a:p>
            <a:r>
              <a:rPr lang="es-ES" sz="2000" dirty="0" smtClean="0">
                <a:latin typeface="Arial" panose="020B0604020202020204" pitchFamily="34" charset="0"/>
                <a:cs typeface="Arial" panose="020B0604020202020204" pitchFamily="34" charset="0"/>
              </a:rPr>
              <a:t> </a:t>
            </a:r>
          </a:p>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endParaRPr lang="es-ES" sz="2000" b="1" i="1" dirty="0" smtClean="0">
              <a:latin typeface="Arial" panose="020B0604020202020204" pitchFamily="34" charset="0"/>
              <a:cs typeface="Arial" panose="020B0604020202020204" pitchFamily="34" charset="0"/>
            </a:endParaRPr>
          </a:p>
          <a:p>
            <a:endParaRPr lang="es-ES" sz="2000" b="1" i="1" dirty="0">
              <a:latin typeface="Arial" panose="020B0604020202020204" pitchFamily="34" charset="0"/>
              <a:cs typeface="Arial" panose="020B0604020202020204" pitchFamily="34" charset="0"/>
            </a:endParaRPr>
          </a:p>
          <a:p>
            <a:endParaRPr lang="es-ES" sz="2000" b="1" i="1" dirty="0" smtClean="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endParaRPr lang="es-ES" sz="2400" dirty="0"/>
          </a:p>
          <a:p>
            <a:endParaRPr lang="es-ES" sz="2400" dirty="0"/>
          </a:p>
          <a:p>
            <a:endParaRPr lang="es-ES" sz="2400" dirty="0">
              <a:solidFill>
                <a:srgbClr val="000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808" y="2697596"/>
            <a:ext cx="3765666" cy="1462807"/>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820" y="2925954"/>
            <a:ext cx="1948544" cy="1017573"/>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6987" y="2925954"/>
            <a:ext cx="1456463" cy="1140219"/>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5421" y="3110537"/>
            <a:ext cx="1864762" cy="799646"/>
          </a:xfrm>
          <a:prstGeom prst="rect">
            <a:avLst/>
          </a:prstGeom>
        </p:spPr>
      </p:pic>
    </p:spTree>
    <p:extLst>
      <p:ext uri="{BB962C8B-B14F-4D97-AF65-F5344CB8AC3E}">
        <p14:creationId xmlns:p14="http://schemas.microsoft.com/office/powerpoint/2010/main" val="343189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r>
              <a:rPr lang="en-US" sz="2000" b="1" dirty="0" smtClean="0">
                <a:solidFill>
                  <a:schemeClr val="bg1"/>
                </a:solidFill>
                <a:latin typeface="Arial" panose="020B0604020202020204" pitchFamily="34" charset="0"/>
                <a:cs typeface="Arial" panose="020B0604020202020204" pitchFamily="34" charset="0"/>
              </a:rPr>
              <a:t>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357856" y="1795974"/>
            <a:ext cx="9440567" cy="4647426"/>
          </a:xfrm>
          <a:prstGeom prst="rect">
            <a:avLst/>
          </a:prstGeom>
        </p:spPr>
        <p:txBody>
          <a:bodyPr wrap="square">
            <a:spAutoFit/>
          </a:bodyPr>
          <a:lstStyle/>
          <a:p>
            <a:endParaRPr lang="es-ES" sz="2400" b="1" i="1" dirty="0" smtClean="0">
              <a:latin typeface="Arial" panose="020B0604020202020204" pitchFamily="34" charset="0"/>
              <a:cs typeface="Arial" panose="020B0604020202020204" pitchFamily="34" charset="0"/>
            </a:endParaRPr>
          </a:p>
          <a:p>
            <a:r>
              <a:rPr lang="es-ES" sz="2000" b="1" i="1" dirty="0">
                <a:latin typeface="Arial" panose="020B0604020202020204" pitchFamily="34" charset="0"/>
                <a:cs typeface="Arial" panose="020B0604020202020204" pitchFamily="34" charset="0"/>
              </a:rPr>
              <a:t>m) </a:t>
            </a:r>
            <a:r>
              <a:rPr lang="es-ES" sz="2000" dirty="0">
                <a:latin typeface="Arial" panose="020B0604020202020204" pitchFamily="34" charset="0"/>
                <a:cs typeface="Arial" panose="020B0604020202020204" pitchFamily="34" charset="0"/>
              </a:rPr>
              <a:t>Estados Financieros básicos correspondientes al último trimestre, de acuerdo a las reglamentaciones dictadas por la Autoridad de Control competente, según sea el caso de la entidad y de acuerdo a su legislación especial; además del acta que aprueba los Estados Financieros y del informe del órgano de fiscalización de la entidad que corresponda según su naturaleza jurídica; </a:t>
            </a:r>
            <a:endParaRPr lang="es-ES" sz="2000" dirty="0" smtClean="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endParaRPr lang="es-ES" sz="2000" dirty="0" smtClean="0">
              <a:latin typeface="Arial" panose="020B0604020202020204" pitchFamily="34" charset="0"/>
              <a:cs typeface="Arial" panose="020B0604020202020204" pitchFamily="34" charset="0"/>
            </a:endParaRPr>
          </a:p>
          <a:p>
            <a:r>
              <a:rPr lang="es-ES" sz="2000" b="1" i="1" dirty="0">
                <a:latin typeface="Arial" panose="020B0604020202020204" pitchFamily="34" charset="0"/>
                <a:cs typeface="Arial" panose="020B0604020202020204" pitchFamily="34" charset="0"/>
              </a:rPr>
              <a:t>n</a:t>
            </a:r>
            <a:r>
              <a:rPr lang="es-ES" sz="2000" dirty="0">
                <a:latin typeface="Arial" panose="020B0604020202020204" pitchFamily="34" charset="0"/>
                <a:cs typeface="Arial" panose="020B0604020202020204" pitchFamily="34" charset="0"/>
              </a:rPr>
              <a:t>) Estados Financieros básicos auditados por un auditor externo registrado ante la Comisión Nacional de Valores, correspondiente al último ejercicio fiscal; </a:t>
            </a:r>
          </a:p>
          <a:p>
            <a:endParaRPr lang="es-ES" sz="2000" dirty="0">
              <a:latin typeface="Arial" panose="020B0604020202020204" pitchFamily="34" charset="0"/>
              <a:cs typeface="Arial" panose="020B0604020202020204" pitchFamily="34" charset="0"/>
            </a:endParaRPr>
          </a:p>
          <a:p>
            <a:endParaRPr lang="es-ES" sz="2400" dirty="0"/>
          </a:p>
          <a:p>
            <a:endParaRPr lang="es-ES" sz="2400" dirty="0"/>
          </a:p>
          <a:p>
            <a:endParaRPr lang="es-E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71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98585" cy="1000274"/>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Emisor </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latin typeface="Arial" panose="020B0604020202020204" pitchFamily="34" charset="0"/>
              <a:cs typeface="Arial" panose="020B0604020202020204" pitchFamily="34" charset="0"/>
            </a:endParaRPr>
          </a:p>
          <a:p>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231820" y="1387183"/>
            <a:ext cx="9440567" cy="5262979"/>
          </a:xfrm>
          <a:prstGeom prst="rect">
            <a:avLst/>
          </a:prstGeom>
        </p:spPr>
        <p:txBody>
          <a:bodyPr wrap="square">
            <a:spAutoFit/>
          </a:bodyPr>
          <a:lstStyle/>
          <a:p>
            <a:endParaRPr lang="es-ES" sz="2400" b="1" i="1" dirty="0" smtClean="0">
              <a:latin typeface="Arial" panose="020B0604020202020204" pitchFamily="34" charset="0"/>
              <a:cs typeface="Arial" panose="020B0604020202020204" pitchFamily="34" charset="0"/>
            </a:endParaRPr>
          </a:p>
          <a:p>
            <a:endParaRPr lang="es-ES" sz="2000" b="1" i="1" dirty="0" smtClean="0">
              <a:latin typeface="Arial" panose="020B0604020202020204" pitchFamily="34" charset="0"/>
              <a:cs typeface="Arial" panose="020B0604020202020204" pitchFamily="34" charset="0"/>
            </a:endParaRPr>
          </a:p>
          <a:p>
            <a:r>
              <a:rPr lang="es-ES" sz="2000" b="1" i="1" dirty="0" smtClean="0">
                <a:latin typeface="Arial" panose="020B0604020202020204" pitchFamily="34" charset="0"/>
                <a:cs typeface="Arial" panose="020B0604020202020204" pitchFamily="34" charset="0"/>
              </a:rPr>
              <a:t>o</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Memoria del Directorio o del órgano de administración de la entidad, según su naturaleza jurídica, correspondiente al último ejercicio fiscal, y del acta de asamblea que aprueba los Estados Financieros;</a:t>
            </a:r>
          </a:p>
          <a:p>
            <a:r>
              <a:rPr lang="es-ES" sz="2000" dirty="0">
                <a:latin typeface="Arial" panose="020B0604020202020204" pitchFamily="34" charset="0"/>
                <a:cs typeface="Arial" panose="020B0604020202020204" pitchFamily="34" charset="0"/>
              </a:rPr>
              <a:t> </a:t>
            </a:r>
          </a:p>
          <a:p>
            <a:r>
              <a:rPr lang="es-ES" sz="2000" b="1" i="1" dirty="0">
                <a:latin typeface="Arial" panose="020B0604020202020204" pitchFamily="34" charset="0"/>
                <a:cs typeface="Arial" panose="020B0604020202020204" pitchFamily="34" charset="0"/>
              </a:rPr>
              <a:t>p</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Informe del síndico o del órgano de fiscalización correspondiente, según su naturaleza jurídica, sobre los Estados Financieros del último ejercicio fiscal;</a:t>
            </a:r>
          </a:p>
          <a:p>
            <a:r>
              <a:rPr lang="es-ES" sz="2000" dirty="0">
                <a:latin typeface="Arial" panose="020B0604020202020204" pitchFamily="34" charset="0"/>
                <a:cs typeface="Arial" panose="020B0604020202020204" pitchFamily="34" charset="0"/>
              </a:rPr>
              <a:t> </a:t>
            </a:r>
          </a:p>
          <a:p>
            <a:r>
              <a:rPr lang="es-ES" sz="2000" b="1" i="1" dirty="0">
                <a:latin typeface="Arial" panose="020B0604020202020204" pitchFamily="34" charset="0"/>
                <a:cs typeface="Arial" panose="020B0604020202020204" pitchFamily="34" charset="0"/>
              </a:rPr>
              <a:t>q</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Acta de asamblea, del directorio o del órgano de administración que corresponda, según el tipo de persona jurídica, donde conste la decisión de solicitar el registro como emisor; </a:t>
            </a:r>
          </a:p>
          <a:p>
            <a:endParaRPr lang="es-ES" sz="2000" dirty="0">
              <a:latin typeface="Arial" panose="020B0604020202020204" pitchFamily="34" charset="0"/>
              <a:cs typeface="Arial" panose="020B0604020202020204" pitchFamily="34" charset="0"/>
            </a:endParaRPr>
          </a:p>
          <a:p>
            <a:endParaRPr lang="es-ES" sz="2400" dirty="0"/>
          </a:p>
          <a:p>
            <a:endParaRPr lang="es-ES" sz="2400" dirty="0"/>
          </a:p>
          <a:p>
            <a:endParaRPr lang="es-E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2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98585" cy="1000274"/>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Emisor </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latin typeface="Arial" panose="020B0604020202020204" pitchFamily="34" charset="0"/>
              <a:cs typeface="Arial" panose="020B0604020202020204" pitchFamily="34" charset="0"/>
            </a:endParaRPr>
          </a:p>
          <a:p>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437093" y="2401883"/>
            <a:ext cx="4732066" cy="2431435"/>
          </a:xfrm>
          <a:prstGeom prst="rect">
            <a:avLst/>
          </a:prstGeom>
        </p:spPr>
        <p:txBody>
          <a:bodyPr wrap="square">
            <a:spAutoFit/>
          </a:bodyPr>
          <a:lstStyle/>
          <a:p>
            <a:endParaRPr lang="es-ES" sz="2400" dirty="0">
              <a:latin typeface="Arial" panose="020B0604020202020204" pitchFamily="34" charset="0"/>
              <a:cs typeface="Arial" panose="020B0604020202020204" pitchFamily="34" charset="0"/>
            </a:endParaRPr>
          </a:p>
          <a:p>
            <a:r>
              <a:rPr lang="es-ES" sz="2000" b="1" i="1" dirty="0">
                <a:latin typeface="Arial" panose="020B0604020202020204" pitchFamily="34" charset="0"/>
                <a:cs typeface="Arial" panose="020B0604020202020204" pitchFamily="34" charset="0"/>
              </a:rPr>
              <a:t>r</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Declaración jurada sobre la veracidad de los datos, antecedentes e informaciones proporcionados para la inscripción; </a:t>
            </a:r>
          </a:p>
          <a:p>
            <a:endParaRPr lang="es-ES" sz="2400" dirty="0">
              <a:latin typeface="Arial" panose="020B0604020202020204" pitchFamily="34" charset="0"/>
              <a:cs typeface="Arial" panose="020B0604020202020204" pitchFamily="34" charset="0"/>
            </a:endParaRPr>
          </a:p>
          <a:p>
            <a:endParaRPr lang="es-ES" sz="2400" dirty="0">
              <a:solidFill>
                <a:srgbClr val="000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234" y="1666576"/>
            <a:ext cx="4114691" cy="3524847"/>
          </a:xfrm>
          <a:prstGeom prst="rect">
            <a:avLst/>
          </a:prstGeom>
        </p:spPr>
      </p:pic>
    </p:spTree>
    <p:extLst>
      <p:ext uri="{BB962C8B-B14F-4D97-AF65-F5344CB8AC3E}">
        <p14:creationId xmlns:p14="http://schemas.microsoft.com/office/powerpoint/2010/main" val="386173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r>
              <a:rPr lang="en-US" sz="2000" b="1" dirty="0" smtClean="0">
                <a:solidFill>
                  <a:schemeClr val="bg1"/>
                </a:solidFill>
                <a:latin typeface="Arial" panose="020B0604020202020204" pitchFamily="34" charset="0"/>
                <a:cs typeface="Arial" panose="020B0604020202020204" pitchFamily="34" charset="0"/>
              </a:rPr>
              <a:t>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826086" y="1720840"/>
            <a:ext cx="4126914" cy="3416320"/>
          </a:xfrm>
          <a:prstGeom prst="rect">
            <a:avLst/>
          </a:prstGeom>
        </p:spPr>
        <p:txBody>
          <a:bodyPr wrap="square">
            <a:spAutoFit/>
          </a:bodyPr>
          <a:lstStyle/>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000" b="1" i="1" dirty="0">
                <a:latin typeface="Arial" panose="020B0604020202020204" pitchFamily="34" charset="0"/>
                <a:cs typeface="Arial" panose="020B0604020202020204" pitchFamily="34" charset="0"/>
              </a:rPr>
              <a:t>s</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Declaración jurada sobre la existencia o no de acciones judiciales pendientes, ya sea administrativa, civil o penal, seguida en contra de la entidad, sus representantes legales; </a:t>
            </a:r>
          </a:p>
          <a:p>
            <a:endParaRPr lang="es-ES" sz="2400" dirty="0">
              <a:latin typeface="Arial" panose="020B0604020202020204" pitchFamily="34" charset="0"/>
              <a:cs typeface="Arial" panose="020B0604020202020204" pitchFamily="34" charset="0"/>
            </a:endParaRPr>
          </a:p>
          <a:p>
            <a:endParaRPr lang="es-ES" sz="2400" dirty="0">
              <a:solidFill>
                <a:srgbClr val="000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1" y="1515852"/>
            <a:ext cx="3447288" cy="4029202"/>
          </a:xfrm>
          <a:prstGeom prst="rect">
            <a:avLst/>
          </a:prstGeom>
        </p:spPr>
      </p:pic>
    </p:spTree>
    <p:extLst>
      <p:ext uri="{BB962C8B-B14F-4D97-AF65-F5344CB8AC3E}">
        <p14:creationId xmlns:p14="http://schemas.microsoft.com/office/powerpoint/2010/main" val="352043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A2D78DD1-4911-4780-A4EF-109DD308123F}"/>
              </a:ext>
            </a:extLst>
          </p:cNvPr>
          <p:cNvPicPr>
            <a:picLocks noChangeAspect="1"/>
          </p:cNvPicPr>
          <p:nvPr/>
        </p:nvPicPr>
        <p:blipFill>
          <a:blip r:embed="rId2"/>
          <a:stretch>
            <a:fillRect/>
          </a:stretch>
        </p:blipFill>
        <p:spPr>
          <a:xfrm>
            <a:off x="0" y="12878"/>
            <a:ext cx="9906000" cy="6858000"/>
          </a:xfrm>
          <a:prstGeom prst="rect">
            <a:avLst/>
          </a:prstGeom>
        </p:spPr>
      </p:pic>
      <p:pic>
        <p:nvPicPr>
          <p:cNvPr id="4" name="Imagen 3">
            <a:extLst>
              <a:ext uri="{FF2B5EF4-FFF2-40B4-BE49-F238E27FC236}">
                <a16:creationId xmlns="" xmlns:a16="http://schemas.microsoft.com/office/drawing/2014/main" id="{91FEFBF7-B6A5-4761-B909-2715D44457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47" y="0"/>
            <a:ext cx="2671595" cy="1503358"/>
          </a:xfrm>
          <a:prstGeom prst="rect">
            <a:avLst/>
          </a:prstGeom>
        </p:spPr>
      </p:pic>
      <p:pic>
        <p:nvPicPr>
          <p:cNvPr id="2" name="Imagen 1"/>
          <p:cNvPicPr>
            <a:picLocks noChangeAspect="1"/>
          </p:cNvPicPr>
          <p:nvPr/>
        </p:nvPicPr>
        <p:blipFill>
          <a:blip r:embed="rId4"/>
          <a:stretch>
            <a:fillRect/>
          </a:stretch>
        </p:blipFill>
        <p:spPr>
          <a:xfrm>
            <a:off x="367091" y="2795925"/>
            <a:ext cx="2304488" cy="1975275"/>
          </a:xfrm>
          <a:prstGeom prst="rect">
            <a:avLst/>
          </a:prstGeom>
        </p:spPr>
      </p:pic>
      <p:sp>
        <p:nvSpPr>
          <p:cNvPr id="5" name="Rectángulo 4"/>
          <p:cNvSpPr/>
          <p:nvPr/>
        </p:nvSpPr>
        <p:spPr>
          <a:xfrm>
            <a:off x="5222738" y="1937252"/>
            <a:ext cx="2271715" cy="461665"/>
          </a:xfrm>
          <a:prstGeom prst="rect">
            <a:avLst/>
          </a:prstGeom>
        </p:spPr>
        <p:txBody>
          <a:bodyPr wrap="square">
            <a:spAutoFit/>
          </a:bodyPr>
          <a:lstStyle/>
          <a:p>
            <a:pPr algn="ctr"/>
            <a:r>
              <a:rPr lang="es-PY" sz="2400" b="1" dirty="0">
                <a:latin typeface="Arial" panose="020B0604020202020204" pitchFamily="34" charset="0"/>
                <a:cs typeface="Arial" panose="020B0604020202020204" pitchFamily="34" charset="0"/>
              </a:rPr>
              <a:t>Presentación</a:t>
            </a:r>
          </a:p>
        </p:txBody>
      </p:sp>
      <p:sp>
        <p:nvSpPr>
          <p:cNvPr id="6" name="Rectángulo 5"/>
          <p:cNvSpPr/>
          <p:nvPr/>
        </p:nvSpPr>
        <p:spPr>
          <a:xfrm>
            <a:off x="3038670" y="2704062"/>
            <a:ext cx="6639853" cy="2554545"/>
          </a:xfrm>
          <a:prstGeom prst="rect">
            <a:avLst/>
          </a:prstGeom>
        </p:spPr>
        <p:txBody>
          <a:bodyPr wrap="square">
            <a:spAutoFit/>
          </a:bodyPr>
          <a:lstStyle/>
          <a:p>
            <a:pPr lvl="0" algn="just" defTabSz="914400" fontAlgn="base">
              <a:spcBef>
                <a:spcPct val="0"/>
              </a:spcBef>
              <a:spcAft>
                <a:spcPct val="0"/>
              </a:spcAft>
            </a:pPr>
            <a:r>
              <a:rPr lang="es-ES" sz="2000" dirty="0">
                <a:solidFill>
                  <a:srgbClr val="000000"/>
                </a:solidFill>
                <a:latin typeface="Arial" panose="020B0604020202020204" pitchFamily="34" charset="0"/>
                <a:cs typeface="Arial" panose="020B0604020202020204" pitchFamily="34" charset="0"/>
              </a:rPr>
              <a:t>La Comisión Nacional de Valores, con el propósito de facilitar las herramientas necesarias para el desempeño de su función dentro del mercado de valores, ha elaborado el presente instructivo sobre inscripción de </a:t>
            </a:r>
            <a:r>
              <a:rPr lang="es-ES" sz="2000" dirty="0" smtClean="0">
                <a:solidFill>
                  <a:srgbClr val="000000"/>
                </a:solidFill>
                <a:latin typeface="Arial" panose="020B0604020202020204" pitchFamily="34" charset="0"/>
                <a:cs typeface="Arial" panose="020B0604020202020204" pitchFamily="34" charset="0"/>
              </a:rPr>
              <a:t>Otras Personas Jurídicas que no sean Sociedades Anónimas en </a:t>
            </a:r>
            <a:r>
              <a:rPr lang="es-ES" sz="2000" dirty="0">
                <a:solidFill>
                  <a:srgbClr val="000000"/>
                </a:solidFill>
                <a:latin typeface="Arial" panose="020B0604020202020204" pitchFamily="34" charset="0"/>
                <a:cs typeface="Arial" panose="020B0604020202020204" pitchFamily="34" charset="0"/>
              </a:rPr>
              <a:t>el Registro de la Comisión Nacional de Valores.  </a:t>
            </a:r>
          </a:p>
          <a:p>
            <a:pPr lvl="0" algn="just" defTabSz="914400" fontAlgn="base">
              <a:spcBef>
                <a:spcPct val="0"/>
              </a:spcBef>
              <a:spcAft>
                <a:spcPct val="0"/>
              </a:spcAft>
            </a:pPr>
            <a:endParaRPr lang="es-E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029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r>
              <a:rPr lang="en-US" sz="2000" b="1" dirty="0" smtClean="0">
                <a:solidFill>
                  <a:schemeClr val="bg1"/>
                </a:solidFill>
                <a:latin typeface="Arial" panose="020B0604020202020204" pitchFamily="34" charset="0"/>
                <a:cs typeface="Arial" panose="020B0604020202020204" pitchFamily="34" charset="0"/>
              </a:rPr>
              <a:t>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226453" y="1662709"/>
            <a:ext cx="9453093" cy="4585871"/>
          </a:xfrm>
          <a:prstGeom prst="rect">
            <a:avLst/>
          </a:prstGeom>
        </p:spPr>
        <p:txBody>
          <a:bodyPr wrap="square">
            <a:spAutoFit/>
          </a:bodyPr>
          <a:lstStyle/>
          <a:p>
            <a:endParaRPr lang="es-PY" sz="2400" dirty="0">
              <a:solidFill>
                <a:srgbClr val="000000"/>
              </a:solidFill>
              <a:latin typeface="Book Antiqua" panose="02040602050305030304" pitchFamily="18" charset="0"/>
            </a:endParaRPr>
          </a:p>
          <a:p>
            <a:r>
              <a:rPr lang="es-ES" sz="2000" b="1" i="1" dirty="0"/>
              <a:t>t</a:t>
            </a:r>
            <a:r>
              <a:rPr lang="es-ES" sz="2000" dirty="0" smtClean="0"/>
              <a:t>) </a:t>
            </a:r>
            <a:r>
              <a:rPr lang="es-ES" sz="2000" dirty="0"/>
              <a:t>Certificado de antecedentes judiciales y policiales de sus representantes legales, de la entidad (con fecha de expedición no mayor a sesenta (60) días a la fecha de la presentación de la solicitud); </a:t>
            </a:r>
          </a:p>
          <a:p>
            <a:endParaRPr lang="es-ES" sz="2000" dirty="0"/>
          </a:p>
          <a:p>
            <a:r>
              <a:rPr lang="es-ES" sz="2000" b="1" i="1" dirty="0"/>
              <a:t>u</a:t>
            </a:r>
            <a:r>
              <a:rPr lang="es-ES" sz="2000" dirty="0" smtClean="0"/>
              <a:t>) </a:t>
            </a:r>
            <a:r>
              <a:rPr lang="es-ES" sz="2000" dirty="0"/>
              <a:t>Certificado expedido por el Registro de Interdicciones y el de Quiebras, correspondiente a sus representantes legales (con fecha de expedición no mayor a sesenta (60) días a la fecha de la presentación de la solicitud); </a:t>
            </a:r>
          </a:p>
          <a:p>
            <a:endParaRPr lang="es-ES" sz="2000" dirty="0"/>
          </a:p>
          <a:p>
            <a:r>
              <a:rPr lang="es-ES" sz="2000" b="1" i="1" dirty="0"/>
              <a:t>v</a:t>
            </a:r>
            <a:r>
              <a:rPr lang="es-ES" sz="2000" dirty="0" smtClean="0"/>
              <a:t>) </a:t>
            </a:r>
            <a:r>
              <a:rPr lang="es-ES" sz="2000" dirty="0"/>
              <a:t>Certificado expedido por el Registro de no hallarse en convocatoria de acreedores o en quiebra de la sociedad (con fecha de expedición no mayor a sesenta (60) días a la fecha de la presentación de la solicitud); </a:t>
            </a:r>
          </a:p>
          <a:p>
            <a:endParaRPr lang="es-PY" sz="2400" dirty="0"/>
          </a:p>
          <a:p>
            <a:endParaRPr lang="es-E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22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98585" cy="1000274"/>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Emisor </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latin typeface="Arial" panose="020B0604020202020204" pitchFamily="34" charset="0"/>
              <a:cs typeface="Arial" panose="020B0604020202020204" pitchFamily="34" charset="0"/>
            </a:endParaRPr>
          </a:p>
          <a:p>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481173" y="1947654"/>
            <a:ext cx="4919729" cy="2616101"/>
          </a:xfrm>
          <a:prstGeom prst="rect">
            <a:avLst/>
          </a:prstGeom>
        </p:spPr>
        <p:txBody>
          <a:bodyPr wrap="square">
            <a:spAutoFit/>
          </a:bodyPr>
          <a:lstStyle/>
          <a:p>
            <a:endParaRPr lang="es-PY" sz="2400" dirty="0">
              <a:solidFill>
                <a:srgbClr val="000000"/>
              </a:solidFill>
              <a:latin typeface="Book Antiqua" panose="02040602050305030304" pitchFamily="18" charset="0"/>
            </a:endParaRPr>
          </a:p>
          <a:p>
            <a:r>
              <a:rPr lang="es-ES" sz="2000" b="1" i="1" dirty="0">
                <a:latin typeface="Arial" panose="020B0604020202020204" pitchFamily="34" charset="0"/>
                <a:cs typeface="Arial" panose="020B0604020202020204" pitchFamily="34" charset="0"/>
              </a:rPr>
              <a:t>w</a:t>
            </a:r>
            <a:r>
              <a:rPr lang="es-ES" sz="2000" dirty="0" smtClean="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Manifestación en carácter de Declaración jurada suscripta por los representantes legales </a:t>
            </a:r>
            <a:r>
              <a:rPr lang="es-ES" sz="2000" dirty="0">
                <a:latin typeface="Arial" panose="020B0604020202020204" pitchFamily="34" charset="0"/>
                <a:cs typeface="Arial" panose="020B0604020202020204" pitchFamily="34" charset="0"/>
              </a:rPr>
              <a:t>en que éstos afirmen no hallarse comprendidos en las causales de inhabilidad establecidas en la Ley; </a:t>
            </a:r>
          </a:p>
          <a:p>
            <a:endParaRPr lang="es-ES" sz="2000" dirty="0">
              <a:solidFill>
                <a:srgbClr val="0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328" y="1628235"/>
            <a:ext cx="3451171" cy="4016319"/>
          </a:xfrm>
          <a:prstGeom prst="rect">
            <a:avLst/>
          </a:prstGeom>
        </p:spPr>
      </p:pic>
    </p:spTree>
    <p:extLst>
      <p:ext uri="{BB962C8B-B14F-4D97-AF65-F5344CB8AC3E}">
        <p14:creationId xmlns:p14="http://schemas.microsoft.com/office/powerpoint/2010/main" val="317149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r>
              <a:rPr lang="en-US" sz="2000" b="1" dirty="0" smtClean="0">
                <a:solidFill>
                  <a:schemeClr val="bg1"/>
                </a:solidFill>
                <a:latin typeface="Arial" panose="020B0604020202020204" pitchFamily="34" charset="0"/>
                <a:cs typeface="Arial" panose="020B0604020202020204" pitchFamily="34" charset="0"/>
              </a:rPr>
              <a:t>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231819" y="1325422"/>
            <a:ext cx="9453093" cy="830997"/>
          </a:xfrm>
          <a:prstGeom prst="rect">
            <a:avLst/>
          </a:prstGeom>
        </p:spPr>
        <p:txBody>
          <a:bodyPr wrap="square">
            <a:spAutoFit/>
          </a:bodyPr>
          <a:lstStyle/>
          <a:p>
            <a:endParaRPr lang="es-PY" sz="2400" dirty="0">
              <a:solidFill>
                <a:srgbClr val="000000"/>
              </a:solidFill>
              <a:latin typeface="Book Antiqua" panose="02040602050305030304" pitchFamily="18" charset="0"/>
            </a:endParaRPr>
          </a:p>
          <a:p>
            <a:endParaRPr lang="es-ES" sz="2400" dirty="0">
              <a:solidFill>
                <a:srgbClr val="000000"/>
              </a:solidFill>
              <a:latin typeface="Arial" panose="020B0604020202020204" pitchFamily="34" charset="0"/>
              <a:cs typeface="Arial" panose="020B0604020202020204" pitchFamily="34" charset="0"/>
            </a:endParaRPr>
          </a:p>
        </p:txBody>
      </p:sp>
      <p:sp>
        <p:nvSpPr>
          <p:cNvPr id="2" name="Rectángulo 1"/>
          <p:cNvSpPr/>
          <p:nvPr/>
        </p:nvSpPr>
        <p:spPr>
          <a:xfrm>
            <a:off x="669070" y="2095202"/>
            <a:ext cx="4677070" cy="3785652"/>
          </a:xfrm>
          <a:prstGeom prst="rect">
            <a:avLst/>
          </a:prstGeom>
        </p:spPr>
        <p:txBody>
          <a:bodyPr wrap="square">
            <a:spAutoFit/>
          </a:bodyPr>
          <a:lstStyle/>
          <a:p>
            <a:r>
              <a:rPr lang="es-ES" sz="2000" b="1" i="1" dirty="0">
                <a:latin typeface="Arial" panose="020B0604020202020204" pitchFamily="34" charset="0"/>
                <a:cs typeface="Arial" panose="020B0604020202020204" pitchFamily="34" charset="0"/>
              </a:rPr>
              <a:t>x</a:t>
            </a:r>
            <a:r>
              <a:rPr lang="es-ES" sz="2000" dirty="0" smtClean="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Manifestación suscripta por los representantes legales en carácter de declaración jurada </a:t>
            </a:r>
            <a:r>
              <a:rPr lang="es-ES" sz="2000" dirty="0">
                <a:latin typeface="Arial" panose="020B0604020202020204" pitchFamily="34" charset="0"/>
                <a:cs typeface="Arial" panose="020B0604020202020204" pitchFamily="34" charset="0"/>
              </a:rPr>
              <a:t>que no cuentan con condena firme sobre hechos punibles contra el patrimonio y relaciones jurídicas a nivel nacional o en el extranjero.</a:t>
            </a:r>
          </a:p>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496" y="1534930"/>
            <a:ext cx="3666835" cy="4237418"/>
          </a:xfrm>
          <a:prstGeom prst="rect">
            <a:avLst/>
          </a:prstGeom>
        </p:spPr>
      </p:pic>
    </p:spTree>
    <p:extLst>
      <p:ext uri="{BB962C8B-B14F-4D97-AF65-F5344CB8AC3E}">
        <p14:creationId xmlns:p14="http://schemas.microsoft.com/office/powerpoint/2010/main" val="110369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A2D78DD1-4911-4780-A4EF-109DD308123F}"/>
              </a:ext>
            </a:extLst>
          </p:cNvPr>
          <p:cNvPicPr>
            <a:picLocks noChangeAspect="1"/>
          </p:cNvPicPr>
          <p:nvPr/>
        </p:nvPicPr>
        <p:blipFill>
          <a:blip r:embed="rId2"/>
          <a:stretch>
            <a:fillRect/>
          </a:stretch>
        </p:blipFill>
        <p:spPr>
          <a:xfrm>
            <a:off x="13780" y="0"/>
            <a:ext cx="9906000" cy="6858000"/>
          </a:xfrm>
          <a:prstGeom prst="rect">
            <a:avLst/>
          </a:prstGeom>
        </p:spPr>
      </p:pic>
      <p:pic>
        <p:nvPicPr>
          <p:cNvPr id="4" name="Imagen 3">
            <a:extLst>
              <a:ext uri="{FF2B5EF4-FFF2-40B4-BE49-F238E27FC236}">
                <a16:creationId xmlns="" xmlns:a16="http://schemas.microsoft.com/office/drawing/2014/main" id="{91FEFBF7-B6A5-4761-B909-2715D44457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47" y="0"/>
            <a:ext cx="2671595" cy="1503358"/>
          </a:xfrm>
          <a:prstGeom prst="rect">
            <a:avLst/>
          </a:prstGeom>
        </p:spPr>
      </p:pic>
      <p:sp>
        <p:nvSpPr>
          <p:cNvPr id="5" name="Rectángulo 4"/>
          <p:cNvSpPr/>
          <p:nvPr/>
        </p:nvSpPr>
        <p:spPr>
          <a:xfrm>
            <a:off x="3830921" y="1462896"/>
            <a:ext cx="2271715" cy="461665"/>
          </a:xfrm>
          <a:prstGeom prst="rect">
            <a:avLst/>
          </a:prstGeom>
        </p:spPr>
        <p:txBody>
          <a:bodyPr wrap="square">
            <a:spAutoFit/>
          </a:bodyPr>
          <a:lstStyle/>
          <a:p>
            <a:pPr algn="ctr"/>
            <a:r>
              <a:rPr lang="es-ES" sz="2400" b="1" dirty="0">
                <a:latin typeface="Arial" panose="020B0604020202020204" pitchFamily="34" charset="0"/>
                <a:cs typeface="Arial" panose="020B0604020202020204" pitchFamily="34" charset="0"/>
              </a:rPr>
              <a:t>Objetivos</a:t>
            </a:r>
            <a:endParaRPr lang="es-PY" sz="2400" b="1" dirty="0">
              <a:latin typeface="Arial" panose="020B0604020202020204" pitchFamily="34" charset="0"/>
              <a:cs typeface="Arial" panose="020B0604020202020204" pitchFamily="34" charset="0"/>
            </a:endParaRPr>
          </a:p>
        </p:txBody>
      </p:sp>
      <p:sp>
        <p:nvSpPr>
          <p:cNvPr id="6" name="Rectángulo 5"/>
          <p:cNvSpPr/>
          <p:nvPr/>
        </p:nvSpPr>
        <p:spPr>
          <a:xfrm>
            <a:off x="746448" y="2134879"/>
            <a:ext cx="8658808" cy="1815882"/>
          </a:xfrm>
          <a:prstGeom prst="rect">
            <a:avLst/>
          </a:prstGeom>
        </p:spPr>
        <p:txBody>
          <a:bodyPr wrap="square">
            <a:spAutoFit/>
          </a:bodyPr>
          <a:lstStyle/>
          <a:p>
            <a:pPr algn="just" defTabSz="914400" fontAlgn="base">
              <a:spcBef>
                <a:spcPct val="0"/>
              </a:spcBef>
              <a:spcAft>
                <a:spcPct val="0"/>
              </a:spcAft>
            </a:pPr>
            <a:r>
              <a:rPr lang="es-ES" sz="2000" dirty="0">
                <a:solidFill>
                  <a:srgbClr val="000000"/>
                </a:solidFill>
                <a:latin typeface="Arial" panose="020B0604020202020204" pitchFamily="34" charset="0"/>
                <a:cs typeface="Arial" panose="020B0604020202020204" pitchFamily="34" charset="0"/>
              </a:rPr>
              <a:t>Proporcionar a los interesados una descripción del proceso de registro e inscripción de </a:t>
            </a:r>
            <a:r>
              <a:rPr lang="es-ES" sz="2000" dirty="0" smtClean="0">
                <a:solidFill>
                  <a:srgbClr val="000000"/>
                </a:solidFill>
                <a:latin typeface="Arial" panose="020B0604020202020204" pitchFamily="34" charset="0"/>
                <a:cs typeface="Arial" panose="020B0604020202020204" pitchFamily="34" charset="0"/>
              </a:rPr>
              <a:t>Otras Personas </a:t>
            </a:r>
            <a:r>
              <a:rPr lang="es-ES" sz="2000" dirty="0">
                <a:solidFill>
                  <a:srgbClr val="000000"/>
                </a:solidFill>
                <a:latin typeface="Arial" panose="020B0604020202020204" pitchFamily="34" charset="0"/>
                <a:cs typeface="Arial" panose="020B0604020202020204" pitchFamily="34" charset="0"/>
              </a:rPr>
              <a:t>Jurídicas que no sean Sociedades Anónimas </a:t>
            </a:r>
            <a:r>
              <a:rPr lang="es-ES" sz="2000" dirty="0" smtClean="0">
                <a:solidFill>
                  <a:srgbClr val="000000"/>
                </a:solidFill>
                <a:latin typeface="Arial" panose="020B0604020202020204" pitchFamily="34" charset="0"/>
                <a:cs typeface="Arial" panose="020B0604020202020204" pitchFamily="34" charset="0"/>
              </a:rPr>
              <a:t>y </a:t>
            </a:r>
            <a:r>
              <a:rPr lang="es-ES" sz="2000" dirty="0">
                <a:solidFill>
                  <a:srgbClr val="000000"/>
                </a:solidFill>
                <a:latin typeface="Arial" panose="020B0604020202020204" pitchFamily="34" charset="0"/>
                <a:cs typeface="Arial" panose="020B0604020202020204" pitchFamily="34" charset="0"/>
              </a:rPr>
              <a:t>el listado de requisitos y documentos a presentar de conformidad con la normativa del Mercado de Valores.</a:t>
            </a:r>
            <a:endParaRPr lang="es-MX" sz="2000" dirty="0">
              <a:solidFill>
                <a:srgbClr val="000000"/>
              </a:solidFill>
              <a:latin typeface="Arial" panose="020B0604020202020204" pitchFamily="34" charset="0"/>
              <a:cs typeface="Arial" panose="020B0604020202020204" pitchFamily="34" charset="0"/>
            </a:endParaRPr>
          </a:p>
          <a:p>
            <a:pPr lvl="0" algn="just" defTabSz="914400" fontAlgn="base">
              <a:spcBef>
                <a:spcPct val="0"/>
              </a:spcBef>
              <a:spcAft>
                <a:spcPct val="0"/>
              </a:spcAft>
            </a:pPr>
            <a:endParaRPr lang="es-MX" sz="3200" dirty="0">
              <a:solidFill>
                <a:srgbClr val="000000"/>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4"/>
          <a:stretch>
            <a:fillRect/>
          </a:stretch>
        </p:blipFill>
        <p:spPr>
          <a:xfrm>
            <a:off x="1978816" y="4344528"/>
            <a:ext cx="6194073" cy="1993565"/>
          </a:xfrm>
          <a:prstGeom prst="rect">
            <a:avLst/>
          </a:prstGeom>
        </p:spPr>
      </p:pic>
    </p:spTree>
    <p:extLst>
      <p:ext uri="{BB962C8B-B14F-4D97-AF65-F5344CB8AC3E}">
        <p14:creationId xmlns:p14="http://schemas.microsoft.com/office/powerpoint/2010/main" val="38239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CCDB738F-E518-4D46-8F5C-2A4F770E9153}"/>
              </a:ext>
            </a:extLst>
          </p:cNvPr>
          <p:cNvPicPr>
            <a:picLocks noChangeAspect="1"/>
          </p:cNvPicPr>
          <p:nvPr/>
        </p:nvPicPr>
        <p:blipFill>
          <a:blip r:embed="rId2"/>
          <a:stretch>
            <a:fillRect/>
          </a:stretch>
        </p:blipFill>
        <p:spPr>
          <a:xfrm>
            <a:off x="7776" y="25758"/>
            <a:ext cx="9906000" cy="6858000"/>
          </a:xfrm>
          <a:prstGeom prst="rect">
            <a:avLst/>
          </a:prstGeom>
        </p:spPr>
      </p:pic>
      <p:pic>
        <p:nvPicPr>
          <p:cNvPr id="2" name="Imagen 1"/>
          <p:cNvPicPr>
            <a:picLocks noChangeAspect="1"/>
          </p:cNvPicPr>
          <p:nvPr/>
        </p:nvPicPr>
        <p:blipFill>
          <a:blip r:embed="rId3"/>
          <a:stretch>
            <a:fillRect/>
          </a:stretch>
        </p:blipFill>
        <p:spPr>
          <a:xfrm>
            <a:off x="-355349" y="-225335"/>
            <a:ext cx="3749365" cy="2158171"/>
          </a:xfrm>
          <a:prstGeom prst="rect">
            <a:avLst/>
          </a:prstGeom>
        </p:spPr>
      </p:pic>
      <p:sp>
        <p:nvSpPr>
          <p:cNvPr id="4" name="Rectángulo 3"/>
          <p:cNvSpPr/>
          <p:nvPr/>
        </p:nvSpPr>
        <p:spPr>
          <a:xfrm>
            <a:off x="1080024" y="1425286"/>
            <a:ext cx="8611075" cy="769441"/>
          </a:xfrm>
          <a:prstGeom prst="rect">
            <a:avLst/>
          </a:prstGeom>
        </p:spPr>
        <p:txBody>
          <a:bodyPr wrap="none">
            <a:spAutoFit/>
          </a:bodyPr>
          <a:lstStyle/>
          <a:p>
            <a:r>
              <a:rPr lang="es-PY" sz="4400" b="1" dirty="0">
                <a:solidFill>
                  <a:schemeClr val="bg1"/>
                </a:solidFill>
                <a:effectLst>
                  <a:innerShdw blurRad="63500" dist="50800" dir="16200000">
                    <a:prstClr val="black">
                      <a:alpha val="50000"/>
                    </a:prstClr>
                  </a:innerShdw>
                </a:effectLst>
                <a:latin typeface="Arial" panose="020B0604020202020204" pitchFamily="34" charset="0"/>
                <a:cs typeface="Arial" panose="020B0604020202020204" pitchFamily="34" charset="0"/>
              </a:rPr>
              <a:t>REQUISITOS</a:t>
            </a:r>
            <a:r>
              <a:rPr lang="es-PY" sz="4400" b="1" dirty="0">
                <a:solidFill>
                  <a:schemeClr val="bg1"/>
                </a:solidFill>
                <a:latin typeface="Arial" panose="020B0604020202020204" pitchFamily="34" charset="0"/>
                <a:cs typeface="Arial" panose="020B0604020202020204" pitchFamily="34" charset="0"/>
              </a:rPr>
              <a:t> </a:t>
            </a:r>
            <a:r>
              <a:rPr lang="es-PY" sz="4400" b="1" dirty="0">
                <a:solidFill>
                  <a:schemeClr val="bg1"/>
                </a:solidFill>
                <a:effectLst>
                  <a:innerShdw blurRad="63500" dist="50800" dir="16200000">
                    <a:prstClr val="black">
                      <a:alpha val="50000"/>
                    </a:prstClr>
                  </a:innerShdw>
                </a:effectLst>
                <a:latin typeface="Arial" panose="020B0604020202020204" pitchFamily="34" charset="0"/>
                <a:cs typeface="Arial" panose="020B0604020202020204" pitchFamily="34" charset="0"/>
              </a:rPr>
              <a:t>DE INSCRIPCIÓN</a:t>
            </a:r>
            <a:r>
              <a:rPr lang="es-PY" sz="4400" b="1" dirty="0">
                <a:solidFill>
                  <a:schemeClr val="bg1"/>
                </a:solidFill>
                <a:highlight>
                  <a:srgbClr val="FFFF00"/>
                </a:highlight>
                <a:latin typeface="Arial" panose="020B0604020202020204" pitchFamily="34" charset="0"/>
                <a:cs typeface="Arial" panose="020B0604020202020204" pitchFamily="34" charset="0"/>
              </a:rPr>
              <a:t> </a:t>
            </a:r>
            <a:endParaRPr lang="es-PY" sz="4400" dirty="0">
              <a:solidFill>
                <a:schemeClr val="bg1"/>
              </a:solidFill>
              <a:highlight>
                <a:srgbClr val="FFFF00"/>
              </a:highlight>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stretch>
            <a:fillRect/>
          </a:stretch>
        </p:blipFill>
        <p:spPr>
          <a:xfrm>
            <a:off x="5769735" y="4772870"/>
            <a:ext cx="3657600" cy="1734490"/>
          </a:xfrm>
          <a:prstGeom prst="rect">
            <a:avLst/>
          </a:prstGeom>
        </p:spPr>
      </p:pic>
      <p:sp>
        <p:nvSpPr>
          <p:cNvPr id="8" name="Rectángulo 7"/>
          <p:cNvSpPr/>
          <p:nvPr/>
        </p:nvSpPr>
        <p:spPr>
          <a:xfrm>
            <a:off x="600986" y="2445820"/>
            <a:ext cx="8368001" cy="954107"/>
          </a:xfrm>
          <a:prstGeom prst="rect">
            <a:avLst/>
          </a:prstGeom>
        </p:spPr>
        <p:txBody>
          <a:bodyPr wrap="square">
            <a:spAutoFit/>
          </a:bodyPr>
          <a:lstStyle/>
          <a:p>
            <a:pPr algn="ctr"/>
            <a:r>
              <a:rPr lang="es-ES" sz="2800" b="1" dirty="0" smtClean="0">
                <a:latin typeface="Arial" panose="020B0604020202020204" pitchFamily="34" charset="0"/>
                <a:cs typeface="Arial" panose="020B0604020202020204" pitchFamily="34" charset="0"/>
              </a:rPr>
              <a:t>Sociedades Emisoras </a:t>
            </a:r>
          </a:p>
          <a:p>
            <a:pPr algn="ctr"/>
            <a:r>
              <a:rPr lang="es-ES" sz="2800" b="1" dirty="0" smtClean="0">
                <a:latin typeface="Arial" panose="020B0604020202020204" pitchFamily="34" charset="0"/>
                <a:cs typeface="Arial" panose="020B0604020202020204" pitchFamily="34" charset="0"/>
              </a:rPr>
              <a:t>Otras </a:t>
            </a:r>
            <a:r>
              <a:rPr lang="es-ES" sz="2800" b="1" dirty="0">
                <a:latin typeface="Arial" panose="020B0604020202020204" pitchFamily="34" charset="0"/>
                <a:cs typeface="Arial" panose="020B0604020202020204" pitchFamily="34" charset="0"/>
              </a:rPr>
              <a:t>Personas </a:t>
            </a:r>
            <a:r>
              <a:rPr lang="es-ES" sz="2800" b="1" dirty="0" smtClean="0">
                <a:latin typeface="Arial" panose="020B0604020202020204" pitchFamily="34" charset="0"/>
                <a:cs typeface="Arial" panose="020B0604020202020204" pitchFamily="34" charset="0"/>
              </a:rPr>
              <a:t>Jurídicas</a:t>
            </a:r>
            <a:endParaRPr lang="es-PY"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26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smtClean="0">
                <a:solidFill>
                  <a:schemeClr val="bg1"/>
                </a:solidFill>
                <a:latin typeface="Arial" panose="020B0604020202020204" pitchFamily="34" charset="0"/>
                <a:cs typeface="Arial" panose="020B0604020202020204" pitchFamily="34" charset="0"/>
              </a:rPr>
              <a:t>Otras Personas Jurídicas</a:t>
            </a:r>
          </a:p>
          <a:p>
            <a:endParaRPr lang="en-US" sz="2000" b="1" dirty="0" smtClean="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7" name="Rectángulo 6"/>
          <p:cNvSpPr/>
          <p:nvPr/>
        </p:nvSpPr>
        <p:spPr>
          <a:xfrm>
            <a:off x="3832154" y="1572965"/>
            <a:ext cx="2937151" cy="400110"/>
          </a:xfrm>
          <a:prstGeom prst="rect">
            <a:avLst/>
          </a:prstGeom>
        </p:spPr>
        <p:txBody>
          <a:bodyPr wrap="none">
            <a:spAutoFit/>
          </a:bodyPr>
          <a:lstStyle/>
          <a:p>
            <a:r>
              <a:rPr lang="es-ES" sz="2000" b="1" dirty="0">
                <a:solidFill>
                  <a:srgbClr val="000000"/>
                </a:solidFill>
                <a:latin typeface="Arial" panose="020B0604020202020204" pitchFamily="34" charset="0"/>
                <a:cs typeface="Arial" panose="020B0604020202020204" pitchFamily="34" charset="0"/>
              </a:rPr>
              <a:t>Ámbito de Aplicación. </a:t>
            </a:r>
            <a:endParaRPr lang="es-PY" sz="20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4"/>
          <a:stretch>
            <a:fillRect/>
          </a:stretch>
        </p:blipFill>
        <p:spPr>
          <a:xfrm>
            <a:off x="6312714" y="2619945"/>
            <a:ext cx="3316511" cy="2103302"/>
          </a:xfrm>
          <a:prstGeom prst="rect">
            <a:avLst/>
          </a:prstGeom>
        </p:spPr>
      </p:pic>
      <p:sp>
        <p:nvSpPr>
          <p:cNvPr id="9" name="Rectángulo 8"/>
          <p:cNvSpPr/>
          <p:nvPr/>
        </p:nvSpPr>
        <p:spPr>
          <a:xfrm>
            <a:off x="617858" y="2757328"/>
            <a:ext cx="5076999" cy="1938992"/>
          </a:xfrm>
          <a:prstGeom prst="rect">
            <a:avLst/>
          </a:prstGeom>
        </p:spPr>
        <p:txBody>
          <a:bodyPr wrap="square">
            <a:spAutoFit/>
          </a:bodyPr>
          <a:lstStyle/>
          <a:p>
            <a:r>
              <a:rPr lang="es-ES" sz="2000" dirty="0">
                <a:solidFill>
                  <a:srgbClr val="000000"/>
                </a:solidFill>
                <a:latin typeface="Arial" panose="020B0604020202020204" pitchFamily="34" charset="0"/>
                <a:cs typeface="Arial" panose="020B0604020202020204" pitchFamily="34" charset="0"/>
              </a:rPr>
              <a:t>P</a:t>
            </a:r>
            <a:r>
              <a:rPr lang="es-ES" sz="2000" dirty="0" smtClean="0">
                <a:solidFill>
                  <a:srgbClr val="000000"/>
                </a:solidFill>
                <a:latin typeface="Arial" panose="020B0604020202020204" pitchFamily="34" charset="0"/>
                <a:cs typeface="Arial" panose="020B0604020202020204" pitchFamily="34" charset="0"/>
              </a:rPr>
              <a:t>rocedimiento </a:t>
            </a:r>
            <a:r>
              <a:rPr lang="es-ES" sz="2000" dirty="0">
                <a:solidFill>
                  <a:srgbClr val="000000"/>
                </a:solidFill>
                <a:latin typeface="Arial" panose="020B0604020202020204" pitchFamily="34" charset="0"/>
                <a:cs typeface="Arial" panose="020B0604020202020204" pitchFamily="34" charset="0"/>
              </a:rPr>
              <a:t>de inscripción de otras personas jurídicas que cuenten con un capital integrado no inferior a mil (1000) salarios mínimos que no sean sociedades anónimas, en el Registro de Emisores de la Comisión Nacional de </a:t>
            </a:r>
            <a:r>
              <a:rPr lang="es-ES" sz="2000" dirty="0" smtClean="0">
                <a:solidFill>
                  <a:srgbClr val="000000"/>
                </a:solidFill>
                <a:latin typeface="Arial" panose="020B0604020202020204" pitchFamily="34" charset="0"/>
                <a:cs typeface="Arial" panose="020B0604020202020204" pitchFamily="34" charset="0"/>
              </a:rPr>
              <a:t>Valores</a:t>
            </a:r>
            <a:endParaRPr lang="es-PY"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07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707886"/>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smtClean="0">
                <a:solidFill>
                  <a:schemeClr val="bg1"/>
                </a:solidFill>
                <a:latin typeface="Arial" panose="020B0604020202020204" pitchFamily="34" charset="0"/>
                <a:cs typeface="Arial" panose="020B0604020202020204" pitchFamily="34" charset="0"/>
              </a:rPr>
              <a:t>Otras Personas Jurídicas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9" name="Rectángulo 8"/>
          <p:cNvSpPr/>
          <p:nvPr/>
        </p:nvSpPr>
        <p:spPr>
          <a:xfrm>
            <a:off x="488576" y="2921168"/>
            <a:ext cx="8928847" cy="1015663"/>
          </a:xfrm>
          <a:prstGeom prst="rect">
            <a:avLst/>
          </a:prstGeom>
        </p:spPr>
        <p:txBody>
          <a:bodyPr wrap="square">
            <a:spAutoFit/>
          </a:bodyPr>
          <a:lstStyle/>
          <a:p>
            <a:r>
              <a:rPr lang="es-ES" sz="2000" b="1" dirty="0">
                <a:solidFill>
                  <a:srgbClr val="000000"/>
                </a:solidFill>
                <a:latin typeface="Arial" panose="020B0604020202020204" pitchFamily="34" charset="0"/>
                <a:cs typeface="Arial" panose="020B0604020202020204" pitchFamily="34" charset="0"/>
              </a:rPr>
              <a:t>Solicitud de registro. </a:t>
            </a:r>
            <a:r>
              <a:rPr lang="es-ES" sz="2000" dirty="0">
                <a:solidFill>
                  <a:srgbClr val="000000"/>
                </a:solidFill>
                <a:latin typeface="Arial" panose="020B0604020202020204" pitchFamily="34" charset="0"/>
                <a:cs typeface="Arial" panose="020B0604020202020204" pitchFamily="34" charset="0"/>
              </a:rPr>
              <a:t>Las personas jurídicas, que no sean sociedades anónimas, deberán acompañar a la solicitud la siguiente información y documentación: </a:t>
            </a:r>
            <a:endParaRPr lang="es-PY"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60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707886"/>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smtClean="0">
                <a:solidFill>
                  <a:schemeClr val="bg1"/>
                </a:solidFill>
                <a:latin typeface="Arial" panose="020B0604020202020204" pitchFamily="34" charset="0"/>
                <a:cs typeface="Arial" panose="020B0604020202020204" pitchFamily="34" charset="0"/>
              </a:rPr>
              <a:t>Otras Personas Jurídicas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9" name="Rectángulo 8"/>
          <p:cNvSpPr/>
          <p:nvPr/>
        </p:nvSpPr>
        <p:spPr>
          <a:xfrm>
            <a:off x="493190" y="2818137"/>
            <a:ext cx="4329181" cy="1015663"/>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Nota de Solicitud de </a:t>
            </a:r>
            <a:r>
              <a:rPr lang="es-ES" sz="2000" dirty="0" smtClean="0">
                <a:latin typeface="Arial" panose="020B0604020202020204" pitchFamily="34" charset="0"/>
                <a:cs typeface="Arial" panose="020B0604020202020204" pitchFamily="34" charset="0"/>
              </a:rPr>
              <a:t>registro </a:t>
            </a:r>
            <a:r>
              <a:rPr lang="es-ES" sz="2000" dirty="0">
                <a:latin typeface="Arial" panose="020B0604020202020204" pitchFamily="34" charset="0"/>
                <a:cs typeface="Arial" panose="020B0604020202020204" pitchFamily="34" charset="0"/>
              </a:rPr>
              <a:t>acompañada de los </a:t>
            </a:r>
            <a:r>
              <a:rPr lang="es-ES" sz="2000" dirty="0" smtClean="0">
                <a:latin typeface="Arial" panose="020B0604020202020204" pitchFamily="34" charset="0"/>
                <a:cs typeface="Arial" panose="020B0604020202020204" pitchFamily="34" charset="0"/>
              </a:rPr>
              <a:t>siguientes </a:t>
            </a:r>
            <a:r>
              <a:rPr lang="es-ES" sz="2000" dirty="0">
                <a:latin typeface="Arial" panose="020B0604020202020204" pitchFamily="34" charset="0"/>
                <a:cs typeface="Arial" panose="020B0604020202020204" pitchFamily="34" charset="0"/>
              </a:rPr>
              <a:t>documentos:</a:t>
            </a:r>
            <a:endParaRPr lang="es-PY" sz="20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371" y="1791407"/>
            <a:ext cx="4227054" cy="3778500"/>
          </a:xfrm>
          <a:prstGeom prst="rect">
            <a:avLst/>
          </a:prstGeom>
        </p:spPr>
      </p:pic>
    </p:spTree>
    <p:extLst>
      <p:ext uri="{BB962C8B-B14F-4D97-AF65-F5344CB8AC3E}">
        <p14:creationId xmlns:p14="http://schemas.microsoft.com/office/powerpoint/2010/main" val="202163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98585" cy="1000274"/>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Emisor </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endParaRPr lang="es-PY" dirty="0"/>
          </a:p>
        </p:txBody>
      </p:sp>
      <p:sp>
        <p:nvSpPr>
          <p:cNvPr id="5" name="Rectángulo 4"/>
          <p:cNvSpPr/>
          <p:nvPr/>
        </p:nvSpPr>
        <p:spPr>
          <a:xfrm>
            <a:off x="7399914" y="195538"/>
            <a:ext cx="1289071" cy="307777"/>
          </a:xfrm>
          <a:prstGeom prst="rect">
            <a:avLst/>
          </a:prstGeom>
        </p:spPr>
        <p:txBody>
          <a:bodyPr wrap="none">
            <a:spAutoFit/>
          </a:bodyPr>
          <a:lstStyle/>
          <a:p>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884149" y="1728664"/>
            <a:ext cx="8702362" cy="1015663"/>
          </a:xfrm>
          <a:prstGeom prst="rect">
            <a:avLst/>
          </a:prstGeom>
        </p:spPr>
        <p:txBody>
          <a:bodyPr wrap="square">
            <a:spAutoFit/>
          </a:bodyPr>
          <a:lstStyle/>
          <a:p>
            <a:r>
              <a:rPr lang="es-ES" sz="2000" b="1" i="1" dirty="0" smtClean="0">
                <a:solidFill>
                  <a:srgbClr val="000000"/>
                </a:solidFill>
                <a:latin typeface="Arial" panose="020B0604020202020204" pitchFamily="34" charset="0"/>
                <a:cs typeface="Arial" panose="020B0604020202020204" pitchFamily="34" charset="0"/>
              </a:rPr>
              <a:t>a</a:t>
            </a:r>
            <a:r>
              <a:rPr lang="es-ES" sz="2000" dirty="0">
                <a:solidFill>
                  <a:srgbClr val="000000"/>
                </a:solidFill>
                <a:latin typeface="Arial" panose="020B0604020202020204" pitchFamily="34" charset="0"/>
                <a:cs typeface="Arial" panose="020B0604020202020204" pitchFamily="34" charset="0"/>
              </a:rPr>
              <a:t>) </a:t>
            </a:r>
            <a:r>
              <a:rPr lang="es-ES" sz="2000" b="1" dirty="0">
                <a:solidFill>
                  <a:srgbClr val="000000"/>
                </a:solidFill>
                <a:latin typeface="Arial" panose="020B0604020202020204" pitchFamily="34" charset="0"/>
                <a:cs typeface="Arial" panose="020B0604020202020204" pitchFamily="34" charset="0"/>
              </a:rPr>
              <a:t>Datos de la sociedad emisora: </a:t>
            </a:r>
            <a:r>
              <a:rPr lang="es-ES" sz="2000" dirty="0">
                <a:solidFill>
                  <a:srgbClr val="000000"/>
                </a:solidFill>
                <a:latin typeface="Arial" panose="020B0604020202020204" pitchFamily="34" charset="0"/>
                <a:cs typeface="Arial" panose="020B0604020202020204" pitchFamily="34" charset="0"/>
              </a:rPr>
              <a:t>Objeto social, Domicilio, Teléfono, dirección de correo electrónico, Número de inscripción en el Registro Único de Contribuyentes; </a:t>
            </a: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416" y="3106472"/>
            <a:ext cx="6935168" cy="2638793"/>
          </a:xfrm>
          <a:prstGeom prst="rect">
            <a:avLst/>
          </a:prstGeom>
        </p:spPr>
      </p:pic>
    </p:spTree>
    <p:extLst>
      <p:ext uri="{BB962C8B-B14F-4D97-AF65-F5344CB8AC3E}">
        <p14:creationId xmlns:p14="http://schemas.microsoft.com/office/powerpoint/2010/main" val="189856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231820" y="195538"/>
            <a:ext cx="4128053" cy="1015663"/>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Solicitud de Registro del </a:t>
            </a:r>
            <a:r>
              <a:rPr lang="en-US" sz="2000" b="1" dirty="0" smtClean="0">
                <a:solidFill>
                  <a:schemeClr val="bg1"/>
                </a:solidFill>
                <a:latin typeface="Arial" panose="020B0604020202020204" pitchFamily="34" charset="0"/>
                <a:cs typeface="Arial" panose="020B0604020202020204" pitchFamily="34" charset="0"/>
              </a:rPr>
              <a:t>Emisor</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Otras Personas Jurídicas </a:t>
            </a:r>
            <a:endParaRPr lang="es-PY" sz="2000" dirty="0"/>
          </a:p>
          <a:p>
            <a:r>
              <a:rPr lang="en-US" sz="2000" b="1" dirty="0" smtClean="0">
                <a:solidFill>
                  <a:schemeClr val="bg1"/>
                </a:solidFill>
                <a:latin typeface="Arial" panose="020B0604020202020204" pitchFamily="34" charset="0"/>
                <a:cs typeface="Arial" panose="020B0604020202020204" pitchFamily="34" charset="0"/>
              </a:rPr>
              <a:t> </a:t>
            </a:r>
            <a:endParaRPr lang="es-PY" dirty="0"/>
          </a:p>
        </p:txBody>
      </p:sp>
      <p:sp>
        <p:nvSpPr>
          <p:cNvPr id="5" name="Rectángulo 4"/>
          <p:cNvSpPr/>
          <p:nvPr/>
        </p:nvSpPr>
        <p:spPr>
          <a:xfrm>
            <a:off x="7399914" y="195538"/>
            <a:ext cx="1289071" cy="307777"/>
          </a:xfrm>
          <a:prstGeom prst="rect">
            <a:avLst/>
          </a:prstGeom>
        </p:spPr>
        <p:txBody>
          <a:bodyPr wrap="none">
            <a:spAutoFit/>
          </a:bodyPr>
          <a:lstStyle/>
          <a:p>
            <a:pPr algn="ctr"/>
            <a:r>
              <a:rPr lang="en-US" sz="1400" b="1" dirty="0" smtClean="0">
                <a:solidFill>
                  <a:schemeClr val="bg1"/>
                </a:solidFill>
                <a:latin typeface="Arial" panose="020B0604020202020204" pitchFamily="34" charset="0"/>
                <a:cs typeface="Arial" panose="020B0604020202020204" pitchFamily="34" charset="0"/>
              </a:rPr>
              <a:t>REQUISITOS</a:t>
            </a:r>
            <a:endParaRPr lang="es-PY" sz="1400" dirty="0"/>
          </a:p>
        </p:txBody>
      </p:sp>
      <p:pic>
        <p:nvPicPr>
          <p:cNvPr id="6" name="Imagen 5"/>
          <p:cNvPicPr>
            <a:picLocks noChangeAspect="1"/>
          </p:cNvPicPr>
          <p:nvPr/>
        </p:nvPicPr>
        <p:blipFill>
          <a:blip r:embed="rId3"/>
          <a:stretch>
            <a:fillRect/>
          </a:stretch>
        </p:blipFill>
        <p:spPr>
          <a:xfrm>
            <a:off x="8238153" y="5745265"/>
            <a:ext cx="1798476" cy="1012024"/>
          </a:xfrm>
          <a:prstGeom prst="rect">
            <a:avLst/>
          </a:prstGeom>
        </p:spPr>
      </p:pic>
      <p:sp>
        <p:nvSpPr>
          <p:cNvPr id="8" name="Rectángulo 7"/>
          <p:cNvSpPr/>
          <p:nvPr/>
        </p:nvSpPr>
        <p:spPr>
          <a:xfrm>
            <a:off x="741139" y="2118031"/>
            <a:ext cx="3521463" cy="2369880"/>
          </a:xfrm>
          <a:prstGeom prst="rect">
            <a:avLst/>
          </a:prstGeom>
        </p:spPr>
        <p:txBody>
          <a:bodyPr wrap="square">
            <a:spAutoFit/>
          </a:bodyPr>
          <a:lstStyle/>
          <a:p>
            <a:r>
              <a:rPr lang="es-ES" sz="2000" b="1" i="1" dirty="0">
                <a:solidFill>
                  <a:srgbClr val="000000"/>
                </a:solidFill>
                <a:latin typeface="Arial" panose="020B0604020202020204" pitchFamily="34" charset="0"/>
                <a:cs typeface="Arial" panose="020B0604020202020204" pitchFamily="34" charset="0"/>
              </a:rPr>
              <a:t>b</a:t>
            </a:r>
            <a:r>
              <a:rPr lang="es-ES" sz="2000" dirty="0">
                <a:solidFill>
                  <a:srgbClr val="000000"/>
                </a:solidFill>
                <a:latin typeface="Arial" panose="020B0604020202020204" pitchFamily="34" charset="0"/>
                <a:cs typeface="Arial" panose="020B0604020202020204" pitchFamily="34" charset="0"/>
              </a:rPr>
              <a:t>) </a:t>
            </a:r>
            <a:r>
              <a:rPr lang="es-ES" sz="2000" b="1" dirty="0">
                <a:solidFill>
                  <a:srgbClr val="000000"/>
                </a:solidFill>
                <a:latin typeface="Arial" panose="020B0604020202020204" pitchFamily="34" charset="0"/>
                <a:cs typeface="Arial" panose="020B0604020202020204" pitchFamily="34" charset="0"/>
              </a:rPr>
              <a:t>B</a:t>
            </a:r>
            <a:r>
              <a:rPr lang="es-ES" sz="2000" b="1" dirty="0">
                <a:latin typeface="Arial" panose="020B0604020202020204" pitchFamily="34" charset="0"/>
                <a:cs typeface="Arial" panose="020B0604020202020204" pitchFamily="34" charset="0"/>
              </a:rPr>
              <a:t>reve reseña histórica del emisor</a:t>
            </a:r>
            <a:r>
              <a:rPr lang="es-ES" sz="2000" dirty="0">
                <a:latin typeface="Arial" panose="020B0604020202020204" pitchFamily="34" charset="0"/>
                <a:cs typeface="Arial" panose="020B0604020202020204" pitchFamily="34" charset="0"/>
              </a:rPr>
              <a:t>, con detalles que puedan ser de interés a inversores y al público en general; </a:t>
            </a:r>
          </a:p>
          <a:p>
            <a:endParaRPr lang="es-ES" sz="2400" dirty="0">
              <a:latin typeface="Arial" panose="020B0604020202020204" pitchFamily="34" charset="0"/>
              <a:cs typeface="Arial" panose="020B0604020202020204" pitchFamily="34" charset="0"/>
            </a:endParaRPr>
          </a:p>
          <a:p>
            <a:endParaRPr lang="es-ES" sz="2400" dirty="0">
              <a:solidFill>
                <a:srgbClr val="000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741" y="1206615"/>
            <a:ext cx="4473921" cy="4656353"/>
          </a:xfrm>
          <a:prstGeom prst="rect">
            <a:avLst/>
          </a:prstGeom>
        </p:spPr>
      </p:pic>
    </p:spTree>
    <p:extLst>
      <p:ext uri="{BB962C8B-B14F-4D97-AF65-F5344CB8AC3E}">
        <p14:creationId xmlns:p14="http://schemas.microsoft.com/office/powerpoint/2010/main" val="2907445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46271</TotalTime>
  <Words>1209</Words>
  <Application>Microsoft Office PowerPoint</Application>
  <PresentationFormat>A4 (210 x 297 mm)</PresentationFormat>
  <Paragraphs>145</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Book Antiqua</vt:lpstr>
      <vt:lpstr>Calibri</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dc:creator>
  <cp:lastModifiedBy>drc.pasante3</cp:lastModifiedBy>
  <cp:revision>531</cp:revision>
  <dcterms:created xsi:type="dcterms:W3CDTF">2018-06-26T13:47:00Z</dcterms:created>
  <dcterms:modified xsi:type="dcterms:W3CDTF">2022-04-29T15:16:07Z</dcterms:modified>
</cp:coreProperties>
</file>