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63" r:id="rId3"/>
    <p:sldId id="269" r:id="rId4"/>
    <p:sldId id="265" r:id="rId5"/>
    <p:sldId id="266" r:id="rId6"/>
    <p:sldId id="270" r:id="rId7"/>
    <p:sldId id="271" r:id="rId8"/>
    <p:sldId id="272" r:id="rId9"/>
    <p:sldId id="273" r:id="rId10"/>
    <p:sldId id="275" r:id="rId11"/>
    <p:sldId id="276" r:id="rId12"/>
    <p:sldId id="277" r:id="rId13"/>
    <p:sldId id="278" r:id="rId14"/>
    <p:sldId id="281" r:id="rId15"/>
    <p:sldId id="282" r:id="rId16"/>
    <p:sldId id="283" r:id="rId17"/>
    <p:sldId id="280" r:id="rId18"/>
    <p:sldId id="279" r:id="rId19"/>
  </p:sldIdLst>
  <p:sldSz cx="9906000" cy="6858000" type="A4"/>
  <p:notesSz cx="6858000" cy="9144000"/>
  <p:defaultTextStyle>
    <a:defPPr>
      <a:defRPr lang="en-US"/>
    </a:defPPr>
    <a:lvl1pPr marL="0" algn="l" defTabSz="491033" rtl="0" eaLnBrk="1" latinLnBrk="0" hangingPunct="1">
      <a:defRPr sz="1900" kern="1200">
        <a:solidFill>
          <a:schemeClr val="tx1"/>
        </a:solidFill>
        <a:latin typeface="+mn-lt"/>
        <a:ea typeface="+mn-ea"/>
        <a:cs typeface="+mn-cs"/>
      </a:defRPr>
    </a:lvl1pPr>
    <a:lvl2pPr marL="491033" algn="l" defTabSz="491033" rtl="0" eaLnBrk="1" latinLnBrk="0" hangingPunct="1">
      <a:defRPr sz="1900" kern="1200">
        <a:solidFill>
          <a:schemeClr val="tx1"/>
        </a:solidFill>
        <a:latin typeface="+mn-lt"/>
        <a:ea typeface="+mn-ea"/>
        <a:cs typeface="+mn-cs"/>
      </a:defRPr>
    </a:lvl2pPr>
    <a:lvl3pPr marL="982066" algn="l" defTabSz="491033" rtl="0" eaLnBrk="1" latinLnBrk="0" hangingPunct="1">
      <a:defRPr sz="1900" kern="1200">
        <a:solidFill>
          <a:schemeClr val="tx1"/>
        </a:solidFill>
        <a:latin typeface="+mn-lt"/>
        <a:ea typeface="+mn-ea"/>
        <a:cs typeface="+mn-cs"/>
      </a:defRPr>
    </a:lvl3pPr>
    <a:lvl4pPr marL="1473098" algn="l" defTabSz="491033" rtl="0" eaLnBrk="1" latinLnBrk="0" hangingPunct="1">
      <a:defRPr sz="1900" kern="1200">
        <a:solidFill>
          <a:schemeClr val="tx1"/>
        </a:solidFill>
        <a:latin typeface="+mn-lt"/>
        <a:ea typeface="+mn-ea"/>
        <a:cs typeface="+mn-cs"/>
      </a:defRPr>
    </a:lvl4pPr>
    <a:lvl5pPr marL="1964131" algn="l" defTabSz="491033" rtl="0" eaLnBrk="1" latinLnBrk="0" hangingPunct="1">
      <a:defRPr sz="1900" kern="1200">
        <a:solidFill>
          <a:schemeClr val="tx1"/>
        </a:solidFill>
        <a:latin typeface="+mn-lt"/>
        <a:ea typeface="+mn-ea"/>
        <a:cs typeface="+mn-cs"/>
      </a:defRPr>
    </a:lvl5pPr>
    <a:lvl6pPr marL="2455164" algn="l" defTabSz="491033" rtl="0" eaLnBrk="1" latinLnBrk="0" hangingPunct="1">
      <a:defRPr sz="1900" kern="1200">
        <a:solidFill>
          <a:schemeClr val="tx1"/>
        </a:solidFill>
        <a:latin typeface="+mn-lt"/>
        <a:ea typeface="+mn-ea"/>
        <a:cs typeface="+mn-cs"/>
      </a:defRPr>
    </a:lvl6pPr>
    <a:lvl7pPr marL="2946197" algn="l" defTabSz="491033" rtl="0" eaLnBrk="1" latinLnBrk="0" hangingPunct="1">
      <a:defRPr sz="1900" kern="1200">
        <a:solidFill>
          <a:schemeClr val="tx1"/>
        </a:solidFill>
        <a:latin typeface="+mn-lt"/>
        <a:ea typeface="+mn-ea"/>
        <a:cs typeface="+mn-cs"/>
      </a:defRPr>
    </a:lvl7pPr>
    <a:lvl8pPr marL="3437230" algn="l" defTabSz="491033" rtl="0" eaLnBrk="1" latinLnBrk="0" hangingPunct="1">
      <a:defRPr sz="1900" kern="1200">
        <a:solidFill>
          <a:schemeClr val="tx1"/>
        </a:solidFill>
        <a:latin typeface="+mn-lt"/>
        <a:ea typeface="+mn-ea"/>
        <a:cs typeface="+mn-cs"/>
      </a:defRPr>
    </a:lvl8pPr>
    <a:lvl9pPr marL="3928262" algn="l" defTabSz="491033"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BEC"/>
    <a:srgbClr val="4B84C6"/>
    <a:srgbClr val="4D85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30" autoAdjust="0"/>
    <p:restoredTop sz="94886" autoAdjust="0"/>
  </p:normalViewPr>
  <p:slideViewPr>
    <p:cSldViewPr snapToGrid="0" snapToObjects="1">
      <p:cViewPr varScale="1">
        <p:scale>
          <a:sx n="86" d="100"/>
          <a:sy n="86" d="100"/>
        </p:scale>
        <p:origin x="1171" y="48"/>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lstStyle/>
          <a:p>
            <a:r>
              <a:rPr lang="es-ES_tradnl"/>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1033" indent="0" algn="ctr">
              <a:buNone/>
              <a:defRPr>
                <a:solidFill>
                  <a:schemeClr val="tx1">
                    <a:tint val="75000"/>
                  </a:schemeClr>
                </a:solidFill>
              </a:defRPr>
            </a:lvl2pPr>
            <a:lvl3pPr marL="982066" indent="0" algn="ctr">
              <a:buNone/>
              <a:defRPr>
                <a:solidFill>
                  <a:schemeClr val="tx1">
                    <a:tint val="75000"/>
                  </a:schemeClr>
                </a:solidFill>
              </a:defRPr>
            </a:lvl3pPr>
            <a:lvl4pPr marL="1473098" indent="0" algn="ctr">
              <a:buNone/>
              <a:defRPr>
                <a:solidFill>
                  <a:schemeClr val="tx1">
                    <a:tint val="75000"/>
                  </a:schemeClr>
                </a:solidFill>
              </a:defRPr>
            </a:lvl4pPr>
            <a:lvl5pPr marL="1964131" indent="0" algn="ctr">
              <a:buNone/>
              <a:defRPr>
                <a:solidFill>
                  <a:schemeClr val="tx1">
                    <a:tint val="75000"/>
                  </a:schemeClr>
                </a:solidFill>
              </a:defRPr>
            </a:lvl5pPr>
            <a:lvl6pPr marL="2455164" indent="0" algn="ctr">
              <a:buNone/>
              <a:defRPr>
                <a:solidFill>
                  <a:schemeClr val="tx1">
                    <a:tint val="75000"/>
                  </a:schemeClr>
                </a:solidFill>
              </a:defRPr>
            </a:lvl6pPr>
            <a:lvl7pPr marL="2946197" indent="0" algn="ctr">
              <a:buNone/>
              <a:defRPr>
                <a:solidFill>
                  <a:schemeClr val="tx1">
                    <a:tint val="75000"/>
                  </a:schemeClr>
                </a:solidFill>
              </a:defRPr>
            </a:lvl7pPr>
            <a:lvl8pPr marL="3437230" indent="0" algn="ctr">
              <a:buNone/>
              <a:defRPr>
                <a:solidFill>
                  <a:schemeClr val="tx1">
                    <a:tint val="75000"/>
                  </a:schemeClr>
                </a:solidFill>
              </a:defRPr>
            </a:lvl8pPr>
            <a:lvl9pPr marL="3928262"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p:txBody>
          <a:bodyPr/>
          <a:lstStyle/>
          <a:p>
            <a:fld id="{1761C092-9D99-5042-8807-10B46173B71C}"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191800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1761C092-9D99-5042-8807-10B46173B71C}"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2541249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95300" y="274638"/>
            <a:ext cx="6521450" cy="5851525"/>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1761C092-9D99-5042-8807-10B46173B71C}"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617565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1761C092-9D99-5042-8807-10B46173B71C}"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1509732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300" b="1" cap="all"/>
            </a:lvl1pPr>
          </a:lstStyle>
          <a:p>
            <a:r>
              <a:rPr lang="es-ES_tradnl"/>
              <a:t>Click to edit Master title style</a:t>
            </a:r>
            <a:endParaRPr lang="en-US"/>
          </a:p>
        </p:txBody>
      </p:sp>
      <p:sp>
        <p:nvSpPr>
          <p:cNvPr id="3" name="Text Placeholder 2"/>
          <p:cNvSpPr>
            <a:spLocks noGrp="1"/>
          </p:cNvSpPr>
          <p:nvPr>
            <p:ph type="body" idx="1"/>
          </p:nvPr>
        </p:nvSpPr>
        <p:spPr>
          <a:xfrm>
            <a:off x="782506" y="2906718"/>
            <a:ext cx="8420100" cy="1500187"/>
          </a:xfrm>
        </p:spPr>
        <p:txBody>
          <a:bodyPr anchor="b"/>
          <a:lstStyle>
            <a:lvl1pPr marL="0" indent="0">
              <a:buNone/>
              <a:defRPr sz="2100">
                <a:solidFill>
                  <a:schemeClr val="tx1">
                    <a:tint val="75000"/>
                  </a:schemeClr>
                </a:solidFill>
              </a:defRPr>
            </a:lvl1pPr>
            <a:lvl2pPr marL="491033" indent="0">
              <a:buNone/>
              <a:defRPr sz="1900">
                <a:solidFill>
                  <a:schemeClr val="tx1">
                    <a:tint val="75000"/>
                  </a:schemeClr>
                </a:solidFill>
              </a:defRPr>
            </a:lvl2pPr>
            <a:lvl3pPr marL="982066" indent="0">
              <a:buNone/>
              <a:defRPr sz="1700">
                <a:solidFill>
                  <a:schemeClr val="tx1">
                    <a:tint val="75000"/>
                  </a:schemeClr>
                </a:solidFill>
              </a:defRPr>
            </a:lvl3pPr>
            <a:lvl4pPr marL="1473098" indent="0">
              <a:buNone/>
              <a:defRPr sz="1500">
                <a:solidFill>
                  <a:schemeClr val="tx1">
                    <a:tint val="75000"/>
                  </a:schemeClr>
                </a:solidFill>
              </a:defRPr>
            </a:lvl4pPr>
            <a:lvl5pPr marL="1964131" indent="0">
              <a:buNone/>
              <a:defRPr sz="1500">
                <a:solidFill>
                  <a:schemeClr val="tx1">
                    <a:tint val="75000"/>
                  </a:schemeClr>
                </a:solidFill>
              </a:defRPr>
            </a:lvl5pPr>
            <a:lvl6pPr marL="2455164" indent="0">
              <a:buNone/>
              <a:defRPr sz="1500">
                <a:solidFill>
                  <a:schemeClr val="tx1">
                    <a:tint val="75000"/>
                  </a:schemeClr>
                </a:solidFill>
              </a:defRPr>
            </a:lvl6pPr>
            <a:lvl7pPr marL="2946197" indent="0">
              <a:buNone/>
              <a:defRPr sz="1500">
                <a:solidFill>
                  <a:schemeClr val="tx1">
                    <a:tint val="75000"/>
                  </a:schemeClr>
                </a:solidFill>
              </a:defRPr>
            </a:lvl7pPr>
            <a:lvl8pPr marL="3437230" indent="0">
              <a:buNone/>
              <a:defRPr sz="1500">
                <a:solidFill>
                  <a:schemeClr val="tx1">
                    <a:tint val="75000"/>
                  </a:schemeClr>
                </a:solidFill>
              </a:defRPr>
            </a:lvl8pPr>
            <a:lvl9pPr marL="3928262" indent="0">
              <a:buNone/>
              <a:defRPr sz="15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1761C092-9D99-5042-8807-10B46173B71C}"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377379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495300" y="1600202"/>
            <a:ext cx="4375150" cy="4525963"/>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5035550" y="1600202"/>
            <a:ext cx="4375150" cy="4525963"/>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0"/>
          </p:nvPr>
        </p:nvSpPr>
        <p:spPr/>
        <p:txBody>
          <a:bodyPr/>
          <a:lstStyle/>
          <a:p>
            <a:fld id="{1761C092-9D99-5042-8807-10B46173B71C}"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4197512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95300" y="1535117"/>
            <a:ext cx="4376870" cy="639762"/>
          </a:xfrm>
        </p:spPr>
        <p:txBody>
          <a:bodyPr anchor="b"/>
          <a:lstStyle>
            <a:lvl1pPr marL="0" indent="0">
              <a:buNone/>
              <a:defRPr sz="2600" b="1"/>
            </a:lvl1pPr>
            <a:lvl2pPr marL="491033" indent="0">
              <a:buNone/>
              <a:defRPr sz="2100" b="1"/>
            </a:lvl2pPr>
            <a:lvl3pPr marL="982066" indent="0">
              <a:buNone/>
              <a:defRPr sz="1900" b="1"/>
            </a:lvl3pPr>
            <a:lvl4pPr marL="1473098" indent="0">
              <a:buNone/>
              <a:defRPr sz="1700" b="1"/>
            </a:lvl4pPr>
            <a:lvl5pPr marL="1964131" indent="0">
              <a:buNone/>
              <a:defRPr sz="1700" b="1"/>
            </a:lvl5pPr>
            <a:lvl6pPr marL="2455164" indent="0">
              <a:buNone/>
              <a:defRPr sz="1700" b="1"/>
            </a:lvl6pPr>
            <a:lvl7pPr marL="2946197" indent="0">
              <a:buNone/>
              <a:defRPr sz="1700" b="1"/>
            </a:lvl7pPr>
            <a:lvl8pPr marL="3437230" indent="0">
              <a:buNone/>
              <a:defRPr sz="1700" b="1"/>
            </a:lvl8pPr>
            <a:lvl9pPr marL="3928262" indent="0">
              <a:buNone/>
              <a:defRPr sz="1700" b="1"/>
            </a:lvl9pPr>
          </a:lstStyle>
          <a:p>
            <a:pPr lvl="0"/>
            <a:r>
              <a:rPr lang="es-ES_tradnl"/>
              <a:t>Click to edit Master text styles</a:t>
            </a:r>
          </a:p>
        </p:txBody>
      </p:sp>
      <p:sp>
        <p:nvSpPr>
          <p:cNvPr id="4" name="Content Placeholder 3"/>
          <p:cNvSpPr>
            <a:spLocks noGrp="1"/>
          </p:cNvSpPr>
          <p:nvPr>
            <p:ph sz="half" idx="2"/>
          </p:nvPr>
        </p:nvSpPr>
        <p:spPr>
          <a:xfrm>
            <a:off x="495300" y="2174879"/>
            <a:ext cx="4376870" cy="3951288"/>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5032115" y="1535117"/>
            <a:ext cx="4378590" cy="639762"/>
          </a:xfrm>
        </p:spPr>
        <p:txBody>
          <a:bodyPr anchor="b"/>
          <a:lstStyle>
            <a:lvl1pPr marL="0" indent="0">
              <a:buNone/>
              <a:defRPr sz="2600" b="1"/>
            </a:lvl1pPr>
            <a:lvl2pPr marL="491033" indent="0">
              <a:buNone/>
              <a:defRPr sz="2100" b="1"/>
            </a:lvl2pPr>
            <a:lvl3pPr marL="982066" indent="0">
              <a:buNone/>
              <a:defRPr sz="1900" b="1"/>
            </a:lvl3pPr>
            <a:lvl4pPr marL="1473098" indent="0">
              <a:buNone/>
              <a:defRPr sz="1700" b="1"/>
            </a:lvl4pPr>
            <a:lvl5pPr marL="1964131" indent="0">
              <a:buNone/>
              <a:defRPr sz="1700" b="1"/>
            </a:lvl5pPr>
            <a:lvl6pPr marL="2455164" indent="0">
              <a:buNone/>
              <a:defRPr sz="1700" b="1"/>
            </a:lvl6pPr>
            <a:lvl7pPr marL="2946197" indent="0">
              <a:buNone/>
              <a:defRPr sz="1700" b="1"/>
            </a:lvl7pPr>
            <a:lvl8pPr marL="3437230" indent="0">
              <a:buNone/>
              <a:defRPr sz="1700" b="1"/>
            </a:lvl8pPr>
            <a:lvl9pPr marL="3928262" indent="0">
              <a:buNone/>
              <a:defRPr sz="1700" b="1"/>
            </a:lvl9pPr>
          </a:lstStyle>
          <a:p>
            <a:pPr lvl="0"/>
            <a:r>
              <a:rPr lang="es-ES_tradnl"/>
              <a:t>Click to edit Master text styles</a:t>
            </a:r>
          </a:p>
        </p:txBody>
      </p:sp>
      <p:sp>
        <p:nvSpPr>
          <p:cNvPr id="6" name="Content Placeholder 5"/>
          <p:cNvSpPr>
            <a:spLocks noGrp="1"/>
          </p:cNvSpPr>
          <p:nvPr>
            <p:ph sz="quarter" idx="4"/>
          </p:nvPr>
        </p:nvSpPr>
        <p:spPr>
          <a:xfrm>
            <a:off x="5032115" y="2174879"/>
            <a:ext cx="4378590" cy="3951288"/>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p:cNvSpPr>
            <a:spLocks noGrp="1"/>
          </p:cNvSpPr>
          <p:nvPr>
            <p:ph type="dt" sz="half" idx="10"/>
          </p:nvPr>
        </p:nvSpPr>
        <p:spPr/>
        <p:txBody>
          <a:bodyPr/>
          <a:lstStyle/>
          <a:p>
            <a:fld id="{1761C092-9D99-5042-8807-10B46173B71C}" type="datetimeFigureOut">
              <a:rPr lang="en-US" smtClean="0"/>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3959402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1761C092-9D99-5042-8807-10B46173B71C}"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265353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1C092-9D99-5042-8807-10B46173B71C}" type="datetimeFigureOut">
              <a:rPr lang="en-US" smtClean="0"/>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103880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006" cy="1162050"/>
          </a:xfrm>
        </p:spPr>
        <p:txBody>
          <a:bodyPr anchor="b"/>
          <a:lstStyle>
            <a:lvl1pPr algn="l">
              <a:defRPr sz="2100" b="1"/>
            </a:lvl1pPr>
          </a:lstStyle>
          <a:p>
            <a:r>
              <a:rPr lang="es-ES_tradnl"/>
              <a:t>Click to edit Master title style</a:t>
            </a:r>
            <a:endParaRPr lang="en-US"/>
          </a:p>
        </p:txBody>
      </p:sp>
      <p:sp>
        <p:nvSpPr>
          <p:cNvPr id="3" name="Content Placeholder 2"/>
          <p:cNvSpPr>
            <a:spLocks noGrp="1"/>
          </p:cNvSpPr>
          <p:nvPr>
            <p:ph idx="1"/>
          </p:nvPr>
        </p:nvSpPr>
        <p:spPr>
          <a:xfrm>
            <a:off x="3872971" y="273054"/>
            <a:ext cx="5537729" cy="5853113"/>
          </a:xfrm>
        </p:spPr>
        <p:txBody>
          <a:bodyPr/>
          <a:lstStyle>
            <a:lvl1pPr>
              <a:defRPr sz="3400"/>
            </a:lvl1pPr>
            <a:lvl2pPr>
              <a:defRPr sz="3000"/>
            </a:lvl2pPr>
            <a:lvl3pPr>
              <a:defRPr sz="2600"/>
            </a:lvl3pPr>
            <a:lvl4pPr>
              <a:defRPr sz="2100"/>
            </a:lvl4pPr>
            <a:lvl5pPr>
              <a:defRPr sz="2100"/>
            </a:lvl5pPr>
            <a:lvl6pPr>
              <a:defRPr sz="2100"/>
            </a:lvl6pPr>
            <a:lvl7pPr>
              <a:defRPr sz="2100"/>
            </a:lvl7pPr>
            <a:lvl8pPr>
              <a:defRPr sz="2100"/>
            </a:lvl8pPr>
            <a:lvl9pPr>
              <a:defRPr sz="21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95305" y="1435103"/>
            <a:ext cx="3259006" cy="4691063"/>
          </a:xfrm>
        </p:spPr>
        <p:txBody>
          <a:bodyPr/>
          <a:lstStyle>
            <a:lvl1pPr marL="0" indent="0">
              <a:buNone/>
              <a:defRPr sz="1500"/>
            </a:lvl1pPr>
            <a:lvl2pPr marL="491033" indent="0">
              <a:buNone/>
              <a:defRPr sz="1300"/>
            </a:lvl2pPr>
            <a:lvl3pPr marL="982066" indent="0">
              <a:buNone/>
              <a:defRPr sz="1100"/>
            </a:lvl3pPr>
            <a:lvl4pPr marL="1473098" indent="0">
              <a:buNone/>
              <a:defRPr sz="1000"/>
            </a:lvl4pPr>
            <a:lvl5pPr marL="1964131" indent="0">
              <a:buNone/>
              <a:defRPr sz="1000"/>
            </a:lvl5pPr>
            <a:lvl6pPr marL="2455164" indent="0">
              <a:buNone/>
              <a:defRPr sz="1000"/>
            </a:lvl6pPr>
            <a:lvl7pPr marL="2946197" indent="0">
              <a:buNone/>
              <a:defRPr sz="1000"/>
            </a:lvl7pPr>
            <a:lvl8pPr marL="3437230" indent="0">
              <a:buNone/>
              <a:defRPr sz="1000"/>
            </a:lvl8pPr>
            <a:lvl9pPr marL="3928262" indent="0">
              <a:buNone/>
              <a:defRPr sz="10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1761C092-9D99-5042-8807-10B46173B71C}"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120447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4"/>
            <a:ext cx="5943600" cy="566738"/>
          </a:xfrm>
        </p:spPr>
        <p:txBody>
          <a:bodyPr anchor="b"/>
          <a:lstStyle>
            <a:lvl1pPr algn="l">
              <a:defRPr sz="2100" b="1"/>
            </a:lvl1pPr>
          </a:lstStyle>
          <a:p>
            <a:r>
              <a:rPr lang="es-ES_tradnl"/>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400"/>
            </a:lvl1pPr>
            <a:lvl2pPr marL="491033" indent="0">
              <a:buNone/>
              <a:defRPr sz="3000"/>
            </a:lvl2pPr>
            <a:lvl3pPr marL="982066" indent="0">
              <a:buNone/>
              <a:defRPr sz="2600"/>
            </a:lvl3pPr>
            <a:lvl4pPr marL="1473098" indent="0">
              <a:buNone/>
              <a:defRPr sz="2100"/>
            </a:lvl4pPr>
            <a:lvl5pPr marL="1964131" indent="0">
              <a:buNone/>
              <a:defRPr sz="2100"/>
            </a:lvl5pPr>
            <a:lvl6pPr marL="2455164" indent="0">
              <a:buNone/>
              <a:defRPr sz="2100"/>
            </a:lvl6pPr>
            <a:lvl7pPr marL="2946197" indent="0">
              <a:buNone/>
              <a:defRPr sz="2100"/>
            </a:lvl7pPr>
            <a:lvl8pPr marL="3437230" indent="0">
              <a:buNone/>
              <a:defRPr sz="2100"/>
            </a:lvl8pPr>
            <a:lvl9pPr marL="3928262" indent="0">
              <a:buNone/>
              <a:defRPr sz="2100"/>
            </a:lvl9pPr>
          </a:lstStyle>
          <a:p>
            <a:endParaRPr lang="en-US"/>
          </a:p>
        </p:txBody>
      </p:sp>
      <p:sp>
        <p:nvSpPr>
          <p:cNvPr id="4" name="Text Placeholder 3"/>
          <p:cNvSpPr>
            <a:spLocks noGrp="1"/>
          </p:cNvSpPr>
          <p:nvPr>
            <p:ph type="body" sz="half" idx="2"/>
          </p:nvPr>
        </p:nvSpPr>
        <p:spPr>
          <a:xfrm>
            <a:off x="1941645" y="5367342"/>
            <a:ext cx="5943600" cy="804862"/>
          </a:xfrm>
        </p:spPr>
        <p:txBody>
          <a:bodyPr/>
          <a:lstStyle>
            <a:lvl1pPr marL="0" indent="0">
              <a:buNone/>
              <a:defRPr sz="1500"/>
            </a:lvl1pPr>
            <a:lvl2pPr marL="491033" indent="0">
              <a:buNone/>
              <a:defRPr sz="1300"/>
            </a:lvl2pPr>
            <a:lvl3pPr marL="982066" indent="0">
              <a:buNone/>
              <a:defRPr sz="1100"/>
            </a:lvl3pPr>
            <a:lvl4pPr marL="1473098" indent="0">
              <a:buNone/>
              <a:defRPr sz="1000"/>
            </a:lvl4pPr>
            <a:lvl5pPr marL="1964131" indent="0">
              <a:buNone/>
              <a:defRPr sz="1000"/>
            </a:lvl5pPr>
            <a:lvl6pPr marL="2455164" indent="0">
              <a:buNone/>
              <a:defRPr sz="1000"/>
            </a:lvl6pPr>
            <a:lvl7pPr marL="2946197" indent="0">
              <a:buNone/>
              <a:defRPr sz="1000"/>
            </a:lvl7pPr>
            <a:lvl8pPr marL="3437230" indent="0">
              <a:buNone/>
              <a:defRPr sz="1000"/>
            </a:lvl8pPr>
            <a:lvl9pPr marL="3928262" indent="0">
              <a:buNone/>
              <a:defRPr sz="10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1761C092-9D99-5042-8807-10B46173B71C}"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ECEAB-0D54-CF42-A0F4-11E1869FE94B}" type="slidenum">
              <a:rPr lang="en-US" smtClean="0"/>
              <a:t>‹Nº›</a:t>
            </a:fld>
            <a:endParaRPr lang="en-US"/>
          </a:p>
        </p:txBody>
      </p:sp>
    </p:spTree>
    <p:extLst>
      <p:ext uri="{BB962C8B-B14F-4D97-AF65-F5344CB8AC3E}">
        <p14:creationId xmlns:p14="http://schemas.microsoft.com/office/powerpoint/2010/main" val="3997642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41"/>
            <a:ext cx="8915400" cy="1143000"/>
          </a:xfrm>
          <a:prstGeom prst="rect">
            <a:avLst/>
          </a:prstGeom>
        </p:spPr>
        <p:txBody>
          <a:bodyPr vert="horz" lIns="98207" tIns="49103" rIns="98207" bIns="49103" rtlCol="0" anchor="ctr">
            <a:normAutofit/>
          </a:bodyPr>
          <a:lstStyle/>
          <a:p>
            <a:r>
              <a:rPr lang="es-ES_tradnl"/>
              <a:t>Click to edit Master title style</a:t>
            </a:r>
            <a:endParaRPr lang="en-US"/>
          </a:p>
        </p:txBody>
      </p:sp>
      <p:sp>
        <p:nvSpPr>
          <p:cNvPr id="3" name="Text Placeholder 2"/>
          <p:cNvSpPr>
            <a:spLocks noGrp="1"/>
          </p:cNvSpPr>
          <p:nvPr>
            <p:ph type="body" idx="1"/>
          </p:nvPr>
        </p:nvSpPr>
        <p:spPr>
          <a:xfrm>
            <a:off x="495300" y="1600202"/>
            <a:ext cx="8915400" cy="4525963"/>
          </a:xfrm>
          <a:prstGeom prst="rect">
            <a:avLst/>
          </a:prstGeom>
        </p:spPr>
        <p:txBody>
          <a:bodyPr vert="horz" lIns="98207" tIns="49103" rIns="98207" bIns="49103" rtlCol="0">
            <a:normAutofit/>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8207" tIns="49103" rIns="98207" bIns="49103" rtlCol="0" anchor="ctr"/>
          <a:lstStyle>
            <a:lvl1pPr algn="l">
              <a:defRPr sz="1300">
                <a:solidFill>
                  <a:schemeClr val="tx1">
                    <a:tint val="75000"/>
                  </a:schemeClr>
                </a:solidFill>
              </a:defRPr>
            </a:lvl1pPr>
          </a:lstStyle>
          <a:p>
            <a:fld id="{1761C092-9D99-5042-8807-10B46173B71C}" type="datetimeFigureOut">
              <a:rPr lang="en-US" smtClean="0"/>
              <a:t>4/3/2023</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8207" tIns="49103" rIns="98207" bIns="49103"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8207" tIns="49103" rIns="98207" bIns="49103" rtlCol="0" anchor="ctr"/>
          <a:lstStyle>
            <a:lvl1pPr algn="r">
              <a:defRPr sz="1300">
                <a:solidFill>
                  <a:schemeClr val="tx1">
                    <a:tint val="75000"/>
                  </a:schemeClr>
                </a:solidFill>
              </a:defRPr>
            </a:lvl1pPr>
          </a:lstStyle>
          <a:p>
            <a:fld id="{1EFECEAB-0D54-CF42-A0F4-11E1869FE94B}" type="slidenum">
              <a:rPr lang="en-US" smtClean="0"/>
              <a:t>‹Nº›</a:t>
            </a:fld>
            <a:endParaRPr lang="en-US"/>
          </a:p>
        </p:txBody>
      </p:sp>
    </p:spTree>
    <p:extLst>
      <p:ext uri="{BB962C8B-B14F-4D97-AF65-F5344CB8AC3E}">
        <p14:creationId xmlns:p14="http://schemas.microsoft.com/office/powerpoint/2010/main" val="862376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1033" rtl="0" eaLnBrk="1" latinLnBrk="0" hangingPunct="1">
        <a:spcBef>
          <a:spcPct val="0"/>
        </a:spcBef>
        <a:buNone/>
        <a:defRPr sz="4700" kern="1200">
          <a:solidFill>
            <a:schemeClr val="tx1"/>
          </a:solidFill>
          <a:latin typeface="+mj-lt"/>
          <a:ea typeface="+mj-ea"/>
          <a:cs typeface="+mj-cs"/>
        </a:defRPr>
      </a:lvl1pPr>
    </p:titleStyle>
    <p:bodyStyle>
      <a:lvl1pPr marL="368275" indent="-368275" algn="l" defTabSz="491033" rtl="0" eaLnBrk="1" latinLnBrk="0" hangingPunct="1">
        <a:spcBef>
          <a:spcPct val="20000"/>
        </a:spcBef>
        <a:buFont typeface="Arial"/>
        <a:buChar char="•"/>
        <a:defRPr sz="3400" kern="1200">
          <a:solidFill>
            <a:schemeClr val="tx1"/>
          </a:solidFill>
          <a:latin typeface="+mn-lt"/>
          <a:ea typeface="+mn-ea"/>
          <a:cs typeface="+mn-cs"/>
        </a:defRPr>
      </a:lvl1pPr>
      <a:lvl2pPr marL="797928" indent="-306896" algn="l" defTabSz="491033" rtl="0" eaLnBrk="1" latinLnBrk="0" hangingPunct="1">
        <a:spcBef>
          <a:spcPct val="20000"/>
        </a:spcBef>
        <a:buFont typeface="Arial"/>
        <a:buChar char="–"/>
        <a:defRPr sz="3000" kern="1200">
          <a:solidFill>
            <a:schemeClr val="tx1"/>
          </a:solidFill>
          <a:latin typeface="+mn-lt"/>
          <a:ea typeface="+mn-ea"/>
          <a:cs typeface="+mn-cs"/>
        </a:defRPr>
      </a:lvl2pPr>
      <a:lvl3pPr marL="1227582" indent="-245516" algn="l" defTabSz="491033" rtl="0" eaLnBrk="1" latinLnBrk="0" hangingPunct="1">
        <a:spcBef>
          <a:spcPct val="20000"/>
        </a:spcBef>
        <a:buFont typeface="Arial"/>
        <a:buChar char="•"/>
        <a:defRPr sz="2600" kern="1200">
          <a:solidFill>
            <a:schemeClr val="tx1"/>
          </a:solidFill>
          <a:latin typeface="+mn-lt"/>
          <a:ea typeface="+mn-ea"/>
          <a:cs typeface="+mn-cs"/>
        </a:defRPr>
      </a:lvl3pPr>
      <a:lvl4pPr marL="1718615" indent="-245516" algn="l" defTabSz="491033" rtl="0" eaLnBrk="1" latinLnBrk="0" hangingPunct="1">
        <a:spcBef>
          <a:spcPct val="20000"/>
        </a:spcBef>
        <a:buFont typeface="Arial"/>
        <a:buChar char="–"/>
        <a:defRPr sz="2100" kern="1200">
          <a:solidFill>
            <a:schemeClr val="tx1"/>
          </a:solidFill>
          <a:latin typeface="+mn-lt"/>
          <a:ea typeface="+mn-ea"/>
          <a:cs typeface="+mn-cs"/>
        </a:defRPr>
      </a:lvl4pPr>
      <a:lvl5pPr marL="2209648" indent="-245516" algn="l" defTabSz="491033" rtl="0" eaLnBrk="1" latinLnBrk="0" hangingPunct="1">
        <a:spcBef>
          <a:spcPct val="20000"/>
        </a:spcBef>
        <a:buFont typeface="Arial"/>
        <a:buChar char="»"/>
        <a:defRPr sz="2100" kern="1200">
          <a:solidFill>
            <a:schemeClr val="tx1"/>
          </a:solidFill>
          <a:latin typeface="+mn-lt"/>
          <a:ea typeface="+mn-ea"/>
          <a:cs typeface="+mn-cs"/>
        </a:defRPr>
      </a:lvl5pPr>
      <a:lvl6pPr marL="2700680" indent="-245516" algn="l" defTabSz="491033" rtl="0" eaLnBrk="1" latinLnBrk="0" hangingPunct="1">
        <a:spcBef>
          <a:spcPct val="20000"/>
        </a:spcBef>
        <a:buFont typeface="Arial"/>
        <a:buChar char="•"/>
        <a:defRPr sz="2100" kern="1200">
          <a:solidFill>
            <a:schemeClr val="tx1"/>
          </a:solidFill>
          <a:latin typeface="+mn-lt"/>
          <a:ea typeface="+mn-ea"/>
          <a:cs typeface="+mn-cs"/>
        </a:defRPr>
      </a:lvl6pPr>
      <a:lvl7pPr marL="3191713" indent="-245516" algn="l" defTabSz="491033" rtl="0" eaLnBrk="1" latinLnBrk="0" hangingPunct="1">
        <a:spcBef>
          <a:spcPct val="20000"/>
        </a:spcBef>
        <a:buFont typeface="Arial"/>
        <a:buChar char="•"/>
        <a:defRPr sz="2100" kern="1200">
          <a:solidFill>
            <a:schemeClr val="tx1"/>
          </a:solidFill>
          <a:latin typeface="+mn-lt"/>
          <a:ea typeface="+mn-ea"/>
          <a:cs typeface="+mn-cs"/>
        </a:defRPr>
      </a:lvl7pPr>
      <a:lvl8pPr marL="3682746" indent="-245516" algn="l" defTabSz="491033" rtl="0" eaLnBrk="1" latinLnBrk="0" hangingPunct="1">
        <a:spcBef>
          <a:spcPct val="20000"/>
        </a:spcBef>
        <a:buFont typeface="Arial"/>
        <a:buChar char="•"/>
        <a:defRPr sz="2100" kern="1200">
          <a:solidFill>
            <a:schemeClr val="tx1"/>
          </a:solidFill>
          <a:latin typeface="+mn-lt"/>
          <a:ea typeface="+mn-ea"/>
          <a:cs typeface="+mn-cs"/>
        </a:defRPr>
      </a:lvl8pPr>
      <a:lvl9pPr marL="4173779" indent="-245516" algn="l" defTabSz="491033"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91033" rtl="0" eaLnBrk="1" latinLnBrk="0" hangingPunct="1">
        <a:defRPr sz="1900" kern="1200">
          <a:solidFill>
            <a:schemeClr val="tx1"/>
          </a:solidFill>
          <a:latin typeface="+mn-lt"/>
          <a:ea typeface="+mn-ea"/>
          <a:cs typeface="+mn-cs"/>
        </a:defRPr>
      </a:lvl1pPr>
      <a:lvl2pPr marL="491033" algn="l" defTabSz="491033" rtl="0" eaLnBrk="1" latinLnBrk="0" hangingPunct="1">
        <a:defRPr sz="1900" kern="1200">
          <a:solidFill>
            <a:schemeClr val="tx1"/>
          </a:solidFill>
          <a:latin typeface="+mn-lt"/>
          <a:ea typeface="+mn-ea"/>
          <a:cs typeface="+mn-cs"/>
        </a:defRPr>
      </a:lvl2pPr>
      <a:lvl3pPr marL="982066" algn="l" defTabSz="491033" rtl="0" eaLnBrk="1" latinLnBrk="0" hangingPunct="1">
        <a:defRPr sz="1900" kern="1200">
          <a:solidFill>
            <a:schemeClr val="tx1"/>
          </a:solidFill>
          <a:latin typeface="+mn-lt"/>
          <a:ea typeface="+mn-ea"/>
          <a:cs typeface="+mn-cs"/>
        </a:defRPr>
      </a:lvl3pPr>
      <a:lvl4pPr marL="1473098" algn="l" defTabSz="491033" rtl="0" eaLnBrk="1" latinLnBrk="0" hangingPunct="1">
        <a:defRPr sz="1900" kern="1200">
          <a:solidFill>
            <a:schemeClr val="tx1"/>
          </a:solidFill>
          <a:latin typeface="+mn-lt"/>
          <a:ea typeface="+mn-ea"/>
          <a:cs typeface="+mn-cs"/>
        </a:defRPr>
      </a:lvl4pPr>
      <a:lvl5pPr marL="1964131" algn="l" defTabSz="491033" rtl="0" eaLnBrk="1" latinLnBrk="0" hangingPunct="1">
        <a:defRPr sz="1900" kern="1200">
          <a:solidFill>
            <a:schemeClr val="tx1"/>
          </a:solidFill>
          <a:latin typeface="+mn-lt"/>
          <a:ea typeface="+mn-ea"/>
          <a:cs typeface="+mn-cs"/>
        </a:defRPr>
      </a:lvl5pPr>
      <a:lvl6pPr marL="2455164" algn="l" defTabSz="491033" rtl="0" eaLnBrk="1" latinLnBrk="0" hangingPunct="1">
        <a:defRPr sz="1900" kern="1200">
          <a:solidFill>
            <a:schemeClr val="tx1"/>
          </a:solidFill>
          <a:latin typeface="+mn-lt"/>
          <a:ea typeface="+mn-ea"/>
          <a:cs typeface="+mn-cs"/>
        </a:defRPr>
      </a:lvl6pPr>
      <a:lvl7pPr marL="2946197" algn="l" defTabSz="491033" rtl="0" eaLnBrk="1" latinLnBrk="0" hangingPunct="1">
        <a:defRPr sz="1900" kern="1200">
          <a:solidFill>
            <a:schemeClr val="tx1"/>
          </a:solidFill>
          <a:latin typeface="+mn-lt"/>
          <a:ea typeface="+mn-ea"/>
          <a:cs typeface="+mn-cs"/>
        </a:defRPr>
      </a:lvl7pPr>
      <a:lvl8pPr marL="3437230" algn="l" defTabSz="491033" rtl="0" eaLnBrk="1" latinLnBrk="0" hangingPunct="1">
        <a:defRPr sz="1900" kern="1200">
          <a:solidFill>
            <a:schemeClr val="tx1"/>
          </a:solidFill>
          <a:latin typeface="+mn-lt"/>
          <a:ea typeface="+mn-ea"/>
          <a:cs typeface="+mn-cs"/>
        </a:defRPr>
      </a:lvl8pPr>
      <a:lvl9pPr marL="3928262" algn="l" defTabSz="49103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mailto:cnv@cnv.gov.p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59C75D1-BB22-4321-AA2C-0F2E03A062C2}"/>
              </a:ext>
            </a:extLst>
          </p:cNvPr>
          <p:cNvPicPr>
            <a:picLocks noChangeAspect="1"/>
          </p:cNvPicPr>
          <p:nvPr/>
        </p:nvPicPr>
        <p:blipFill>
          <a:blip r:embed="rId2"/>
          <a:stretch>
            <a:fillRect/>
          </a:stretch>
        </p:blipFill>
        <p:spPr>
          <a:xfrm>
            <a:off x="0" y="0"/>
            <a:ext cx="9906000" cy="6858000"/>
          </a:xfrm>
          <a:prstGeom prst="rect">
            <a:avLst/>
          </a:prstGeom>
        </p:spPr>
      </p:pic>
      <p:sp>
        <p:nvSpPr>
          <p:cNvPr id="2" name="CuadroTexto 1"/>
          <p:cNvSpPr txBox="1"/>
          <p:nvPr/>
        </p:nvSpPr>
        <p:spPr>
          <a:xfrm>
            <a:off x="1390918" y="1004552"/>
            <a:ext cx="7912525" cy="954107"/>
          </a:xfrm>
          <a:prstGeom prst="rect">
            <a:avLst/>
          </a:prstGeom>
          <a:noFill/>
        </p:spPr>
        <p:txBody>
          <a:bodyPr wrap="square" rtlCol="0">
            <a:spAutoFit/>
          </a:bodyPr>
          <a:lstStyle/>
          <a:p>
            <a:pPr algn="ctr"/>
            <a:r>
              <a:rPr lang="es-ES" sz="2800" b="1" dirty="0">
                <a:solidFill>
                  <a:schemeClr val="bg1"/>
                </a:solidFill>
                <a:latin typeface="+mj-lt"/>
              </a:rPr>
              <a:t>PROGRAMA DE EMISIÓN GLOBAL (PEG)  SOCIEDADES EMISORAS REGISTRADAS </a:t>
            </a:r>
          </a:p>
        </p:txBody>
      </p:sp>
      <p:sp>
        <p:nvSpPr>
          <p:cNvPr id="4" name="CuadroTexto 3"/>
          <p:cNvSpPr txBox="1"/>
          <p:nvPr/>
        </p:nvSpPr>
        <p:spPr>
          <a:xfrm>
            <a:off x="2803603" y="4396921"/>
            <a:ext cx="6632620" cy="584775"/>
          </a:xfrm>
          <a:prstGeom prst="rect">
            <a:avLst/>
          </a:prstGeom>
          <a:noFill/>
        </p:spPr>
        <p:txBody>
          <a:bodyPr wrap="square" rtlCol="0">
            <a:spAutoFit/>
          </a:bodyPr>
          <a:lstStyle/>
          <a:p>
            <a:r>
              <a:rPr lang="es-ES" sz="3200" b="1" dirty="0">
                <a:solidFill>
                  <a:schemeClr val="bg1"/>
                </a:solidFill>
              </a:rPr>
              <a:t>INSTRUCTIVO DE REGISTRO </a:t>
            </a:r>
            <a:endParaRPr lang="es-PY" sz="3200" b="1" dirty="0">
              <a:solidFill>
                <a:schemeClr val="bg1"/>
              </a:solidFill>
            </a:endParaRPr>
          </a:p>
        </p:txBody>
      </p:sp>
    </p:spTree>
    <p:extLst>
      <p:ext uri="{BB962C8B-B14F-4D97-AF65-F5344CB8AC3E}">
        <p14:creationId xmlns:p14="http://schemas.microsoft.com/office/powerpoint/2010/main" val="4087665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a:t>
            </a:r>
            <a:r>
              <a:rPr lang="en-US" sz="1800" b="1" dirty="0">
                <a:solidFill>
                  <a:schemeClr val="bg1"/>
                </a:solidFill>
                <a:latin typeface="Arial" panose="020B0604020202020204" pitchFamily="34" charset="0"/>
                <a:cs typeface="Arial" panose="020B0604020202020204" pitchFamily="34" charset="0"/>
              </a:rPr>
              <a:t>REQUISITOS - PEG</a:t>
            </a:r>
          </a:p>
        </p:txBody>
      </p:sp>
      <p:sp>
        <p:nvSpPr>
          <p:cNvPr id="2" name="CuadroTexto 1"/>
          <p:cNvSpPr txBox="1"/>
          <p:nvPr/>
        </p:nvSpPr>
        <p:spPr>
          <a:xfrm>
            <a:off x="420673" y="1165591"/>
            <a:ext cx="9250103" cy="707886"/>
          </a:xfrm>
          <a:prstGeom prst="rect">
            <a:avLst/>
          </a:prstGeom>
          <a:noFill/>
        </p:spPr>
        <p:txBody>
          <a:bodyPr wrap="square" rtlCol="0">
            <a:spAutoFit/>
          </a:bodyPr>
          <a:lstStyle/>
          <a:p>
            <a:pPr marL="457200" indent="-457200">
              <a:buFont typeface="+mj-lt"/>
              <a:buAutoNum type="arabicPeriod"/>
            </a:pPr>
            <a:endParaRPr lang="es-PY" sz="2000" dirty="0"/>
          </a:p>
          <a:p>
            <a:endParaRPr lang="es-PY" sz="2000" b="1" i="1" dirty="0"/>
          </a:p>
        </p:txBody>
      </p:sp>
      <p:sp>
        <p:nvSpPr>
          <p:cNvPr id="8" name="CuadroTexto 7"/>
          <p:cNvSpPr txBox="1"/>
          <p:nvPr/>
        </p:nvSpPr>
        <p:spPr>
          <a:xfrm>
            <a:off x="420673" y="2233583"/>
            <a:ext cx="9250103" cy="2554545"/>
          </a:xfrm>
          <a:prstGeom prst="rect">
            <a:avLst/>
          </a:prstGeom>
          <a:noFill/>
        </p:spPr>
        <p:txBody>
          <a:bodyPr wrap="square" rtlCol="0">
            <a:spAutoFit/>
          </a:bodyPr>
          <a:lstStyle/>
          <a:p>
            <a:pPr algn="just"/>
            <a:r>
              <a:rPr lang="es-ES" sz="2000" b="1" dirty="0"/>
              <a:t>3. </a:t>
            </a:r>
            <a:r>
              <a:rPr lang="es-ES" sz="2000" dirty="0"/>
              <a:t>Constancia de la constitución de garantías, si las hubiere;</a:t>
            </a:r>
          </a:p>
          <a:p>
            <a:pPr algn="just"/>
            <a:endParaRPr lang="es-ES" sz="2000" dirty="0"/>
          </a:p>
          <a:p>
            <a:pPr algn="just"/>
            <a:endParaRPr lang="es-ES" sz="2000" dirty="0"/>
          </a:p>
          <a:p>
            <a:pPr algn="just"/>
            <a:r>
              <a:rPr lang="es-ES" sz="2000" b="1" dirty="0"/>
              <a:t>4. </a:t>
            </a:r>
            <a:r>
              <a:rPr lang="es-ES" sz="2000" dirty="0"/>
              <a:t>Informe del Representante Legal que contenga el estado de las deudas de la sociedad contraídas con indicación de los vencimientos clasificados en corriente y no corriente, y situación de pago de los mismos (capital e intereses) al cierre del mes anterior a la fecha de solicitud de inscripción de los bonos. Asimismo, deberán indicarse las deudas preferentes o privilegiadas;</a:t>
            </a:r>
            <a:endParaRPr lang="es-PY" sz="2000" dirty="0"/>
          </a:p>
        </p:txBody>
      </p:sp>
      <p:pic>
        <p:nvPicPr>
          <p:cNvPr id="7" name="Imagen 6"/>
          <p:cNvPicPr>
            <a:picLocks noChangeAspect="1"/>
          </p:cNvPicPr>
          <p:nvPr/>
        </p:nvPicPr>
        <p:blipFill>
          <a:blip r:embed="rId3"/>
          <a:stretch>
            <a:fillRect/>
          </a:stretch>
        </p:blipFill>
        <p:spPr>
          <a:xfrm>
            <a:off x="-156037" y="6001256"/>
            <a:ext cx="1780122" cy="1004282"/>
          </a:xfrm>
          <a:prstGeom prst="rect">
            <a:avLst/>
          </a:prstGeom>
        </p:spPr>
      </p:pic>
    </p:spTree>
    <p:extLst>
      <p:ext uri="{BB962C8B-B14F-4D97-AF65-F5344CB8AC3E}">
        <p14:creationId xmlns:p14="http://schemas.microsoft.com/office/powerpoint/2010/main" val="2044488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a:t>
            </a:r>
            <a:r>
              <a:rPr lang="en-US" sz="1800" b="1" dirty="0">
                <a:solidFill>
                  <a:schemeClr val="bg1"/>
                </a:solidFill>
                <a:latin typeface="Arial" panose="020B0604020202020204" pitchFamily="34" charset="0"/>
                <a:cs typeface="Arial" panose="020B0604020202020204" pitchFamily="34" charset="0"/>
              </a:rPr>
              <a:t>REQUISITOS - PEG</a:t>
            </a:r>
          </a:p>
        </p:txBody>
      </p:sp>
      <p:sp>
        <p:nvSpPr>
          <p:cNvPr id="2" name="CuadroTexto 1"/>
          <p:cNvSpPr txBox="1"/>
          <p:nvPr/>
        </p:nvSpPr>
        <p:spPr>
          <a:xfrm>
            <a:off x="420673" y="1280552"/>
            <a:ext cx="9250103" cy="707886"/>
          </a:xfrm>
          <a:prstGeom prst="rect">
            <a:avLst/>
          </a:prstGeom>
          <a:noFill/>
        </p:spPr>
        <p:txBody>
          <a:bodyPr wrap="square" rtlCol="0">
            <a:spAutoFit/>
          </a:bodyPr>
          <a:lstStyle/>
          <a:p>
            <a:pPr algn="just"/>
            <a:r>
              <a:rPr lang="es-ES" sz="2000" b="1" dirty="0"/>
              <a:t>5. </a:t>
            </a:r>
            <a:r>
              <a:rPr lang="es-ES" sz="2000" dirty="0"/>
              <a:t>Modelo de aviso sobre el programa de emisión global, según formato establecido en el Anexo E del Reglamento General del Mercado de Valores.</a:t>
            </a:r>
            <a:endParaRPr lang="es-PY" sz="2000" b="1" i="1" dirty="0"/>
          </a:p>
        </p:txBody>
      </p:sp>
      <p:pic>
        <p:nvPicPr>
          <p:cNvPr id="5" name="Imagen 4"/>
          <p:cNvPicPr>
            <a:picLocks noChangeAspect="1"/>
          </p:cNvPicPr>
          <p:nvPr/>
        </p:nvPicPr>
        <p:blipFill>
          <a:blip r:embed="rId3"/>
          <a:stretch>
            <a:fillRect/>
          </a:stretch>
        </p:blipFill>
        <p:spPr>
          <a:xfrm>
            <a:off x="2898087" y="2263572"/>
            <a:ext cx="4295273" cy="3769224"/>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a:blip r:embed="rId4"/>
          <a:stretch>
            <a:fillRect/>
          </a:stretch>
        </p:blipFill>
        <p:spPr>
          <a:xfrm>
            <a:off x="-156037" y="6001256"/>
            <a:ext cx="1780122" cy="1004282"/>
          </a:xfrm>
          <a:prstGeom prst="rect">
            <a:avLst/>
          </a:prstGeom>
        </p:spPr>
      </p:pic>
    </p:spTree>
    <p:extLst>
      <p:ext uri="{BB962C8B-B14F-4D97-AF65-F5344CB8AC3E}">
        <p14:creationId xmlns:p14="http://schemas.microsoft.com/office/powerpoint/2010/main" val="3637712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a:t>
            </a:r>
            <a:r>
              <a:rPr lang="en-US" sz="1800" b="1" dirty="0">
                <a:solidFill>
                  <a:schemeClr val="bg1"/>
                </a:solidFill>
                <a:latin typeface="Arial" panose="020B0604020202020204" pitchFamily="34" charset="0"/>
                <a:cs typeface="Arial" panose="020B0604020202020204" pitchFamily="34" charset="0"/>
              </a:rPr>
              <a:t>REQUISITOS - PEG</a:t>
            </a:r>
          </a:p>
        </p:txBody>
      </p:sp>
      <p:pic>
        <p:nvPicPr>
          <p:cNvPr id="7" name="Imagen 6"/>
          <p:cNvPicPr>
            <a:picLocks noChangeAspect="1"/>
          </p:cNvPicPr>
          <p:nvPr/>
        </p:nvPicPr>
        <p:blipFill>
          <a:blip r:embed="rId3"/>
          <a:stretch>
            <a:fillRect/>
          </a:stretch>
        </p:blipFill>
        <p:spPr>
          <a:xfrm>
            <a:off x="-156037" y="6001256"/>
            <a:ext cx="1780122" cy="1004282"/>
          </a:xfrm>
          <a:prstGeom prst="rect">
            <a:avLst/>
          </a:prstGeom>
        </p:spPr>
      </p:pic>
      <p:sp>
        <p:nvSpPr>
          <p:cNvPr id="6" name="CuadroTexto 5"/>
          <p:cNvSpPr txBox="1"/>
          <p:nvPr/>
        </p:nvSpPr>
        <p:spPr>
          <a:xfrm>
            <a:off x="502277" y="1571224"/>
            <a:ext cx="8796270" cy="4078039"/>
          </a:xfrm>
          <a:prstGeom prst="rect">
            <a:avLst/>
          </a:prstGeom>
          <a:noFill/>
        </p:spPr>
        <p:txBody>
          <a:bodyPr wrap="square" rtlCol="0">
            <a:spAutoFit/>
          </a:bodyPr>
          <a:lstStyle/>
          <a:p>
            <a:pPr algn="just"/>
            <a:r>
              <a:rPr lang="es-PY" sz="2000" b="1" dirty="0"/>
              <a:t>6. </a:t>
            </a:r>
            <a:r>
              <a:rPr lang="es-ES" sz="2000" dirty="0"/>
              <a:t>Estados financieros básicos correspondientes al último trimestre presentado en la Comisión Nacional de Valores, ajustados a las reglamentaciones dictadas por esta. Cuando la solicitud de inscripción fuera presentada entre el 15 de febrero y el 30 de marzo inclusive, deberá presentar los estados financieros básicos correspondientes al cierre de ejercicio anual en carácter de declaración jurada. </a:t>
            </a:r>
          </a:p>
          <a:p>
            <a:pPr algn="just"/>
            <a:endParaRPr lang="es-ES" sz="2000" dirty="0"/>
          </a:p>
          <a:p>
            <a:pPr algn="just"/>
            <a:r>
              <a:rPr lang="es-ES" sz="2000" b="1" dirty="0"/>
              <a:t>7. </a:t>
            </a:r>
            <a:r>
              <a:rPr lang="es-ES" sz="2000" dirty="0"/>
              <a:t>Certificado expedido por la Dirección General de los Registros Públicos de no haberse solicitado convocatoria de acreedores ni haberse decretado la quiebra del emisor; y de no encontrarse en estado de interdicción (con fecha de expedición no mayor a sesenta (60) días a la fecha de la presentación de la solicitud). </a:t>
            </a:r>
          </a:p>
          <a:p>
            <a:endParaRPr lang="es-ES" b="1" dirty="0"/>
          </a:p>
        </p:txBody>
      </p:sp>
    </p:spTree>
    <p:extLst>
      <p:ext uri="{BB962C8B-B14F-4D97-AF65-F5344CB8AC3E}">
        <p14:creationId xmlns:p14="http://schemas.microsoft.com/office/powerpoint/2010/main" val="3864715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a:t>
            </a:r>
            <a:r>
              <a:rPr lang="en-US" sz="1800" b="1" dirty="0">
                <a:solidFill>
                  <a:schemeClr val="bg1"/>
                </a:solidFill>
                <a:latin typeface="Arial" panose="020B0604020202020204" pitchFamily="34" charset="0"/>
                <a:cs typeface="Arial" panose="020B0604020202020204" pitchFamily="34" charset="0"/>
              </a:rPr>
              <a:t>REQUISITOS - PEG</a:t>
            </a:r>
          </a:p>
        </p:txBody>
      </p:sp>
      <p:pic>
        <p:nvPicPr>
          <p:cNvPr id="7" name="Imagen 6"/>
          <p:cNvPicPr>
            <a:picLocks noChangeAspect="1"/>
          </p:cNvPicPr>
          <p:nvPr/>
        </p:nvPicPr>
        <p:blipFill>
          <a:blip r:embed="rId3"/>
          <a:stretch>
            <a:fillRect/>
          </a:stretch>
        </p:blipFill>
        <p:spPr>
          <a:xfrm>
            <a:off x="-156037" y="6001256"/>
            <a:ext cx="1780122" cy="1004282"/>
          </a:xfrm>
          <a:prstGeom prst="rect">
            <a:avLst/>
          </a:prstGeom>
        </p:spPr>
      </p:pic>
      <p:sp>
        <p:nvSpPr>
          <p:cNvPr id="6" name="CuadroTexto 5"/>
          <p:cNvSpPr txBox="1"/>
          <p:nvPr/>
        </p:nvSpPr>
        <p:spPr>
          <a:xfrm>
            <a:off x="502276" y="1315566"/>
            <a:ext cx="8731875" cy="1015663"/>
          </a:xfrm>
          <a:prstGeom prst="rect">
            <a:avLst/>
          </a:prstGeom>
          <a:noFill/>
        </p:spPr>
        <p:txBody>
          <a:bodyPr wrap="square" rtlCol="0">
            <a:spAutoFit/>
          </a:bodyPr>
          <a:lstStyle/>
          <a:p>
            <a:pPr algn="just"/>
            <a:r>
              <a:rPr lang="es-PY" sz="2000" b="1" dirty="0"/>
              <a:t>8. </a:t>
            </a:r>
            <a:r>
              <a:rPr lang="es-ES" sz="2000" dirty="0"/>
              <a:t>Declaración jurada sobre la veracidad de la información proporcionada a la Comisión Nacional de Valores y que acompaña a la solicitud de inscripción de la emisión. </a:t>
            </a:r>
          </a:p>
        </p:txBody>
      </p:sp>
      <p:pic>
        <p:nvPicPr>
          <p:cNvPr id="2" name="Imagen 1"/>
          <p:cNvPicPr>
            <a:picLocks noChangeAspect="1"/>
          </p:cNvPicPr>
          <p:nvPr/>
        </p:nvPicPr>
        <p:blipFill>
          <a:blip r:embed="rId4"/>
          <a:stretch>
            <a:fillRect/>
          </a:stretch>
        </p:blipFill>
        <p:spPr>
          <a:xfrm>
            <a:off x="2800870" y="2641377"/>
            <a:ext cx="4068351" cy="31541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6058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a:t>
            </a:r>
            <a:r>
              <a:rPr lang="en-US" sz="1800" b="1" dirty="0">
                <a:solidFill>
                  <a:schemeClr val="bg1"/>
                </a:solidFill>
                <a:latin typeface="Arial" panose="020B0604020202020204" pitchFamily="34" charset="0"/>
                <a:cs typeface="Arial" panose="020B0604020202020204" pitchFamily="34" charset="0"/>
              </a:rPr>
              <a:t>REQUISITOS - PEG</a:t>
            </a:r>
          </a:p>
        </p:txBody>
      </p:sp>
      <p:pic>
        <p:nvPicPr>
          <p:cNvPr id="7" name="Imagen 6"/>
          <p:cNvPicPr>
            <a:picLocks noChangeAspect="1"/>
          </p:cNvPicPr>
          <p:nvPr/>
        </p:nvPicPr>
        <p:blipFill>
          <a:blip r:embed="rId3"/>
          <a:stretch>
            <a:fillRect/>
          </a:stretch>
        </p:blipFill>
        <p:spPr>
          <a:xfrm>
            <a:off x="-156037" y="6001256"/>
            <a:ext cx="1780122" cy="1004282"/>
          </a:xfrm>
          <a:prstGeom prst="rect">
            <a:avLst/>
          </a:prstGeom>
        </p:spPr>
      </p:pic>
      <p:sp>
        <p:nvSpPr>
          <p:cNvPr id="6" name="CuadroTexto 5"/>
          <p:cNvSpPr txBox="1"/>
          <p:nvPr/>
        </p:nvSpPr>
        <p:spPr>
          <a:xfrm>
            <a:off x="343976" y="1201070"/>
            <a:ext cx="9234152" cy="1015663"/>
          </a:xfrm>
          <a:prstGeom prst="rect">
            <a:avLst/>
          </a:prstGeom>
          <a:noFill/>
        </p:spPr>
        <p:txBody>
          <a:bodyPr wrap="square" rtlCol="0">
            <a:spAutoFit/>
          </a:bodyPr>
          <a:lstStyle/>
          <a:p>
            <a:pPr algn="just"/>
            <a:r>
              <a:rPr lang="es-ES" sz="2000" b="1" dirty="0"/>
              <a:t>9. </a:t>
            </a:r>
            <a:r>
              <a:rPr lang="es-ES" sz="2000" dirty="0"/>
              <a:t>Calificación de Riesgo en los siguientes casos:</a:t>
            </a:r>
          </a:p>
          <a:p>
            <a:pPr marL="457200" indent="-457200" algn="just">
              <a:buAutoNum type="arabicPeriod" startAt="9"/>
            </a:pPr>
            <a:endParaRPr lang="es-ES" sz="2000" dirty="0"/>
          </a:p>
          <a:p>
            <a:pPr lvl="1" algn="just"/>
            <a:r>
              <a:rPr lang="es-ES" sz="2000" dirty="0"/>
              <a:t> </a:t>
            </a:r>
            <a:r>
              <a:rPr lang="es-ES" sz="2000" b="1" i="1" dirty="0"/>
              <a:t>a) </a:t>
            </a:r>
            <a:r>
              <a:rPr lang="es-ES" sz="2000" dirty="0"/>
              <a:t>Toda emisión que exceda los límites señalados en los siguientes puntos: </a:t>
            </a:r>
          </a:p>
        </p:txBody>
      </p:sp>
      <p:sp>
        <p:nvSpPr>
          <p:cNvPr id="5" name="CuadroTexto 4"/>
          <p:cNvSpPr txBox="1"/>
          <p:nvPr/>
        </p:nvSpPr>
        <p:spPr>
          <a:xfrm>
            <a:off x="525667" y="2416421"/>
            <a:ext cx="9052461" cy="3893374"/>
          </a:xfrm>
          <a:prstGeom prst="rect">
            <a:avLst/>
          </a:prstGeom>
          <a:noFill/>
        </p:spPr>
        <p:txBody>
          <a:bodyPr wrap="square" rtlCol="0">
            <a:spAutoFit/>
          </a:bodyPr>
          <a:lstStyle/>
          <a:p>
            <a:pPr marL="342900" indent="-342900" algn="just">
              <a:buFont typeface="Arial" panose="020B0604020202020204" pitchFamily="34" charset="0"/>
              <a:buChar char="•"/>
            </a:pPr>
            <a:r>
              <a:rPr lang="es-ES" b="1" dirty="0"/>
              <a:t>Emisiones sin garantía: </a:t>
            </a:r>
            <a:r>
              <a:rPr lang="es-ES" dirty="0"/>
              <a:t>Cuando el monto a emitir más las emisiones en circulación de la entidad emisora no superen en valores relativos el 100% del patrimonio neto, ni en valores absolutos USD. 1.000.000 (Dólares americanos Un millón), o su equivalente en moneda nacional, calculado al momento de la decisión de emisión e indicado a través del Acta de emisión correspondiente.												</a:t>
            </a:r>
          </a:p>
          <a:p>
            <a:pPr marL="342900" indent="-342900" algn="just">
              <a:buFont typeface="Arial" panose="020B0604020202020204" pitchFamily="34" charset="0"/>
              <a:buChar char="•"/>
            </a:pPr>
            <a:r>
              <a:rPr lang="es-ES" b="1" dirty="0"/>
              <a:t>Emisiones con garantías iguales o superiores al monto emitido: </a:t>
            </a:r>
            <a:r>
              <a:rPr lang="es-ES" dirty="0"/>
              <a:t>Cuando el monto a emitir más las emisiones en circulación de la entidad emisora no superen en valores relativos el 100% del patrimonio neto, ni en valores absolutos USD. 5.000.000 (Dólares americanos Cinco millones), o su equivalente en moneda nacional, calculado al momento de la decisión de emisión e indicado a través del Acta de emisión correspondiente.									</a:t>
            </a:r>
          </a:p>
        </p:txBody>
      </p:sp>
    </p:spTree>
    <p:extLst>
      <p:ext uri="{BB962C8B-B14F-4D97-AF65-F5344CB8AC3E}">
        <p14:creationId xmlns:p14="http://schemas.microsoft.com/office/powerpoint/2010/main" val="792591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a:t>
            </a:r>
            <a:r>
              <a:rPr lang="en-US" sz="1800" b="1" dirty="0">
                <a:solidFill>
                  <a:schemeClr val="bg1"/>
                </a:solidFill>
                <a:latin typeface="Arial" panose="020B0604020202020204" pitchFamily="34" charset="0"/>
                <a:cs typeface="Arial" panose="020B0604020202020204" pitchFamily="34" charset="0"/>
              </a:rPr>
              <a:t>REQUISITOS - PEG</a:t>
            </a:r>
          </a:p>
        </p:txBody>
      </p:sp>
      <p:pic>
        <p:nvPicPr>
          <p:cNvPr id="7" name="Imagen 6"/>
          <p:cNvPicPr>
            <a:picLocks noChangeAspect="1"/>
          </p:cNvPicPr>
          <p:nvPr/>
        </p:nvPicPr>
        <p:blipFill>
          <a:blip r:embed="rId3"/>
          <a:stretch>
            <a:fillRect/>
          </a:stretch>
        </p:blipFill>
        <p:spPr>
          <a:xfrm>
            <a:off x="-156037" y="6001256"/>
            <a:ext cx="1780122" cy="1004282"/>
          </a:xfrm>
          <a:prstGeom prst="rect">
            <a:avLst/>
          </a:prstGeom>
        </p:spPr>
      </p:pic>
      <p:sp>
        <p:nvSpPr>
          <p:cNvPr id="5" name="CuadroTexto 4"/>
          <p:cNvSpPr txBox="1"/>
          <p:nvPr/>
        </p:nvSpPr>
        <p:spPr>
          <a:xfrm>
            <a:off x="525667" y="1263282"/>
            <a:ext cx="9234152" cy="5032147"/>
          </a:xfrm>
          <a:prstGeom prst="rect">
            <a:avLst/>
          </a:prstGeom>
          <a:noFill/>
        </p:spPr>
        <p:txBody>
          <a:bodyPr wrap="square" rtlCol="0">
            <a:spAutoFit/>
          </a:bodyPr>
          <a:lstStyle/>
          <a:p>
            <a:pPr marL="342900" indent="-342900" algn="just">
              <a:buFont typeface="Arial" panose="020B0604020202020204" pitchFamily="34" charset="0"/>
              <a:buChar char="•"/>
            </a:pPr>
            <a:r>
              <a:rPr lang="es-ES" b="1" dirty="0"/>
              <a:t>Las emisiones estructuradas a través del desarrollo de fideicomisos</a:t>
            </a:r>
            <a:r>
              <a:rPr lang="es-ES" dirty="0"/>
              <a:t>, menores a USD. 1.000.000 (Dólares americanos Un millón), o su equivalente en moneda nacional.</a:t>
            </a:r>
          </a:p>
          <a:p>
            <a:pPr marL="342900" indent="-342900" algn="just">
              <a:buFont typeface="Arial" panose="020B0604020202020204" pitchFamily="34" charset="0"/>
              <a:buChar char="•"/>
            </a:pPr>
            <a:r>
              <a:rPr lang="es-MX" sz="1800" b="1" dirty="0"/>
              <a:t>Para las emisiones de Bonos Bursátiles de corto plazo</a:t>
            </a:r>
            <a:r>
              <a:rPr lang="es-MX" sz="1800" dirty="0"/>
              <a:t> cuando el monto a emitir más las emisiones en circulación de la entidad emisora superen en valores relativos el 100% del patrimonio neto, o en valores absolutos USD. 1.000.000 (Dólares americanos Un millón), o su equivalente en moneda nacional, calculado al momento de la decisión de emisión e indicado a través del Acta de emisión correspondiente.</a:t>
            </a:r>
          </a:p>
          <a:p>
            <a:pPr algn="just"/>
            <a:endParaRPr lang="es-MX" sz="1800" b="1" i="1" dirty="0"/>
          </a:p>
          <a:p>
            <a:pPr algn="just"/>
            <a:r>
              <a:rPr lang="es-ES" sz="2000" b="1" i="1" dirty="0"/>
              <a:t>b)</a:t>
            </a:r>
            <a:r>
              <a:rPr lang="es-ES" sz="2000" dirty="0"/>
              <a:t> Las emisiones de las Municipalidades.</a:t>
            </a:r>
          </a:p>
          <a:p>
            <a:pPr algn="just"/>
            <a:endParaRPr lang="es-ES" sz="2000" b="1" i="1" dirty="0"/>
          </a:p>
          <a:p>
            <a:pPr algn="just"/>
            <a:r>
              <a:rPr lang="es-ES" sz="2000" b="1" i="1" dirty="0"/>
              <a:t>c)</a:t>
            </a:r>
            <a:r>
              <a:rPr lang="es-ES" sz="2000" dirty="0"/>
              <a:t> Para el caso de títulos valores emitidos por entidades del sistema financiero, de seguros, y de Cooperativas, se estará a lo establecido en las normas dictadas al efecto por la Autoridad Administrativa de Control.</a:t>
            </a:r>
          </a:p>
          <a:p>
            <a:pPr algn="just"/>
            <a:r>
              <a:rPr lang="es-ES" sz="1800" dirty="0"/>
              <a:t>					</a:t>
            </a:r>
          </a:p>
          <a:p>
            <a:pPr algn="just"/>
            <a:r>
              <a:rPr lang="es-ES" sz="1800" dirty="0"/>
              <a:t>										</a:t>
            </a:r>
            <a:r>
              <a:rPr lang="es-ES" dirty="0"/>
              <a:t>																		</a:t>
            </a:r>
          </a:p>
        </p:txBody>
      </p:sp>
      <p:sp>
        <p:nvSpPr>
          <p:cNvPr id="6" name="CuadroTexto 5"/>
          <p:cNvSpPr txBox="1"/>
          <p:nvPr/>
        </p:nvSpPr>
        <p:spPr>
          <a:xfrm>
            <a:off x="162286" y="2244259"/>
            <a:ext cx="9213534" cy="2554545"/>
          </a:xfrm>
          <a:prstGeom prst="rect">
            <a:avLst/>
          </a:prstGeom>
          <a:noFill/>
        </p:spPr>
        <p:txBody>
          <a:bodyPr wrap="square" rtlCol="0">
            <a:spAutoFit/>
          </a:bodyPr>
          <a:lstStyle/>
          <a:p>
            <a:pPr algn="just"/>
            <a:r>
              <a:rPr lang="es-ES" sz="2000" b="1" dirty="0"/>
              <a:t>											</a:t>
            </a:r>
          </a:p>
          <a:p>
            <a:pPr algn="just"/>
            <a:endParaRPr lang="es-ES" sz="2000" b="1" dirty="0"/>
          </a:p>
          <a:p>
            <a:pPr algn="just"/>
            <a:endParaRPr lang="es-ES" sz="2000" dirty="0"/>
          </a:p>
          <a:p>
            <a:pPr algn="just"/>
            <a:endParaRPr lang="es-ES" sz="2000" dirty="0"/>
          </a:p>
          <a:p>
            <a:pPr algn="just"/>
            <a:r>
              <a:rPr lang="es-ES" sz="2000" dirty="0"/>
              <a:t>											</a:t>
            </a:r>
          </a:p>
          <a:p>
            <a:pPr algn="just"/>
            <a:r>
              <a:rPr lang="es-ES" sz="2000" dirty="0"/>
              <a:t>												</a:t>
            </a:r>
          </a:p>
          <a:p>
            <a:pPr algn="just"/>
            <a:r>
              <a:rPr lang="es-ES" sz="2000" dirty="0"/>
              <a:t>											</a:t>
            </a:r>
          </a:p>
          <a:p>
            <a:pPr algn="just"/>
            <a:endParaRPr lang="es-ES" sz="2000" dirty="0"/>
          </a:p>
        </p:txBody>
      </p:sp>
    </p:spTree>
    <p:extLst>
      <p:ext uri="{BB962C8B-B14F-4D97-AF65-F5344CB8AC3E}">
        <p14:creationId xmlns:p14="http://schemas.microsoft.com/office/powerpoint/2010/main" val="2568982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a:t>
            </a:r>
            <a:r>
              <a:rPr lang="en-US" sz="1800" b="1" dirty="0">
                <a:solidFill>
                  <a:schemeClr val="bg1"/>
                </a:solidFill>
                <a:latin typeface="Arial" panose="020B0604020202020204" pitchFamily="34" charset="0"/>
                <a:cs typeface="Arial" panose="020B0604020202020204" pitchFamily="34" charset="0"/>
              </a:rPr>
              <a:t>REQUISITOS - PEG</a:t>
            </a:r>
          </a:p>
        </p:txBody>
      </p:sp>
      <p:pic>
        <p:nvPicPr>
          <p:cNvPr id="7" name="Imagen 6"/>
          <p:cNvPicPr>
            <a:picLocks noChangeAspect="1"/>
          </p:cNvPicPr>
          <p:nvPr/>
        </p:nvPicPr>
        <p:blipFill>
          <a:blip r:embed="rId3"/>
          <a:stretch>
            <a:fillRect/>
          </a:stretch>
        </p:blipFill>
        <p:spPr>
          <a:xfrm>
            <a:off x="-156037" y="6001256"/>
            <a:ext cx="1780122" cy="1004282"/>
          </a:xfrm>
          <a:prstGeom prst="rect">
            <a:avLst/>
          </a:prstGeom>
        </p:spPr>
      </p:pic>
      <p:sp>
        <p:nvSpPr>
          <p:cNvPr id="5" name="CuadroTexto 4"/>
          <p:cNvSpPr txBox="1"/>
          <p:nvPr/>
        </p:nvSpPr>
        <p:spPr>
          <a:xfrm>
            <a:off x="525667" y="1263282"/>
            <a:ext cx="9234152" cy="969496"/>
          </a:xfrm>
          <a:prstGeom prst="rect">
            <a:avLst/>
          </a:prstGeom>
          <a:noFill/>
        </p:spPr>
        <p:txBody>
          <a:bodyPr wrap="square" rtlCol="0">
            <a:spAutoFit/>
          </a:bodyPr>
          <a:lstStyle/>
          <a:p>
            <a:pPr algn="just"/>
            <a:r>
              <a:rPr lang="es-ES" sz="1800" dirty="0"/>
              <a:t>	</a:t>
            </a:r>
          </a:p>
          <a:p>
            <a:pPr algn="just"/>
            <a:r>
              <a:rPr lang="es-ES" sz="1800" dirty="0"/>
              <a:t>										</a:t>
            </a:r>
            <a:r>
              <a:rPr lang="es-ES" dirty="0"/>
              <a:t>																		</a:t>
            </a:r>
          </a:p>
        </p:txBody>
      </p:sp>
      <p:sp>
        <p:nvSpPr>
          <p:cNvPr id="6" name="CuadroTexto 5"/>
          <p:cNvSpPr txBox="1"/>
          <p:nvPr/>
        </p:nvSpPr>
        <p:spPr>
          <a:xfrm>
            <a:off x="146181" y="886742"/>
            <a:ext cx="9213534" cy="4401205"/>
          </a:xfrm>
          <a:prstGeom prst="rect">
            <a:avLst/>
          </a:prstGeom>
          <a:noFill/>
        </p:spPr>
        <p:txBody>
          <a:bodyPr wrap="square" rtlCol="0">
            <a:spAutoFit/>
          </a:bodyPr>
          <a:lstStyle/>
          <a:p>
            <a:pPr lvl="1" algn="just"/>
            <a:r>
              <a:rPr lang="es-ES" sz="2000" dirty="0"/>
              <a:t>	</a:t>
            </a:r>
          </a:p>
          <a:p>
            <a:pPr lvl="1" algn="just"/>
            <a:r>
              <a:rPr lang="es-ES" sz="2000" b="1" dirty="0"/>
              <a:t>10. </a:t>
            </a:r>
            <a:r>
              <a:rPr lang="es-ES" sz="2000" dirty="0"/>
              <a:t>Copia del Reporte de Calificación actual con calificación mínima 1 o 2 de la entidad en la Central de Riesgos del Banco Central del Paraguay, con firma del Representante legal de la entidad.</a:t>
            </a:r>
          </a:p>
          <a:p>
            <a:pPr algn="just"/>
            <a:endParaRPr lang="es-ES" sz="2000" dirty="0"/>
          </a:p>
          <a:p>
            <a:pPr algn="just"/>
            <a:r>
              <a:rPr lang="es-ES" sz="2000" b="1" dirty="0"/>
              <a:t>       11. </a:t>
            </a:r>
            <a:r>
              <a:rPr lang="es-ES" sz="2000" dirty="0"/>
              <a:t>Los demás antecedentes que la Comisión estime pertinente.</a:t>
            </a:r>
            <a:r>
              <a:rPr lang="es-ES" sz="2000" b="1" dirty="0"/>
              <a:t>												</a:t>
            </a:r>
          </a:p>
          <a:p>
            <a:pPr algn="just"/>
            <a:endParaRPr lang="es-ES" sz="2000" b="1" dirty="0"/>
          </a:p>
          <a:p>
            <a:pPr algn="just"/>
            <a:endParaRPr lang="es-ES" sz="2000" dirty="0"/>
          </a:p>
          <a:p>
            <a:pPr algn="just"/>
            <a:endParaRPr lang="es-ES" sz="2000" dirty="0"/>
          </a:p>
          <a:p>
            <a:pPr algn="just"/>
            <a:r>
              <a:rPr lang="es-ES" sz="2000" dirty="0"/>
              <a:t>											</a:t>
            </a:r>
          </a:p>
          <a:p>
            <a:pPr algn="just"/>
            <a:r>
              <a:rPr lang="es-ES" sz="2000" dirty="0"/>
              <a:t>												</a:t>
            </a:r>
          </a:p>
          <a:p>
            <a:pPr algn="just"/>
            <a:r>
              <a:rPr lang="es-ES" sz="2000" dirty="0"/>
              <a:t>											</a:t>
            </a:r>
          </a:p>
          <a:p>
            <a:pPr algn="just"/>
            <a:endParaRPr lang="es-ES" sz="2000" dirty="0"/>
          </a:p>
        </p:txBody>
      </p:sp>
    </p:spTree>
    <p:extLst>
      <p:ext uri="{BB962C8B-B14F-4D97-AF65-F5344CB8AC3E}">
        <p14:creationId xmlns:p14="http://schemas.microsoft.com/office/powerpoint/2010/main" val="1578865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a:t>
            </a:r>
            <a:r>
              <a:rPr lang="en-US" sz="1800" b="1" dirty="0">
                <a:solidFill>
                  <a:schemeClr val="bg1"/>
                </a:solidFill>
                <a:latin typeface="Arial" panose="020B0604020202020204" pitchFamily="34" charset="0"/>
                <a:cs typeface="Arial" panose="020B0604020202020204" pitchFamily="34" charset="0"/>
              </a:rPr>
              <a:t>REQUISITOS - PEG</a:t>
            </a:r>
          </a:p>
        </p:txBody>
      </p:sp>
      <p:pic>
        <p:nvPicPr>
          <p:cNvPr id="7" name="Imagen 6"/>
          <p:cNvPicPr>
            <a:picLocks noChangeAspect="1"/>
          </p:cNvPicPr>
          <p:nvPr/>
        </p:nvPicPr>
        <p:blipFill>
          <a:blip r:embed="rId3"/>
          <a:stretch>
            <a:fillRect/>
          </a:stretch>
        </p:blipFill>
        <p:spPr>
          <a:xfrm>
            <a:off x="-156037" y="6001256"/>
            <a:ext cx="1780122" cy="1004282"/>
          </a:xfrm>
          <a:prstGeom prst="rect">
            <a:avLst/>
          </a:prstGeom>
        </p:spPr>
      </p:pic>
      <p:sp>
        <p:nvSpPr>
          <p:cNvPr id="5" name="CuadroTexto 4"/>
          <p:cNvSpPr txBox="1"/>
          <p:nvPr/>
        </p:nvSpPr>
        <p:spPr>
          <a:xfrm>
            <a:off x="502276" y="2243004"/>
            <a:ext cx="9002332" cy="707886"/>
          </a:xfrm>
          <a:prstGeom prst="rect">
            <a:avLst/>
          </a:prstGeom>
          <a:noFill/>
        </p:spPr>
        <p:txBody>
          <a:bodyPr wrap="square" rtlCol="0">
            <a:spAutoFit/>
          </a:bodyPr>
          <a:lstStyle/>
          <a:p>
            <a:pPr algn="ctr"/>
            <a:r>
              <a:rPr lang="es-ES" sz="2000" b="1" dirty="0"/>
              <a:t> </a:t>
            </a:r>
          </a:p>
          <a:p>
            <a:pPr algn="ctr"/>
            <a:endParaRPr lang="es-ES" sz="2000" b="1" dirty="0"/>
          </a:p>
        </p:txBody>
      </p:sp>
      <p:sp>
        <p:nvSpPr>
          <p:cNvPr id="2" name="CuadroTexto 1"/>
          <p:cNvSpPr txBox="1"/>
          <p:nvPr/>
        </p:nvSpPr>
        <p:spPr>
          <a:xfrm>
            <a:off x="502276" y="2151727"/>
            <a:ext cx="8822028" cy="2554545"/>
          </a:xfrm>
          <a:prstGeom prst="rect">
            <a:avLst/>
          </a:prstGeom>
          <a:noFill/>
        </p:spPr>
        <p:txBody>
          <a:bodyPr wrap="square" rtlCol="0">
            <a:spAutoFit/>
          </a:bodyPr>
          <a:lstStyle/>
          <a:p>
            <a:pPr algn="just"/>
            <a:r>
              <a:rPr lang="es-ES" sz="2000" dirty="0"/>
              <a:t>Las Series que forman parte del Programa de Emisión Global se registrarán directamente en la Bolsa, atendiendo los plazos establecidos al efecto en su reglamentación. Se debe acompañar a más de lo previsto en las reglamentaciones dictadas por la misma, el acta de emisión de series con certificación de firmas ante Escribano Público, ajustado al contenido mínimo del </a:t>
            </a:r>
            <a:r>
              <a:rPr lang="es-ES" sz="2000" b="1" dirty="0"/>
              <a:t>Anexo D </a:t>
            </a:r>
            <a:r>
              <a:rPr lang="es-ES" sz="2000" dirty="0"/>
              <a:t>del Reglamento General del Mercado de Valores y el Complemento de Prospecto del Programa correspondiente a la Serie cuyo registro solicitan, según formato del </a:t>
            </a:r>
            <a:r>
              <a:rPr lang="es-ES" sz="2000" b="1" dirty="0"/>
              <a:t>Anexo B </a:t>
            </a:r>
            <a:r>
              <a:rPr lang="es-ES" sz="2000" dirty="0"/>
              <a:t>del mismo Reglamento.</a:t>
            </a:r>
            <a:endParaRPr lang="es-PY" sz="2000" dirty="0"/>
          </a:p>
        </p:txBody>
      </p:sp>
    </p:spTree>
    <p:extLst>
      <p:ext uri="{BB962C8B-B14F-4D97-AF65-F5344CB8AC3E}">
        <p14:creationId xmlns:p14="http://schemas.microsoft.com/office/powerpoint/2010/main" val="1361025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a:t>
            </a:r>
            <a:r>
              <a:rPr lang="en-US" sz="1800" b="1" dirty="0">
                <a:solidFill>
                  <a:schemeClr val="bg1"/>
                </a:solidFill>
                <a:latin typeface="Arial" panose="020B0604020202020204" pitchFamily="34" charset="0"/>
                <a:cs typeface="Arial" panose="020B0604020202020204" pitchFamily="34" charset="0"/>
              </a:rPr>
              <a:t>REQUISITOS - PEG</a:t>
            </a:r>
          </a:p>
        </p:txBody>
      </p:sp>
      <p:pic>
        <p:nvPicPr>
          <p:cNvPr id="7" name="Imagen 6"/>
          <p:cNvPicPr>
            <a:picLocks noChangeAspect="1"/>
          </p:cNvPicPr>
          <p:nvPr/>
        </p:nvPicPr>
        <p:blipFill>
          <a:blip r:embed="rId3"/>
          <a:stretch>
            <a:fillRect/>
          </a:stretch>
        </p:blipFill>
        <p:spPr>
          <a:xfrm>
            <a:off x="-156037" y="6001256"/>
            <a:ext cx="1780122" cy="1004282"/>
          </a:xfrm>
          <a:prstGeom prst="rect">
            <a:avLst/>
          </a:prstGeom>
        </p:spPr>
      </p:pic>
      <p:sp>
        <p:nvSpPr>
          <p:cNvPr id="5" name="CuadroTexto 4"/>
          <p:cNvSpPr txBox="1"/>
          <p:nvPr/>
        </p:nvSpPr>
        <p:spPr>
          <a:xfrm>
            <a:off x="459886" y="1504673"/>
            <a:ext cx="9002332" cy="2246769"/>
          </a:xfrm>
          <a:prstGeom prst="rect">
            <a:avLst/>
          </a:prstGeom>
          <a:noFill/>
        </p:spPr>
        <p:txBody>
          <a:bodyPr wrap="square" rtlCol="0">
            <a:spAutoFit/>
          </a:bodyPr>
          <a:lstStyle/>
          <a:p>
            <a:pPr algn="ctr"/>
            <a:r>
              <a:rPr lang="es-ES" sz="2000" b="1" u="sng" dirty="0"/>
              <a:t>IMPORTANTE:</a:t>
            </a:r>
            <a:r>
              <a:rPr lang="es-ES" sz="2000" b="1" dirty="0"/>
              <a:t> </a:t>
            </a:r>
          </a:p>
          <a:p>
            <a:pPr algn="ctr"/>
            <a:endParaRPr lang="es-ES" sz="2000" b="1" dirty="0"/>
          </a:p>
          <a:p>
            <a:pPr algn="just"/>
            <a:r>
              <a:rPr lang="es-ES" sz="2000" dirty="0"/>
              <a:t>La solicitud de registro y antecedentes que acompañan a la solicitud de registro, podrán ser remitidos en formato digital, con firma digital del Representante Legal de la sociedad a la dirección de correo electrónico </a:t>
            </a:r>
            <a:r>
              <a:rPr lang="es-ES" sz="2000" dirty="0">
                <a:hlinkClick r:id="rId4"/>
              </a:rPr>
              <a:t>cnv@cnv.gov.py</a:t>
            </a:r>
            <a:r>
              <a:rPr lang="es-ES" sz="2000" dirty="0"/>
              <a:t> o ingresados en la Comisión Nacional de Valores en formato impreso. </a:t>
            </a:r>
            <a:endParaRPr lang="es-PY" sz="2000" dirty="0"/>
          </a:p>
        </p:txBody>
      </p:sp>
      <p:sp>
        <p:nvSpPr>
          <p:cNvPr id="8" name="CuadroTexto 7"/>
          <p:cNvSpPr txBox="1"/>
          <p:nvPr/>
        </p:nvSpPr>
        <p:spPr>
          <a:xfrm>
            <a:off x="502276" y="4250698"/>
            <a:ext cx="9002332" cy="677108"/>
          </a:xfrm>
          <a:prstGeom prst="rect">
            <a:avLst/>
          </a:prstGeom>
          <a:noFill/>
        </p:spPr>
        <p:txBody>
          <a:bodyPr wrap="square" rtlCol="0">
            <a:spAutoFit/>
          </a:bodyPr>
          <a:lstStyle/>
          <a:p>
            <a:pPr algn="just"/>
            <a:r>
              <a:rPr lang="es-ES" b="1" u="sng" dirty="0"/>
              <a:t>OBS:</a:t>
            </a:r>
            <a:r>
              <a:rPr lang="es-ES" b="1" dirty="0"/>
              <a:t> </a:t>
            </a:r>
            <a:r>
              <a:rPr lang="es-ES" dirty="0"/>
              <a:t>Los modelos de documentos a ser presentados se encuentran publicados en la página web de la institución, en el apartado “Kit de Registro”</a:t>
            </a:r>
            <a:endParaRPr lang="es-PY" dirty="0"/>
          </a:p>
        </p:txBody>
      </p:sp>
    </p:spTree>
    <p:extLst>
      <p:ext uri="{BB962C8B-B14F-4D97-AF65-F5344CB8AC3E}">
        <p14:creationId xmlns:p14="http://schemas.microsoft.com/office/powerpoint/2010/main" val="964095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2D78DD1-4911-4780-A4EF-109DD308123F}"/>
              </a:ext>
            </a:extLst>
          </p:cNvPr>
          <p:cNvPicPr>
            <a:picLocks noChangeAspect="1"/>
          </p:cNvPicPr>
          <p:nvPr/>
        </p:nvPicPr>
        <p:blipFill>
          <a:blip r:embed="rId2"/>
          <a:stretch>
            <a:fillRect/>
          </a:stretch>
        </p:blipFill>
        <p:spPr>
          <a:xfrm>
            <a:off x="0" y="0"/>
            <a:ext cx="9906000" cy="6858000"/>
          </a:xfrm>
          <a:prstGeom prst="rect">
            <a:avLst/>
          </a:prstGeom>
        </p:spPr>
      </p:pic>
      <p:sp>
        <p:nvSpPr>
          <p:cNvPr id="2" name="CuadroTexto 1"/>
          <p:cNvSpPr txBox="1"/>
          <p:nvPr/>
        </p:nvSpPr>
        <p:spPr>
          <a:xfrm>
            <a:off x="3606085" y="2073498"/>
            <a:ext cx="6001555" cy="4093428"/>
          </a:xfrm>
          <a:prstGeom prst="rect">
            <a:avLst/>
          </a:prstGeom>
          <a:noFill/>
        </p:spPr>
        <p:txBody>
          <a:bodyPr wrap="square" rtlCol="0">
            <a:spAutoFit/>
          </a:bodyPr>
          <a:lstStyle/>
          <a:p>
            <a:pPr lvl="0" algn="just" defTabSz="914400" fontAlgn="base">
              <a:spcBef>
                <a:spcPct val="0"/>
              </a:spcBef>
              <a:spcAft>
                <a:spcPct val="0"/>
              </a:spcAft>
            </a:pPr>
            <a:r>
              <a:rPr lang="es-ES" sz="2000" dirty="0">
                <a:solidFill>
                  <a:srgbClr val="000000"/>
                </a:solidFill>
                <a:latin typeface="Arial" panose="020B0604020202020204" pitchFamily="34" charset="0"/>
                <a:cs typeface="Arial" panose="020B0604020202020204" pitchFamily="34" charset="0"/>
              </a:rPr>
              <a:t>La Comisión Nacional de Valores, con el propósito de facilitar las herramientas necesarias para el desempeño de su función dentro del mercado de valores, ha elaborado el presente instructivo de registro de Programa de Emisión Global (PEG) a ser emitidos por las Sociedades Emisoras registradas en la Comisión Nacional de Valores.  </a:t>
            </a:r>
          </a:p>
          <a:p>
            <a:pPr lvl="0" algn="just" defTabSz="914400" fontAlgn="base">
              <a:spcBef>
                <a:spcPct val="0"/>
              </a:spcBef>
              <a:spcAft>
                <a:spcPct val="0"/>
              </a:spcAft>
            </a:pPr>
            <a:endParaRPr lang="es-ES" sz="2000" dirty="0">
              <a:solidFill>
                <a:srgbClr val="000000"/>
              </a:solidFill>
              <a:latin typeface="Arial" panose="020B0604020202020204" pitchFamily="34" charset="0"/>
              <a:cs typeface="Arial" panose="020B0604020202020204" pitchFamily="34" charset="0"/>
            </a:endParaRPr>
          </a:p>
          <a:p>
            <a:pPr lvl="0" algn="just" defTabSz="914400" fontAlgn="base">
              <a:spcBef>
                <a:spcPct val="0"/>
              </a:spcBef>
              <a:spcAft>
                <a:spcPct val="0"/>
              </a:spcAft>
            </a:pPr>
            <a:r>
              <a:rPr lang="es-ES" sz="2000" dirty="0">
                <a:solidFill>
                  <a:srgbClr val="000000"/>
                </a:solidFill>
                <a:latin typeface="Arial" panose="020B0604020202020204" pitchFamily="34" charset="0"/>
                <a:cs typeface="Arial" panose="020B0604020202020204" pitchFamily="34" charset="0"/>
              </a:rPr>
              <a:t>Este instructivo contiene una breve descripción del proceso de inscripción de los PEG, así como los modelos de documentos a presentar, conforme a los requisitos establecidos en Reglamento General del Mercado de Valores. </a:t>
            </a:r>
            <a:endParaRPr lang="es-MX" sz="2000" dirty="0">
              <a:solidFill>
                <a:srgbClr val="000000"/>
              </a:solidFill>
              <a:latin typeface="Arial" panose="020B0604020202020204" pitchFamily="34" charset="0"/>
              <a:cs typeface="Arial" panose="020B0604020202020204" pitchFamily="34" charset="0"/>
            </a:endParaRPr>
          </a:p>
        </p:txBody>
      </p:sp>
      <p:sp>
        <p:nvSpPr>
          <p:cNvPr id="4" name="CuadroTexto 3"/>
          <p:cNvSpPr txBox="1"/>
          <p:nvPr/>
        </p:nvSpPr>
        <p:spPr>
          <a:xfrm>
            <a:off x="5312535" y="1382424"/>
            <a:ext cx="2588653" cy="461665"/>
          </a:xfrm>
          <a:prstGeom prst="rect">
            <a:avLst/>
          </a:prstGeom>
          <a:noFill/>
        </p:spPr>
        <p:txBody>
          <a:bodyPr wrap="square" rtlCol="0">
            <a:spAutoFit/>
          </a:bodyPr>
          <a:lstStyle/>
          <a:p>
            <a:pPr lvl="0" algn="ctr"/>
            <a:r>
              <a:rPr lang="es-PY" sz="2400" b="1" dirty="0">
                <a:solidFill>
                  <a:prstClr val="black"/>
                </a:solidFill>
                <a:latin typeface="Arial" panose="020B0604020202020204" pitchFamily="34" charset="0"/>
                <a:cs typeface="Arial" panose="020B0604020202020204" pitchFamily="34" charset="0"/>
              </a:rPr>
              <a:t>Presentación</a:t>
            </a:r>
          </a:p>
        </p:txBody>
      </p:sp>
      <p:pic>
        <p:nvPicPr>
          <p:cNvPr id="5" name="Imagen 4"/>
          <p:cNvPicPr>
            <a:picLocks noChangeAspect="1"/>
          </p:cNvPicPr>
          <p:nvPr/>
        </p:nvPicPr>
        <p:blipFill>
          <a:blip r:embed="rId3"/>
          <a:stretch>
            <a:fillRect/>
          </a:stretch>
        </p:blipFill>
        <p:spPr>
          <a:xfrm>
            <a:off x="0" y="39129"/>
            <a:ext cx="2516146" cy="1415691"/>
          </a:xfrm>
          <a:prstGeom prst="rect">
            <a:avLst/>
          </a:prstGeom>
        </p:spPr>
      </p:pic>
      <p:pic>
        <p:nvPicPr>
          <p:cNvPr id="6" name="Imagen 5"/>
          <p:cNvPicPr>
            <a:picLocks noChangeAspect="1"/>
          </p:cNvPicPr>
          <p:nvPr/>
        </p:nvPicPr>
        <p:blipFill>
          <a:blip r:embed="rId4"/>
          <a:stretch>
            <a:fillRect/>
          </a:stretch>
        </p:blipFill>
        <p:spPr>
          <a:xfrm>
            <a:off x="793539" y="2814850"/>
            <a:ext cx="2304488" cy="1975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36379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2D78DD1-4911-4780-A4EF-109DD308123F}"/>
              </a:ext>
            </a:extLst>
          </p:cNvPr>
          <p:cNvPicPr>
            <a:picLocks noChangeAspect="1"/>
          </p:cNvPicPr>
          <p:nvPr/>
        </p:nvPicPr>
        <p:blipFill>
          <a:blip r:embed="rId2"/>
          <a:stretch>
            <a:fillRect/>
          </a:stretch>
        </p:blipFill>
        <p:spPr>
          <a:xfrm>
            <a:off x="0" y="0"/>
            <a:ext cx="9906000" cy="6858000"/>
          </a:xfrm>
          <a:prstGeom prst="rect">
            <a:avLst/>
          </a:prstGeom>
        </p:spPr>
      </p:pic>
      <p:sp>
        <p:nvSpPr>
          <p:cNvPr id="2" name="CuadroTexto 1"/>
          <p:cNvSpPr txBox="1"/>
          <p:nvPr/>
        </p:nvSpPr>
        <p:spPr>
          <a:xfrm>
            <a:off x="334851" y="2597268"/>
            <a:ext cx="9364013" cy="1323439"/>
          </a:xfrm>
          <a:prstGeom prst="rect">
            <a:avLst/>
          </a:prstGeom>
          <a:noFill/>
        </p:spPr>
        <p:txBody>
          <a:bodyPr wrap="square" rtlCol="0">
            <a:spAutoFit/>
          </a:bodyPr>
          <a:lstStyle/>
          <a:p>
            <a:pPr lvl="0" algn="just" defTabSz="914400" fontAlgn="base">
              <a:spcBef>
                <a:spcPct val="0"/>
              </a:spcBef>
              <a:spcAft>
                <a:spcPct val="0"/>
              </a:spcAft>
            </a:pPr>
            <a:r>
              <a:rPr lang="es-ES" sz="2000" dirty="0">
                <a:solidFill>
                  <a:srgbClr val="000000"/>
                </a:solidFill>
                <a:latin typeface="Arial" panose="020B0604020202020204" pitchFamily="34" charset="0"/>
                <a:cs typeface="Arial" panose="020B0604020202020204" pitchFamily="34" charset="0"/>
              </a:rPr>
              <a:t>Proporcionar a los emisores una descripción del proceso de registro e inscripción de los PEG de las Sociedades Emisoras registradas y el listado de requisitos y documentos a presentar de conformidad con la normativa del Mercado de Valores.</a:t>
            </a:r>
            <a:endParaRPr lang="es-MX" sz="2000" dirty="0">
              <a:solidFill>
                <a:srgbClr val="000000"/>
              </a:solidFill>
              <a:latin typeface="Arial" panose="020B0604020202020204" pitchFamily="34" charset="0"/>
              <a:cs typeface="Arial" panose="020B0604020202020204" pitchFamily="34" charset="0"/>
            </a:endParaRPr>
          </a:p>
        </p:txBody>
      </p:sp>
      <p:sp>
        <p:nvSpPr>
          <p:cNvPr id="4" name="CuadroTexto 3"/>
          <p:cNvSpPr txBox="1"/>
          <p:nvPr/>
        </p:nvSpPr>
        <p:spPr>
          <a:xfrm>
            <a:off x="3258355" y="1711782"/>
            <a:ext cx="3400022" cy="461665"/>
          </a:xfrm>
          <a:prstGeom prst="rect">
            <a:avLst/>
          </a:prstGeom>
          <a:noFill/>
        </p:spPr>
        <p:txBody>
          <a:bodyPr wrap="square" rtlCol="0">
            <a:spAutoFit/>
          </a:bodyPr>
          <a:lstStyle/>
          <a:p>
            <a:pPr lvl="0" algn="ctr"/>
            <a:r>
              <a:rPr lang="es-ES" sz="2400" b="1" dirty="0">
                <a:solidFill>
                  <a:prstClr val="black"/>
                </a:solidFill>
                <a:latin typeface="Arial" panose="020B0604020202020204" pitchFamily="34" charset="0"/>
                <a:cs typeface="Arial" panose="020B0604020202020204" pitchFamily="34" charset="0"/>
              </a:rPr>
              <a:t>Objetivos</a:t>
            </a:r>
            <a:endParaRPr lang="es-PY" sz="2400" b="1" dirty="0">
              <a:solidFill>
                <a:prstClr val="black"/>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3"/>
          <a:stretch>
            <a:fillRect/>
          </a:stretch>
        </p:blipFill>
        <p:spPr>
          <a:xfrm>
            <a:off x="0" y="39129"/>
            <a:ext cx="2516146" cy="1415691"/>
          </a:xfrm>
          <a:prstGeom prst="rect">
            <a:avLst/>
          </a:prstGeom>
        </p:spPr>
      </p:pic>
      <p:pic>
        <p:nvPicPr>
          <p:cNvPr id="7" name="Imagen 6"/>
          <p:cNvPicPr>
            <a:picLocks noChangeAspect="1"/>
          </p:cNvPicPr>
          <p:nvPr/>
        </p:nvPicPr>
        <p:blipFill>
          <a:blip r:embed="rId4"/>
          <a:stretch>
            <a:fillRect/>
          </a:stretch>
        </p:blipFill>
        <p:spPr>
          <a:xfrm>
            <a:off x="1855963" y="4228619"/>
            <a:ext cx="6194073" cy="19935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722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CDB738F-E518-4D46-8F5C-2A4F770E9153}"/>
              </a:ext>
            </a:extLst>
          </p:cNvPr>
          <p:cNvPicPr>
            <a:picLocks noChangeAspect="1"/>
          </p:cNvPicPr>
          <p:nvPr/>
        </p:nvPicPr>
        <p:blipFill>
          <a:blip r:embed="rId2"/>
          <a:stretch>
            <a:fillRect/>
          </a:stretch>
        </p:blipFill>
        <p:spPr>
          <a:xfrm>
            <a:off x="0" y="0"/>
            <a:ext cx="9906000" cy="6858000"/>
          </a:xfrm>
          <a:prstGeom prst="rect">
            <a:avLst/>
          </a:prstGeom>
        </p:spPr>
      </p:pic>
      <p:sp>
        <p:nvSpPr>
          <p:cNvPr id="2" name="Rectángulo 1"/>
          <p:cNvSpPr/>
          <p:nvPr/>
        </p:nvSpPr>
        <p:spPr>
          <a:xfrm>
            <a:off x="602193" y="1437739"/>
            <a:ext cx="9659155" cy="769441"/>
          </a:xfrm>
          <a:prstGeom prst="rect">
            <a:avLst/>
          </a:prstGeom>
        </p:spPr>
        <p:txBody>
          <a:bodyPr wrap="square">
            <a:spAutoFit/>
          </a:bodyPr>
          <a:lstStyle/>
          <a:p>
            <a:pPr lvl="0"/>
            <a:r>
              <a:rPr lang="es-PY" sz="4400" b="1" dirty="0">
                <a:solidFill>
                  <a:prstClr val="white"/>
                </a:solidFill>
                <a:effectLst>
                  <a:innerShdw blurRad="63500" dist="50800" dir="16200000">
                    <a:prstClr val="black">
                      <a:alpha val="50000"/>
                    </a:prstClr>
                  </a:innerShdw>
                </a:effectLst>
                <a:latin typeface="Arial" panose="020B0604020202020204" pitchFamily="34" charset="0"/>
                <a:cs typeface="Arial" panose="020B0604020202020204" pitchFamily="34" charset="0"/>
              </a:rPr>
              <a:t>REQUISITOS</a:t>
            </a:r>
            <a:r>
              <a:rPr lang="es-PY" sz="4400" b="1" dirty="0">
                <a:solidFill>
                  <a:prstClr val="white"/>
                </a:solidFill>
                <a:latin typeface="Arial" panose="020B0604020202020204" pitchFamily="34" charset="0"/>
                <a:cs typeface="Arial" panose="020B0604020202020204" pitchFamily="34" charset="0"/>
              </a:rPr>
              <a:t> </a:t>
            </a:r>
            <a:r>
              <a:rPr lang="es-PY" sz="4400" b="1" dirty="0">
                <a:solidFill>
                  <a:prstClr val="white"/>
                </a:solidFill>
                <a:effectLst>
                  <a:innerShdw blurRad="63500" dist="50800" dir="16200000">
                    <a:prstClr val="black">
                      <a:alpha val="50000"/>
                    </a:prstClr>
                  </a:innerShdw>
                </a:effectLst>
                <a:latin typeface="Arial" panose="020B0604020202020204" pitchFamily="34" charset="0"/>
                <a:cs typeface="Arial" panose="020B0604020202020204" pitchFamily="34" charset="0"/>
              </a:rPr>
              <a:t>DE INSCRIPCIÓN</a:t>
            </a:r>
            <a:r>
              <a:rPr lang="es-PY" sz="4400" b="1" dirty="0">
                <a:solidFill>
                  <a:prstClr val="white"/>
                </a:solidFill>
                <a:highlight>
                  <a:srgbClr val="FFFF00"/>
                </a:highlight>
                <a:latin typeface="Arial" panose="020B0604020202020204" pitchFamily="34" charset="0"/>
                <a:cs typeface="Arial" panose="020B0604020202020204" pitchFamily="34" charset="0"/>
              </a:rPr>
              <a:t> </a:t>
            </a:r>
            <a:endParaRPr lang="es-PY" sz="4400" dirty="0">
              <a:solidFill>
                <a:prstClr val="white"/>
              </a:solidFill>
              <a:highlight>
                <a:srgbClr val="FFFF00"/>
              </a:highlight>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6001554" y="4875901"/>
            <a:ext cx="3528811" cy="1673416"/>
          </a:xfrm>
          <a:prstGeom prst="rect">
            <a:avLst/>
          </a:prstGeom>
          <a:ln>
            <a:noFill/>
          </a:ln>
          <a:effectLst>
            <a:outerShdw blurRad="292100" dist="139700" dir="2700000" algn="tl" rotWithShape="0">
              <a:srgbClr val="333333">
                <a:alpha val="65000"/>
              </a:srgbClr>
            </a:outerShdw>
          </a:effectLst>
        </p:spPr>
      </p:pic>
      <p:pic>
        <p:nvPicPr>
          <p:cNvPr id="5" name="Imagen 4"/>
          <p:cNvPicPr>
            <a:picLocks noChangeAspect="1"/>
          </p:cNvPicPr>
          <p:nvPr/>
        </p:nvPicPr>
        <p:blipFill>
          <a:blip r:embed="rId4"/>
          <a:stretch>
            <a:fillRect/>
          </a:stretch>
        </p:blipFill>
        <p:spPr>
          <a:xfrm>
            <a:off x="-355348" y="-225335"/>
            <a:ext cx="3450194" cy="1985965"/>
          </a:xfrm>
          <a:prstGeom prst="rect">
            <a:avLst/>
          </a:prstGeom>
        </p:spPr>
      </p:pic>
      <p:sp>
        <p:nvSpPr>
          <p:cNvPr id="7" name="Rectángulo 6"/>
          <p:cNvSpPr/>
          <p:nvPr/>
        </p:nvSpPr>
        <p:spPr>
          <a:xfrm>
            <a:off x="631065" y="2444041"/>
            <a:ext cx="8461420" cy="1384995"/>
          </a:xfrm>
          <a:prstGeom prst="rect">
            <a:avLst/>
          </a:prstGeom>
        </p:spPr>
        <p:txBody>
          <a:bodyPr wrap="square">
            <a:spAutoFit/>
          </a:bodyPr>
          <a:lstStyle/>
          <a:p>
            <a:pPr lvl="0"/>
            <a:r>
              <a:rPr lang="es-PY" sz="2800" b="1" dirty="0">
                <a:solidFill>
                  <a:prstClr val="black"/>
                </a:solidFill>
                <a:latin typeface="Arial" panose="020B0604020202020204" pitchFamily="34" charset="0"/>
                <a:cs typeface="Arial" panose="020B0604020202020204" pitchFamily="34" charset="0"/>
              </a:rPr>
              <a:t>Programa de Emisión Global a ser emitidos por: </a:t>
            </a:r>
          </a:p>
          <a:p>
            <a:pPr lvl="0"/>
            <a:r>
              <a:rPr lang="es-PY" sz="2800" b="1" dirty="0">
                <a:solidFill>
                  <a:prstClr val="black"/>
                </a:solidFill>
                <a:latin typeface="Arial" panose="020B0604020202020204" pitchFamily="34" charset="0"/>
                <a:cs typeface="Arial" panose="020B0604020202020204" pitchFamily="34" charset="0"/>
              </a:rPr>
              <a:t>Sociedad Anónima Emisora</a:t>
            </a:r>
          </a:p>
          <a:p>
            <a:pPr lvl="0"/>
            <a:r>
              <a:rPr lang="es-ES" sz="2800" b="1" dirty="0">
                <a:solidFill>
                  <a:prstClr val="black"/>
                </a:solidFill>
                <a:latin typeface="Arial" panose="020B0604020202020204" pitchFamily="34" charset="0"/>
                <a:cs typeface="Arial" panose="020B0604020202020204" pitchFamily="34" charset="0"/>
              </a:rPr>
              <a:t>Sociedad Anónima Emisora de Capital Abierto</a:t>
            </a:r>
            <a:endParaRPr lang="es-PY"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837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a:t>
            </a:r>
            <a:r>
              <a:rPr lang="en-US" sz="1800" b="1" dirty="0">
                <a:solidFill>
                  <a:schemeClr val="bg1"/>
                </a:solidFill>
                <a:latin typeface="Arial" panose="020B0604020202020204" pitchFamily="34" charset="0"/>
                <a:cs typeface="Arial" panose="020B0604020202020204" pitchFamily="34" charset="0"/>
              </a:rPr>
              <a:t>REQUISITOS - PEG</a:t>
            </a:r>
          </a:p>
        </p:txBody>
      </p:sp>
      <p:sp>
        <p:nvSpPr>
          <p:cNvPr id="2" name="CuadroTexto 1"/>
          <p:cNvSpPr txBox="1"/>
          <p:nvPr/>
        </p:nvSpPr>
        <p:spPr>
          <a:xfrm>
            <a:off x="453262" y="2515519"/>
            <a:ext cx="5781434" cy="1631216"/>
          </a:xfrm>
          <a:prstGeom prst="rect">
            <a:avLst/>
          </a:prstGeom>
          <a:noFill/>
        </p:spPr>
        <p:txBody>
          <a:bodyPr wrap="square" rtlCol="0">
            <a:spAutoFit/>
          </a:bodyPr>
          <a:lstStyle/>
          <a:p>
            <a:r>
              <a:rPr lang="es-ES" sz="2000" dirty="0"/>
              <a:t>La solicitud de registro del </a:t>
            </a:r>
            <a:r>
              <a:rPr lang="es-ES" sz="2000" b="1" dirty="0"/>
              <a:t>Programa de Emisión Globa</a:t>
            </a:r>
            <a:r>
              <a:rPr lang="es-ES" sz="2000" dirty="0"/>
              <a:t>l debe presentarse acompañada de una copia del comprobante de pago del arancel correspondiente. </a:t>
            </a:r>
          </a:p>
          <a:p>
            <a:r>
              <a:rPr lang="es-ES" sz="2000" dirty="0"/>
              <a:t>La presentación debe contener lo siguiente: </a:t>
            </a:r>
            <a:endParaRPr lang="es-PY" sz="2000" dirty="0"/>
          </a:p>
        </p:txBody>
      </p:sp>
      <p:pic>
        <p:nvPicPr>
          <p:cNvPr id="5" name="Imagen 4"/>
          <p:cNvPicPr>
            <a:picLocks noChangeAspect="1"/>
          </p:cNvPicPr>
          <p:nvPr/>
        </p:nvPicPr>
        <p:blipFill>
          <a:blip r:embed="rId3"/>
          <a:stretch>
            <a:fillRect/>
          </a:stretch>
        </p:blipFill>
        <p:spPr>
          <a:xfrm>
            <a:off x="6312714" y="2451686"/>
            <a:ext cx="3316511" cy="2103302"/>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a:blip r:embed="rId4"/>
          <a:stretch>
            <a:fillRect/>
          </a:stretch>
        </p:blipFill>
        <p:spPr>
          <a:xfrm>
            <a:off x="-156037" y="6001256"/>
            <a:ext cx="1780122" cy="1004282"/>
          </a:xfrm>
          <a:prstGeom prst="rect">
            <a:avLst/>
          </a:prstGeom>
        </p:spPr>
      </p:pic>
    </p:spTree>
    <p:extLst>
      <p:ext uri="{BB962C8B-B14F-4D97-AF65-F5344CB8AC3E}">
        <p14:creationId xmlns:p14="http://schemas.microsoft.com/office/powerpoint/2010/main" val="315194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a:t>
            </a:r>
            <a:r>
              <a:rPr lang="en-US" sz="1800" b="1" dirty="0">
                <a:solidFill>
                  <a:schemeClr val="bg1"/>
                </a:solidFill>
                <a:latin typeface="Arial" panose="020B0604020202020204" pitchFamily="34" charset="0"/>
                <a:cs typeface="Arial" panose="020B0604020202020204" pitchFamily="34" charset="0"/>
              </a:rPr>
              <a:t>REQUISITOS - PEG</a:t>
            </a:r>
          </a:p>
        </p:txBody>
      </p:sp>
      <p:sp>
        <p:nvSpPr>
          <p:cNvPr id="2" name="CuadroTexto 1"/>
          <p:cNvSpPr txBox="1"/>
          <p:nvPr/>
        </p:nvSpPr>
        <p:spPr>
          <a:xfrm>
            <a:off x="336000" y="1351833"/>
            <a:ext cx="9250103" cy="1015663"/>
          </a:xfrm>
          <a:prstGeom prst="rect">
            <a:avLst/>
          </a:prstGeom>
          <a:noFill/>
        </p:spPr>
        <p:txBody>
          <a:bodyPr wrap="square" rtlCol="0">
            <a:spAutoFit/>
          </a:bodyPr>
          <a:lstStyle/>
          <a:p>
            <a:r>
              <a:rPr lang="es-ES" sz="2000" b="1" i="1" dirty="0"/>
              <a:t>a) Nota de solicitud de inscripción</a:t>
            </a:r>
            <a:r>
              <a:rPr lang="es-ES" sz="2000" i="1" dirty="0"/>
              <a:t>: </a:t>
            </a:r>
            <a:r>
              <a:rPr lang="es-ES" sz="2000" dirty="0"/>
              <a:t>suscripta por el representante legal de la entidad emisora, con indicación de las características o condiciones generales del Programa de Emisión Global, cuyo registro solicitan. </a:t>
            </a:r>
            <a:endParaRPr lang="es-PY" sz="2000" b="1" i="1" dirty="0"/>
          </a:p>
        </p:txBody>
      </p:sp>
      <p:pic>
        <p:nvPicPr>
          <p:cNvPr id="6" name="Imagen 5"/>
          <p:cNvPicPr>
            <a:picLocks noChangeAspect="1"/>
          </p:cNvPicPr>
          <p:nvPr/>
        </p:nvPicPr>
        <p:blipFill>
          <a:blip r:embed="rId3"/>
          <a:stretch>
            <a:fillRect/>
          </a:stretch>
        </p:blipFill>
        <p:spPr>
          <a:xfrm>
            <a:off x="2201694" y="2713912"/>
            <a:ext cx="5521130" cy="3237495"/>
          </a:xfrm>
          <a:prstGeom prst="rect">
            <a:avLst/>
          </a:prstGeom>
          <a:ln>
            <a:noFill/>
          </a:ln>
          <a:effectLst>
            <a:outerShdw blurRad="292100" dist="139700" dir="2700000" algn="tl" rotWithShape="0">
              <a:srgbClr val="333333">
                <a:alpha val="65000"/>
              </a:srgbClr>
            </a:outerShdw>
          </a:effectLst>
        </p:spPr>
      </p:pic>
      <p:pic>
        <p:nvPicPr>
          <p:cNvPr id="8" name="Imagen 7"/>
          <p:cNvPicPr>
            <a:picLocks noChangeAspect="1"/>
          </p:cNvPicPr>
          <p:nvPr/>
        </p:nvPicPr>
        <p:blipFill>
          <a:blip r:embed="rId4"/>
          <a:stretch>
            <a:fillRect/>
          </a:stretch>
        </p:blipFill>
        <p:spPr>
          <a:xfrm>
            <a:off x="-156037" y="6001256"/>
            <a:ext cx="1780122" cy="1004282"/>
          </a:xfrm>
          <a:prstGeom prst="rect">
            <a:avLst/>
          </a:prstGeom>
        </p:spPr>
      </p:pic>
    </p:spTree>
    <p:extLst>
      <p:ext uri="{BB962C8B-B14F-4D97-AF65-F5344CB8AC3E}">
        <p14:creationId xmlns:p14="http://schemas.microsoft.com/office/powerpoint/2010/main" val="1638596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a:t>
            </a:r>
            <a:r>
              <a:rPr lang="en-US" sz="1800" b="1" dirty="0">
                <a:solidFill>
                  <a:schemeClr val="bg1"/>
                </a:solidFill>
                <a:latin typeface="Arial" panose="020B0604020202020204" pitchFamily="34" charset="0"/>
                <a:cs typeface="Arial" panose="020B0604020202020204" pitchFamily="34" charset="0"/>
              </a:rPr>
              <a:t>REQUISITOS - PEG</a:t>
            </a:r>
          </a:p>
        </p:txBody>
      </p:sp>
      <p:sp>
        <p:nvSpPr>
          <p:cNvPr id="2" name="CuadroTexto 1"/>
          <p:cNvSpPr txBox="1"/>
          <p:nvPr/>
        </p:nvSpPr>
        <p:spPr>
          <a:xfrm>
            <a:off x="420673" y="1322002"/>
            <a:ext cx="9250103" cy="1631216"/>
          </a:xfrm>
          <a:prstGeom prst="rect">
            <a:avLst/>
          </a:prstGeom>
          <a:noFill/>
        </p:spPr>
        <p:txBody>
          <a:bodyPr wrap="square" rtlCol="0">
            <a:spAutoFit/>
          </a:bodyPr>
          <a:lstStyle/>
          <a:p>
            <a:r>
              <a:rPr lang="es-ES" sz="2000" b="1" i="1" dirty="0"/>
              <a:t>b) Prospecto de Emisión Global: </a:t>
            </a:r>
            <a:r>
              <a:rPr lang="es-ES" sz="2000" dirty="0"/>
              <a:t>atendiendo la guía contenida en el </a:t>
            </a:r>
            <a:r>
              <a:rPr lang="es-ES" sz="2000" b="1" dirty="0"/>
              <a:t>Anexo A </a:t>
            </a:r>
            <a:r>
              <a:rPr lang="es-ES" sz="2000" dirty="0"/>
              <a:t>del Reglamento General del Mercado de Valores. Este Prospecto se irá complementando conforme las Series que se vayan emitiendo dentro del monto global del Programa, atendiendo el contenido indicado en el </a:t>
            </a:r>
            <a:r>
              <a:rPr lang="es-ES" sz="2000" b="1" dirty="0"/>
              <a:t>Anexo B </a:t>
            </a:r>
            <a:r>
              <a:rPr lang="es-ES" sz="2000" dirty="0"/>
              <a:t>de dicho reglamento. </a:t>
            </a:r>
            <a:endParaRPr lang="es-PY" sz="2000" b="1" i="1" dirty="0"/>
          </a:p>
        </p:txBody>
      </p:sp>
      <p:pic>
        <p:nvPicPr>
          <p:cNvPr id="5" name="Imagen 4"/>
          <p:cNvPicPr>
            <a:picLocks noChangeAspect="1"/>
          </p:cNvPicPr>
          <p:nvPr/>
        </p:nvPicPr>
        <p:blipFill>
          <a:blip r:embed="rId3"/>
          <a:stretch>
            <a:fillRect/>
          </a:stretch>
        </p:blipFill>
        <p:spPr>
          <a:xfrm>
            <a:off x="509716" y="3328463"/>
            <a:ext cx="4264460" cy="2163367"/>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a:blip r:embed="rId4"/>
          <a:stretch>
            <a:fillRect/>
          </a:stretch>
        </p:blipFill>
        <p:spPr>
          <a:xfrm>
            <a:off x="5045725" y="3187360"/>
            <a:ext cx="4364090" cy="2560214"/>
          </a:xfrm>
          <a:prstGeom prst="rect">
            <a:avLst/>
          </a:prstGeom>
          <a:ln>
            <a:noFill/>
          </a:ln>
          <a:effectLst>
            <a:outerShdw blurRad="292100" dist="139700" dir="2700000" algn="tl" rotWithShape="0">
              <a:srgbClr val="333333">
                <a:alpha val="65000"/>
              </a:srgbClr>
            </a:outerShdw>
          </a:effectLst>
        </p:spPr>
      </p:pic>
      <p:pic>
        <p:nvPicPr>
          <p:cNvPr id="8" name="Imagen 7"/>
          <p:cNvPicPr>
            <a:picLocks noChangeAspect="1"/>
          </p:cNvPicPr>
          <p:nvPr/>
        </p:nvPicPr>
        <p:blipFill>
          <a:blip r:embed="rId5"/>
          <a:stretch>
            <a:fillRect/>
          </a:stretch>
        </p:blipFill>
        <p:spPr>
          <a:xfrm>
            <a:off x="-156037" y="6001256"/>
            <a:ext cx="1780122" cy="1004282"/>
          </a:xfrm>
          <a:prstGeom prst="rect">
            <a:avLst/>
          </a:prstGeom>
        </p:spPr>
      </p:pic>
    </p:spTree>
    <p:extLst>
      <p:ext uri="{BB962C8B-B14F-4D97-AF65-F5344CB8AC3E}">
        <p14:creationId xmlns:p14="http://schemas.microsoft.com/office/powerpoint/2010/main" val="172603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a:t>
            </a:r>
            <a:r>
              <a:rPr lang="en-US" sz="1800" b="1" dirty="0">
                <a:solidFill>
                  <a:schemeClr val="bg1"/>
                </a:solidFill>
                <a:latin typeface="Arial" panose="020B0604020202020204" pitchFamily="34" charset="0"/>
                <a:cs typeface="Arial" panose="020B0604020202020204" pitchFamily="34" charset="0"/>
              </a:rPr>
              <a:t>REQUISITOS - PEG</a:t>
            </a:r>
          </a:p>
        </p:txBody>
      </p:sp>
      <p:sp>
        <p:nvSpPr>
          <p:cNvPr id="2" name="CuadroTexto 1"/>
          <p:cNvSpPr txBox="1"/>
          <p:nvPr/>
        </p:nvSpPr>
        <p:spPr>
          <a:xfrm>
            <a:off x="420673" y="1322002"/>
            <a:ext cx="9250103" cy="1323439"/>
          </a:xfrm>
          <a:prstGeom prst="rect">
            <a:avLst/>
          </a:prstGeom>
          <a:noFill/>
        </p:spPr>
        <p:txBody>
          <a:bodyPr wrap="square" rtlCol="0">
            <a:spAutoFit/>
          </a:bodyPr>
          <a:lstStyle/>
          <a:p>
            <a:r>
              <a:rPr lang="es-ES" sz="2000" b="1" i="1" dirty="0"/>
              <a:t>c) Copia del Acta de Emisión: </a:t>
            </a:r>
            <a:r>
              <a:rPr lang="es-ES" sz="2000" dirty="0"/>
              <a:t>transcripta en el Libro de Actas de la sociedad, con certificación de firmas ante Escribano Público, o firma digital. El contenido del acta de emisión debe adecuarse a lo dispuesto en el </a:t>
            </a:r>
            <a:r>
              <a:rPr lang="es-ES" sz="2000" b="1" dirty="0"/>
              <a:t>Anexo C </a:t>
            </a:r>
            <a:r>
              <a:rPr lang="es-ES" sz="2000" dirty="0"/>
              <a:t>del Reglamento General del Mercado de Valores.</a:t>
            </a:r>
            <a:endParaRPr lang="es-PY" sz="2000" b="1" i="1" dirty="0"/>
          </a:p>
        </p:txBody>
      </p:sp>
      <p:pic>
        <p:nvPicPr>
          <p:cNvPr id="6" name="Imagen 5"/>
          <p:cNvPicPr>
            <a:picLocks noChangeAspect="1"/>
          </p:cNvPicPr>
          <p:nvPr/>
        </p:nvPicPr>
        <p:blipFill>
          <a:blip r:embed="rId3"/>
          <a:stretch>
            <a:fillRect/>
          </a:stretch>
        </p:blipFill>
        <p:spPr>
          <a:xfrm>
            <a:off x="2236424" y="2838912"/>
            <a:ext cx="5141225" cy="2933926"/>
          </a:xfrm>
          <a:prstGeom prst="rect">
            <a:avLst/>
          </a:prstGeom>
          <a:ln>
            <a:noFill/>
          </a:ln>
          <a:effectLst>
            <a:outerShdw blurRad="292100" dist="139700" dir="2700000" algn="tl" rotWithShape="0">
              <a:srgbClr val="333333">
                <a:alpha val="65000"/>
              </a:srgbClr>
            </a:outerShdw>
          </a:effectLst>
        </p:spPr>
      </p:pic>
      <p:pic>
        <p:nvPicPr>
          <p:cNvPr id="8" name="Imagen 7"/>
          <p:cNvPicPr>
            <a:picLocks noChangeAspect="1"/>
          </p:cNvPicPr>
          <p:nvPr/>
        </p:nvPicPr>
        <p:blipFill>
          <a:blip r:embed="rId4"/>
          <a:stretch>
            <a:fillRect/>
          </a:stretch>
        </p:blipFill>
        <p:spPr>
          <a:xfrm>
            <a:off x="-156037" y="6001256"/>
            <a:ext cx="1780122" cy="1004282"/>
          </a:xfrm>
          <a:prstGeom prst="rect">
            <a:avLst/>
          </a:prstGeom>
        </p:spPr>
      </p:pic>
    </p:spTree>
    <p:extLst>
      <p:ext uri="{BB962C8B-B14F-4D97-AF65-F5344CB8AC3E}">
        <p14:creationId xmlns:p14="http://schemas.microsoft.com/office/powerpoint/2010/main" val="1217103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CAFD588-3475-4D7B-A840-8AFEA9E93C71}"/>
              </a:ext>
            </a:extLst>
          </p:cNvPr>
          <p:cNvPicPr>
            <a:picLocks noChangeAspect="1"/>
          </p:cNvPicPr>
          <p:nvPr/>
        </p:nvPicPr>
        <p:blipFill>
          <a:blip r:embed="rId2"/>
          <a:stretch>
            <a:fillRect/>
          </a:stretch>
        </p:blipFill>
        <p:spPr>
          <a:xfrm>
            <a:off x="0" y="0"/>
            <a:ext cx="9906000" cy="6858000"/>
          </a:xfrm>
          <a:prstGeom prst="rect">
            <a:avLst/>
          </a:prstGeom>
        </p:spPr>
      </p:pic>
      <p:sp>
        <p:nvSpPr>
          <p:cNvPr id="4" name="Rectángulo 3"/>
          <p:cNvSpPr/>
          <p:nvPr/>
        </p:nvSpPr>
        <p:spPr>
          <a:xfrm>
            <a:off x="162286" y="276606"/>
            <a:ext cx="9597533" cy="72881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Solicitud de Registro                                   </a:t>
            </a:r>
            <a:r>
              <a:rPr lang="en-US" sz="1800" b="1" dirty="0">
                <a:solidFill>
                  <a:schemeClr val="bg1"/>
                </a:solidFill>
                <a:latin typeface="Arial" panose="020B0604020202020204" pitchFamily="34" charset="0"/>
                <a:cs typeface="Arial" panose="020B0604020202020204" pitchFamily="34" charset="0"/>
              </a:rPr>
              <a:t>REQUISITOS - PEG</a:t>
            </a:r>
          </a:p>
        </p:txBody>
      </p:sp>
      <p:sp>
        <p:nvSpPr>
          <p:cNvPr id="2" name="CuadroTexto 1"/>
          <p:cNvSpPr txBox="1"/>
          <p:nvPr/>
        </p:nvSpPr>
        <p:spPr>
          <a:xfrm>
            <a:off x="420673" y="1159205"/>
            <a:ext cx="9250103" cy="3170099"/>
          </a:xfrm>
          <a:prstGeom prst="rect">
            <a:avLst/>
          </a:prstGeom>
          <a:noFill/>
        </p:spPr>
        <p:txBody>
          <a:bodyPr wrap="square" rtlCol="0">
            <a:spAutoFit/>
          </a:bodyPr>
          <a:lstStyle/>
          <a:p>
            <a:r>
              <a:rPr lang="es-PY" sz="2000" b="1" i="1" dirty="0"/>
              <a:t>d) Antecedentes Adicionales: </a:t>
            </a:r>
          </a:p>
          <a:p>
            <a:pPr algn="just"/>
            <a:endParaRPr lang="es-PY" sz="2000" b="1" dirty="0"/>
          </a:p>
          <a:p>
            <a:pPr algn="just"/>
            <a:r>
              <a:rPr lang="es-PY" sz="2000" b="1" dirty="0"/>
              <a:t>1. </a:t>
            </a:r>
            <a:r>
              <a:rPr lang="es-ES" sz="2000" dirty="0"/>
              <a:t>Copia autenticada del contrato suscripto con el Representante de Obligacionistas según la Ley de Mercado de Valores. </a:t>
            </a:r>
          </a:p>
          <a:p>
            <a:pPr algn="just"/>
            <a:r>
              <a:rPr lang="es-ES" sz="2000" b="1" dirty="0"/>
              <a:t>2.   </a:t>
            </a:r>
            <a:r>
              <a:rPr lang="es-ES" sz="2000" dirty="0"/>
              <a:t>Modelo del Título global representativo de las Series ajustado a los términos establecidos en el Reglamento Operativo del SEN.</a:t>
            </a:r>
          </a:p>
          <a:p>
            <a:pPr marL="457200" indent="-457200" algn="just">
              <a:buAutoNum type="arabicPeriod"/>
            </a:pPr>
            <a:endParaRPr lang="es-ES" sz="2000" dirty="0"/>
          </a:p>
          <a:p>
            <a:pPr algn="just"/>
            <a:endParaRPr lang="es-ES" sz="2000" dirty="0"/>
          </a:p>
          <a:p>
            <a:pPr marL="457200" indent="-457200" algn="just">
              <a:buAutoNum type="arabicPeriod"/>
            </a:pPr>
            <a:endParaRPr lang="es-ES" sz="2000" dirty="0"/>
          </a:p>
          <a:p>
            <a:endParaRPr lang="es-PY" sz="2000" b="1" i="1" dirty="0"/>
          </a:p>
        </p:txBody>
      </p:sp>
      <p:pic>
        <p:nvPicPr>
          <p:cNvPr id="8" name="Imagen 7"/>
          <p:cNvPicPr>
            <a:picLocks noChangeAspect="1"/>
          </p:cNvPicPr>
          <p:nvPr/>
        </p:nvPicPr>
        <p:blipFill>
          <a:blip r:embed="rId3"/>
          <a:stretch>
            <a:fillRect/>
          </a:stretch>
        </p:blipFill>
        <p:spPr>
          <a:xfrm>
            <a:off x="-156037" y="6001256"/>
            <a:ext cx="1780122" cy="1004282"/>
          </a:xfrm>
          <a:prstGeom prst="rect">
            <a:avLst/>
          </a:prstGeom>
        </p:spPr>
      </p:pic>
      <p:pic>
        <p:nvPicPr>
          <p:cNvPr id="6" name="Imagen 5"/>
          <p:cNvPicPr>
            <a:picLocks noChangeAspect="1"/>
          </p:cNvPicPr>
          <p:nvPr/>
        </p:nvPicPr>
        <p:blipFill>
          <a:blip r:embed="rId4"/>
          <a:stretch>
            <a:fillRect/>
          </a:stretch>
        </p:blipFill>
        <p:spPr>
          <a:xfrm>
            <a:off x="2561220" y="3102202"/>
            <a:ext cx="5502924" cy="3298598"/>
          </a:xfrm>
          <a:prstGeom prst="rect">
            <a:avLst/>
          </a:prstGeom>
        </p:spPr>
      </p:pic>
    </p:spTree>
    <p:extLst>
      <p:ext uri="{BB962C8B-B14F-4D97-AF65-F5344CB8AC3E}">
        <p14:creationId xmlns:p14="http://schemas.microsoft.com/office/powerpoint/2010/main" val="4163180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44422</TotalTime>
  <Words>1447</Words>
  <Application>Microsoft Office PowerPoint</Application>
  <PresentationFormat>A4 (210 x 297 mm)</PresentationFormat>
  <Paragraphs>84</Paragraphs>
  <Slides>18</Slides>
  <Notes>0</Notes>
  <HiddenSlides>0</HiddenSlides>
  <MMClips>0</MMClips>
  <ScaleCrop>false</ScaleCrop>
  <HeadingPairs>
    <vt:vector size="6" baseType="variant">
      <vt:variant>
        <vt:lpstr>Fuentes usadas</vt:lpstr>
      </vt:variant>
      <vt:variant>
        <vt:i4>1</vt:i4>
      </vt:variant>
      <vt:variant>
        <vt:lpstr>Tema</vt:lpstr>
      </vt:variant>
      <vt:variant>
        <vt:i4>1</vt:i4>
      </vt:variant>
      <vt:variant>
        <vt:lpstr>Títulos de diapositiva</vt:lpstr>
      </vt:variant>
      <vt:variant>
        <vt:i4>18</vt:i4>
      </vt:variant>
    </vt:vector>
  </HeadingPairs>
  <TitlesOfParts>
    <vt:vector size="20" baseType="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a</dc:creator>
  <cp:lastModifiedBy>Marcos  Franco</cp:lastModifiedBy>
  <cp:revision>443</cp:revision>
  <dcterms:created xsi:type="dcterms:W3CDTF">2018-06-26T13:47:00Z</dcterms:created>
  <dcterms:modified xsi:type="dcterms:W3CDTF">2023-04-03T17:58:07Z</dcterms:modified>
</cp:coreProperties>
</file>