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129"/>
  </p:notesMasterIdLst>
  <p:sldIdLst>
    <p:sldId id="256" r:id="rId2"/>
    <p:sldId id="510" r:id="rId3"/>
    <p:sldId id="507" r:id="rId4"/>
    <p:sldId id="511" r:id="rId5"/>
    <p:sldId id="557" r:id="rId6"/>
    <p:sldId id="558" r:id="rId7"/>
    <p:sldId id="591" r:id="rId8"/>
    <p:sldId id="589" r:id="rId9"/>
    <p:sldId id="509" r:id="rId10"/>
    <p:sldId id="399" r:id="rId11"/>
    <p:sldId id="483" r:id="rId12"/>
    <p:sldId id="484" r:id="rId13"/>
    <p:sldId id="460" r:id="rId14"/>
    <p:sldId id="485" r:id="rId15"/>
    <p:sldId id="486" r:id="rId16"/>
    <p:sldId id="489" r:id="rId17"/>
    <p:sldId id="490" r:id="rId18"/>
    <p:sldId id="491" r:id="rId19"/>
    <p:sldId id="513" r:id="rId20"/>
    <p:sldId id="515" r:id="rId21"/>
    <p:sldId id="517" r:id="rId22"/>
    <p:sldId id="516" r:id="rId23"/>
    <p:sldId id="518" r:id="rId24"/>
    <p:sldId id="514" r:id="rId25"/>
    <p:sldId id="492" r:id="rId26"/>
    <p:sldId id="493" r:id="rId27"/>
    <p:sldId id="475" r:id="rId28"/>
    <p:sldId id="451" r:id="rId29"/>
    <p:sldId id="496" r:id="rId30"/>
    <p:sldId id="577" r:id="rId31"/>
    <p:sldId id="495" r:id="rId32"/>
    <p:sldId id="499" r:id="rId33"/>
    <p:sldId id="519" r:id="rId34"/>
    <p:sldId id="500" r:id="rId35"/>
    <p:sldId id="522" r:id="rId36"/>
    <p:sldId id="501" r:id="rId37"/>
    <p:sldId id="462" r:id="rId38"/>
    <p:sldId id="463" r:id="rId39"/>
    <p:sldId id="502" r:id="rId40"/>
    <p:sldId id="465" r:id="rId41"/>
    <p:sldId id="466" r:id="rId42"/>
    <p:sldId id="467" r:id="rId43"/>
    <p:sldId id="468" r:id="rId44"/>
    <p:sldId id="469" r:id="rId45"/>
    <p:sldId id="503" r:id="rId46"/>
    <p:sldId id="471" r:id="rId47"/>
    <p:sldId id="472" r:id="rId48"/>
    <p:sldId id="504" r:id="rId49"/>
    <p:sldId id="476" r:id="rId50"/>
    <p:sldId id="584" r:id="rId51"/>
    <p:sldId id="587" r:id="rId52"/>
    <p:sldId id="588" r:id="rId53"/>
    <p:sldId id="520" r:id="rId54"/>
    <p:sldId id="457" r:id="rId55"/>
    <p:sldId id="459" r:id="rId56"/>
    <p:sldId id="521" r:id="rId57"/>
    <p:sldId id="477" r:id="rId58"/>
    <p:sldId id="481" r:id="rId59"/>
    <p:sldId id="479" r:id="rId60"/>
    <p:sldId id="559" r:id="rId61"/>
    <p:sldId id="582" r:id="rId62"/>
    <p:sldId id="579" r:id="rId63"/>
    <p:sldId id="581" r:id="rId64"/>
    <p:sldId id="583" r:id="rId65"/>
    <p:sldId id="580" r:id="rId66"/>
    <p:sldId id="560" r:id="rId67"/>
    <p:sldId id="561" r:id="rId68"/>
    <p:sldId id="562" r:id="rId69"/>
    <p:sldId id="563" r:id="rId70"/>
    <p:sldId id="564" r:id="rId71"/>
    <p:sldId id="578" r:id="rId72"/>
    <p:sldId id="565" r:id="rId73"/>
    <p:sldId id="566" r:id="rId74"/>
    <p:sldId id="567" r:id="rId75"/>
    <p:sldId id="585" r:id="rId76"/>
    <p:sldId id="596" r:id="rId77"/>
    <p:sldId id="606" r:id="rId78"/>
    <p:sldId id="607" r:id="rId79"/>
    <p:sldId id="608" r:id="rId80"/>
    <p:sldId id="597" r:id="rId81"/>
    <p:sldId id="598" r:id="rId82"/>
    <p:sldId id="599" r:id="rId83"/>
    <p:sldId id="600" r:id="rId84"/>
    <p:sldId id="601" r:id="rId85"/>
    <p:sldId id="602" r:id="rId86"/>
    <p:sldId id="603" r:id="rId87"/>
    <p:sldId id="604" r:id="rId88"/>
    <p:sldId id="569" r:id="rId89"/>
    <p:sldId id="568" r:id="rId90"/>
    <p:sldId id="570" r:id="rId91"/>
    <p:sldId id="571" r:id="rId92"/>
    <p:sldId id="572" r:id="rId93"/>
    <p:sldId id="574" r:id="rId94"/>
    <p:sldId id="573" r:id="rId95"/>
    <p:sldId id="575" r:id="rId96"/>
    <p:sldId id="576" r:id="rId97"/>
    <p:sldId id="592" r:id="rId98"/>
    <p:sldId id="593" r:id="rId99"/>
    <p:sldId id="594" r:id="rId100"/>
    <p:sldId id="595" r:id="rId101"/>
    <p:sldId id="523" r:id="rId102"/>
    <p:sldId id="524" r:id="rId103"/>
    <p:sldId id="544" r:id="rId104"/>
    <p:sldId id="553" r:id="rId105"/>
    <p:sldId id="554" r:id="rId106"/>
    <p:sldId id="556" r:id="rId107"/>
    <p:sldId id="545" r:id="rId108"/>
    <p:sldId id="546" r:id="rId109"/>
    <p:sldId id="547" r:id="rId110"/>
    <p:sldId id="548" r:id="rId111"/>
    <p:sldId id="533" r:id="rId112"/>
    <p:sldId id="534" r:id="rId113"/>
    <p:sldId id="549" r:id="rId114"/>
    <p:sldId id="550" r:id="rId115"/>
    <p:sldId id="526" r:id="rId116"/>
    <p:sldId id="551" r:id="rId117"/>
    <p:sldId id="540" r:id="rId118"/>
    <p:sldId id="535" r:id="rId119"/>
    <p:sldId id="541" r:id="rId120"/>
    <p:sldId id="527" r:id="rId121"/>
    <p:sldId id="536" r:id="rId122"/>
    <p:sldId id="528" r:id="rId123"/>
    <p:sldId id="552" r:id="rId124"/>
    <p:sldId id="530" r:id="rId125"/>
    <p:sldId id="529" r:id="rId126"/>
    <p:sldId id="448" r:id="rId127"/>
    <p:sldId id="403" r:id="rId128"/>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970"/>
    <a:srgbClr val="99CCFF"/>
    <a:srgbClr val="F4A024"/>
    <a:srgbClr val="A8B9F0"/>
    <a:srgbClr val="0000FF"/>
    <a:srgbClr val="B77833"/>
    <a:srgbClr val="990000"/>
    <a:srgbClr val="993300"/>
    <a:srgbClr val="D39E6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3716" autoAdjust="0"/>
  </p:normalViewPr>
  <p:slideViewPr>
    <p:cSldViewPr>
      <p:cViewPr varScale="1">
        <p:scale>
          <a:sx n="74" d="100"/>
          <a:sy n="74" d="100"/>
        </p:scale>
        <p:origin x="1164"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atin typeface="Times New Roman" pitchFamily="18" charset="0"/>
              </a:defRPr>
            </a:lvl1pPr>
          </a:lstStyle>
          <a:p>
            <a:pPr>
              <a:defRPr/>
            </a:pPr>
            <a:endParaRPr lang="es-ES"/>
          </a:p>
        </p:txBody>
      </p:sp>
      <p:sp>
        <p:nvSpPr>
          <p:cNvPr id="95235"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Times New Roman" pitchFamily="18" charset="0"/>
              </a:defRPr>
            </a:lvl1pPr>
          </a:lstStyle>
          <a:p>
            <a:pPr>
              <a:defRPr/>
            </a:pPr>
            <a:endParaRPr lang="es-ES"/>
          </a:p>
        </p:txBody>
      </p:sp>
      <p:sp>
        <p:nvSpPr>
          <p:cNvPr id="3584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95237"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95238"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atin typeface="Times New Roman" pitchFamily="18" charset="0"/>
              </a:defRPr>
            </a:lvl1pPr>
          </a:lstStyle>
          <a:p>
            <a:pPr>
              <a:defRPr/>
            </a:pPr>
            <a:endParaRPr lang="es-ES"/>
          </a:p>
        </p:txBody>
      </p:sp>
      <p:sp>
        <p:nvSpPr>
          <p:cNvPr id="95239"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atin typeface="Times New Roman" pitchFamily="18" charset="0"/>
                <a:cs typeface="Arial" charset="0"/>
              </a:defRPr>
            </a:lvl1pPr>
          </a:lstStyle>
          <a:p>
            <a:pPr>
              <a:defRPr/>
            </a:pPr>
            <a:fld id="{DA2B3FE2-D6F2-4D36-B4A9-CC72AD71D9F4}" type="slidenum">
              <a:rPr lang="es-ES"/>
              <a:pPr>
                <a:defRPr/>
              </a:pPr>
              <a:t>‹Nº›</a:t>
            </a:fld>
            <a:endParaRPr lang="es-ES"/>
          </a:p>
        </p:txBody>
      </p:sp>
    </p:spTree>
    <p:extLst>
      <p:ext uri="{BB962C8B-B14F-4D97-AF65-F5344CB8AC3E}">
        <p14:creationId xmlns:p14="http://schemas.microsoft.com/office/powerpoint/2010/main" val="1672189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ln/>
        </p:spPr>
        <p:txBody>
          <a:bodyPr/>
          <a:lstStyle/>
          <a:p>
            <a:pPr eaLnBrk="1" hangingPunct="1"/>
            <a:endParaRPr lang="es-ES" dirty="0"/>
          </a:p>
        </p:txBody>
      </p:sp>
      <p:sp>
        <p:nvSpPr>
          <p:cNvPr id="36868" name="3 Marcador de número de diapositiva"/>
          <p:cNvSpPr>
            <a:spLocks noGrp="1"/>
          </p:cNvSpPr>
          <p:nvPr>
            <p:ph type="sldNum" sz="quarter" idx="5"/>
          </p:nvPr>
        </p:nvSpPr>
        <p:spPr>
          <a:noFill/>
        </p:spPr>
        <p:txBody>
          <a:bodyPr/>
          <a:lstStyle/>
          <a:p>
            <a:fld id="{54E324A7-49AE-48B5-8121-025426CA13B7}" type="slidenum">
              <a:rPr lang="es-ES" smtClean="0"/>
              <a:pPr/>
              <a:t>1</a:t>
            </a:fld>
            <a:endParaRPr lang="es-ES"/>
          </a:p>
        </p:txBody>
      </p:sp>
    </p:spTree>
    <p:extLst>
      <p:ext uri="{BB962C8B-B14F-4D97-AF65-F5344CB8AC3E}">
        <p14:creationId xmlns:p14="http://schemas.microsoft.com/office/powerpoint/2010/main" val="4136656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11</a:t>
            </a:fld>
            <a:endParaRPr lang="es-ES"/>
          </a:p>
        </p:txBody>
      </p:sp>
    </p:spTree>
    <p:extLst>
      <p:ext uri="{BB962C8B-B14F-4D97-AF65-F5344CB8AC3E}">
        <p14:creationId xmlns:p14="http://schemas.microsoft.com/office/powerpoint/2010/main" val="39731533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ln/>
        </p:spPr>
        <p:txBody>
          <a:bodyPr/>
          <a:lstStyle/>
          <a:p>
            <a:pPr eaLnBrk="1" hangingPunct="1"/>
            <a:endParaRPr lang="es-ES" dirty="0"/>
          </a:p>
        </p:txBody>
      </p:sp>
      <p:sp>
        <p:nvSpPr>
          <p:cNvPr id="36868" name="3 Marcador de número de diapositiva"/>
          <p:cNvSpPr>
            <a:spLocks noGrp="1"/>
          </p:cNvSpPr>
          <p:nvPr>
            <p:ph type="sldNum" sz="quarter" idx="5"/>
          </p:nvPr>
        </p:nvSpPr>
        <p:spPr>
          <a:noFill/>
        </p:spPr>
        <p:txBody>
          <a:bodyPr/>
          <a:lstStyle/>
          <a:p>
            <a:fld id="{54E324A7-49AE-48B5-8121-025426CA13B7}" type="slidenum">
              <a:rPr lang="es-ES" smtClean="0"/>
              <a:pPr/>
              <a:t>101</a:t>
            </a:fld>
            <a:endParaRPr lang="es-ES"/>
          </a:p>
        </p:txBody>
      </p:sp>
    </p:spTree>
    <p:extLst>
      <p:ext uri="{BB962C8B-B14F-4D97-AF65-F5344CB8AC3E}">
        <p14:creationId xmlns:p14="http://schemas.microsoft.com/office/powerpoint/2010/main" val="22494889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102</a:t>
            </a:fld>
            <a:endParaRPr lang="es-ES"/>
          </a:p>
        </p:txBody>
      </p:sp>
    </p:spTree>
    <p:extLst>
      <p:ext uri="{BB962C8B-B14F-4D97-AF65-F5344CB8AC3E}">
        <p14:creationId xmlns:p14="http://schemas.microsoft.com/office/powerpoint/2010/main" val="13527380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103</a:t>
            </a:fld>
            <a:endParaRPr lang="es-ES"/>
          </a:p>
        </p:txBody>
      </p:sp>
    </p:spTree>
    <p:extLst>
      <p:ext uri="{BB962C8B-B14F-4D97-AF65-F5344CB8AC3E}">
        <p14:creationId xmlns:p14="http://schemas.microsoft.com/office/powerpoint/2010/main" val="38186468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104</a:t>
            </a:fld>
            <a:endParaRPr lang="es-ES"/>
          </a:p>
        </p:txBody>
      </p:sp>
    </p:spTree>
    <p:extLst>
      <p:ext uri="{BB962C8B-B14F-4D97-AF65-F5344CB8AC3E}">
        <p14:creationId xmlns:p14="http://schemas.microsoft.com/office/powerpoint/2010/main" val="31109005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105</a:t>
            </a:fld>
            <a:endParaRPr lang="es-ES"/>
          </a:p>
        </p:txBody>
      </p:sp>
    </p:spTree>
    <p:extLst>
      <p:ext uri="{BB962C8B-B14F-4D97-AF65-F5344CB8AC3E}">
        <p14:creationId xmlns:p14="http://schemas.microsoft.com/office/powerpoint/2010/main" val="4277902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106</a:t>
            </a:fld>
            <a:endParaRPr lang="es-ES"/>
          </a:p>
        </p:txBody>
      </p:sp>
    </p:spTree>
    <p:extLst>
      <p:ext uri="{BB962C8B-B14F-4D97-AF65-F5344CB8AC3E}">
        <p14:creationId xmlns:p14="http://schemas.microsoft.com/office/powerpoint/2010/main" val="13856366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107</a:t>
            </a:fld>
            <a:endParaRPr lang="es-ES"/>
          </a:p>
        </p:txBody>
      </p:sp>
    </p:spTree>
    <p:extLst>
      <p:ext uri="{BB962C8B-B14F-4D97-AF65-F5344CB8AC3E}">
        <p14:creationId xmlns:p14="http://schemas.microsoft.com/office/powerpoint/2010/main" val="30831935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108</a:t>
            </a:fld>
            <a:endParaRPr lang="es-ES"/>
          </a:p>
        </p:txBody>
      </p:sp>
    </p:spTree>
    <p:extLst>
      <p:ext uri="{BB962C8B-B14F-4D97-AF65-F5344CB8AC3E}">
        <p14:creationId xmlns:p14="http://schemas.microsoft.com/office/powerpoint/2010/main" val="13014291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109</a:t>
            </a:fld>
            <a:endParaRPr lang="es-ES"/>
          </a:p>
        </p:txBody>
      </p:sp>
    </p:spTree>
    <p:extLst>
      <p:ext uri="{BB962C8B-B14F-4D97-AF65-F5344CB8AC3E}">
        <p14:creationId xmlns:p14="http://schemas.microsoft.com/office/powerpoint/2010/main" val="14208944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110</a:t>
            </a:fld>
            <a:endParaRPr lang="es-ES"/>
          </a:p>
        </p:txBody>
      </p:sp>
    </p:spTree>
    <p:extLst>
      <p:ext uri="{BB962C8B-B14F-4D97-AF65-F5344CB8AC3E}">
        <p14:creationId xmlns:p14="http://schemas.microsoft.com/office/powerpoint/2010/main" val="2987356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12</a:t>
            </a:fld>
            <a:endParaRPr lang="es-ES"/>
          </a:p>
        </p:txBody>
      </p:sp>
    </p:spTree>
    <p:extLst>
      <p:ext uri="{BB962C8B-B14F-4D97-AF65-F5344CB8AC3E}">
        <p14:creationId xmlns:p14="http://schemas.microsoft.com/office/powerpoint/2010/main" val="2419429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111</a:t>
            </a:fld>
            <a:endParaRPr lang="es-ES"/>
          </a:p>
        </p:txBody>
      </p:sp>
    </p:spTree>
    <p:extLst>
      <p:ext uri="{BB962C8B-B14F-4D97-AF65-F5344CB8AC3E}">
        <p14:creationId xmlns:p14="http://schemas.microsoft.com/office/powerpoint/2010/main" val="25427975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112</a:t>
            </a:fld>
            <a:endParaRPr lang="es-ES"/>
          </a:p>
        </p:txBody>
      </p:sp>
    </p:spTree>
    <p:extLst>
      <p:ext uri="{BB962C8B-B14F-4D97-AF65-F5344CB8AC3E}">
        <p14:creationId xmlns:p14="http://schemas.microsoft.com/office/powerpoint/2010/main" val="3550147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113</a:t>
            </a:fld>
            <a:endParaRPr lang="es-ES"/>
          </a:p>
        </p:txBody>
      </p:sp>
    </p:spTree>
    <p:extLst>
      <p:ext uri="{BB962C8B-B14F-4D97-AF65-F5344CB8AC3E}">
        <p14:creationId xmlns:p14="http://schemas.microsoft.com/office/powerpoint/2010/main" val="7263275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114</a:t>
            </a:fld>
            <a:endParaRPr lang="es-ES"/>
          </a:p>
        </p:txBody>
      </p:sp>
    </p:spTree>
    <p:extLst>
      <p:ext uri="{BB962C8B-B14F-4D97-AF65-F5344CB8AC3E}">
        <p14:creationId xmlns:p14="http://schemas.microsoft.com/office/powerpoint/2010/main" val="13789857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115</a:t>
            </a:fld>
            <a:endParaRPr lang="es-ES"/>
          </a:p>
        </p:txBody>
      </p:sp>
    </p:spTree>
    <p:extLst>
      <p:ext uri="{BB962C8B-B14F-4D97-AF65-F5344CB8AC3E}">
        <p14:creationId xmlns:p14="http://schemas.microsoft.com/office/powerpoint/2010/main" val="20384879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116</a:t>
            </a:fld>
            <a:endParaRPr lang="es-ES"/>
          </a:p>
        </p:txBody>
      </p:sp>
    </p:spTree>
    <p:extLst>
      <p:ext uri="{BB962C8B-B14F-4D97-AF65-F5344CB8AC3E}">
        <p14:creationId xmlns:p14="http://schemas.microsoft.com/office/powerpoint/2010/main" val="9929738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117</a:t>
            </a:fld>
            <a:endParaRPr lang="es-ES"/>
          </a:p>
        </p:txBody>
      </p:sp>
    </p:spTree>
    <p:extLst>
      <p:ext uri="{BB962C8B-B14F-4D97-AF65-F5344CB8AC3E}">
        <p14:creationId xmlns:p14="http://schemas.microsoft.com/office/powerpoint/2010/main" val="99526326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118</a:t>
            </a:fld>
            <a:endParaRPr lang="es-ES"/>
          </a:p>
        </p:txBody>
      </p:sp>
    </p:spTree>
    <p:extLst>
      <p:ext uri="{BB962C8B-B14F-4D97-AF65-F5344CB8AC3E}">
        <p14:creationId xmlns:p14="http://schemas.microsoft.com/office/powerpoint/2010/main" val="30516070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119</a:t>
            </a:fld>
            <a:endParaRPr lang="es-ES"/>
          </a:p>
        </p:txBody>
      </p:sp>
    </p:spTree>
    <p:extLst>
      <p:ext uri="{BB962C8B-B14F-4D97-AF65-F5344CB8AC3E}">
        <p14:creationId xmlns:p14="http://schemas.microsoft.com/office/powerpoint/2010/main" val="2557821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120</a:t>
            </a:fld>
            <a:endParaRPr lang="es-ES"/>
          </a:p>
        </p:txBody>
      </p:sp>
    </p:spTree>
    <p:extLst>
      <p:ext uri="{BB962C8B-B14F-4D97-AF65-F5344CB8AC3E}">
        <p14:creationId xmlns:p14="http://schemas.microsoft.com/office/powerpoint/2010/main" val="37472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13</a:t>
            </a:fld>
            <a:endParaRPr lang="es-ES"/>
          </a:p>
        </p:txBody>
      </p:sp>
    </p:spTree>
    <p:extLst>
      <p:ext uri="{BB962C8B-B14F-4D97-AF65-F5344CB8AC3E}">
        <p14:creationId xmlns:p14="http://schemas.microsoft.com/office/powerpoint/2010/main" val="2165840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121</a:t>
            </a:fld>
            <a:endParaRPr lang="es-ES"/>
          </a:p>
        </p:txBody>
      </p:sp>
    </p:spTree>
    <p:extLst>
      <p:ext uri="{BB962C8B-B14F-4D97-AF65-F5344CB8AC3E}">
        <p14:creationId xmlns:p14="http://schemas.microsoft.com/office/powerpoint/2010/main" val="82260042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122</a:t>
            </a:fld>
            <a:endParaRPr lang="es-ES"/>
          </a:p>
        </p:txBody>
      </p:sp>
    </p:spTree>
    <p:extLst>
      <p:ext uri="{BB962C8B-B14F-4D97-AF65-F5344CB8AC3E}">
        <p14:creationId xmlns:p14="http://schemas.microsoft.com/office/powerpoint/2010/main" val="422085754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123</a:t>
            </a:fld>
            <a:endParaRPr lang="es-ES"/>
          </a:p>
        </p:txBody>
      </p:sp>
    </p:spTree>
    <p:extLst>
      <p:ext uri="{BB962C8B-B14F-4D97-AF65-F5344CB8AC3E}">
        <p14:creationId xmlns:p14="http://schemas.microsoft.com/office/powerpoint/2010/main" val="171940068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124</a:t>
            </a:fld>
            <a:endParaRPr lang="es-ES"/>
          </a:p>
        </p:txBody>
      </p:sp>
    </p:spTree>
    <p:extLst>
      <p:ext uri="{BB962C8B-B14F-4D97-AF65-F5344CB8AC3E}">
        <p14:creationId xmlns:p14="http://schemas.microsoft.com/office/powerpoint/2010/main" val="145668848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125</a:t>
            </a:fld>
            <a:endParaRPr lang="es-ES"/>
          </a:p>
        </p:txBody>
      </p:sp>
    </p:spTree>
    <p:extLst>
      <p:ext uri="{BB962C8B-B14F-4D97-AF65-F5344CB8AC3E}">
        <p14:creationId xmlns:p14="http://schemas.microsoft.com/office/powerpoint/2010/main" val="410602468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126</a:t>
            </a:fld>
            <a:endParaRPr lang="es-ES"/>
          </a:p>
        </p:txBody>
      </p:sp>
    </p:spTree>
    <p:extLst>
      <p:ext uri="{BB962C8B-B14F-4D97-AF65-F5344CB8AC3E}">
        <p14:creationId xmlns:p14="http://schemas.microsoft.com/office/powerpoint/2010/main" val="48734623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127</a:t>
            </a:fld>
            <a:endParaRPr lang="es-ES"/>
          </a:p>
        </p:txBody>
      </p:sp>
    </p:spTree>
    <p:extLst>
      <p:ext uri="{BB962C8B-B14F-4D97-AF65-F5344CB8AC3E}">
        <p14:creationId xmlns:p14="http://schemas.microsoft.com/office/powerpoint/2010/main" val="2297476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14</a:t>
            </a:fld>
            <a:endParaRPr lang="es-ES"/>
          </a:p>
        </p:txBody>
      </p:sp>
    </p:spTree>
    <p:extLst>
      <p:ext uri="{BB962C8B-B14F-4D97-AF65-F5344CB8AC3E}">
        <p14:creationId xmlns:p14="http://schemas.microsoft.com/office/powerpoint/2010/main" val="2660477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15</a:t>
            </a:fld>
            <a:endParaRPr lang="es-ES"/>
          </a:p>
        </p:txBody>
      </p:sp>
    </p:spTree>
    <p:extLst>
      <p:ext uri="{BB962C8B-B14F-4D97-AF65-F5344CB8AC3E}">
        <p14:creationId xmlns:p14="http://schemas.microsoft.com/office/powerpoint/2010/main" val="4231832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16</a:t>
            </a:fld>
            <a:endParaRPr lang="es-ES"/>
          </a:p>
        </p:txBody>
      </p:sp>
    </p:spTree>
    <p:extLst>
      <p:ext uri="{BB962C8B-B14F-4D97-AF65-F5344CB8AC3E}">
        <p14:creationId xmlns:p14="http://schemas.microsoft.com/office/powerpoint/2010/main" val="3521852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17</a:t>
            </a:fld>
            <a:endParaRPr lang="es-ES"/>
          </a:p>
        </p:txBody>
      </p:sp>
    </p:spTree>
    <p:extLst>
      <p:ext uri="{BB962C8B-B14F-4D97-AF65-F5344CB8AC3E}">
        <p14:creationId xmlns:p14="http://schemas.microsoft.com/office/powerpoint/2010/main" val="4290868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18</a:t>
            </a:fld>
            <a:endParaRPr lang="es-ES"/>
          </a:p>
        </p:txBody>
      </p:sp>
    </p:spTree>
    <p:extLst>
      <p:ext uri="{BB962C8B-B14F-4D97-AF65-F5344CB8AC3E}">
        <p14:creationId xmlns:p14="http://schemas.microsoft.com/office/powerpoint/2010/main" val="4062782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19</a:t>
            </a:fld>
            <a:endParaRPr lang="es-ES"/>
          </a:p>
        </p:txBody>
      </p:sp>
    </p:spTree>
    <p:extLst>
      <p:ext uri="{BB962C8B-B14F-4D97-AF65-F5344CB8AC3E}">
        <p14:creationId xmlns:p14="http://schemas.microsoft.com/office/powerpoint/2010/main" val="1284662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20</a:t>
            </a:fld>
            <a:endParaRPr lang="es-ES"/>
          </a:p>
        </p:txBody>
      </p:sp>
    </p:spTree>
    <p:extLst>
      <p:ext uri="{BB962C8B-B14F-4D97-AF65-F5344CB8AC3E}">
        <p14:creationId xmlns:p14="http://schemas.microsoft.com/office/powerpoint/2010/main" val="2353057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2</a:t>
            </a:fld>
            <a:endParaRPr lang="es-ES"/>
          </a:p>
        </p:txBody>
      </p:sp>
    </p:spTree>
    <p:extLst>
      <p:ext uri="{BB962C8B-B14F-4D97-AF65-F5344CB8AC3E}">
        <p14:creationId xmlns:p14="http://schemas.microsoft.com/office/powerpoint/2010/main" val="2269807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21</a:t>
            </a:fld>
            <a:endParaRPr lang="es-ES"/>
          </a:p>
        </p:txBody>
      </p:sp>
    </p:spTree>
    <p:extLst>
      <p:ext uri="{BB962C8B-B14F-4D97-AF65-F5344CB8AC3E}">
        <p14:creationId xmlns:p14="http://schemas.microsoft.com/office/powerpoint/2010/main" val="2984391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22</a:t>
            </a:fld>
            <a:endParaRPr lang="es-ES"/>
          </a:p>
        </p:txBody>
      </p:sp>
    </p:spTree>
    <p:extLst>
      <p:ext uri="{BB962C8B-B14F-4D97-AF65-F5344CB8AC3E}">
        <p14:creationId xmlns:p14="http://schemas.microsoft.com/office/powerpoint/2010/main" val="395829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23</a:t>
            </a:fld>
            <a:endParaRPr lang="es-ES"/>
          </a:p>
        </p:txBody>
      </p:sp>
    </p:spTree>
    <p:extLst>
      <p:ext uri="{BB962C8B-B14F-4D97-AF65-F5344CB8AC3E}">
        <p14:creationId xmlns:p14="http://schemas.microsoft.com/office/powerpoint/2010/main" val="310637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24</a:t>
            </a:fld>
            <a:endParaRPr lang="es-ES"/>
          </a:p>
        </p:txBody>
      </p:sp>
    </p:spTree>
    <p:extLst>
      <p:ext uri="{BB962C8B-B14F-4D97-AF65-F5344CB8AC3E}">
        <p14:creationId xmlns:p14="http://schemas.microsoft.com/office/powerpoint/2010/main" val="1861679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25</a:t>
            </a:fld>
            <a:endParaRPr lang="es-ES"/>
          </a:p>
        </p:txBody>
      </p:sp>
    </p:spTree>
    <p:extLst>
      <p:ext uri="{BB962C8B-B14F-4D97-AF65-F5344CB8AC3E}">
        <p14:creationId xmlns:p14="http://schemas.microsoft.com/office/powerpoint/2010/main" val="1426585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26</a:t>
            </a:fld>
            <a:endParaRPr lang="es-ES"/>
          </a:p>
        </p:txBody>
      </p:sp>
    </p:spTree>
    <p:extLst>
      <p:ext uri="{BB962C8B-B14F-4D97-AF65-F5344CB8AC3E}">
        <p14:creationId xmlns:p14="http://schemas.microsoft.com/office/powerpoint/2010/main" val="1709460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27</a:t>
            </a:fld>
            <a:endParaRPr lang="es-ES"/>
          </a:p>
        </p:txBody>
      </p:sp>
    </p:spTree>
    <p:extLst>
      <p:ext uri="{BB962C8B-B14F-4D97-AF65-F5344CB8AC3E}">
        <p14:creationId xmlns:p14="http://schemas.microsoft.com/office/powerpoint/2010/main" val="2790276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28</a:t>
            </a:fld>
            <a:endParaRPr lang="es-ES"/>
          </a:p>
        </p:txBody>
      </p:sp>
    </p:spTree>
    <p:extLst>
      <p:ext uri="{BB962C8B-B14F-4D97-AF65-F5344CB8AC3E}">
        <p14:creationId xmlns:p14="http://schemas.microsoft.com/office/powerpoint/2010/main" val="3396747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29</a:t>
            </a:fld>
            <a:endParaRPr lang="es-ES"/>
          </a:p>
        </p:txBody>
      </p:sp>
    </p:spTree>
    <p:extLst>
      <p:ext uri="{BB962C8B-B14F-4D97-AF65-F5344CB8AC3E}">
        <p14:creationId xmlns:p14="http://schemas.microsoft.com/office/powerpoint/2010/main" val="955115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30</a:t>
            </a:fld>
            <a:endParaRPr lang="es-ES"/>
          </a:p>
        </p:txBody>
      </p:sp>
    </p:spTree>
    <p:extLst>
      <p:ext uri="{BB962C8B-B14F-4D97-AF65-F5344CB8AC3E}">
        <p14:creationId xmlns:p14="http://schemas.microsoft.com/office/powerpoint/2010/main" val="1213842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3</a:t>
            </a:fld>
            <a:endParaRPr lang="es-ES"/>
          </a:p>
        </p:txBody>
      </p:sp>
    </p:spTree>
    <p:extLst>
      <p:ext uri="{BB962C8B-B14F-4D97-AF65-F5344CB8AC3E}">
        <p14:creationId xmlns:p14="http://schemas.microsoft.com/office/powerpoint/2010/main" val="132876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31</a:t>
            </a:fld>
            <a:endParaRPr lang="es-ES"/>
          </a:p>
        </p:txBody>
      </p:sp>
    </p:spTree>
    <p:extLst>
      <p:ext uri="{BB962C8B-B14F-4D97-AF65-F5344CB8AC3E}">
        <p14:creationId xmlns:p14="http://schemas.microsoft.com/office/powerpoint/2010/main" val="2104204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32</a:t>
            </a:fld>
            <a:endParaRPr lang="es-ES"/>
          </a:p>
        </p:txBody>
      </p:sp>
    </p:spTree>
    <p:extLst>
      <p:ext uri="{BB962C8B-B14F-4D97-AF65-F5344CB8AC3E}">
        <p14:creationId xmlns:p14="http://schemas.microsoft.com/office/powerpoint/2010/main" val="2570352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33</a:t>
            </a:fld>
            <a:endParaRPr lang="es-ES"/>
          </a:p>
        </p:txBody>
      </p:sp>
    </p:spTree>
    <p:extLst>
      <p:ext uri="{BB962C8B-B14F-4D97-AF65-F5344CB8AC3E}">
        <p14:creationId xmlns:p14="http://schemas.microsoft.com/office/powerpoint/2010/main" val="384854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34</a:t>
            </a:fld>
            <a:endParaRPr lang="es-ES"/>
          </a:p>
        </p:txBody>
      </p:sp>
    </p:spTree>
    <p:extLst>
      <p:ext uri="{BB962C8B-B14F-4D97-AF65-F5344CB8AC3E}">
        <p14:creationId xmlns:p14="http://schemas.microsoft.com/office/powerpoint/2010/main" val="3994062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ln/>
        </p:spPr>
        <p:txBody>
          <a:bodyPr/>
          <a:lstStyle/>
          <a:p>
            <a:pPr eaLnBrk="1" hangingPunct="1"/>
            <a:endParaRPr lang="es-ES" dirty="0"/>
          </a:p>
        </p:txBody>
      </p:sp>
      <p:sp>
        <p:nvSpPr>
          <p:cNvPr id="36868" name="3 Marcador de número de diapositiva"/>
          <p:cNvSpPr>
            <a:spLocks noGrp="1"/>
          </p:cNvSpPr>
          <p:nvPr>
            <p:ph type="sldNum" sz="quarter" idx="5"/>
          </p:nvPr>
        </p:nvSpPr>
        <p:spPr>
          <a:noFill/>
        </p:spPr>
        <p:txBody>
          <a:bodyPr/>
          <a:lstStyle/>
          <a:p>
            <a:fld id="{54E324A7-49AE-48B5-8121-025426CA13B7}" type="slidenum">
              <a:rPr lang="es-ES" smtClean="0"/>
              <a:pPr/>
              <a:t>35</a:t>
            </a:fld>
            <a:endParaRPr lang="es-ES"/>
          </a:p>
        </p:txBody>
      </p:sp>
    </p:spTree>
    <p:extLst>
      <p:ext uri="{BB962C8B-B14F-4D97-AF65-F5344CB8AC3E}">
        <p14:creationId xmlns:p14="http://schemas.microsoft.com/office/powerpoint/2010/main" val="622936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36</a:t>
            </a:fld>
            <a:endParaRPr lang="es-ES"/>
          </a:p>
        </p:txBody>
      </p:sp>
    </p:spTree>
    <p:extLst>
      <p:ext uri="{BB962C8B-B14F-4D97-AF65-F5344CB8AC3E}">
        <p14:creationId xmlns:p14="http://schemas.microsoft.com/office/powerpoint/2010/main" val="244877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37</a:t>
            </a:fld>
            <a:endParaRPr lang="es-ES"/>
          </a:p>
        </p:txBody>
      </p:sp>
    </p:spTree>
    <p:extLst>
      <p:ext uri="{BB962C8B-B14F-4D97-AF65-F5344CB8AC3E}">
        <p14:creationId xmlns:p14="http://schemas.microsoft.com/office/powerpoint/2010/main" val="3616387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38</a:t>
            </a:fld>
            <a:endParaRPr lang="es-ES"/>
          </a:p>
        </p:txBody>
      </p:sp>
    </p:spTree>
    <p:extLst>
      <p:ext uri="{BB962C8B-B14F-4D97-AF65-F5344CB8AC3E}">
        <p14:creationId xmlns:p14="http://schemas.microsoft.com/office/powerpoint/2010/main" val="3070366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39</a:t>
            </a:fld>
            <a:endParaRPr lang="es-ES"/>
          </a:p>
        </p:txBody>
      </p:sp>
    </p:spTree>
    <p:extLst>
      <p:ext uri="{BB962C8B-B14F-4D97-AF65-F5344CB8AC3E}">
        <p14:creationId xmlns:p14="http://schemas.microsoft.com/office/powerpoint/2010/main" val="2485232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40</a:t>
            </a:fld>
            <a:endParaRPr lang="es-ES"/>
          </a:p>
        </p:txBody>
      </p:sp>
    </p:spTree>
    <p:extLst>
      <p:ext uri="{BB962C8B-B14F-4D97-AF65-F5344CB8AC3E}">
        <p14:creationId xmlns:p14="http://schemas.microsoft.com/office/powerpoint/2010/main" val="1622765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4</a:t>
            </a:fld>
            <a:endParaRPr lang="es-ES"/>
          </a:p>
        </p:txBody>
      </p:sp>
    </p:spTree>
    <p:extLst>
      <p:ext uri="{BB962C8B-B14F-4D97-AF65-F5344CB8AC3E}">
        <p14:creationId xmlns:p14="http://schemas.microsoft.com/office/powerpoint/2010/main" val="1088865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41</a:t>
            </a:fld>
            <a:endParaRPr lang="es-ES"/>
          </a:p>
        </p:txBody>
      </p:sp>
    </p:spTree>
    <p:extLst>
      <p:ext uri="{BB962C8B-B14F-4D97-AF65-F5344CB8AC3E}">
        <p14:creationId xmlns:p14="http://schemas.microsoft.com/office/powerpoint/2010/main" val="2501302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42</a:t>
            </a:fld>
            <a:endParaRPr lang="es-ES"/>
          </a:p>
        </p:txBody>
      </p:sp>
    </p:spTree>
    <p:extLst>
      <p:ext uri="{BB962C8B-B14F-4D97-AF65-F5344CB8AC3E}">
        <p14:creationId xmlns:p14="http://schemas.microsoft.com/office/powerpoint/2010/main" val="537397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43</a:t>
            </a:fld>
            <a:endParaRPr lang="es-ES"/>
          </a:p>
        </p:txBody>
      </p:sp>
    </p:spTree>
    <p:extLst>
      <p:ext uri="{BB962C8B-B14F-4D97-AF65-F5344CB8AC3E}">
        <p14:creationId xmlns:p14="http://schemas.microsoft.com/office/powerpoint/2010/main" val="10253682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44</a:t>
            </a:fld>
            <a:endParaRPr lang="es-ES"/>
          </a:p>
        </p:txBody>
      </p:sp>
    </p:spTree>
    <p:extLst>
      <p:ext uri="{BB962C8B-B14F-4D97-AF65-F5344CB8AC3E}">
        <p14:creationId xmlns:p14="http://schemas.microsoft.com/office/powerpoint/2010/main" val="2624102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45</a:t>
            </a:fld>
            <a:endParaRPr lang="es-ES"/>
          </a:p>
        </p:txBody>
      </p:sp>
    </p:spTree>
    <p:extLst>
      <p:ext uri="{BB962C8B-B14F-4D97-AF65-F5344CB8AC3E}">
        <p14:creationId xmlns:p14="http://schemas.microsoft.com/office/powerpoint/2010/main" val="3476561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46</a:t>
            </a:fld>
            <a:endParaRPr lang="es-ES"/>
          </a:p>
        </p:txBody>
      </p:sp>
    </p:spTree>
    <p:extLst>
      <p:ext uri="{BB962C8B-B14F-4D97-AF65-F5344CB8AC3E}">
        <p14:creationId xmlns:p14="http://schemas.microsoft.com/office/powerpoint/2010/main" val="41733892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47</a:t>
            </a:fld>
            <a:endParaRPr lang="es-ES"/>
          </a:p>
        </p:txBody>
      </p:sp>
    </p:spTree>
    <p:extLst>
      <p:ext uri="{BB962C8B-B14F-4D97-AF65-F5344CB8AC3E}">
        <p14:creationId xmlns:p14="http://schemas.microsoft.com/office/powerpoint/2010/main" val="12188238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48</a:t>
            </a:fld>
            <a:endParaRPr lang="es-ES"/>
          </a:p>
        </p:txBody>
      </p:sp>
    </p:spTree>
    <p:extLst>
      <p:ext uri="{BB962C8B-B14F-4D97-AF65-F5344CB8AC3E}">
        <p14:creationId xmlns:p14="http://schemas.microsoft.com/office/powerpoint/2010/main" val="9337991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49</a:t>
            </a:fld>
            <a:endParaRPr lang="es-ES"/>
          </a:p>
        </p:txBody>
      </p:sp>
    </p:spTree>
    <p:extLst>
      <p:ext uri="{BB962C8B-B14F-4D97-AF65-F5344CB8AC3E}">
        <p14:creationId xmlns:p14="http://schemas.microsoft.com/office/powerpoint/2010/main" val="32719829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50</a:t>
            </a:fld>
            <a:endParaRPr lang="es-ES"/>
          </a:p>
        </p:txBody>
      </p:sp>
    </p:spTree>
    <p:extLst>
      <p:ext uri="{BB962C8B-B14F-4D97-AF65-F5344CB8AC3E}">
        <p14:creationId xmlns:p14="http://schemas.microsoft.com/office/powerpoint/2010/main" val="4053306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5</a:t>
            </a:fld>
            <a:endParaRPr lang="es-ES"/>
          </a:p>
        </p:txBody>
      </p:sp>
    </p:spTree>
    <p:extLst>
      <p:ext uri="{BB962C8B-B14F-4D97-AF65-F5344CB8AC3E}">
        <p14:creationId xmlns:p14="http://schemas.microsoft.com/office/powerpoint/2010/main" val="32668020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51</a:t>
            </a:fld>
            <a:endParaRPr lang="es-ES"/>
          </a:p>
        </p:txBody>
      </p:sp>
    </p:spTree>
    <p:extLst>
      <p:ext uri="{BB962C8B-B14F-4D97-AF65-F5344CB8AC3E}">
        <p14:creationId xmlns:p14="http://schemas.microsoft.com/office/powerpoint/2010/main" val="36131723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52</a:t>
            </a:fld>
            <a:endParaRPr lang="es-ES"/>
          </a:p>
        </p:txBody>
      </p:sp>
    </p:spTree>
    <p:extLst>
      <p:ext uri="{BB962C8B-B14F-4D97-AF65-F5344CB8AC3E}">
        <p14:creationId xmlns:p14="http://schemas.microsoft.com/office/powerpoint/2010/main" val="8215903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ln/>
        </p:spPr>
        <p:txBody>
          <a:bodyPr/>
          <a:lstStyle/>
          <a:p>
            <a:pPr eaLnBrk="1" hangingPunct="1"/>
            <a:endParaRPr lang="es-ES" dirty="0"/>
          </a:p>
        </p:txBody>
      </p:sp>
      <p:sp>
        <p:nvSpPr>
          <p:cNvPr id="36868" name="3 Marcador de número de diapositiva"/>
          <p:cNvSpPr>
            <a:spLocks noGrp="1"/>
          </p:cNvSpPr>
          <p:nvPr>
            <p:ph type="sldNum" sz="quarter" idx="5"/>
          </p:nvPr>
        </p:nvSpPr>
        <p:spPr>
          <a:noFill/>
        </p:spPr>
        <p:txBody>
          <a:bodyPr/>
          <a:lstStyle/>
          <a:p>
            <a:fld id="{54E324A7-49AE-48B5-8121-025426CA13B7}" type="slidenum">
              <a:rPr lang="es-ES" smtClean="0"/>
              <a:pPr/>
              <a:t>53</a:t>
            </a:fld>
            <a:endParaRPr lang="es-ES"/>
          </a:p>
        </p:txBody>
      </p:sp>
    </p:spTree>
    <p:extLst>
      <p:ext uri="{BB962C8B-B14F-4D97-AF65-F5344CB8AC3E}">
        <p14:creationId xmlns:p14="http://schemas.microsoft.com/office/powerpoint/2010/main" val="39736719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54</a:t>
            </a:fld>
            <a:endParaRPr lang="es-ES"/>
          </a:p>
        </p:txBody>
      </p:sp>
    </p:spTree>
    <p:extLst>
      <p:ext uri="{BB962C8B-B14F-4D97-AF65-F5344CB8AC3E}">
        <p14:creationId xmlns:p14="http://schemas.microsoft.com/office/powerpoint/2010/main" val="25128292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55</a:t>
            </a:fld>
            <a:endParaRPr lang="es-ES"/>
          </a:p>
        </p:txBody>
      </p:sp>
    </p:spTree>
    <p:extLst>
      <p:ext uri="{BB962C8B-B14F-4D97-AF65-F5344CB8AC3E}">
        <p14:creationId xmlns:p14="http://schemas.microsoft.com/office/powerpoint/2010/main" val="30201442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ln/>
        </p:spPr>
        <p:txBody>
          <a:bodyPr/>
          <a:lstStyle/>
          <a:p>
            <a:pPr eaLnBrk="1" hangingPunct="1"/>
            <a:endParaRPr lang="es-ES" dirty="0"/>
          </a:p>
        </p:txBody>
      </p:sp>
      <p:sp>
        <p:nvSpPr>
          <p:cNvPr id="36868" name="3 Marcador de número de diapositiva"/>
          <p:cNvSpPr>
            <a:spLocks noGrp="1"/>
          </p:cNvSpPr>
          <p:nvPr>
            <p:ph type="sldNum" sz="quarter" idx="5"/>
          </p:nvPr>
        </p:nvSpPr>
        <p:spPr>
          <a:noFill/>
        </p:spPr>
        <p:txBody>
          <a:bodyPr/>
          <a:lstStyle/>
          <a:p>
            <a:fld id="{54E324A7-49AE-48B5-8121-025426CA13B7}" type="slidenum">
              <a:rPr lang="es-ES" smtClean="0"/>
              <a:pPr/>
              <a:t>56</a:t>
            </a:fld>
            <a:endParaRPr lang="es-ES"/>
          </a:p>
        </p:txBody>
      </p:sp>
    </p:spTree>
    <p:extLst>
      <p:ext uri="{BB962C8B-B14F-4D97-AF65-F5344CB8AC3E}">
        <p14:creationId xmlns:p14="http://schemas.microsoft.com/office/powerpoint/2010/main" val="778845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57</a:t>
            </a:fld>
            <a:endParaRPr lang="es-ES"/>
          </a:p>
        </p:txBody>
      </p:sp>
    </p:spTree>
    <p:extLst>
      <p:ext uri="{BB962C8B-B14F-4D97-AF65-F5344CB8AC3E}">
        <p14:creationId xmlns:p14="http://schemas.microsoft.com/office/powerpoint/2010/main" val="23131230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58</a:t>
            </a:fld>
            <a:endParaRPr lang="es-ES"/>
          </a:p>
        </p:txBody>
      </p:sp>
    </p:spTree>
    <p:extLst>
      <p:ext uri="{BB962C8B-B14F-4D97-AF65-F5344CB8AC3E}">
        <p14:creationId xmlns:p14="http://schemas.microsoft.com/office/powerpoint/2010/main" val="39879249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59</a:t>
            </a:fld>
            <a:endParaRPr lang="es-ES"/>
          </a:p>
        </p:txBody>
      </p:sp>
    </p:spTree>
    <p:extLst>
      <p:ext uri="{BB962C8B-B14F-4D97-AF65-F5344CB8AC3E}">
        <p14:creationId xmlns:p14="http://schemas.microsoft.com/office/powerpoint/2010/main" val="3912370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ln/>
        </p:spPr>
        <p:txBody>
          <a:bodyPr/>
          <a:lstStyle/>
          <a:p>
            <a:pPr eaLnBrk="1" hangingPunct="1"/>
            <a:endParaRPr lang="es-ES" dirty="0"/>
          </a:p>
        </p:txBody>
      </p:sp>
      <p:sp>
        <p:nvSpPr>
          <p:cNvPr id="36868" name="3 Marcador de número de diapositiva"/>
          <p:cNvSpPr>
            <a:spLocks noGrp="1"/>
          </p:cNvSpPr>
          <p:nvPr>
            <p:ph type="sldNum" sz="quarter" idx="5"/>
          </p:nvPr>
        </p:nvSpPr>
        <p:spPr>
          <a:noFill/>
        </p:spPr>
        <p:txBody>
          <a:bodyPr/>
          <a:lstStyle/>
          <a:p>
            <a:fld id="{54E324A7-49AE-48B5-8121-025426CA13B7}" type="slidenum">
              <a:rPr lang="es-ES" smtClean="0"/>
              <a:pPr/>
              <a:t>60</a:t>
            </a:fld>
            <a:endParaRPr lang="es-ES"/>
          </a:p>
        </p:txBody>
      </p:sp>
    </p:spTree>
    <p:extLst>
      <p:ext uri="{BB962C8B-B14F-4D97-AF65-F5344CB8AC3E}">
        <p14:creationId xmlns:p14="http://schemas.microsoft.com/office/powerpoint/2010/main" val="82460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6</a:t>
            </a:fld>
            <a:endParaRPr lang="es-ES"/>
          </a:p>
        </p:txBody>
      </p:sp>
    </p:spTree>
    <p:extLst>
      <p:ext uri="{BB962C8B-B14F-4D97-AF65-F5344CB8AC3E}">
        <p14:creationId xmlns:p14="http://schemas.microsoft.com/office/powerpoint/2010/main" val="37941821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61</a:t>
            </a:fld>
            <a:endParaRPr lang="es-ES"/>
          </a:p>
        </p:txBody>
      </p:sp>
    </p:spTree>
    <p:extLst>
      <p:ext uri="{BB962C8B-B14F-4D97-AF65-F5344CB8AC3E}">
        <p14:creationId xmlns:p14="http://schemas.microsoft.com/office/powerpoint/2010/main" val="12700712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ln/>
        </p:spPr>
        <p:txBody>
          <a:bodyPr/>
          <a:lstStyle/>
          <a:p>
            <a:pPr eaLnBrk="1" hangingPunct="1"/>
            <a:endParaRPr lang="es-ES" dirty="0"/>
          </a:p>
        </p:txBody>
      </p:sp>
      <p:sp>
        <p:nvSpPr>
          <p:cNvPr id="36868" name="3 Marcador de número de diapositiva"/>
          <p:cNvSpPr>
            <a:spLocks noGrp="1"/>
          </p:cNvSpPr>
          <p:nvPr>
            <p:ph type="sldNum" sz="quarter" idx="5"/>
          </p:nvPr>
        </p:nvSpPr>
        <p:spPr>
          <a:noFill/>
        </p:spPr>
        <p:txBody>
          <a:bodyPr/>
          <a:lstStyle/>
          <a:p>
            <a:fld id="{54E324A7-49AE-48B5-8121-025426CA13B7}" type="slidenum">
              <a:rPr lang="es-ES" smtClean="0"/>
              <a:pPr/>
              <a:t>62</a:t>
            </a:fld>
            <a:endParaRPr lang="es-ES"/>
          </a:p>
        </p:txBody>
      </p:sp>
    </p:spTree>
    <p:extLst>
      <p:ext uri="{BB962C8B-B14F-4D97-AF65-F5344CB8AC3E}">
        <p14:creationId xmlns:p14="http://schemas.microsoft.com/office/powerpoint/2010/main" val="32380131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63</a:t>
            </a:fld>
            <a:endParaRPr lang="es-ES"/>
          </a:p>
        </p:txBody>
      </p:sp>
    </p:spTree>
    <p:extLst>
      <p:ext uri="{BB962C8B-B14F-4D97-AF65-F5344CB8AC3E}">
        <p14:creationId xmlns:p14="http://schemas.microsoft.com/office/powerpoint/2010/main" val="6390022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64</a:t>
            </a:fld>
            <a:endParaRPr lang="es-ES"/>
          </a:p>
        </p:txBody>
      </p:sp>
    </p:spTree>
    <p:extLst>
      <p:ext uri="{BB962C8B-B14F-4D97-AF65-F5344CB8AC3E}">
        <p14:creationId xmlns:p14="http://schemas.microsoft.com/office/powerpoint/2010/main" val="32648591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ln/>
        </p:spPr>
        <p:txBody>
          <a:bodyPr/>
          <a:lstStyle/>
          <a:p>
            <a:pPr eaLnBrk="1" hangingPunct="1"/>
            <a:endParaRPr lang="es-ES" dirty="0"/>
          </a:p>
        </p:txBody>
      </p:sp>
      <p:sp>
        <p:nvSpPr>
          <p:cNvPr id="36868" name="3 Marcador de número de diapositiva"/>
          <p:cNvSpPr>
            <a:spLocks noGrp="1"/>
          </p:cNvSpPr>
          <p:nvPr>
            <p:ph type="sldNum" sz="quarter" idx="5"/>
          </p:nvPr>
        </p:nvSpPr>
        <p:spPr>
          <a:noFill/>
        </p:spPr>
        <p:txBody>
          <a:bodyPr/>
          <a:lstStyle/>
          <a:p>
            <a:fld id="{54E324A7-49AE-48B5-8121-025426CA13B7}" type="slidenum">
              <a:rPr lang="es-ES" smtClean="0"/>
              <a:pPr/>
              <a:t>65</a:t>
            </a:fld>
            <a:endParaRPr lang="es-ES"/>
          </a:p>
        </p:txBody>
      </p:sp>
    </p:spTree>
    <p:extLst>
      <p:ext uri="{BB962C8B-B14F-4D97-AF65-F5344CB8AC3E}">
        <p14:creationId xmlns:p14="http://schemas.microsoft.com/office/powerpoint/2010/main" val="22316486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66</a:t>
            </a:fld>
            <a:endParaRPr lang="es-ES"/>
          </a:p>
        </p:txBody>
      </p:sp>
    </p:spTree>
    <p:extLst>
      <p:ext uri="{BB962C8B-B14F-4D97-AF65-F5344CB8AC3E}">
        <p14:creationId xmlns:p14="http://schemas.microsoft.com/office/powerpoint/2010/main" val="32888797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67</a:t>
            </a:fld>
            <a:endParaRPr lang="es-ES"/>
          </a:p>
        </p:txBody>
      </p:sp>
    </p:spTree>
    <p:extLst>
      <p:ext uri="{BB962C8B-B14F-4D97-AF65-F5344CB8AC3E}">
        <p14:creationId xmlns:p14="http://schemas.microsoft.com/office/powerpoint/2010/main" val="12731582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68</a:t>
            </a:fld>
            <a:endParaRPr lang="es-ES"/>
          </a:p>
        </p:txBody>
      </p:sp>
    </p:spTree>
    <p:extLst>
      <p:ext uri="{BB962C8B-B14F-4D97-AF65-F5344CB8AC3E}">
        <p14:creationId xmlns:p14="http://schemas.microsoft.com/office/powerpoint/2010/main" val="34664269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69</a:t>
            </a:fld>
            <a:endParaRPr lang="es-ES"/>
          </a:p>
        </p:txBody>
      </p:sp>
    </p:spTree>
    <p:extLst>
      <p:ext uri="{BB962C8B-B14F-4D97-AF65-F5344CB8AC3E}">
        <p14:creationId xmlns:p14="http://schemas.microsoft.com/office/powerpoint/2010/main" val="15808121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70</a:t>
            </a:fld>
            <a:endParaRPr lang="es-ES"/>
          </a:p>
        </p:txBody>
      </p:sp>
    </p:spTree>
    <p:extLst>
      <p:ext uri="{BB962C8B-B14F-4D97-AF65-F5344CB8AC3E}">
        <p14:creationId xmlns:p14="http://schemas.microsoft.com/office/powerpoint/2010/main" val="1129408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8</a:t>
            </a:fld>
            <a:endParaRPr lang="es-ES"/>
          </a:p>
        </p:txBody>
      </p:sp>
    </p:spTree>
    <p:extLst>
      <p:ext uri="{BB962C8B-B14F-4D97-AF65-F5344CB8AC3E}">
        <p14:creationId xmlns:p14="http://schemas.microsoft.com/office/powerpoint/2010/main" val="38933451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71</a:t>
            </a:fld>
            <a:endParaRPr lang="es-ES"/>
          </a:p>
        </p:txBody>
      </p:sp>
    </p:spTree>
    <p:extLst>
      <p:ext uri="{BB962C8B-B14F-4D97-AF65-F5344CB8AC3E}">
        <p14:creationId xmlns:p14="http://schemas.microsoft.com/office/powerpoint/2010/main" val="26450230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72</a:t>
            </a:fld>
            <a:endParaRPr lang="es-ES"/>
          </a:p>
        </p:txBody>
      </p:sp>
    </p:spTree>
    <p:extLst>
      <p:ext uri="{BB962C8B-B14F-4D97-AF65-F5344CB8AC3E}">
        <p14:creationId xmlns:p14="http://schemas.microsoft.com/office/powerpoint/2010/main" val="4409705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73</a:t>
            </a:fld>
            <a:endParaRPr lang="es-ES"/>
          </a:p>
        </p:txBody>
      </p:sp>
    </p:spTree>
    <p:extLst>
      <p:ext uri="{BB962C8B-B14F-4D97-AF65-F5344CB8AC3E}">
        <p14:creationId xmlns:p14="http://schemas.microsoft.com/office/powerpoint/2010/main" val="7974449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74</a:t>
            </a:fld>
            <a:endParaRPr lang="es-ES"/>
          </a:p>
        </p:txBody>
      </p:sp>
    </p:spTree>
    <p:extLst>
      <p:ext uri="{BB962C8B-B14F-4D97-AF65-F5344CB8AC3E}">
        <p14:creationId xmlns:p14="http://schemas.microsoft.com/office/powerpoint/2010/main" val="36983614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75</a:t>
            </a:fld>
            <a:endParaRPr lang="es-ES"/>
          </a:p>
        </p:txBody>
      </p:sp>
    </p:spTree>
    <p:extLst>
      <p:ext uri="{BB962C8B-B14F-4D97-AF65-F5344CB8AC3E}">
        <p14:creationId xmlns:p14="http://schemas.microsoft.com/office/powerpoint/2010/main" val="18767498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ln/>
        </p:spPr>
        <p:txBody>
          <a:bodyPr/>
          <a:lstStyle/>
          <a:p>
            <a:pPr eaLnBrk="1" hangingPunct="1"/>
            <a:endParaRPr lang="es-ES" dirty="0"/>
          </a:p>
        </p:txBody>
      </p:sp>
      <p:sp>
        <p:nvSpPr>
          <p:cNvPr id="36868" name="3 Marcador de número de diapositiva"/>
          <p:cNvSpPr>
            <a:spLocks noGrp="1"/>
          </p:cNvSpPr>
          <p:nvPr>
            <p:ph type="sldNum" sz="quarter" idx="5"/>
          </p:nvPr>
        </p:nvSpPr>
        <p:spPr>
          <a:noFill/>
        </p:spPr>
        <p:txBody>
          <a:bodyPr/>
          <a:lstStyle/>
          <a:p>
            <a:fld id="{54E324A7-49AE-48B5-8121-025426CA13B7}" type="slidenum">
              <a:rPr lang="es-ES" smtClean="0"/>
              <a:pPr/>
              <a:t>76</a:t>
            </a:fld>
            <a:endParaRPr lang="es-ES"/>
          </a:p>
        </p:txBody>
      </p:sp>
    </p:spTree>
    <p:extLst>
      <p:ext uri="{BB962C8B-B14F-4D97-AF65-F5344CB8AC3E}">
        <p14:creationId xmlns:p14="http://schemas.microsoft.com/office/powerpoint/2010/main" val="1371807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ln/>
        </p:spPr>
        <p:txBody>
          <a:bodyPr/>
          <a:lstStyle/>
          <a:p>
            <a:pPr eaLnBrk="1" hangingPunct="1"/>
            <a:endParaRPr lang="es-ES" dirty="0"/>
          </a:p>
        </p:txBody>
      </p:sp>
      <p:sp>
        <p:nvSpPr>
          <p:cNvPr id="36868" name="3 Marcador de número de diapositiva"/>
          <p:cNvSpPr>
            <a:spLocks noGrp="1"/>
          </p:cNvSpPr>
          <p:nvPr>
            <p:ph type="sldNum" sz="quarter" idx="5"/>
          </p:nvPr>
        </p:nvSpPr>
        <p:spPr>
          <a:noFill/>
        </p:spPr>
        <p:txBody>
          <a:bodyPr/>
          <a:lstStyle/>
          <a:p>
            <a:fld id="{54E324A7-49AE-48B5-8121-025426CA13B7}" type="slidenum">
              <a:rPr lang="es-ES" smtClean="0"/>
              <a:pPr/>
              <a:t>77</a:t>
            </a:fld>
            <a:endParaRPr lang="es-ES"/>
          </a:p>
        </p:txBody>
      </p:sp>
    </p:spTree>
    <p:extLst>
      <p:ext uri="{BB962C8B-B14F-4D97-AF65-F5344CB8AC3E}">
        <p14:creationId xmlns:p14="http://schemas.microsoft.com/office/powerpoint/2010/main" val="15355260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78</a:t>
            </a:fld>
            <a:endParaRPr lang="es-ES"/>
          </a:p>
        </p:txBody>
      </p:sp>
    </p:spTree>
    <p:extLst>
      <p:ext uri="{BB962C8B-B14F-4D97-AF65-F5344CB8AC3E}">
        <p14:creationId xmlns:p14="http://schemas.microsoft.com/office/powerpoint/2010/main" val="4746563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79</a:t>
            </a:fld>
            <a:endParaRPr lang="es-ES"/>
          </a:p>
        </p:txBody>
      </p:sp>
    </p:spTree>
    <p:extLst>
      <p:ext uri="{BB962C8B-B14F-4D97-AF65-F5344CB8AC3E}">
        <p14:creationId xmlns:p14="http://schemas.microsoft.com/office/powerpoint/2010/main" val="19861573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ln/>
        </p:spPr>
        <p:txBody>
          <a:bodyPr/>
          <a:lstStyle/>
          <a:p>
            <a:pPr eaLnBrk="1" hangingPunct="1"/>
            <a:endParaRPr lang="es-ES" dirty="0"/>
          </a:p>
        </p:txBody>
      </p:sp>
      <p:sp>
        <p:nvSpPr>
          <p:cNvPr id="36868" name="3 Marcador de número de diapositiva"/>
          <p:cNvSpPr>
            <a:spLocks noGrp="1"/>
          </p:cNvSpPr>
          <p:nvPr>
            <p:ph type="sldNum" sz="quarter" idx="5"/>
          </p:nvPr>
        </p:nvSpPr>
        <p:spPr>
          <a:noFill/>
        </p:spPr>
        <p:txBody>
          <a:bodyPr/>
          <a:lstStyle/>
          <a:p>
            <a:fld id="{54E324A7-49AE-48B5-8121-025426CA13B7}" type="slidenum">
              <a:rPr lang="es-ES" smtClean="0"/>
              <a:pPr/>
              <a:t>80</a:t>
            </a:fld>
            <a:endParaRPr lang="es-ES"/>
          </a:p>
        </p:txBody>
      </p:sp>
    </p:spTree>
    <p:extLst>
      <p:ext uri="{BB962C8B-B14F-4D97-AF65-F5344CB8AC3E}">
        <p14:creationId xmlns:p14="http://schemas.microsoft.com/office/powerpoint/2010/main" val="1280730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ln/>
        </p:spPr>
        <p:txBody>
          <a:bodyPr/>
          <a:lstStyle/>
          <a:p>
            <a:pPr eaLnBrk="1" hangingPunct="1"/>
            <a:endParaRPr lang="es-ES" dirty="0"/>
          </a:p>
        </p:txBody>
      </p:sp>
      <p:sp>
        <p:nvSpPr>
          <p:cNvPr id="36868" name="3 Marcador de número de diapositiva"/>
          <p:cNvSpPr>
            <a:spLocks noGrp="1"/>
          </p:cNvSpPr>
          <p:nvPr>
            <p:ph type="sldNum" sz="quarter" idx="5"/>
          </p:nvPr>
        </p:nvSpPr>
        <p:spPr>
          <a:noFill/>
        </p:spPr>
        <p:txBody>
          <a:bodyPr/>
          <a:lstStyle/>
          <a:p>
            <a:fld id="{54E324A7-49AE-48B5-8121-025426CA13B7}" type="slidenum">
              <a:rPr lang="es-ES" smtClean="0"/>
              <a:pPr/>
              <a:t>9</a:t>
            </a:fld>
            <a:endParaRPr lang="es-ES"/>
          </a:p>
        </p:txBody>
      </p:sp>
    </p:spTree>
    <p:extLst>
      <p:ext uri="{BB962C8B-B14F-4D97-AF65-F5344CB8AC3E}">
        <p14:creationId xmlns:p14="http://schemas.microsoft.com/office/powerpoint/2010/main" val="36606828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81</a:t>
            </a:fld>
            <a:endParaRPr lang="es-ES"/>
          </a:p>
        </p:txBody>
      </p:sp>
    </p:spTree>
    <p:extLst>
      <p:ext uri="{BB962C8B-B14F-4D97-AF65-F5344CB8AC3E}">
        <p14:creationId xmlns:p14="http://schemas.microsoft.com/office/powerpoint/2010/main" val="24573081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82</a:t>
            </a:fld>
            <a:endParaRPr lang="es-ES"/>
          </a:p>
        </p:txBody>
      </p:sp>
    </p:spTree>
    <p:extLst>
      <p:ext uri="{BB962C8B-B14F-4D97-AF65-F5344CB8AC3E}">
        <p14:creationId xmlns:p14="http://schemas.microsoft.com/office/powerpoint/2010/main" val="2310429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83</a:t>
            </a:fld>
            <a:endParaRPr lang="es-ES"/>
          </a:p>
        </p:txBody>
      </p:sp>
    </p:spTree>
    <p:extLst>
      <p:ext uri="{BB962C8B-B14F-4D97-AF65-F5344CB8AC3E}">
        <p14:creationId xmlns:p14="http://schemas.microsoft.com/office/powerpoint/2010/main" val="10903304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84</a:t>
            </a:fld>
            <a:endParaRPr lang="es-ES"/>
          </a:p>
        </p:txBody>
      </p:sp>
    </p:spTree>
    <p:extLst>
      <p:ext uri="{BB962C8B-B14F-4D97-AF65-F5344CB8AC3E}">
        <p14:creationId xmlns:p14="http://schemas.microsoft.com/office/powerpoint/2010/main" val="30007212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85</a:t>
            </a:fld>
            <a:endParaRPr lang="es-ES"/>
          </a:p>
        </p:txBody>
      </p:sp>
    </p:spTree>
    <p:extLst>
      <p:ext uri="{BB962C8B-B14F-4D97-AF65-F5344CB8AC3E}">
        <p14:creationId xmlns:p14="http://schemas.microsoft.com/office/powerpoint/2010/main" val="35987275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86</a:t>
            </a:fld>
            <a:endParaRPr lang="es-ES"/>
          </a:p>
        </p:txBody>
      </p:sp>
    </p:spTree>
    <p:extLst>
      <p:ext uri="{BB962C8B-B14F-4D97-AF65-F5344CB8AC3E}">
        <p14:creationId xmlns:p14="http://schemas.microsoft.com/office/powerpoint/2010/main" val="15439932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87</a:t>
            </a:fld>
            <a:endParaRPr lang="es-ES"/>
          </a:p>
        </p:txBody>
      </p:sp>
    </p:spTree>
    <p:extLst>
      <p:ext uri="{BB962C8B-B14F-4D97-AF65-F5344CB8AC3E}">
        <p14:creationId xmlns:p14="http://schemas.microsoft.com/office/powerpoint/2010/main" val="32768020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ln/>
        </p:spPr>
        <p:txBody>
          <a:bodyPr/>
          <a:lstStyle/>
          <a:p>
            <a:pPr eaLnBrk="1" hangingPunct="1"/>
            <a:endParaRPr lang="es-ES" dirty="0"/>
          </a:p>
        </p:txBody>
      </p:sp>
      <p:sp>
        <p:nvSpPr>
          <p:cNvPr id="36868" name="3 Marcador de número de diapositiva"/>
          <p:cNvSpPr>
            <a:spLocks noGrp="1"/>
          </p:cNvSpPr>
          <p:nvPr>
            <p:ph type="sldNum" sz="quarter" idx="5"/>
          </p:nvPr>
        </p:nvSpPr>
        <p:spPr>
          <a:noFill/>
        </p:spPr>
        <p:txBody>
          <a:bodyPr/>
          <a:lstStyle/>
          <a:p>
            <a:fld id="{54E324A7-49AE-48B5-8121-025426CA13B7}" type="slidenum">
              <a:rPr lang="es-ES" smtClean="0"/>
              <a:pPr/>
              <a:t>88</a:t>
            </a:fld>
            <a:endParaRPr lang="es-ES"/>
          </a:p>
        </p:txBody>
      </p:sp>
    </p:spTree>
    <p:extLst>
      <p:ext uri="{BB962C8B-B14F-4D97-AF65-F5344CB8AC3E}">
        <p14:creationId xmlns:p14="http://schemas.microsoft.com/office/powerpoint/2010/main" val="8624365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89</a:t>
            </a:fld>
            <a:endParaRPr lang="es-ES"/>
          </a:p>
        </p:txBody>
      </p:sp>
    </p:spTree>
    <p:extLst>
      <p:ext uri="{BB962C8B-B14F-4D97-AF65-F5344CB8AC3E}">
        <p14:creationId xmlns:p14="http://schemas.microsoft.com/office/powerpoint/2010/main" val="20233092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90</a:t>
            </a:fld>
            <a:endParaRPr lang="es-ES"/>
          </a:p>
        </p:txBody>
      </p:sp>
    </p:spTree>
    <p:extLst>
      <p:ext uri="{BB962C8B-B14F-4D97-AF65-F5344CB8AC3E}">
        <p14:creationId xmlns:p14="http://schemas.microsoft.com/office/powerpoint/2010/main" val="4272241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10</a:t>
            </a:fld>
            <a:endParaRPr lang="es-ES"/>
          </a:p>
        </p:txBody>
      </p:sp>
    </p:spTree>
    <p:extLst>
      <p:ext uri="{BB962C8B-B14F-4D97-AF65-F5344CB8AC3E}">
        <p14:creationId xmlns:p14="http://schemas.microsoft.com/office/powerpoint/2010/main" val="36604090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91</a:t>
            </a:fld>
            <a:endParaRPr lang="es-ES"/>
          </a:p>
        </p:txBody>
      </p:sp>
    </p:spTree>
    <p:extLst>
      <p:ext uri="{BB962C8B-B14F-4D97-AF65-F5344CB8AC3E}">
        <p14:creationId xmlns:p14="http://schemas.microsoft.com/office/powerpoint/2010/main" val="22697680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92</a:t>
            </a:fld>
            <a:endParaRPr lang="es-ES"/>
          </a:p>
        </p:txBody>
      </p:sp>
    </p:spTree>
    <p:extLst>
      <p:ext uri="{BB962C8B-B14F-4D97-AF65-F5344CB8AC3E}">
        <p14:creationId xmlns:p14="http://schemas.microsoft.com/office/powerpoint/2010/main" val="29870629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93</a:t>
            </a:fld>
            <a:endParaRPr lang="es-ES"/>
          </a:p>
        </p:txBody>
      </p:sp>
    </p:spTree>
    <p:extLst>
      <p:ext uri="{BB962C8B-B14F-4D97-AF65-F5344CB8AC3E}">
        <p14:creationId xmlns:p14="http://schemas.microsoft.com/office/powerpoint/2010/main" val="2444633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94</a:t>
            </a:fld>
            <a:endParaRPr lang="es-ES"/>
          </a:p>
        </p:txBody>
      </p:sp>
    </p:spTree>
    <p:extLst>
      <p:ext uri="{BB962C8B-B14F-4D97-AF65-F5344CB8AC3E}">
        <p14:creationId xmlns:p14="http://schemas.microsoft.com/office/powerpoint/2010/main" val="23447706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95</a:t>
            </a:fld>
            <a:endParaRPr lang="es-ES"/>
          </a:p>
        </p:txBody>
      </p:sp>
    </p:spTree>
    <p:extLst>
      <p:ext uri="{BB962C8B-B14F-4D97-AF65-F5344CB8AC3E}">
        <p14:creationId xmlns:p14="http://schemas.microsoft.com/office/powerpoint/2010/main" val="21163735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96</a:t>
            </a:fld>
            <a:endParaRPr lang="es-ES"/>
          </a:p>
        </p:txBody>
      </p:sp>
    </p:spTree>
    <p:extLst>
      <p:ext uri="{BB962C8B-B14F-4D97-AF65-F5344CB8AC3E}">
        <p14:creationId xmlns:p14="http://schemas.microsoft.com/office/powerpoint/2010/main" val="6542458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a:ln/>
        </p:spPr>
      </p:sp>
      <p:sp>
        <p:nvSpPr>
          <p:cNvPr id="36867" name="2 Marcador de notas"/>
          <p:cNvSpPr>
            <a:spLocks noGrp="1"/>
          </p:cNvSpPr>
          <p:nvPr>
            <p:ph type="body" idx="1"/>
          </p:nvPr>
        </p:nvSpPr>
        <p:spPr>
          <a:noFill/>
          <a:ln/>
        </p:spPr>
        <p:txBody>
          <a:bodyPr/>
          <a:lstStyle/>
          <a:p>
            <a:pPr eaLnBrk="1" hangingPunct="1"/>
            <a:endParaRPr lang="es-ES" dirty="0"/>
          </a:p>
        </p:txBody>
      </p:sp>
      <p:sp>
        <p:nvSpPr>
          <p:cNvPr id="36868" name="3 Marcador de número de diapositiva"/>
          <p:cNvSpPr>
            <a:spLocks noGrp="1"/>
          </p:cNvSpPr>
          <p:nvPr>
            <p:ph type="sldNum" sz="quarter" idx="5"/>
          </p:nvPr>
        </p:nvSpPr>
        <p:spPr>
          <a:noFill/>
        </p:spPr>
        <p:txBody>
          <a:bodyPr/>
          <a:lstStyle/>
          <a:p>
            <a:fld id="{54E324A7-49AE-48B5-8121-025426CA13B7}" type="slidenum">
              <a:rPr lang="es-ES" smtClean="0"/>
              <a:pPr/>
              <a:t>97</a:t>
            </a:fld>
            <a:endParaRPr lang="es-ES"/>
          </a:p>
        </p:txBody>
      </p:sp>
    </p:spTree>
    <p:extLst>
      <p:ext uri="{BB962C8B-B14F-4D97-AF65-F5344CB8AC3E}">
        <p14:creationId xmlns:p14="http://schemas.microsoft.com/office/powerpoint/2010/main" val="35864343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98</a:t>
            </a:fld>
            <a:endParaRPr lang="es-ES"/>
          </a:p>
        </p:txBody>
      </p:sp>
    </p:spTree>
    <p:extLst>
      <p:ext uri="{BB962C8B-B14F-4D97-AF65-F5344CB8AC3E}">
        <p14:creationId xmlns:p14="http://schemas.microsoft.com/office/powerpoint/2010/main" val="21683229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99</a:t>
            </a:fld>
            <a:endParaRPr lang="es-ES"/>
          </a:p>
        </p:txBody>
      </p:sp>
    </p:spTree>
    <p:extLst>
      <p:ext uri="{BB962C8B-B14F-4D97-AF65-F5344CB8AC3E}">
        <p14:creationId xmlns:p14="http://schemas.microsoft.com/office/powerpoint/2010/main" val="6883946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Marcador de imagen de diapositiva"/>
          <p:cNvSpPr>
            <a:spLocks noGrp="1" noRot="1" noChangeAspect="1" noTextEdit="1"/>
          </p:cNvSpPr>
          <p:nvPr>
            <p:ph type="sldImg"/>
          </p:nvPr>
        </p:nvSpPr>
        <p:spPr>
          <a:ln/>
        </p:spPr>
      </p:sp>
      <p:sp>
        <p:nvSpPr>
          <p:cNvPr id="39939" name="2 Marcador de notas"/>
          <p:cNvSpPr>
            <a:spLocks noGrp="1"/>
          </p:cNvSpPr>
          <p:nvPr>
            <p:ph type="body" idx="1"/>
          </p:nvPr>
        </p:nvSpPr>
        <p:spPr>
          <a:noFill/>
          <a:ln/>
        </p:spPr>
        <p:txBody>
          <a:bodyPr/>
          <a:lstStyle/>
          <a:p>
            <a:endParaRPr lang="es-MX" dirty="0"/>
          </a:p>
        </p:txBody>
      </p:sp>
      <p:sp>
        <p:nvSpPr>
          <p:cNvPr id="39940" name="3 Marcador de número de diapositiva"/>
          <p:cNvSpPr>
            <a:spLocks noGrp="1"/>
          </p:cNvSpPr>
          <p:nvPr>
            <p:ph type="sldNum" sz="quarter" idx="5"/>
          </p:nvPr>
        </p:nvSpPr>
        <p:spPr>
          <a:noFill/>
        </p:spPr>
        <p:txBody>
          <a:bodyPr/>
          <a:lstStyle/>
          <a:p>
            <a:fld id="{636557FF-6B5A-48EE-A114-3BF6D16500C5}" type="slidenum">
              <a:rPr lang="es-ES" smtClean="0"/>
              <a:pPr/>
              <a:t>100</a:t>
            </a:fld>
            <a:endParaRPr lang="es-ES"/>
          </a:p>
        </p:txBody>
      </p:sp>
    </p:spTree>
    <p:extLst>
      <p:ext uri="{BB962C8B-B14F-4D97-AF65-F5344CB8AC3E}">
        <p14:creationId xmlns:p14="http://schemas.microsoft.com/office/powerpoint/2010/main" val="638558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dirty="0"/>
              <a:t>Haga clic para modificar el estilo de título del patrón</a:t>
            </a:r>
            <a:endParaRPr lang="en-US"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dirty="0"/>
              <a:t>Haga clic para modificar el estilo de subtítulo del patrón</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22570BE-541E-4247-A3B6-BDB7741F2FEC}" type="slidenum">
              <a:rPr lang="es-ES"/>
              <a:pPr>
                <a:defRPr/>
              </a:pPr>
              <a:t>‹Nº›</a:t>
            </a:fld>
            <a:endParaRPr lang="es-E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C9022DD-AE96-4487-9B76-6329EAD32B4D}" type="slidenum">
              <a:rPr lang="es-ES"/>
              <a:pPr>
                <a:defRPr/>
              </a:pPr>
              <a:t>‹Nº›</a:t>
            </a:fld>
            <a:endParaRPr lang="es-E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2595259-AA09-4D75-A5A7-5EC15A0067B3}" type="slidenum">
              <a:rPr lang="es-ES"/>
              <a:pPr>
                <a:defRPr/>
              </a:pPr>
              <a:t>‹Nº›</a:t>
            </a:fld>
            <a:endParaRPr lang="es-E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910D16C-880A-4DA8-8A5F-5BAD0DF79994}" type="slidenum">
              <a:rPr lang="es-ES"/>
              <a:pPr>
                <a:defRPr/>
              </a:pPr>
              <a:t>‹Nº›</a:t>
            </a:fld>
            <a:endParaRPr lang="es-E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C54A463-1E87-45C9-BD62-5CA6CA4C6917}" type="slidenum">
              <a:rPr lang="es-ES"/>
              <a:pPr>
                <a:defRPr/>
              </a:pPr>
              <a:t>‹Nº›</a:t>
            </a:fld>
            <a:endParaRPr lang="es-E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F4E2848F-A841-46BC-B172-CE026C1F9FA5}" type="slidenum">
              <a:rPr lang="es-ES"/>
              <a:pPr>
                <a:defRPr/>
              </a:pPr>
              <a:t>‹Nº›</a:t>
            </a:fld>
            <a:endParaRPr lang="es-E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4EDDC213-2C50-423B-AF9B-4F05357D0634}" type="slidenum">
              <a:rPr lang="es-ES"/>
              <a:pPr>
                <a:defRPr/>
              </a:pPr>
              <a:t>‹Nº›</a:t>
            </a:fld>
            <a:endParaRPr lang="es-E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C5245AE1-416A-417A-97F2-9BCEB67B141C}" type="slidenum">
              <a:rPr lang="es-ES"/>
              <a:pPr>
                <a:defRPr/>
              </a:pPr>
              <a:t>‹Nº›</a:t>
            </a:fld>
            <a:endParaRPr lang="es-E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1EAF0FEA-7E03-4FBD-BBFE-A3272BADD055}" type="slidenum">
              <a:rPr lang="es-ES"/>
              <a:pPr>
                <a:defRPr/>
              </a:pPr>
              <a:t>‹Nº›</a:t>
            </a:fld>
            <a:endParaRPr lang="es-E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ECBAD47-0E4F-4AE2-BB22-8F1059A2A1F3}" type="slidenum">
              <a:rPr lang="es-ES"/>
              <a:pPr>
                <a:defRPr/>
              </a:pPr>
              <a:t>‹Nº›</a:t>
            </a:fld>
            <a:endParaRPr lang="es-E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88F184D-ACB9-475C-918F-9F7442113600}" type="slidenum">
              <a:rPr lang="es-ES"/>
              <a:pPr>
                <a:defRPr/>
              </a:pPr>
              <a:t>‹Nº›</a:t>
            </a:fld>
            <a:endParaRPr lang="es-E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l="20000" t="16000" r="20000" b="6000"/>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65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065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p>
        </p:txBody>
      </p:sp>
      <p:sp>
        <p:nvSpPr>
          <p:cNvPr id="1065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75BBED0-C0BA-457A-AF09-682D7692D396}"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spd="slow">
    <p:wip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0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0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51519" y="6129126"/>
            <a:ext cx="8640959" cy="338554"/>
          </a:xfrm>
          <a:prstGeom prst="rect">
            <a:avLst/>
          </a:prstGeom>
          <a:noFill/>
          <a:ln w="12700" cap="sq">
            <a:noFill/>
            <a:miter lim="800000"/>
            <a:headEnd type="none" w="sm" len="sm"/>
            <a:tailEnd type="none" w="sm" len="sm"/>
          </a:ln>
        </p:spPr>
        <p:txBody>
          <a:bodyPr wrap="square">
            <a:spAutoFit/>
          </a:bodyPr>
          <a:lstStyle/>
          <a:p>
            <a:pPr algn="ctr">
              <a:spcBef>
                <a:spcPct val="50000"/>
              </a:spcBef>
            </a:pPr>
            <a:r>
              <a:rPr lang="es-ES" sz="1600" b="1" dirty="0" smtClean="0"/>
              <a:t>Noviembre, </a:t>
            </a:r>
            <a:r>
              <a:rPr lang="es-ES" sz="1600" b="1" dirty="0"/>
              <a:t>2020</a:t>
            </a:r>
          </a:p>
        </p:txBody>
      </p:sp>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062" y="0"/>
            <a:ext cx="5197875" cy="2924944"/>
          </a:xfrm>
          <a:prstGeom prst="rect">
            <a:avLst/>
          </a:prstGeom>
        </p:spPr>
      </p:pic>
      <p:sp>
        <p:nvSpPr>
          <p:cNvPr id="9" name="Text Box 2"/>
          <p:cNvSpPr txBox="1">
            <a:spLocks noChangeArrowheads="1"/>
          </p:cNvSpPr>
          <p:nvPr/>
        </p:nvSpPr>
        <p:spPr bwMode="auto">
          <a:xfrm>
            <a:off x="230721" y="2826036"/>
            <a:ext cx="8654813" cy="646331"/>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3600" b="1" dirty="0" smtClean="0">
                <a:solidFill>
                  <a:schemeClr val="bg1"/>
                </a:solidFill>
              </a:rPr>
              <a:t>Elaboración de Prospecto de Emisión</a:t>
            </a:r>
          </a:p>
        </p:txBody>
      </p:sp>
      <p:sp>
        <p:nvSpPr>
          <p:cNvPr id="8" name="Text Box 2"/>
          <p:cNvSpPr txBox="1">
            <a:spLocks noChangeArrowheads="1"/>
          </p:cNvSpPr>
          <p:nvPr/>
        </p:nvSpPr>
        <p:spPr bwMode="auto">
          <a:xfrm>
            <a:off x="226024" y="4221088"/>
            <a:ext cx="8640959" cy="938719"/>
          </a:xfrm>
          <a:prstGeom prst="rect">
            <a:avLst/>
          </a:prstGeom>
          <a:noFill/>
          <a:ln w="12700" cap="sq">
            <a:noFill/>
            <a:miter lim="800000"/>
            <a:headEnd type="none" w="sm" len="sm"/>
            <a:tailEnd type="none" w="sm" len="sm"/>
          </a:ln>
        </p:spPr>
        <p:txBody>
          <a:bodyPr wrap="square">
            <a:spAutoFit/>
          </a:bodyPr>
          <a:lstStyle/>
          <a:p>
            <a:pPr algn="ctr">
              <a:spcBef>
                <a:spcPts val="600"/>
              </a:spcBef>
            </a:pPr>
            <a:r>
              <a:rPr lang="es-ES" sz="1600" b="1" dirty="0"/>
              <a:t>REGLAMENTO GENERAL DEL MERCADO DE VALORES</a:t>
            </a:r>
          </a:p>
          <a:p>
            <a:pPr algn="ctr">
              <a:spcBef>
                <a:spcPts val="600"/>
              </a:spcBef>
            </a:pPr>
            <a:r>
              <a:rPr lang="es-ES" sz="1400" b="1" dirty="0"/>
              <a:t>RESOLUCIÓN CNV CG N° </a:t>
            </a:r>
            <a:r>
              <a:rPr lang="es-ES" sz="1400" b="1" dirty="0" smtClean="0"/>
              <a:t>6/19</a:t>
            </a:r>
            <a:endParaRPr lang="es-PY" sz="1400" b="1" u="sng" dirty="0" smtClean="0">
              <a:latin typeface="+mj-lt"/>
            </a:endParaRPr>
          </a:p>
          <a:p>
            <a:pPr algn="ctr"/>
            <a:endParaRPr lang="es-PY" sz="2000" b="1" u="sng"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628800"/>
            <a:ext cx="8599500" cy="374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400" b="1" dirty="0" smtClean="0"/>
              <a:t>Artículo </a:t>
            </a:r>
            <a:r>
              <a:rPr lang="es-PY" sz="2400" b="1" dirty="0"/>
              <a:t>1°. Solicitud de Registro. </a:t>
            </a:r>
            <a:r>
              <a:rPr lang="es-PY" sz="2400" dirty="0"/>
              <a:t>La solicitud de registro del Programa </a:t>
            </a:r>
            <a:r>
              <a:rPr lang="es-PY" sz="2400" dirty="0" smtClean="0"/>
              <a:t>de Emisión Global en la CNV debe presentarse acompañada de una copia del comprobante de pago del arancel correspondiente. La presentación debe contener lo siguiente: </a:t>
            </a:r>
          </a:p>
          <a:p>
            <a:pPr algn="just">
              <a:buNone/>
            </a:pPr>
            <a:endParaRPr lang="es-PY" sz="1100" dirty="0" smtClean="0"/>
          </a:p>
          <a:p>
            <a:pPr algn="just">
              <a:buNone/>
            </a:pPr>
            <a:r>
              <a:rPr lang="es-PY" sz="2400" b="1" dirty="0" smtClean="0"/>
              <a:t>a</a:t>
            </a:r>
            <a:r>
              <a:rPr lang="es-PY" sz="2400" b="1" dirty="0"/>
              <a:t>) Nota de solicitud de inscripción</a:t>
            </a:r>
            <a:r>
              <a:rPr lang="es-PY" sz="2400" dirty="0"/>
              <a:t>: suscripta por el representante legal de la entidad emisora, con indicación de las características o condiciones generales del Programa de Emisión Global, cuyo registro solicitan.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Definiciones Generales</a:t>
            </a:r>
            <a:endParaRPr lang="es-ES" b="1" dirty="0">
              <a:solidFill>
                <a:schemeClr val="bg1"/>
              </a:solidFill>
            </a:endParaRPr>
          </a:p>
        </p:txBody>
      </p:sp>
    </p:spTree>
    <p:extLst>
      <p:ext uri="{BB962C8B-B14F-4D97-AF65-F5344CB8AC3E}">
        <p14:creationId xmlns:p14="http://schemas.microsoft.com/office/powerpoint/2010/main" val="2988284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556792"/>
            <a:ext cx="859950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gn="just" eaLnBrk="1" hangingPunct="1">
              <a:buFont typeface="Wingdings" panose="05000000000000000000" pitchFamily="2" charset="2"/>
              <a:buChar char="Ø"/>
            </a:pPr>
            <a:r>
              <a:rPr lang="es-ES" altLang="es-ES" sz="2000" dirty="0"/>
              <a:t>En el Acta a través del cual se autoriza la emisión no se indican las deudas preferentes y privilegiadas</a:t>
            </a:r>
            <a:r>
              <a:rPr lang="es-ES" altLang="es-ES" sz="2000" dirty="0" smtClean="0"/>
              <a:t>.</a:t>
            </a:r>
          </a:p>
          <a:p>
            <a:pPr marL="342900" indent="-342900" algn="just" eaLnBrk="1" hangingPunct="1">
              <a:buFont typeface="Wingdings" panose="05000000000000000000" pitchFamily="2" charset="2"/>
              <a:buChar char="Ø"/>
            </a:pPr>
            <a:endParaRPr lang="es-ES" altLang="es-ES" sz="2000" dirty="0"/>
          </a:p>
          <a:p>
            <a:pPr marL="342900" indent="-342900" algn="just" eaLnBrk="1" hangingPunct="1">
              <a:buFont typeface="Wingdings" panose="05000000000000000000" pitchFamily="2" charset="2"/>
              <a:buChar char="Ø"/>
            </a:pPr>
            <a:r>
              <a:rPr lang="es-ES" altLang="es-ES" sz="2000" dirty="0"/>
              <a:t>No remiten el Acta  con la certificación de firmas</a:t>
            </a:r>
            <a:r>
              <a:rPr lang="es-ES" altLang="es-ES" sz="2000" dirty="0" smtClean="0"/>
              <a:t>.</a:t>
            </a:r>
          </a:p>
          <a:p>
            <a:pPr marL="342900" indent="-342900" algn="just" eaLnBrk="1" hangingPunct="1">
              <a:buFont typeface="Wingdings" panose="05000000000000000000" pitchFamily="2" charset="2"/>
              <a:buChar char="Ø"/>
            </a:pPr>
            <a:endParaRPr lang="es-ES" altLang="es-ES" sz="2000" dirty="0"/>
          </a:p>
          <a:p>
            <a:pPr marL="342900" indent="-342900" algn="just" eaLnBrk="1" hangingPunct="1">
              <a:buFont typeface="Wingdings" panose="05000000000000000000" pitchFamily="2" charset="2"/>
              <a:buChar char="Ø"/>
            </a:pPr>
            <a:r>
              <a:rPr lang="es-ES" altLang="es-ES" sz="2000" dirty="0"/>
              <a:t>El Informe </a:t>
            </a:r>
            <a:r>
              <a:rPr lang="es-ES" altLang="es-ES" sz="2000" dirty="0" smtClean="0"/>
              <a:t>sobre </a:t>
            </a:r>
            <a:r>
              <a:rPr lang="es-ES" altLang="es-ES" sz="2000" dirty="0"/>
              <a:t>las deudas no contiene toda la </a:t>
            </a:r>
            <a:r>
              <a:rPr lang="es-ES" altLang="es-ES" sz="2000" dirty="0" smtClean="0"/>
              <a:t>información indicada en la Res. 6/19.</a:t>
            </a:r>
            <a:endParaRPr lang="es-ES" altLang="es-ES" sz="2000" dirty="0" smtClean="0"/>
          </a:p>
          <a:p>
            <a:pPr marL="342900" indent="-342900" algn="just" eaLnBrk="1" hangingPunct="1">
              <a:buFont typeface="Wingdings" panose="05000000000000000000" pitchFamily="2" charset="2"/>
              <a:buChar char="Ø"/>
            </a:pPr>
            <a:endParaRPr lang="es-ES" altLang="es-ES" sz="2000" dirty="0"/>
          </a:p>
          <a:p>
            <a:pPr marL="342900" indent="-342900" algn="just" eaLnBrk="1" hangingPunct="1">
              <a:buFont typeface="Wingdings" panose="05000000000000000000" pitchFamily="2" charset="2"/>
              <a:buChar char="Ø"/>
            </a:pPr>
            <a:r>
              <a:rPr lang="es-ES" altLang="es-ES" sz="2000" dirty="0" smtClean="0"/>
              <a:t>Información </a:t>
            </a:r>
            <a:r>
              <a:rPr lang="es-ES" altLang="es-ES" sz="2000" dirty="0"/>
              <a:t>sobre vinculaciones: participación de la empresa emisora en otras empresas y otras empresas en la empresa emisora; vinculación de directivos y altos funcionarios en otras empresas  (por acciones y por cargo)</a:t>
            </a:r>
          </a:p>
          <a:p>
            <a:pPr marL="342900" indent="-342900" algn="just" fontAlgn="auto">
              <a:lnSpc>
                <a:spcPct val="90000"/>
              </a:lnSpc>
              <a:spcAft>
                <a:spcPts val="0"/>
              </a:spcAft>
              <a:buFont typeface="Wingdings" panose="05000000000000000000" pitchFamily="2" charset="2"/>
              <a:buChar char="Ø"/>
              <a:defRPr/>
            </a:pPr>
            <a:endParaRPr lang="es-ES" altLang="es-ES" sz="2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046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endParaRPr lang="es-ES" sz="2800" b="1" dirty="0">
              <a:solidFill>
                <a:schemeClr val="bg1"/>
              </a:solidFill>
            </a:endParaRPr>
          </a:p>
        </p:txBody>
      </p:sp>
    </p:spTree>
    <p:extLst>
      <p:ext uri="{BB962C8B-B14F-4D97-AF65-F5344CB8AC3E}">
        <p14:creationId xmlns:p14="http://schemas.microsoft.com/office/powerpoint/2010/main" val="2998146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51519" y="6309320"/>
            <a:ext cx="8640959" cy="307777"/>
          </a:xfrm>
          <a:prstGeom prst="rect">
            <a:avLst/>
          </a:prstGeom>
          <a:noFill/>
          <a:ln w="12700" cap="sq">
            <a:noFill/>
            <a:miter lim="800000"/>
            <a:headEnd type="none" w="sm" len="sm"/>
            <a:tailEnd type="none" w="sm" len="sm"/>
          </a:ln>
        </p:spPr>
        <p:txBody>
          <a:bodyPr wrap="square">
            <a:spAutoFit/>
          </a:bodyPr>
          <a:lstStyle/>
          <a:p>
            <a:pPr algn="ctr">
              <a:spcBef>
                <a:spcPct val="50000"/>
              </a:spcBef>
            </a:pPr>
            <a:r>
              <a:rPr lang="es-ES" sz="1400" b="1" dirty="0" smtClean="0"/>
              <a:t>Noviembre, </a:t>
            </a:r>
            <a:r>
              <a:rPr lang="es-ES" sz="1400" b="1" dirty="0"/>
              <a:t>2020</a:t>
            </a:r>
          </a:p>
        </p:txBody>
      </p:sp>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062" y="0"/>
            <a:ext cx="5197875" cy="2924944"/>
          </a:xfrm>
          <a:prstGeom prst="rect">
            <a:avLst/>
          </a:prstGeom>
        </p:spPr>
      </p:pic>
      <p:sp>
        <p:nvSpPr>
          <p:cNvPr id="9" name="Text Box 2"/>
          <p:cNvSpPr txBox="1">
            <a:spLocks noChangeArrowheads="1"/>
          </p:cNvSpPr>
          <p:nvPr/>
        </p:nvSpPr>
        <p:spPr bwMode="auto">
          <a:xfrm>
            <a:off x="230721" y="2826036"/>
            <a:ext cx="8654813" cy="646331"/>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3600" b="1" dirty="0" smtClean="0">
                <a:solidFill>
                  <a:schemeClr val="bg1"/>
                </a:solidFill>
              </a:rPr>
              <a:t>Elaboración de Prospecto de Acciones</a:t>
            </a:r>
          </a:p>
        </p:txBody>
      </p:sp>
      <p:sp>
        <p:nvSpPr>
          <p:cNvPr id="8" name="Text Box 2"/>
          <p:cNvSpPr txBox="1">
            <a:spLocks noChangeArrowheads="1"/>
          </p:cNvSpPr>
          <p:nvPr/>
        </p:nvSpPr>
        <p:spPr bwMode="auto">
          <a:xfrm>
            <a:off x="244575" y="4069126"/>
            <a:ext cx="8640959" cy="1523494"/>
          </a:xfrm>
          <a:prstGeom prst="rect">
            <a:avLst/>
          </a:prstGeom>
          <a:noFill/>
          <a:ln w="12700" cap="sq">
            <a:noFill/>
            <a:miter lim="800000"/>
            <a:headEnd type="none" w="sm" len="sm"/>
            <a:tailEnd type="none" w="sm" len="sm"/>
          </a:ln>
        </p:spPr>
        <p:txBody>
          <a:bodyPr wrap="square">
            <a:spAutoFit/>
          </a:bodyPr>
          <a:lstStyle/>
          <a:p>
            <a:pPr algn="ctr">
              <a:spcBef>
                <a:spcPts val="600"/>
              </a:spcBef>
            </a:pPr>
            <a:r>
              <a:rPr lang="es-ES" sz="1600" b="1" dirty="0"/>
              <a:t>REGLAMENTO GENERAL DEL MERCADO DE VALORES</a:t>
            </a:r>
          </a:p>
          <a:p>
            <a:pPr algn="ctr">
              <a:spcBef>
                <a:spcPts val="600"/>
              </a:spcBef>
            </a:pPr>
            <a:r>
              <a:rPr lang="es-ES" sz="1400" b="1" dirty="0"/>
              <a:t>RESOLUCIÓN CNV CG N° 6/19</a:t>
            </a:r>
            <a:endParaRPr lang="es-ES" sz="2000" b="1" dirty="0"/>
          </a:p>
          <a:p>
            <a:pPr algn="ctr"/>
            <a:r>
              <a:rPr lang="es-PY" sz="1400" b="1" u="sng" dirty="0" smtClean="0">
                <a:latin typeface="+mj-lt"/>
              </a:rPr>
              <a:t>TÍTULO 18</a:t>
            </a:r>
          </a:p>
          <a:p>
            <a:pPr algn="ctr"/>
            <a:endParaRPr lang="es-PY" sz="2000" b="1" u="sng" dirty="0">
              <a:latin typeface="+mj-lt"/>
            </a:endParaRPr>
          </a:p>
          <a:p>
            <a:pPr algn="ctr"/>
            <a:r>
              <a:rPr lang="es-PY" sz="2400" dirty="0" smtClean="0"/>
              <a:t> </a:t>
            </a:r>
            <a:endParaRPr lang="es-ES" sz="1600" b="1" dirty="0">
              <a:latin typeface="+mj-lt"/>
            </a:endParaRPr>
          </a:p>
        </p:txBody>
      </p:sp>
    </p:spTree>
    <p:extLst>
      <p:ext uri="{BB962C8B-B14F-4D97-AF65-F5344CB8AC3E}">
        <p14:creationId xmlns:p14="http://schemas.microsoft.com/office/powerpoint/2010/main" val="3075534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TITULO 18. De las Acciones.</a:t>
            </a:r>
            <a:endParaRPr lang="es-PY" sz="2800" b="1" dirty="0">
              <a:solidFill>
                <a:schemeClr val="bg1"/>
              </a:solidFill>
            </a:endParaRPr>
          </a:p>
        </p:txBody>
      </p:sp>
      <p:sp>
        <p:nvSpPr>
          <p:cNvPr id="2" name="Rectángulo 1"/>
          <p:cNvSpPr/>
          <p:nvPr/>
        </p:nvSpPr>
        <p:spPr>
          <a:xfrm>
            <a:off x="327957" y="1252939"/>
            <a:ext cx="8599500" cy="5060360"/>
          </a:xfrm>
          <a:prstGeom prst="rect">
            <a:avLst/>
          </a:prstGeom>
        </p:spPr>
        <p:txBody>
          <a:bodyPr wrap="square">
            <a:spAutoFit/>
          </a:bodyPr>
          <a:lstStyle/>
          <a:p>
            <a:pPr algn="just"/>
            <a:endParaRPr lang="es-PY" sz="2400" dirty="0"/>
          </a:p>
          <a:p>
            <a:pPr algn="just"/>
            <a:r>
              <a:rPr lang="es-PY" sz="2400" dirty="0"/>
              <a:t> </a:t>
            </a:r>
            <a:r>
              <a:rPr lang="es-PY" sz="2400" b="1" dirty="0" smtClean="0"/>
              <a:t>Artículo </a:t>
            </a:r>
            <a:r>
              <a:rPr lang="es-PY" sz="2400" b="1" dirty="0"/>
              <a:t>1°. Solicitud de inscripción. </a:t>
            </a:r>
            <a:r>
              <a:rPr lang="es-PY" sz="2400" dirty="0" smtClean="0"/>
              <a:t>La </a:t>
            </a:r>
            <a:r>
              <a:rPr lang="es-PY" sz="2400" dirty="0"/>
              <a:t>nota de solicitud de inscripción de emisión de acciones para oferta pública debe estar firmada por el representante de la persona jurídica debidamente habilitado y deberá acompañarse la siguiente información y documentación: </a:t>
            </a:r>
            <a:endParaRPr lang="es-PY" sz="2400" dirty="0" smtClean="0"/>
          </a:p>
          <a:p>
            <a:pPr algn="just"/>
            <a:endParaRPr lang="es-PY" sz="2400" dirty="0"/>
          </a:p>
          <a:p>
            <a:pPr marL="457200" indent="-457200" algn="just">
              <a:buAutoNum type="alphaLcParenR"/>
            </a:pPr>
            <a:r>
              <a:rPr lang="es-PY" sz="2400" dirty="0" smtClean="0"/>
              <a:t>Prospecto </a:t>
            </a:r>
            <a:r>
              <a:rPr lang="es-PY" sz="2400" dirty="0"/>
              <a:t>de Emisión según </a:t>
            </a:r>
            <a:r>
              <a:rPr lang="es-PY" sz="2400" b="1" dirty="0"/>
              <a:t>Anexo A </a:t>
            </a:r>
            <a:r>
              <a:rPr lang="es-PY" sz="2400" dirty="0"/>
              <a:t>del presente Título normativo. </a:t>
            </a:r>
            <a:endParaRPr lang="es-PY" sz="2400" dirty="0" smtClean="0"/>
          </a:p>
          <a:p>
            <a:pPr marL="457200" indent="-457200" algn="just">
              <a:buAutoNum type="alphaLcParenR"/>
            </a:pPr>
            <a:endParaRPr lang="es-PY" sz="2400" dirty="0"/>
          </a:p>
          <a:p>
            <a:pPr algn="just"/>
            <a:r>
              <a:rPr lang="es-PY" sz="2400" dirty="0"/>
              <a:t>b) Antecedentes </a:t>
            </a:r>
            <a:r>
              <a:rPr lang="es-PY" sz="2400" dirty="0" smtClean="0"/>
              <a:t>Adicionales. </a:t>
            </a:r>
            <a:endParaRPr lang="es-PY" sz="2400" dirty="0"/>
          </a:p>
          <a:p>
            <a:pPr marL="114300" lvl="0" algn="just">
              <a:spcBef>
                <a:spcPts val="640"/>
              </a:spcBef>
              <a:spcAft>
                <a:spcPts val="0"/>
              </a:spcAft>
              <a:buClr>
                <a:schemeClr val="accent1"/>
              </a:buClr>
              <a:buSzPts val="3200"/>
            </a:pPr>
            <a:endParaRPr lang="es-PY" sz="2400" dirty="0">
              <a:latin typeface="+mj-lt"/>
            </a:endParaRPr>
          </a:p>
          <a:p>
            <a:pPr marL="114300" lvl="0" algn="just">
              <a:spcBef>
                <a:spcPts val="720"/>
              </a:spcBef>
              <a:spcAft>
                <a:spcPts val="0"/>
              </a:spcAft>
              <a:buClr>
                <a:schemeClr val="accent1"/>
              </a:buClr>
              <a:buSzPts val="3600"/>
            </a:pPr>
            <a:endParaRPr lang="es-PY" sz="2400" dirty="0">
              <a:latin typeface="+mj-lt"/>
            </a:endParaRPr>
          </a:p>
        </p:txBody>
      </p:sp>
    </p:spTree>
    <p:extLst>
      <p:ext uri="{BB962C8B-B14F-4D97-AF65-F5344CB8AC3E}">
        <p14:creationId xmlns:p14="http://schemas.microsoft.com/office/powerpoint/2010/main" val="3367590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Solicitud de Inscripción.</a:t>
            </a:r>
            <a:endParaRPr lang="es-PY" sz="2800" b="1" dirty="0">
              <a:solidFill>
                <a:schemeClr val="bg1"/>
              </a:solidFill>
            </a:endParaRPr>
          </a:p>
        </p:txBody>
      </p:sp>
      <p:sp>
        <p:nvSpPr>
          <p:cNvPr id="2" name="Rectángulo 1"/>
          <p:cNvSpPr/>
          <p:nvPr/>
        </p:nvSpPr>
        <p:spPr>
          <a:xfrm>
            <a:off x="327957" y="1252939"/>
            <a:ext cx="8599500" cy="1290097"/>
          </a:xfrm>
          <a:prstGeom prst="rect">
            <a:avLst/>
          </a:prstGeom>
        </p:spPr>
        <p:txBody>
          <a:bodyPr wrap="square">
            <a:spAutoFit/>
          </a:bodyPr>
          <a:lstStyle/>
          <a:p>
            <a:pPr algn="just"/>
            <a:endParaRPr lang="es-PY" sz="2400" dirty="0"/>
          </a:p>
          <a:p>
            <a:pPr algn="just"/>
            <a:endParaRPr lang="es-PY" sz="2400" dirty="0">
              <a:latin typeface="+mj-lt"/>
            </a:endParaRPr>
          </a:p>
          <a:p>
            <a:pPr marL="114300" lvl="0" algn="just">
              <a:spcBef>
                <a:spcPts val="720"/>
              </a:spcBef>
              <a:spcAft>
                <a:spcPts val="0"/>
              </a:spcAft>
              <a:buClr>
                <a:schemeClr val="accent1"/>
              </a:buClr>
              <a:buSzPts val="3600"/>
            </a:pPr>
            <a:endParaRPr lang="es-PY" sz="2400" dirty="0">
              <a:latin typeface="+mj-lt"/>
            </a:endParaRP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pic>
        <p:nvPicPr>
          <p:cNvPr id="5" name="Imagen 4"/>
          <p:cNvPicPr>
            <a:picLocks noChangeAspect="1"/>
          </p:cNvPicPr>
          <p:nvPr/>
        </p:nvPicPr>
        <p:blipFill rotWithShape="1">
          <a:blip r:embed="rId4"/>
          <a:srcRect l="40550" t="34593" r="25450" b="24788"/>
          <a:stretch/>
        </p:blipFill>
        <p:spPr>
          <a:xfrm>
            <a:off x="762580" y="1052736"/>
            <a:ext cx="7688007" cy="5091980"/>
          </a:xfrm>
          <a:prstGeom prst="rect">
            <a:avLst/>
          </a:prstGeom>
        </p:spPr>
      </p:pic>
    </p:spTree>
    <p:extLst>
      <p:ext uri="{BB962C8B-B14F-4D97-AF65-F5344CB8AC3E}">
        <p14:creationId xmlns:p14="http://schemas.microsoft.com/office/powerpoint/2010/main" val="527264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TITULO 18. De las Acciones.</a:t>
            </a:r>
            <a:endParaRPr lang="es-PY" sz="2800" b="1" dirty="0">
              <a:solidFill>
                <a:schemeClr val="bg1"/>
              </a:solidFill>
            </a:endParaRPr>
          </a:p>
        </p:txBody>
      </p:sp>
      <p:pic>
        <p:nvPicPr>
          <p:cNvPr id="3" name="Imagen 2"/>
          <p:cNvPicPr>
            <a:picLocks noChangeAspect="1"/>
          </p:cNvPicPr>
          <p:nvPr/>
        </p:nvPicPr>
        <p:blipFill rotWithShape="1">
          <a:blip r:embed="rId3"/>
          <a:srcRect l="12987" t="19185" r="35825" b="12182"/>
          <a:stretch/>
        </p:blipFill>
        <p:spPr>
          <a:xfrm>
            <a:off x="899592" y="1196752"/>
            <a:ext cx="7068538" cy="5328592"/>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428927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Prospecto de Emisión de Acciones.</a:t>
            </a:r>
            <a:endParaRPr lang="es-PY" sz="2800" b="1" dirty="0">
              <a:solidFill>
                <a:schemeClr val="bg1"/>
              </a:solidFill>
            </a:endParaRPr>
          </a:p>
        </p:txBody>
      </p:sp>
      <p:pic>
        <p:nvPicPr>
          <p:cNvPr id="3" name="Imagen 2"/>
          <p:cNvPicPr>
            <a:picLocks noChangeAspect="1"/>
          </p:cNvPicPr>
          <p:nvPr/>
        </p:nvPicPr>
        <p:blipFill rotWithShape="1">
          <a:blip r:embed="rId4"/>
          <a:srcRect l="24013" t="17785" r="24800" b="24360"/>
          <a:stretch/>
        </p:blipFill>
        <p:spPr>
          <a:xfrm>
            <a:off x="783505" y="1268760"/>
            <a:ext cx="7646157" cy="4858891"/>
          </a:xfrm>
          <a:prstGeom prst="rect">
            <a:avLst/>
          </a:prstGeom>
        </p:spPr>
      </p:pic>
    </p:spTree>
    <p:extLst>
      <p:ext uri="{BB962C8B-B14F-4D97-AF65-F5344CB8AC3E}">
        <p14:creationId xmlns:p14="http://schemas.microsoft.com/office/powerpoint/2010/main" val="1788624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a:solidFill>
                  <a:schemeClr val="bg1"/>
                </a:solidFill>
                <a:sym typeface="Calibri"/>
              </a:rPr>
              <a:t>Prospecto de Emisión de Acciones.</a:t>
            </a:r>
            <a:endParaRPr lang="es-PY" sz="2800" b="1" dirty="0">
              <a:solidFill>
                <a:schemeClr val="bg1"/>
              </a:solidFill>
            </a:endParaRPr>
          </a:p>
        </p:txBody>
      </p:sp>
      <p:pic>
        <p:nvPicPr>
          <p:cNvPr id="2" name="Imagen 1"/>
          <p:cNvPicPr>
            <a:picLocks noChangeAspect="1"/>
          </p:cNvPicPr>
          <p:nvPr/>
        </p:nvPicPr>
        <p:blipFill rotWithShape="1">
          <a:blip r:embed="rId3"/>
          <a:srcRect l="24013" t="24788" r="25588" b="12182"/>
          <a:stretch/>
        </p:blipFill>
        <p:spPr>
          <a:xfrm>
            <a:off x="966801" y="1268760"/>
            <a:ext cx="7373616" cy="5184575"/>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2404069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Antecedentes Adicionales.</a:t>
            </a:r>
            <a:endParaRPr lang="es-PY" sz="2800" b="1" dirty="0">
              <a:solidFill>
                <a:schemeClr val="bg1"/>
              </a:solidFill>
            </a:endParaRPr>
          </a:p>
        </p:txBody>
      </p:sp>
      <p:sp>
        <p:nvSpPr>
          <p:cNvPr id="2" name="Rectángulo 1"/>
          <p:cNvSpPr/>
          <p:nvPr/>
        </p:nvSpPr>
        <p:spPr>
          <a:xfrm>
            <a:off x="356920" y="1124744"/>
            <a:ext cx="8599500" cy="1367041"/>
          </a:xfrm>
          <a:prstGeom prst="rect">
            <a:avLst/>
          </a:prstGeom>
        </p:spPr>
        <p:txBody>
          <a:bodyPr wrap="square">
            <a:spAutoFit/>
          </a:bodyPr>
          <a:lstStyle/>
          <a:p>
            <a:pPr algn="just"/>
            <a:r>
              <a:rPr lang="es-PY" sz="2400" dirty="0" smtClean="0"/>
              <a:t>1</a:t>
            </a:r>
            <a:r>
              <a:rPr lang="es-PY" sz="2400" dirty="0"/>
              <a:t>. Facsímil de acciones. </a:t>
            </a:r>
          </a:p>
          <a:p>
            <a:pPr marL="114300" lvl="0" algn="just">
              <a:spcBef>
                <a:spcPts val="640"/>
              </a:spcBef>
              <a:spcAft>
                <a:spcPts val="0"/>
              </a:spcAft>
              <a:buClr>
                <a:schemeClr val="accent1"/>
              </a:buClr>
              <a:buSzPts val="3200"/>
            </a:pPr>
            <a:endParaRPr lang="es-PY" sz="2400" dirty="0">
              <a:latin typeface="+mj-lt"/>
            </a:endParaRPr>
          </a:p>
          <a:p>
            <a:pPr marL="114300" lvl="0" algn="just">
              <a:spcBef>
                <a:spcPts val="720"/>
              </a:spcBef>
              <a:spcAft>
                <a:spcPts val="0"/>
              </a:spcAft>
              <a:buClr>
                <a:schemeClr val="accent1"/>
              </a:buClr>
              <a:buSzPts val="3600"/>
            </a:pPr>
            <a:endParaRPr lang="es-PY" sz="2400" dirty="0">
              <a:latin typeface="+mj-lt"/>
            </a:endParaRPr>
          </a:p>
        </p:txBody>
      </p:sp>
      <p:pic>
        <p:nvPicPr>
          <p:cNvPr id="3" name="Imagen 2"/>
          <p:cNvPicPr>
            <a:picLocks noChangeAspect="1"/>
          </p:cNvPicPr>
          <p:nvPr/>
        </p:nvPicPr>
        <p:blipFill rotWithShape="1">
          <a:blip r:embed="rId3"/>
          <a:srcRect l="38975" t="37394" r="22438" b="19185"/>
          <a:stretch/>
        </p:blipFill>
        <p:spPr>
          <a:xfrm>
            <a:off x="467544" y="1628800"/>
            <a:ext cx="8344860" cy="5279404"/>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30805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Antecedentes Adicionales.</a:t>
            </a:r>
            <a:endParaRPr lang="es-PY" sz="2800" b="1" dirty="0">
              <a:solidFill>
                <a:schemeClr val="bg1"/>
              </a:solidFill>
            </a:endParaRPr>
          </a:p>
        </p:txBody>
      </p:sp>
      <p:sp>
        <p:nvSpPr>
          <p:cNvPr id="2" name="Rectángulo 1"/>
          <p:cNvSpPr/>
          <p:nvPr/>
        </p:nvSpPr>
        <p:spPr>
          <a:xfrm>
            <a:off x="306834" y="696420"/>
            <a:ext cx="8599500" cy="2105705"/>
          </a:xfrm>
          <a:prstGeom prst="rect">
            <a:avLst/>
          </a:prstGeom>
        </p:spPr>
        <p:txBody>
          <a:bodyPr wrap="square">
            <a:spAutoFit/>
          </a:bodyPr>
          <a:lstStyle/>
          <a:p>
            <a:pPr algn="just"/>
            <a:endParaRPr lang="es-PY" sz="2400" dirty="0"/>
          </a:p>
          <a:p>
            <a:pPr algn="just"/>
            <a:r>
              <a:rPr lang="es-PY" sz="2400" dirty="0" smtClean="0"/>
              <a:t>2</a:t>
            </a:r>
            <a:r>
              <a:rPr lang="es-PY" sz="2400" dirty="0"/>
              <a:t>. Copia del instrumento en que se acordó la emisión, según corresponda. </a:t>
            </a:r>
          </a:p>
          <a:p>
            <a:pPr marL="114300" lvl="0" algn="just">
              <a:spcBef>
                <a:spcPts val="640"/>
              </a:spcBef>
              <a:spcAft>
                <a:spcPts val="0"/>
              </a:spcAft>
              <a:buClr>
                <a:schemeClr val="accent1"/>
              </a:buClr>
              <a:buSzPts val="3200"/>
            </a:pPr>
            <a:endParaRPr lang="es-PY" sz="2400" dirty="0">
              <a:latin typeface="+mj-lt"/>
            </a:endParaRPr>
          </a:p>
          <a:p>
            <a:pPr marL="114300" lvl="0" algn="just">
              <a:spcBef>
                <a:spcPts val="720"/>
              </a:spcBef>
              <a:spcAft>
                <a:spcPts val="0"/>
              </a:spcAft>
              <a:buClr>
                <a:schemeClr val="accent1"/>
              </a:buClr>
              <a:buSzPts val="3600"/>
            </a:pPr>
            <a:endParaRPr lang="es-PY" sz="2400" dirty="0">
              <a:latin typeface="+mj-lt"/>
            </a:endParaRPr>
          </a:p>
        </p:txBody>
      </p:sp>
      <p:pic>
        <p:nvPicPr>
          <p:cNvPr id="5" name="Imagen 4"/>
          <p:cNvPicPr>
            <a:picLocks noChangeAspect="1"/>
          </p:cNvPicPr>
          <p:nvPr/>
        </p:nvPicPr>
        <p:blipFill rotWithShape="1">
          <a:blip r:embed="rId3"/>
          <a:srcRect l="42913" t="40196" r="27163" b="20586"/>
          <a:stretch/>
        </p:blipFill>
        <p:spPr>
          <a:xfrm>
            <a:off x="539552" y="1912922"/>
            <a:ext cx="7205299" cy="4937760"/>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371893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Antecedentes Adicionales.</a:t>
            </a:r>
            <a:endParaRPr lang="es-PY" sz="2800" b="1" dirty="0">
              <a:solidFill>
                <a:schemeClr val="bg1"/>
              </a:solidFill>
            </a:endParaRPr>
          </a:p>
        </p:txBody>
      </p:sp>
      <p:sp>
        <p:nvSpPr>
          <p:cNvPr id="2" name="Rectángulo 1"/>
          <p:cNvSpPr/>
          <p:nvPr/>
        </p:nvSpPr>
        <p:spPr>
          <a:xfrm>
            <a:off x="327957" y="1252939"/>
            <a:ext cx="8599500" cy="1290097"/>
          </a:xfrm>
          <a:prstGeom prst="rect">
            <a:avLst/>
          </a:prstGeom>
        </p:spPr>
        <p:txBody>
          <a:bodyPr wrap="square">
            <a:spAutoFit/>
          </a:bodyPr>
          <a:lstStyle/>
          <a:p>
            <a:pPr algn="just"/>
            <a:endParaRPr lang="es-PY" sz="2400" dirty="0"/>
          </a:p>
          <a:p>
            <a:pPr algn="just"/>
            <a:endParaRPr lang="es-PY" sz="2400" dirty="0">
              <a:latin typeface="+mj-lt"/>
            </a:endParaRPr>
          </a:p>
          <a:p>
            <a:pPr marL="114300" lvl="0" algn="just">
              <a:spcBef>
                <a:spcPts val="720"/>
              </a:spcBef>
              <a:spcAft>
                <a:spcPts val="0"/>
              </a:spcAft>
              <a:buClr>
                <a:schemeClr val="accent1"/>
              </a:buClr>
              <a:buSzPts val="3600"/>
            </a:pPr>
            <a:endParaRPr lang="es-PY" sz="2400" dirty="0">
              <a:latin typeface="+mj-lt"/>
            </a:endParaRPr>
          </a:p>
        </p:txBody>
      </p:sp>
      <p:pic>
        <p:nvPicPr>
          <p:cNvPr id="3" name="Imagen 2"/>
          <p:cNvPicPr>
            <a:picLocks noChangeAspect="1"/>
          </p:cNvPicPr>
          <p:nvPr/>
        </p:nvPicPr>
        <p:blipFill rotWithShape="1">
          <a:blip r:embed="rId4"/>
          <a:srcRect l="36612" t="34593" r="18500" b="21987"/>
          <a:stretch/>
        </p:blipFill>
        <p:spPr>
          <a:xfrm>
            <a:off x="524195" y="1412776"/>
            <a:ext cx="8164777" cy="4440495"/>
          </a:xfrm>
          <a:prstGeom prst="rect">
            <a:avLst/>
          </a:prstGeom>
        </p:spPr>
      </p:pic>
    </p:spTree>
    <p:extLst>
      <p:ext uri="{BB962C8B-B14F-4D97-AF65-F5344CB8AC3E}">
        <p14:creationId xmlns:p14="http://schemas.microsoft.com/office/powerpoint/2010/main" val="1872978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a) Nota de solicitud inscripción. Ejemplo.</a:t>
            </a:r>
            <a:endParaRPr lang="es-ES" b="1" dirty="0">
              <a:solidFill>
                <a:schemeClr val="bg1"/>
              </a:solidFill>
            </a:endParaRPr>
          </a:p>
        </p:txBody>
      </p:sp>
      <p:sp>
        <p:nvSpPr>
          <p:cNvPr id="3" name="Rectángulo 2"/>
          <p:cNvSpPr/>
          <p:nvPr/>
        </p:nvSpPr>
        <p:spPr bwMode="auto">
          <a:xfrm>
            <a:off x="4716016" y="4509120"/>
            <a:ext cx="288032" cy="144016"/>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8" name="Rectángulo 7"/>
          <p:cNvSpPr/>
          <p:nvPr/>
        </p:nvSpPr>
        <p:spPr bwMode="auto">
          <a:xfrm>
            <a:off x="1594468" y="3933056"/>
            <a:ext cx="1393356" cy="178108"/>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9" name="Rectángulo 8"/>
          <p:cNvSpPr/>
          <p:nvPr/>
        </p:nvSpPr>
        <p:spPr bwMode="auto">
          <a:xfrm>
            <a:off x="3851920" y="3933056"/>
            <a:ext cx="216024" cy="161062"/>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pic>
        <p:nvPicPr>
          <p:cNvPr id="6" name="Imagen 5"/>
          <p:cNvPicPr>
            <a:picLocks noChangeAspect="1"/>
          </p:cNvPicPr>
          <p:nvPr/>
        </p:nvPicPr>
        <p:blipFill rotWithShape="1">
          <a:blip r:embed="rId4"/>
          <a:srcRect l="41953" t="28678" r="28033" b="16300"/>
          <a:stretch/>
        </p:blipFill>
        <p:spPr>
          <a:xfrm>
            <a:off x="1691680" y="962084"/>
            <a:ext cx="5688632" cy="5856979"/>
          </a:xfrm>
          <a:prstGeom prst="rect">
            <a:avLst/>
          </a:prstGeom>
        </p:spPr>
      </p:pic>
    </p:spTree>
    <p:extLst>
      <p:ext uri="{BB962C8B-B14F-4D97-AF65-F5344CB8AC3E}">
        <p14:creationId xmlns:p14="http://schemas.microsoft.com/office/powerpoint/2010/main" val="312284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Antecedentes Adicionales.</a:t>
            </a:r>
            <a:endParaRPr lang="es-PY" sz="2800" b="1" dirty="0">
              <a:solidFill>
                <a:schemeClr val="bg1"/>
              </a:solidFill>
            </a:endParaRPr>
          </a:p>
        </p:txBody>
      </p:sp>
      <p:pic>
        <p:nvPicPr>
          <p:cNvPr id="6" name="Imagen 5"/>
          <p:cNvPicPr>
            <a:picLocks noChangeAspect="1"/>
          </p:cNvPicPr>
          <p:nvPr/>
        </p:nvPicPr>
        <p:blipFill rotWithShape="1">
          <a:blip r:embed="rId4"/>
          <a:srcRect l="41337" t="30390" r="25588" b="27589"/>
          <a:stretch/>
        </p:blipFill>
        <p:spPr>
          <a:xfrm>
            <a:off x="1403648" y="1628800"/>
            <a:ext cx="6250292" cy="4464496"/>
          </a:xfrm>
          <a:prstGeom prst="rect">
            <a:avLst/>
          </a:prstGeom>
        </p:spPr>
      </p:pic>
    </p:spTree>
    <p:extLst>
      <p:ext uri="{BB962C8B-B14F-4D97-AF65-F5344CB8AC3E}">
        <p14:creationId xmlns:p14="http://schemas.microsoft.com/office/powerpoint/2010/main" val="836824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Antecedentes Adicionales.</a:t>
            </a:r>
            <a:endParaRPr lang="es-PY" sz="2800" b="1" dirty="0">
              <a:solidFill>
                <a:schemeClr val="bg1"/>
              </a:solidFill>
            </a:endParaRPr>
          </a:p>
        </p:txBody>
      </p:sp>
      <p:sp>
        <p:nvSpPr>
          <p:cNvPr id="2" name="Rectángulo 1"/>
          <p:cNvSpPr/>
          <p:nvPr/>
        </p:nvSpPr>
        <p:spPr>
          <a:xfrm>
            <a:off x="306834" y="666118"/>
            <a:ext cx="8599500" cy="2105705"/>
          </a:xfrm>
          <a:prstGeom prst="rect">
            <a:avLst/>
          </a:prstGeom>
        </p:spPr>
        <p:txBody>
          <a:bodyPr wrap="square">
            <a:spAutoFit/>
          </a:bodyPr>
          <a:lstStyle/>
          <a:p>
            <a:pPr algn="just"/>
            <a:endParaRPr lang="es-PY" sz="2400" dirty="0"/>
          </a:p>
          <a:p>
            <a:pPr algn="just"/>
            <a:r>
              <a:rPr lang="es-PY" sz="2400" dirty="0" smtClean="0"/>
              <a:t>3</a:t>
            </a:r>
            <a:r>
              <a:rPr lang="es-PY" sz="2400" dirty="0"/>
              <a:t>. Indicación de las normas de seguridad a utilizar por la sociedad en la confección de sus títulos; </a:t>
            </a:r>
          </a:p>
          <a:p>
            <a:pPr marL="114300" lvl="0" algn="just">
              <a:spcBef>
                <a:spcPts val="640"/>
              </a:spcBef>
              <a:spcAft>
                <a:spcPts val="0"/>
              </a:spcAft>
              <a:buClr>
                <a:schemeClr val="accent1"/>
              </a:buClr>
              <a:buSzPts val="3200"/>
            </a:pPr>
            <a:endParaRPr lang="es-PY" sz="2400" dirty="0">
              <a:latin typeface="+mj-lt"/>
            </a:endParaRPr>
          </a:p>
          <a:p>
            <a:pPr marL="114300" lvl="0" algn="just">
              <a:spcBef>
                <a:spcPts val="720"/>
              </a:spcBef>
              <a:spcAft>
                <a:spcPts val="0"/>
              </a:spcAft>
              <a:buClr>
                <a:schemeClr val="accent1"/>
              </a:buClr>
              <a:buSzPts val="3600"/>
            </a:pPr>
            <a:endParaRPr lang="es-PY" sz="2400" dirty="0">
              <a:latin typeface="+mj-lt"/>
            </a:endParaRPr>
          </a:p>
        </p:txBody>
      </p:sp>
      <p:pic>
        <p:nvPicPr>
          <p:cNvPr id="5" name="Imagen 4"/>
          <p:cNvPicPr>
            <a:picLocks noChangeAspect="1"/>
          </p:cNvPicPr>
          <p:nvPr/>
        </p:nvPicPr>
        <p:blipFill rotWithShape="1">
          <a:blip r:embed="rId4"/>
          <a:srcRect l="43700" t="40196" r="26375" b="13583"/>
          <a:stretch/>
        </p:blipFill>
        <p:spPr>
          <a:xfrm>
            <a:off x="1187624" y="1916832"/>
            <a:ext cx="5688632" cy="4940130"/>
          </a:xfrm>
          <a:prstGeom prst="rect">
            <a:avLst/>
          </a:prstGeom>
        </p:spPr>
      </p:pic>
    </p:spTree>
    <p:extLst>
      <p:ext uri="{BB962C8B-B14F-4D97-AF65-F5344CB8AC3E}">
        <p14:creationId xmlns:p14="http://schemas.microsoft.com/office/powerpoint/2010/main" val="3955397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Antecedentes Adicionales.</a:t>
            </a:r>
            <a:endParaRPr lang="es-PY" sz="2800" b="1" dirty="0">
              <a:solidFill>
                <a:schemeClr val="bg1"/>
              </a:solidFill>
            </a:endParaRPr>
          </a:p>
        </p:txBody>
      </p:sp>
      <p:sp>
        <p:nvSpPr>
          <p:cNvPr id="2" name="Rectángulo 1"/>
          <p:cNvSpPr/>
          <p:nvPr/>
        </p:nvSpPr>
        <p:spPr>
          <a:xfrm>
            <a:off x="337857" y="1772816"/>
            <a:ext cx="8599500" cy="3583032"/>
          </a:xfrm>
          <a:prstGeom prst="rect">
            <a:avLst/>
          </a:prstGeom>
        </p:spPr>
        <p:txBody>
          <a:bodyPr wrap="square">
            <a:spAutoFit/>
          </a:bodyPr>
          <a:lstStyle/>
          <a:p>
            <a:pPr algn="just"/>
            <a:endParaRPr lang="es-PY" sz="2400" dirty="0"/>
          </a:p>
          <a:p>
            <a:pPr algn="just"/>
            <a:r>
              <a:rPr lang="es-PY" sz="2400" dirty="0" smtClean="0"/>
              <a:t>4</a:t>
            </a:r>
            <a:r>
              <a:rPr lang="es-PY" sz="2400" dirty="0"/>
              <a:t>. Certificado expedido por la Dirección General de los Registros Públicos de no haberse solicitado convocatoria de acreedores ni haberse decretado la quiebra del emisor; y de no encontrarse en estado de interdicción (con fecha de expedición no mayor a sesenta (60) días a la fecha de la presentación de la solicitud). </a:t>
            </a:r>
          </a:p>
          <a:p>
            <a:pPr marL="114300" lvl="0" algn="just">
              <a:spcBef>
                <a:spcPts val="640"/>
              </a:spcBef>
              <a:spcAft>
                <a:spcPts val="0"/>
              </a:spcAft>
              <a:buClr>
                <a:schemeClr val="accent1"/>
              </a:buClr>
              <a:buSzPts val="3200"/>
            </a:pPr>
            <a:endParaRPr lang="es-PY" sz="2400" dirty="0">
              <a:latin typeface="+mj-lt"/>
            </a:endParaRPr>
          </a:p>
          <a:p>
            <a:pPr marL="114300" lvl="0" algn="just">
              <a:spcBef>
                <a:spcPts val="720"/>
              </a:spcBef>
              <a:spcAft>
                <a:spcPts val="0"/>
              </a:spcAft>
              <a:buClr>
                <a:schemeClr val="accent1"/>
              </a:buClr>
              <a:buSzPts val="3600"/>
            </a:pPr>
            <a:endParaRPr lang="es-PY" sz="2400" dirty="0">
              <a:latin typeface="+mj-lt"/>
            </a:endParaRPr>
          </a:p>
        </p:txBody>
      </p:sp>
    </p:spTree>
    <p:extLst>
      <p:ext uri="{BB962C8B-B14F-4D97-AF65-F5344CB8AC3E}">
        <p14:creationId xmlns:p14="http://schemas.microsoft.com/office/powerpoint/2010/main" val="3621282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Antecedentes adicionales</a:t>
            </a:r>
            <a:endParaRPr lang="es-ES" b="1" dirty="0">
              <a:solidFill>
                <a:schemeClr val="bg1"/>
              </a:solidFill>
            </a:endParaRPr>
          </a:p>
        </p:txBody>
      </p:sp>
      <p:pic>
        <p:nvPicPr>
          <p:cNvPr id="5" name="Imagen 4"/>
          <p:cNvPicPr>
            <a:picLocks noChangeAspect="1"/>
          </p:cNvPicPr>
          <p:nvPr/>
        </p:nvPicPr>
        <p:blipFill rotWithShape="1">
          <a:blip r:embed="rId4"/>
          <a:srcRect l="35824" t="33509" r="20862" b="21670"/>
          <a:stretch/>
        </p:blipFill>
        <p:spPr>
          <a:xfrm>
            <a:off x="514802" y="1242575"/>
            <a:ext cx="8089646" cy="4706705"/>
          </a:xfrm>
          <a:prstGeom prst="rect">
            <a:avLst/>
          </a:prstGeom>
        </p:spPr>
      </p:pic>
    </p:spTree>
    <p:extLst>
      <p:ext uri="{BB962C8B-B14F-4D97-AF65-F5344CB8AC3E}">
        <p14:creationId xmlns:p14="http://schemas.microsoft.com/office/powerpoint/2010/main" val="80403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Interdicción.</a:t>
            </a:r>
            <a:endParaRPr lang="es-ES" b="1" dirty="0">
              <a:solidFill>
                <a:schemeClr val="bg1"/>
              </a:solidFill>
            </a:endParaRPr>
          </a:p>
        </p:txBody>
      </p:sp>
      <p:pic>
        <p:nvPicPr>
          <p:cNvPr id="5" name="Imagen 4"/>
          <p:cNvPicPr>
            <a:picLocks noChangeAspect="1"/>
          </p:cNvPicPr>
          <p:nvPr/>
        </p:nvPicPr>
        <p:blipFill rotWithShape="1">
          <a:blip r:embed="rId3"/>
          <a:srcRect l="38840" t="34593" r="22951" b="26188"/>
          <a:stretch/>
        </p:blipFill>
        <p:spPr>
          <a:xfrm>
            <a:off x="282874" y="1340768"/>
            <a:ext cx="8609606" cy="4968552"/>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3582561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Antecedentes Adicionales.</a:t>
            </a:r>
            <a:endParaRPr lang="es-PY" sz="2800" b="1" dirty="0">
              <a:solidFill>
                <a:schemeClr val="bg1"/>
              </a:solidFill>
            </a:endParaRPr>
          </a:p>
        </p:txBody>
      </p:sp>
      <p:sp>
        <p:nvSpPr>
          <p:cNvPr id="2" name="Rectángulo 1"/>
          <p:cNvSpPr/>
          <p:nvPr/>
        </p:nvSpPr>
        <p:spPr>
          <a:xfrm>
            <a:off x="306834" y="2204864"/>
            <a:ext cx="8599500" cy="3583032"/>
          </a:xfrm>
          <a:prstGeom prst="rect">
            <a:avLst/>
          </a:prstGeom>
        </p:spPr>
        <p:txBody>
          <a:bodyPr wrap="square">
            <a:spAutoFit/>
          </a:bodyPr>
          <a:lstStyle/>
          <a:p>
            <a:pPr algn="just"/>
            <a:r>
              <a:rPr lang="es-PY" sz="2400" dirty="0" smtClean="0"/>
              <a:t>5</a:t>
            </a:r>
            <a:r>
              <a:rPr lang="es-PY" sz="2400" dirty="0"/>
              <a:t>. Estados Financieros básicos correspondientes al último trimestre presentado en la Comisión Nacional de Valores, ajustados a las reglamentaciones dictadas por esta. Cuando la solicitud de inscripción fuera presentada entre el 15 de febrero y el 30 de marzo inclusive, deberá presentar los Estados Financieros básicos correspondientes al cierre de ejercicio anual en carácter de declaración jurada. </a:t>
            </a:r>
          </a:p>
          <a:p>
            <a:pPr marL="114300" lvl="0" algn="just">
              <a:spcBef>
                <a:spcPts val="640"/>
              </a:spcBef>
              <a:spcAft>
                <a:spcPts val="0"/>
              </a:spcAft>
              <a:buClr>
                <a:schemeClr val="accent1"/>
              </a:buClr>
              <a:buSzPts val="3200"/>
            </a:pPr>
            <a:endParaRPr lang="es-PY" sz="2400" dirty="0">
              <a:latin typeface="+mj-lt"/>
            </a:endParaRPr>
          </a:p>
          <a:p>
            <a:pPr marL="114300" lvl="0" algn="just">
              <a:spcBef>
                <a:spcPts val="720"/>
              </a:spcBef>
              <a:spcAft>
                <a:spcPts val="0"/>
              </a:spcAft>
              <a:buClr>
                <a:schemeClr val="accent1"/>
              </a:buClr>
              <a:buSzPts val="3600"/>
            </a:pPr>
            <a:endParaRPr lang="es-PY" sz="2400" dirty="0">
              <a:latin typeface="+mj-lt"/>
            </a:endParaRPr>
          </a:p>
        </p:txBody>
      </p:sp>
    </p:spTree>
    <p:extLst>
      <p:ext uri="{BB962C8B-B14F-4D97-AF65-F5344CB8AC3E}">
        <p14:creationId xmlns:p14="http://schemas.microsoft.com/office/powerpoint/2010/main" val="1339279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2800" b="1" dirty="0" smtClean="0">
                <a:solidFill>
                  <a:schemeClr val="bg1"/>
                </a:solidFill>
              </a:rPr>
              <a:t>Circular CNV/DIR N° 025/2020</a:t>
            </a:r>
            <a:endParaRPr lang="es-ES" b="1" dirty="0">
              <a:solidFill>
                <a:schemeClr val="bg1"/>
              </a:solidFill>
            </a:endParaRPr>
          </a:p>
        </p:txBody>
      </p:sp>
      <p:pic>
        <p:nvPicPr>
          <p:cNvPr id="2" name="Imagen 1"/>
          <p:cNvPicPr>
            <a:picLocks noChangeAspect="1"/>
          </p:cNvPicPr>
          <p:nvPr/>
        </p:nvPicPr>
        <p:blipFill rotWithShape="1">
          <a:blip r:embed="rId4"/>
          <a:srcRect l="17713" t="33192" r="38975" b="27295"/>
          <a:stretch/>
        </p:blipFill>
        <p:spPr>
          <a:xfrm>
            <a:off x="333653" y="1605938"/>
            <a:ext cx="8414811" cy="4316096"/>
          </a:xfrm>
          <a:prstGeom prst="rect">
            <a:avLst/>
          </a:prstGeom>
        </p:spPr>
      </p:pic>
    </p:spTree>
    <p:extLst>
      <p:ext uri="{BB962C8B-B14F-4D97-AF65-F5344CB8AC3E}">
        <p14:creationId xmlns:p14="http://schemas.microsoft.com/office/powerpoint/2010/main" val="1343984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2800" b="1" dirty="0">
                <a:solidFill>
                  <a:schemeClr val="bg1"/>
                </a:solidFill>
              </a:rPr>
              <a:t>Circular CNV/DIR N° </a:t>
            </a:r>
            <a:r>
              <a:rPr lang="es-ES" sz="2800" b="1" dirty="0" smtClean="0">
                <a:solidFill>
                  <a:schemeClr val="bg1"/>
                </a:solidFill>
              </a:rPr>
              <a:t>008/2020</a:t>
            </a:r>
            <a:endParaRPr lang="es-ES" sz="2800" b="1" dirty="0">
              <a:solidFill>
                <a:schemeClr val="bg1"/>
              </a:solidFill>
            </a:endParaRPr>
          </a:p>
        </p:txBody>
      </p:sp>
      <p:sp>
        <p:nvSpPr>
          <p:cNvPr id="2" name="Rectángulo 1"/>
          <p:cNvSpPr/>
          <p:nvPr/>
        </p:nvSpPr>
        <p:spPr>
          <a:xfrm>
            <a:off x="327957" y="1252939"/>
            <a:ext cx="8599500" cy="1290097"/>
          </a:xfrm>
          <a:prstGeom prst="rect">
            <a:avLst/>
          </a:prstGeom>
        </p:spPr>
        <p:txBody>
          <a:bodyPr wrap="square">
            <a:spAutoFit/>
          </a:bodyPr>
          <a:lstStyle/>
          <a:p>
            <a:pPr algn="just"/>
            <a:endParaRPr lang="es-PY" sz="2400" dirty="0"/>
          </a:p>
          <a:p>
            <a:pPr algn="just"/>
            <a:endParaRPr lang="es-PY" sz="2400" dirty="0">
              <a:latin typeface="+mj-lt"/>
            </a:endParaRPr>
          </a:p>
          <a:p>
            <a:pPr marL="114300" lvl="0" algn="just">
              <a:spcBef>
                <a:spcPts val="720"/>
              </a:spcBef>
              <a:spcAft>
                <a:spcPts val="0"/>
              </a:spcAft>
              <a:buClr>
                <a:schemeClr val="accent1"/>
              </a:buClr>
              <a:buSzPts val="3600"/>
            </a:pPr>
            <a:endParaRPr lang="es-PY" sz="2400" dirty="0">
              <a:latin typeface="+mj-lt"/>
            </a:endParaRPr>
          </a:p>
        </p:txBody>
      </p:sp>
      <p:pic>
        <p:nvPicPr>
          <p:cNvPr id="3" name="Imagen 2"/>
          <p:cNvPicPr>
            <a:picLocks noChangeAspect="1"/>
          </p:cNvPicPr>
          <p:nvPr/>
        </p:nvPicPr>
        <p:blipFill rotWithShape="1">
          <a:blip r:embed="rId3"/>
          <a:srcRect l="9050" t="19185" r="31888" b="17785"/>
          <a:stretch/>
        </p:blipFill>
        <p:spPr>
          <a:xfrm>
            <a:off x="452941" y="1225061"/>
            <a:ext cx="8307286" cy="4984373"/>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3182209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Antecedentes Adicionales.</a:t>
            </a:r>
            <a:endParaRPr lang="es-PY" sz="2800" b="1" dirty="0">
              <a:solidFill>
                <a:schemeClr val="bg1"/>
              </a:solidFill>
            </a:endParaRPr>
          </a:p>
        </p:txBody>
      </p:sp>
      <p:sp>
        <p:nvSpPr>
          <p:cNvPr id="2" name="Rectángulo 1"/>
          <p:cNvSpPr/>
          <p:nvPr/>
        </p:nvSpPr>
        <p:spPr>
          <a:xfrm>
            <a:off x="306834" y="2492896"/>
            <a:ext cx="8599500" cy="2844368"/>
          </a:xfrm>
          <a:prstGeom prst="rect">
            <a:avLst/>
          </a:prstGeom>
        </p:spPr>
        <p:txBody>
          <a:bodyPr wrap="square">
            <a:spAutoFit/>
          </a:bodyPr>
          <a:lstStyle/>
          <a:p>
            <a:pPr algn="just"/>
            <a:r>
              <a:rPr lang="es-PY" sz="2400" dirty="0" smtClean="0"/>
              <a:t>6</a:t>
            </a:r>
            <a:r>
              <a:rPr lang="es-PY" sz="2400" dirty="0"/>
              <a:t>. Copia del aviso informando el periodo para el ejercicio del derecho de opción preferente e indicando las características de la emisión, sin perjuicio de la comunicación cursada a cada uno de los accionistas según </a:t>
            </a:r>
            <a:r>
              <a:rPr lang="es-PY" sz="2400" b="1" dirty="0"/>
              <a:t>Anexo B </a:t>
            </a:r>
            <a:r>
              <a:rPr lang="es-PY" sz="2400" dirty="0"/>
              <a:t>del presente Título normativo </a:t>
            </a:r>
          </a:p>
          <a:p>
            <a:pPr marL="114300" lvl="0" algn="just">
              <a:spcBef>
                <a:spcPts val="640"/>
              </a:spcBef>
              <a:spcAft>
                <a:spcPts val="0"/>
              </a:spcAft>
              <a:buClr>
                <a:schemeClr val="accent1"/>
              </a:buClr>
              <a:buSzPts val="3200"/>
            </a:pPr>
            <a:endParaRPr lang="es-PY" sz="2400" dirty="0">
              <a:latin typeface="+mj-lt"/>
            </a:endParaRPr>
          </a:p>
          <a:p>
            <a:pPr marL="114300" lvl="0" algn="just">
              <a:spcBef>
                <a:spcPts val="720"/>
              </a:spcBef>
              <a:spcAft>
                <a:spcPts val="0"/>
              </a:spcAft>
              <a:buClr>
                <a:schemeClr val="accent1"/>
              </a:buClr>
              <a:buSzPts val="3600"/>
            </a:pPr>
            <a:endParaRPr lang="es-PY" sz="2400" dirty="0">
              <a:latin typeface="+mj-lt"/>
            </a:endParaRPr>
          </a:p>
        </p:txBody>
      </p:sp>
    </p:spTree>
    <p:extLst>
      <p:ext uri="{BB962C8B-B14F-4D97-AF65-F5344CB8AC3E}">
        <p14:creationId xmlns:p14="http://schemas.microsoft.com/office/powerpoint/2010/main" val="1621103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Antecedentes Adicionales.</a:t>
            </a:r>
            <a:endParaRPr lang="es-PY" sz="2800" b="1" dirty="0">
              <a:solidFill>
                <a:schemeClr val="bg1"/>
              </a:solidFill>
            </a:endParaRPr>
          </a:p>
        </p:txBody>
      </p:sp>
      <p:sp>
        <p:nvSpPr>
          <p:cNvPr id="2" name="Rectángulo 1"/>
          <p:cNvSpPr/>
          <p:nvPr/>
        </p:nvSpPr>
        <p:spPr>
          <a:xfrm>
            <a:off x="327957" y="1252939"/>
            <a:ext cx="8599500" cy="1290097"/>
          </a:xfrm>
          <a:prstGeom prst="rect">
            <a:avLst/>
          </a:prstGeom>
        </p:spPr>
        <p:txBody>
          <a:bodyPr wrap="square">
            <a:spAutoFit/>
          </a:bodyPr>
          <a:lstStyle/>
          <a:p>
            <a:pPr algn="just"/>
            <a:endParaRPr lang="es-PY" sz="2400" dirty="0"/>
          </a:p>
          <a:p>
            <a:pPr algn="just"/>
            <a:endParaRPr lang="es-PY" sz="2400" dirty="0">
              <a:latin typeface="+mj-lt"/>
            </a:endParaRPr>
          </a:p>
          <a:p>
            <a:pPr marL="114300" lvl="0" algn="just">
              <a:spcBef>
                <a:spcPts val="720"/>
              </a:spcBef>
              <a:spcAft>
                <a:spcPts val="0"/>
              </a:spcAft>
              <a:buClr>
                <a:schemeClr val="accent1"/>
              </a:buClr>
              <a:buSzPts val="3600"/>
            </a:pPr>
            <a:endParaRPr lang="es-PY" sz="2400" dirty="0">
              <a:latin typeface="+mj-lt"/>
            </a:endParaRPr>
          </a:p>
        </p:txBody>
      </p:sp>
      <p:pic>
        <p:nvPicPr>
          <p:cNvPr id="3" name="Imagen 2"/>
          <p:cNvPicPr>
            <a:picLocks noChangeAspect="1"/>
          </p:cNvPicPr>
          <p:nvPr/>
        </p:nvPicPr>
        <p:blipFill rotWithShape="1">
          <a:blip r:embed="rId3"/>
          <a:srcRect l="23225" t="20586" r="24013" b="9381"/>
          <a:stretch/>
        </p:blipFill>
        <p:spPr>
          <a:xfrm>
            <a:off x="1115615" y="1164508"/>
            <a:ext cx="6990535" cy="5216819"/>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3474483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315801" y="2132856"/>
            <a:ext cx="85995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800" b="1" dirty="0" smtClean="0"/>
              <a:t>b</a:t>
            </a:r>
            <a:r>
              <a:rPr lang="es-PY" sz="2800" b="1" dirty="0"/>
              <a:t>) Prospecto de Emisión Global</a:t>
            </a:r>
            <a:r>
              <a:rPr lang="es-PY" sz="2800" dirty="0"/>
              <a:t>: atendiendo la guía contenida en el </a:t>
            </a:r>
            <a:r>
              <a:rPr lang="es-PY" sz="2800" b="1" dirty="0"/>
              <a:t>Anexo A </a:t>
            </a:r>
            <a:r>
              <a:rPr lang="es-PY" sz="2800" dirty="0"/>
              <a:t>del presente Título normativo. Este Prospecto se irá complementando conforme las Series que se vayan emitiendo dentro del monto global del Programa, atendiendo el contenido indicado en el </a:t>
            </a:r>
            <a:r>
              <a:rPr lang="es-PY" sz="2800" b="1" dirty="0"/>
              <a:t>Anexo B </a:t>
            </a:r>
            <a:r>
              <a:rPr lang="es-PY" sz="2800" dirty="0"/>
              <a:t>del presente Título normativo.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Definiciones Generales</a:t>
            </a:r>
            <a:endParaRPr lang="es-ES" b="1" dirty="0">
              <a:solidFill>
                <a:schemeClr val="bg1"/>
              </a:solidFill>
            </a:endParaRPr>
          </a:p>
        </p:txBody>
      </p:sp>
    </p:spTree>
    <p:extLst>
      <p:ext uri="{BB962C8B-B14F-4D97-AF65-F5344CB8AC3E}">
        <p14:creationId xmlns:p14="http://schemas.microsoft.com/office/powerpoint/2010/main" val="3783414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Antecedentes Adicionales.</a:t>
            </a:r>
            <a:endParaRPr lang="es-PY" sz="2800" b="1" dirty="0">
              <a:solidFill>
                <a:schemeClr val="bg1"/>
              </a:solidFill>
            </a:endParaRPr>
          </a:p>
        </p:txBody>
      </p:sp>
      <p:sp>
        <p:nvSpPr>
          <p:cNvPr id="2" name="Rectángulo 1"/>
          <p:cNvSpPr/>
          <p:nvPr/>
        </p:nvSpPr>
        <p:spPr>
          <a:xfrm>
            <a:off x="306834" y="994471"/>
            <a:ext cx="8599500" cy="1736373"/>
          </a:xfrm>
          <a:prstGeom prst="rect">
            <a:avLst/>
          </a:prstGeom>
        </p:spPr>
        <p:txBody>
          <a:bodyPr wrap="square">
            <a:spAutoFit/>
          </a:bodyPr>
          <a:lstStyle/>
          <a:p>
            <a:pPr algn="just"/>
            <a:r>
              <a:rPr lang="es-PY" sz="2400" dirty="0" smtClean="0"/>
              <a:t>7</a:t>
            </a:r>
            <a:r>
              <a:rPr lang="es-PY" sz="2400" dirty="0"/>
              <a:t>. Modelo del aviso a publicar sobre la emisión de acciones según </a:t>
            </a:r>
            <a:r>
              <a:rPr lang="es-PY" sz="2400" b="1" dirty="0"/>
              <a:t>Anexo C </a:t>
            </a:r>
            <a:r>
              <a:rPr lang="es-PY" sz="2400" dirty="0"/>
              <a:t>del presente Título normativo. </a:t>
            </a:r>
          </a:p>
          <a:p>
            <a:pPr marL="114300" lvl="0" algn="just">
              <a:spcBef>
                <a:spcPts val="640"/>
              </a:spcBef>
              <a:spcAft>
                <a:spcPts val="0"/>
              </a:spcAft>
              <a:buClr>
                <a:schemeClr val="accent1"/>
              </a:buClr>
              <a:buSzPts val="3200"/>
            </a:pPr>
            <a:endParaRPr lang="es-PY" sz="2400" dirty="0">
              <a:latin typeface="+mj-lt"/>
            </a:endParaRPr>
          </a:p>
          <a:p>
            <a:pPr marL="114300" lvl="0" algn="just">
              <a:spcBef>
                <a:spcPts val="720"/>
              </a:spcBef>
              <a:spcAft>
                <a:spcPts val="0"/>
              </a:spcAft>
              <a:buClr>
                <a:schemeClr val="accent1"/>
              </a:buClr>
              <a:buSzPts val="3600"/>
            </a:pPr>
            <a:endParaRPr lang="es-PY" sz="2400" dirty="0">
              <a:latin typeface="+mj-lt"/>
            </a:endParaRPr>
          </a:p>
        </p:txBody>
      </p:sp>
      <p:pic>
        <p:nvPicPr>
          <p:cNvPr id="3" name="Imagen 2"/>
          <p:cNvPicPr>
            <a:picLocks noChangeAspect="1"/>
          </p:cNvPicPr>
          <p:nvPr/>
        </p:nvPicPr>
        <p:blipFill rotWithShape="1">
          <a:blip r:embed="rId4"/>
          <a:srcRect l="26376" t="24788" r="27162" b="10781"/>
          <a:stretch/>
        </p:blipFill>
        <p:spPr>
          <a:xfrm>
            <a:off x="1273721" y="1772817"/>
            <a:ext cx="6280348" cy="4896544"/>
          </a:xfrm>
          <a:prstGeom prst="rect">
            <a:avLst/>
          </a:prstGeom>
        </p:spPr>
      </p:pic>
    </p:spTree>
    <p:extLst>
      <p:ext uri="{BB962C8B-B14F-4D97-AF65-F5344CB8AC3E}">
        <p14:creationId xmlns:p14="http://schemas.microsoft.com/office/powerpoint/2010/main" val="3952746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Antecedentes Adicionales.</a:t>
            </a:r>
            <a:endParaRPr lang="es-PY" sz="2800" b="1" dirty="0">
              <a:solidFill>
                <a:schemeClr val="bg1"/>
              </a:solidFill>
            </a:endParaRPr>
          </a:p>
        </p:txBody>
      </p:sp>
      <p:sp>
        <p:nvSpPr>
          <p:cNvPr id="2" name="Rectángulo 1"/>
          <p:cNvSpPr/>
          <p:nvPr/>
        </p:nvSpPr>
        <p:spPr>
          <a:xfrm>
            <a:off x="316796" y="975078"/>
            <a:ext cx="8599500" cy="1797928"/>
          </a:xfrm>
          <a:prstGeom prst="rect">
            <a:avLst/>
          </a:prstGeom>
        </p:spPr>
        <p:txBody>
          <a:bodyPr wrap="square">
            <a:spAutoFit/>
          </a:bodyPr>
          <a:lstStyle/>
          <a:p>
            <a:pPr algn="just"/>
            <a:r>
              <a:rPr lang="es-PY" sz="2000" dirty="0" smtClean="0"/>
              <a:t>8</a:t>
            </a:r>
            <a:r>
              <a:rPr lang="es-PY" sz="2000" dirty="0"/>
              <a:t>. Declaración jurada sobre la veracidad de la información proporcionada a la Comisión Nacional de Valores y que acompaña a la solicitud de inscripción de la emisión</a:t>
            </a:r>
            <a:r>
              <a:rPr lang="es-PY" sz="2000" b="1" dirty="0"/>
              <a:t>. </a:t>
            </a:r>
            <a:endParaRPr lang="es-PY" sz="2000" dirty="0"/>
          </a:p>
          <a:p>
            <a:pPr marL="114300" lvl="0" algn="just">
              <a:spcBef>
                <a:spcPts val="640"/>
              </a:spcBef>
              <a:spcAft>
                <a:spcPts val="0"/>
              </a:spcAft>
              <a:buClr>
                <a:schemeClr val="accent1"/>
              </a:buClr>
              <a:buSzPts val="3200"/>
            </a:pPr>
            <a:endParaRPr lang="es-PY" sz="2000" dirty="0">
              <a:latin typeface="+mj-lt"/>
            </a:endParaRPr>
          </a:p>
          <a:p>
            <a:pPr marL="114300" lvl="0" algn="just">
              <a:spcBef>
                <a:spcPts val="720"/>
              </a:spcBef>
              <a:spcAft>
                <a:spcPts val="0"/>
              </a:spcAft>
              <a:buClr>
                <a:schemeClr val="accent1"/>
              </a:buClr>
              <a:buSzPts val="3600"/>
            </a:pPr>
            <a:endParaRPr lang="es-PY" sz="2000" dirty="0">
              <a:latin typeface="+mj-lt"/>
            </a:endParaRPr>
          </a:p>
        </p:txBody>
      </p:sp>
      <p:pic>
        <p:nvPicPr>
          <p:cNvPr id="5" name="Imagen 4"/>
          <p:cNvPicPr>
            <a:picLocks noChangeAspect="1"/>
          </p:cNvPicPr>
          <p:nvPr/>
        </p:nvPicPr>
        <p:blipFill rotWithShape="1">
          <a:blip r:embed="rId3"/>
          <a:srcRect l="41339" t="40196" r="23679" b="10781"/>
          <a:stretch/>
        </p:blipFill>
        <p:spPr>
          <a:xfrm>
            <a:off x="1403648" y="1988840"/>
            <a:ext cx="6336704" cy="4869160"/>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108181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Antecedentes Adicionales.</a:t>
            </a:r>
            <a:endParaRPr lang="es-PY" sz="2800" b="1" dirty="0">
              <a:solidFill>
                <a:schemeClr val="bg1"/>
              </a:solidFill>
            </a:endParaRPr>
          </a:p>
        </p:txBody>
      </p:sp>
      <p:sp>
        <p:nvSpPr>
          <p:cNvPr id="2" name="Rectángulo 1"/>
          <p:cNvSpPr/>
          <p:nvPr/>
        </p:nvSpPr>
        <p:spPr>
          <a:xfrm>
            <a:off x="306834" y="2132856"/>
            <a:ext cx="8599500" cy="3506088"/>
          </a:xfrm>
          <a:prstGeom prst="rect">
            <a:avLst/>
          </a:prstGeom>
        </p:spPr>
        <p:txBody>
          <a:bodyPr wrap="square">
            <a:spAutoFit/>
          </a:bodyPr>
          <a:lstStyle/>
          <a:p>
            <a:pPr algn="just"/>
            <a:r>
              <a:rPr lang="es-PY" sz="2400" b="1" dirty="0"/>
              <a:t>Artículo 2°. Publicación. </a:t>
            </a:r>
            <a:r>
              <a:rPr lang="es-PY" sz="2400" dirty="0"/>
              <a:t>Deberá publicarse en los medios de difusión que dispone la Bolsa de Valores o en un diario de gran circulación en forma previa a la colocación, las características de la emisión de acciones, de acuerdo a las instrucciones contenidas en el </a:t>
            </a:r>
            <a:r>
              <a:rPr lang="es-PY" sz="2400" b="1" dirty="0"/>
              <a:t>Anexo C </a:t>
            </a:r>
            <a:r>
              <a:rPr lang="es-PY" sz="2400" dirty="0"/>
              <a:t>del presente Título normativo</a:t>
            </a:r>
            <a:r>
              <a:rPr lang="es-PY" sz="2400" b="1" dirty="0"/>
              <a:t>. </a:t>
            </a:r>
            <a:r>
              <a:rPr lang="es-PY" sz="2400" dirty="0"/>
              <a:t>Si la entidad emisora opta por la publicación en un diario de gran circulación, deberá hallarse ajustada a las instrucciones del mencionado Anexo. </a:t>
            </a:r>
            <a:endParaRPr lang="es-PY" sz="2400" dirty="0">
              <a:latin typeface="+mj-lt"/>
            </a:endParaRPr>
          </a:p>
          <a:p>
            <a:pPr marL="114300" lvl="0" algn="just">
              <a:spcBef>
                <a:spcPts val="720"/>
              </a:spcBef>
              <a:spcAft>
                <a:spcPts val="0"/>
              </a:spcAft>
              <a:buClr>
                <a:schemeClr val="accent1"/>
              </a:buClr>
              <a:buSzPts val="3600"/>
            </a:pPr>
            <a:endParaRPr lang="es-PY" sz="2400" dirty="0">
              <a:latin typeface="+mj-lt"/>
            </a:endParaRPr>
          </a:p>
        </p:txBody>
      </p:sp>
    </p:spTree>
    <p:extLst>
      <p:ext uri="{BB962C8B-B14F-4D97-AF65-F5344CB8AC3E}">
        <p14:creationId xmlns:p14="http://schemas.microsoft.com/office/powerpoint/2010/main" val="55791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Antecedentes Adicionales.</a:t>
            </a:r>
            <a:endParaRPr lang="es-PY" sz="2800" b="1" dirty="0">
              <a:solidFill>
                <a:schemeClr val="bg1"/>
              </a:solidFill>
            </a:endParaRPr>
          </a:p>
        </p:txBody>
      </p:sp>
      <p:pic>
        <p:nvPicPr>
          <p:cNvPr id="3" name="Imagen 2"/>
          <p:cNvPicPr>
            <a:picLocks noChangeAspect="1"/>
          </p:cNvPicPr>
          <p:nvPr/>
        </p:nvPicPr>
        <p:blipFill rotWithShape="1">
          <a:blip r:embed="rId3"/>
          <a:srcRect l="26376" t="24788" r="27162" b="10781"/>
          <a:stretch/>
        </p:blipFill>
        <p:spPr>
          <a:xfrm>
            <a:off x="971600" y="1124744"/>
            <a:ext cx="7019214" cy="5472609"/>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1659224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Antecedentes Adicionales.</a:t>
            </a:r>
            <a:endParaRPr lang="es-PY" sz="2800" b="1" dirty="0">
              <a:solidFill>
                <a:schemeClr val="bg1"/>
              </a:solidFill>
            </a:endParaRPr>
          </a:p>
        </p:txBody>
      </p:sp>
      <p:sp>
        <p:nvSpPr>
          <p:cNvPr id="2" name="Rectángulo 1"/>
          <p:cNvSpPr/>
          <p:nvPr/>
        </p:nvSpPr>
        <p:spPr>
          <a:xfrm>
            <a:off x="306834" y="1938287"/>
            <a:ext cx="8599500" cy="3046988"/>
          </a:xfrm>
          <a:prstGeom prst="rect">
            <a:avLst/>
          </a:prstGeom>
        </p:spPr>
        <p:txBody>
          <a:bodyPr wrap="square">
            <a:spAutoFit/>
          </a:bodyPr>
          <a:lstStyle/>
          <a:p>
            <a:pPr algn="just"/>
            <a:r>
              <a:rPr lang="es-PY" sz="2400" b="1" dirty="0"/>
              <a:t>Artículo 3°. Acciones liberadas de pago. </a:t>
            </a:r>
            <a:r>
              <a:rPr lang="es-PY" sz="2400" dirty="0"/>
              <a:t>Para el registro de la emisión de acciones liberadas de pago, entendidas como aquellas emitidas como consecuencia de la capitalización de reservas o de utilidades, no se requerirá de la presentación del prospecto de emisión. La solicitud de registro deberá acompañarse con los antecedentes adicionales indicados en el </a:t>
            </a:r>
            <a:r>
              <a:rPr lang="es-PY" sz="2400" b="1" dirty="0"/>
              <a:t>Artículo 1°</a:t>
            </a:r>
            <a:r>
              <a:rPr lang="es-PY" sz="2400" dirty="0"/>
              <a:t>, excepto en el literal b) en los numerales </a:t>
            </a:r>
            <a:r>
              <a:rPr lang="es-PY" sz="2400" b="1" dirty="0"/>
              <a:t>4), 5), 6) y 7). </a:t>
            </a:r>
            <a:endParaRPr lang="es-PY" sz="2400" dirty="0">
              <a:latin typeface="+mj-lt"/>
            </a:endParaRPr>
          </a:p>
        </p:txBody>
      </p:sp>
    </p:spTree>
    <p:extLst>
      <p:ext uri="{BB962C8B-B14F-4D97-AF65-F5344CB8AC3E}">
        <p14:creationId xmlns:p14="http://schemas.microsoft.com/office/powerpoint/2010/main" val="2918244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Antecedentes Adicionales.</a:t>
            </a:r>
            <a:endParaRPr lang="es-PY" sz="2800" b="1" dirty="0">
              <a:solidFill>
                <a:schemeClr val="bg1"/>
              </a:solidFill>
            </a:endParaRPr>
          </a:p>
        </p:txBody>
      </p:sp>
      <p:sp>
        <p:nvSpPr>
          <p:cNvPr id="2" name="Rectángulo 1"/>
          <p:cNvSpPr/>
          <p:nvPr/>
        </p:nvSpPr>
        <p:spPr>
          <a:xfrm>
            <a:off x="323528" y="2492285"/>
            <a:ext cx="8599500" cy="1938992"/>
          </a:xfrm>
          <a:prstGeom prst="rect">
            <a:avLst/>
          </a:prstGeom>
        </p:spPr>
        <p:txBody>
          <a:bodyPr wrap="square">
            <a:spAutoFit/>
          </a:bodyPr>
          <a:lstStyle/>
          <a:p>
            <a:pPr algn="just"/>
            <a:r>
              <a:rPr lang="es-PY" sz="2400" b="1" dirty="0"/>
              <a:t>Artículo 4°. Acciones emitidas e integradas. </a:t>
            </a:r>
            <a:r>
              <a:rPr lang="es-PY" sz="2400" dirty="0"/>
              <a:t>Para el registro de la emisión de acciones emitidas e integradas, la solicitud de registro deberá acompañarse con los antecedentes adicionales indicados en el </a:t>
            </a:r>
            <a:r>
              <a:rPr lang="es-PY" sz="2400" b="1" dirty="0"/>
              <a:t>Artículo 1°</a:t>
            </a:r>
            <a:r>
              <a:rPr lang="es-PY" sz="2400" dirty="0"/>
              <a:t>, excepto en el literal b) en los numerales </a:t>
            </a:r>
            <a:r>
              <a:rPr lang="es-PY" sz="2400" b="1" dirty="0"/>
              <a:t>4), 5), 6) y 7). </a:t>
            </a:r>
            <a:endParaRPr lang="es-PY" sz="2400" dirty="0">
              <a:latin typeface="+mj-lt"/>
            </a:endParaRPr>
          </a:p>
        </p:txBody>
      </p:sp>
    </p:spTree>
    <p:extLst>
      <p:ext uri="{BB962C8B-B14F-4D97-AF65-F5344CB8AC3E}">
        <p14:creationId xmlns:p14="http://schemas.microsoft.com/office/powerpoint/2010/main" val="1226632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203253"/>
            <a:ext cx="85995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endParaRPr lang="es-PY" sz="2000" b="1" dirty="0"/>
          </a:p>
          <a:p>
            <a:pPr algn="ctr">
              <a:buNone/>
            </a:pPr>
            <a:endParaRPr lang="es-PY" sz="2000" b="1" dirty="0"/>
          </a:p>
          <a:p>
            <a:pPr algn="ctr">
              <a:buNone/>
            </a:pPr>
            <a:endParaRPr lang="es-PY" sz="2000" b="1" dirty="0"/>
          </a:p>
          <a:p>
            <a:pPr algn="ctr">
              <a:buNone/>
            </a:pPr>
            <a:endParaRPr lang="es-PY" sz="2000" b="1" dirty="0"/>
          </a:p>
          <a:p>
            <a:pPr algn="ctr">
              <a:buNone/>
            </a:pPr>
            <a:r>
              <a:rPr lang="es-PY" sz="3600" dirty="0" smtClean="0"/>
              <a:t>Para consultas remitir a la siguiente dirección de </a:t>
            </a:r>
            <a:r>
              <a:rPr lang="es-PY" sz="3600" dirty="0"/>
              <a:t>correo electrónico : </a:t>
            </a:r>
            <a:r>
              <a:rPr lang="es-PY" sz="3600" b="1" dirty="0" smtClean="0"/>
              <a:t>cnv@cnv.gov.py</a:t>
            </a:r>
            <a:endParaRPr lang="es-PY" sz="2400" b="1" dirty="0"/>
          </a:p>
          <a:p>
            <a:pPr algn="ctr">
              <a:buNone/>
            </a:pPr>
            <a:endParaRPr lang="es-PY" b="1" dirty="0"/>
          </a:p>
          <a:p>
            <a:pPr algn="ctr">
              <a:buNone/>
            </a:pPr>
            <a:endParaRPr lang="es-PY" b="1" dirty="0"/>
          </a:p>
          <a:p>
            <a:pPr algn="ctr">
              <a:buNone/>
            </a:pPr>
            <a:endParaRPr lang="es-PY" sz="2000" b="1"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399417"/>
            <a:ext cx="8599500" cy="602112"/>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endParaRPr lang="es-ES" dirty="0">
              <a:solidFill>
                <a:schemeClr val="bg1"/>
              </a:solidFill>
            </a:endParaRPr>
          </a:p>
        </p:txBody>
      </p:sp>
    </p:spTree>
    <p:extLst>
      <p:ext uri="{BB962C8B-B14F-4D97-AF65-F5344CB8AC3E}">
        <p14:creationId xmlns:p14="http://schemas.microsoft.com/office/powerpoint/2010/main" val="2839230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circle(in)">
                                      <p:cBhvr>
                                        <p:cTn id="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203253"/>
            <a:ext cx="85995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endParaRPr lang="es-PY" sz="2000" b="1" dirty="0"/>
          </a:p>
          <a:p>
            <a:pPr algn="ctr">
              <a:buNone/>
            </a:pPr>
            <a:endParaRPr lang="es-PY" sz="2000" b="1" dirty="0"/>
          </a:p>
          <a:p>
            <a:pPr algn="ctr">
              <a:buNone/>
            </a:pPr>
            <a:endParaRPr lang="es-PY" sz="2000" b="1" dirty="0"/>
          </a:p>
          <a:p>
            <a:pPr algn="ctr">
              <a:buNone/>
            </a:pPr>
            <a:endParaRPr lang="es-PY" sz="2000" b="1" dirty="0"/>
          </a:p>
          <a:p>
            <a:pPr algn="ctr">
              <a:buNone/>
            </a:pPr>
            <a:endParaRPr lang="es-PY" sz="2000" b="1" dirty="0"/>
          </a:p>
          <a:p>
            <a:pPr algn="ctr">
              <a:buNone/>
            </a:pPr>
            <a:r>
              <a:rPr lang="es-PY" sz="4400" b="1" dirty="0"/>
              <a:t>MUCHAS GRACIAS</a:t>
            </a:r>
          </a:p>
          <a:p>
            <a:pPr algn="ctr">
              <a:buNone/>
            </a:pPr>
            <a:endParaRPr lang="es-PY" b="1" dirty="0"/>
          </a:p>
          <a:p>
            <a:pPr algn="ctr">
              <a:buNone/>
            </a:pPr>
            <a:endParaRPr lang="es-PY" b="1" dirty="0"/>
          </a:p>
          <a:p>
            <a:pPr algn="ctr">
              <a:buNone/>
            </a:pPr>
            <a:endParaRPr lang="es-PY" b="1" dirty="0"/>
          </a:p>
          <a:p>
            <a:pPr algn="ctr">
              <a:buNone/>
            </a:pPr>
            <a:endParaRPr lang="es-PY" sz="2000" b="1"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399417"/>
            <a:ext cx="8599500" cy="602112"/>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endParaRPr lang="es-ES" dirty="0">
              <a:solidFill>
                <a:schemeClr val="bg1"/>
              </a:solidFill>
            </a:endParaRPr>
          </a:p>
        </p:txBody>
      </p:sp>
    </p:spTree>
    <p:extLst>
      <p:ext uri="{BB962C8B-B14F-4D97-AF65-F5344CB8AC3E}">
        <p14:creationId xmlns:p14="http://schemas.microsoft.com/office/powerpoint/2010/main" val="4291462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 calcmode="lin" valueType="num">
                                      <p:cBhvr additive="base">
                                        <p:cTn id="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500418"/>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a:solidFill>
                  <a:schemeClr val="bg1"/>
                </a:solidFill>
              </a:rPr>
              <a:t>TÍTULO 12. ANEXOS. </a:t>
            </a:r>
            <a:endParaRPr lang="es-PY" sz="2000" dirty="0">
              <a:solidFill>
                <a:schemeClr val="bg1"/>
              </a:solidFill>
            </a:endParaRPr>
          </a:p>
        </p:txBody>
      </p:sp>
      <p:pic>
        <p:nvPicPr>
          <p:cNvPr id="2" name="Imagen 1"/>
          <p:cNvPicPr>
            <a:picLocks noChangeAspect="1"/>
          </p:cNvPicPr>
          <p:nvPr/>
        </p:nvPicPr>
        <p:blipFill rotWithShape="1">
          <a:blip r:embed="rId4"/>
          <a:srcRect l="29525" t="38795" r="31100" b="27589"/>
          <a:stretch/>
        </p:blipFill>
        <p:spPr>
          <a:xfrm>
            <a:off x="449545" y="1772817"/>
            <a:ext cx="8295592" cy="3981886"/>
          </a:xfrm>
          <a:prstGeom prst="rect">
            <a:avLst/>
          </a:prstGeom>
        </p:spPr>
      </p:pic>
    </p:spTree>
    <p:extLst>
      <p:ext uri="{BB962C8B-B14F-4D97-AF65-F5344CB8AC3E}">
        <p14:creationId xmlns:p14="http://schemas.microsoft.com/office/powerpoint/2010/main" val="2482975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306834" y="2636912"/>
            <a:ext cx="85995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400" b="1" dirty="0" smtClean="0"/>
              <a:t>c) </a:t>
            </a:r>
            <a:r>
              <a:rPr lang="es-PY" sz="2400" b="1" dirty="0"/>
              <a:t>Copia del Acta de Emisión</a:t>
            </a:r>
            <a:r>
              <a:rPr lang="es-PY" sz="2400" dirty="0"/>
              <a:t>: transcripta en el Libro de Actas de la sociedad, con certificación de firmas ante Escribano Público, o firma digital. El contenido del acta de emisión debe adecuarse a lo dispuesto en el </a:t>
            </a:r>
            <a:r>
              <a:rPr lang="es-PY" sz="2400" b="1" dirty="0"/>
              <a:t>Anexo C </a:t>
            </a:r>
            <a:r>
              <a:rPr lang="es-PY" sz="2400" dirty="0"/>
              <a:t>del presente Título normativo. </a:t>
            </a:r>
            <a:endParaRPr lang="es-PY" sz="2000" b="1" dirty="0">
              <a:latin typeface="+mj-lt"/>
            </a:endParaRP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Definiciones Generales</a:t>
            </a:r>
            <a:endParaRPr lang="es-ES" b="1" dirty="0">
              <a:solidFill>
                <a:schemeClr val="bg1"/>
              </a:solidFill>
            </a:endParaRPr>
          </a:p>
        </p:txBody>
      </p:sp>
    </p:spTree>
    <p:extLst>
      <p:ext uri="{BB962C8B-B14F-4D97-AF65-F5344CB8AC3E}">
        <p14:creationId xmlns:p14="http://schemas.microsoft.com/office/powerpoint/2010/main" val="4065234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82272" y="427142"/>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smtClean="0">
                <a:solidFill>
                  <a:schemeClr val="bg1"/>
                </a:solidFill>
              </a:rPr>
              <a:t>TÍTULO 12. ANEXOS. </a:t>
            </a:r>
            <a:endParaRPr lang="es-PY" sz="2000" dirty="0">
              <a:solidFill>
                <a:schemeClr val="bg1"/>
              </a:solidFill>
            </a:endParaRPr>
          </a:p>
        </p:txBody>
      </p:sp>
      <p:pic>
        <p:nvPicPr>
          <p:cNvPr id="2" name="Imagen 1"/>
          <p:cNvPicPr>
            <a:picLocks noChangeAspect="1"/>
          </p:cNvPicPr>
          <p:nvPr/>
        </p:nvPicPr>
        <p:blipFill rotWithShape="1">
          <a:blip r:embed="rId4"/>
          <a:srcRect l="15350" t="17785" r="16925" b="5179"/>
          <a:stretch/>
        </p:blipFill>
        <p:spPr>
          <a:xfrm>
            <a:off x="615489" y="1268760"/>
            <a:ext cx="7628919" cy="4878961"/>
          </a:xfrm>
          <a:prstGeom prst="rect">
            <a:avLst/>
          </a:prstGeom>
        </p:spPr>
      </p:pic>
    </p:spTree>
    <p:extLst>
      <p:ext uri="{BB962C8B-B14F-4D97-AF65-F5344CB8AC3E}">
        <p14:creationId xmlns:p14="http://schemas.microsoft.com/office/powerpoint/2010/main" val="4175757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82272" y="427142"/>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smtClean="0">
                <a:solidFill>
                  <a:schemeClr val="bg1"/>
                </a:solidFill>
              </a:rPr>
              <a:t>TÍTULO 12. ANEXOS. </a:t>
            </a:r>
            <a:endParaRPr lang="es-PY" sz="2000" dirty="0">
              <a:solidFill>
                <a:schemeClr val="bg1"/>
              </a:solidFill>
            </a:endParaRPr>
          </a:p>
        </p:txBody>
      </p:sp>
      <p:pic>
        <p:nvPicPr>
          <p:cNvPr id="3" name="Imagen 2"/>
          <p:cNvPicPr>
            <a:picLocks noChangeAspect="1"/>
          </p:cNvPicPr>
          <p:nvPr/>
        </p:nvPicPr>
        <p:blipFill rotWithShape="1">
          <a:blip r:embed="rId3"/>
          <a:srcRect l="20075" t="17229" r="19288" b="9312"/>
          <a:stretch/>
        </p:blipFill>
        <p:spPr>
          <a:xfrm>
            <a:off x="539552" y="1052736"/>
            <a:ext cx="7776864" cy="5296967"/>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2026753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82272" y="427142"/>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smtClean="0">
                <a:solidFill>
                  <a:schemeClr val="bg1"/>
                </a:solidFill>
              </a:rPr>
              <a:t>TÍTULO 12. ANEXOS. </a:t>
            </a:r>
            <a:endParaRPr lang="es-PY" sz="2000" dirty="0">
              <a:solidFill>
                <a:schemeClr val="bg1"/>
              </a:solidFill>
            </a:endParaRP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pic>
        <p:nvPicPr>
          <p:cNvPr id="2" name="Imagen 1"/>
          <p:cNvPicPr>
            <a:picLocks noChangeAspect="1"/>
          </p:cNvPicPr>
          <p:nvPr/>
        </p:nvPicPr>
        <p:blipFill rotWithShape="1">
          <a:blip r:embed="rId4"/>
          <a:srcRect l="29525" t="41597" r="31101" b="23387"/>
          <a:stretch/>
        </p:blipFill>
        <p:spPr>
          <a:xfrm>
            <a:off x="441317" y="1628801"/>
            <a:ext cx="8316800" cy="4158402"/>
          </a:xfrm>
          <a:prstGeom prst="rect">
            <a:avLst/>
          </a:prstGeom>
        </p:spPr>
      </p:pic>
    </p:spTree>
    <p:extLst>
      <p:ext uri="{BB962C8B-B14F-4D97-AF65-F5344CB8AC3E}">
        <p14:creationId xmlns:p14="http://schemas.microsoft.com/office/powerpoint/2010/main" val="2907867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395536" y="2780928"/>
            <a:ext cx="8599500" cy="164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ES" sz="2000" b="1" dirty="0"/>
              <a:t>d) Antecedentes </a:t>
            </a:r>
            <a:r>
              <a:rPr lang="es-ES" sz="2000" b="1" dirty="0" smtClean="0"/>
              <a:t>adicionales: </a:t>
            </a:r>
            <a:endParaRPr lang="es-ES" sz="2000" b="1" dirty="0"/>
          </a:p>
          <a:p>
            <a:pPr algn="just">
              <a:buNone/>
            </a:pPr>
            <a:r>
              <a:rPr lang="es-PY" sz="2000" dirty="0" smtClean="0"/>
              <a:t>1. Copia </a:t>
            </a:r>
            <a:r>
              <a:rPr lang="es-PY" sz="2000" dirty="0"/>
              <a:t>autenticada del contrato suscripto con el Representante </a:t>
            </a:r>
            <a:r>
              <a:rPr lang="es-PY" sz="2000" dirty="0" smtClean="0"/>
              <a:t>de Obligacionistas </a:t>
            </a:r>
            <a:r>
              <a:rPr lang="es-PY" sz="2000" dirty="0"/>
              <a:t>según la Ley de Mercado de Valores. </a:t>
            </a:r>
            <a:endParaRPr lang="es-PY" sz="2000" dirty="0" smtClean="0"/>
          </a:p>
          <a:p>
            <a:pPr algn="just">
              <a:buNone/>
            </a:pPr>
            <a:endParaRPr lang="es-PY" sz="1000" dirty="0"/>
          </a:p>
          <a:p>
            <a:pPr algn="just">
              <a:buNone/>
            </a:pPr>
            <a:endParaRPr lang="es-PY" sz="1050" dirty="0"/>
          </a:p>
          <a:p>
            <a:pPr algn="just">
              <a:buNone/>
            </a:pPr>
            <a:endParaRPr lang="es-PY" sz="1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a:t>
            </a:r>
            <a:endParaRPr lang="es-ES" b="1" dirty="0">
              <a:solidFill>
                <a:schemeClr val="bg1"/>
              </a:solidFill>
            </a:endParaRPr>
          </a:p>
        </p:txBody>
      </p:sp>
    </p:spTree>
    <p:extLst>
      <p:ext uri="{BB962C8B-B14F-4D97-AF65-F5344CB8AC3E}">
        <p14:creationId xmlns:p14="http://schemas.microsoft.com/office/powerpoint/2010/main" val="2252346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2564904"/>
            <a:ext cx="8599500" cy="200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ES" sz="2000" b="1" dirty="0"/>
              <a:t>d) Antecedentes </a:t>
            </a:r>
            <a:r>
              <a:rPr lang="es-ES" sz="2000" b="1" dirty="0" smtClean="0"/>
              <a:t>adicionales: </a:t>
            </a:r>
            <a:endParaRPr lang="es-ES" sz="2000" b="1" dirty="0"/>
          </a:p>
          <a:p>
            <a:pPr algn="just">
              <a:buNone/>
            </a:pPr>
            <a:r>
              <a:rPr lang="es-PY" sz="2000" dirty="0" smtClean="0"/>
              <a:t>2</a:t>
            </a:r>
            <a:r>
              <a:rPr lang="es-PY" sz="2000" dirty="0"/>
              <a:t>. Modelo del Título global representativo de las Series ajustado a los términos establecidos en el Reglamento Operativo del SEN</a:t>
            </a:r>
            <a:r>
              <a:rPr lang="es-PY" sz="2000" dirty="0" smtClean="0"/>
              <a:t>. </a:t>
            </a:r>
          </a:p>
          <a:p>
            <a:pPr algn="just">
              <a:buNone/>
            </a:pPr>
            <a:r>
              <a:rPr lang="es-PY" sz="2000" dirty="0" smtClean="0"/>
              <a:t>(Resolución N° 885/09 de la BVPASA. Anexo 3) </a:t>
            </a:r>
          </a:p>
          <a:p>
            <a:pPr algn="just">
              <a:buNone/>
            </a:pPr>
            <a:endParaRPr lang="es-PY" sz="1000" dirty="0"/>
          </a:p>
          <a:p>
            <a:pPr algn="just">
              <a:buNone/>
            </a:pPr>
            <a:endParaRPr lang="es-PY" sz="1050" dirty="0"/>
          </a:p>
          <a:p>
            <a:pPr algn="just">
              <a:buNone/>
            </a:pPr>
            <a:endParaRPr lang="es-PY" sz="1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a:solidFill>
                  <a:schemeClr val="bg1"/>
                </a:solidFill>
              </a:rPr>
              <a:t>CAPÍTULO 1:</a:t>
            </a:r>
          </a:p>
        </p:txBody>
      </p:sp>
    </p:spTree>
    <p:extLst>
      <p:ext uri="{BB962C8B-B14F-4D97-AF65-F5344CB8AC3E}">
        <p14:creationId xmlns:p14="http://schemas.microsoft.com/office/powerpoint/2010/main" val="4114055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a:solidFill>
                  <a:schemeClr val="bg1"/>
                </a:solidFill>
                <a:sym typeface="Calibri"/>
              </a:rPr>
              <a:t>Definición.</a:t>
            </a:r>
            <a:endParaRPr lang="es-PY" sz="2800" b="1" dirty="0">
              <a:solidFill>
                <a:schemeClr val="bg1"/>
              </a:solidFill>
            </a:endParaRPr>
          </a:p>
        </p:txBody>
      </p:sp>
      <p:sp>
        <p:nvSpPr>
          <p:cNvPr id="2" name="Rectángulo 1"/>
          <p:cNvSpPr/>
          <p:nvPr/>
        </p:nvSpPr>
        <p:spPr>
          <a:xfrm>
            <a:off x="306834" y="1484784"/>
            <a:ext cx="8599500" cy="5788764"/>
          </a:xfrm>
          <a:prstGeom prst="rect">
            <a:avLst/>
          </a:prstGeom>
        </p:spPr>
        <p:txBody>
          <a:bodyPr wrap="square">
            <a:spAutoFit/>
          </a:bodyPr>
          <a:lstStyle/>
          <a:p>
            <a:pPr marL="114300" algn="ctr">
              <a:spcBef>
                <a:spcPts val="0"/>
              </a:spcBef>
              <a:spcAft>
                <a:spcPts val="0"/>
              </a:spcAft>
              <a:buClr>
                <a:schemeClr val="accent1"/>
              </a:buClr>
              <a:buSzPts val="2200"/>
            </a:pPr>
            <a:r>
              <a:rPr lang="es-PY" sz="2400" b="1" dirty="0" smtClean="0">
                <a:solidFill>
                  <a:schemeClr val="dk1"/>
                </a:solidFill>
                <a:latin typeface="+mj-lt"/>
                <a:ea typeface="Calibri"/>
                <a:cs typeface="Calibri"/>
                <a:sym typeface="Calibri"/>
              </a:rPr>
              <a:t>PROGRAMA DE EMISIÓN GLOBAL</a:t>
            </a:r>
          </a:p>
          <a:p>
            <a:pPr marL="114300" algn="just">
              <a:spcBef>
                <a:spcPts val="0"/>
              </a:spcBef>
              <a:spcAft>
                <a:spcPts val="0"/>
              </a:spcAft>
              <a:buClr>
                <a:schemeClr val="accent1"/>
              </a:buClr>
              <a:buSzPts val="2200"/>
            </a:pPr>
            <a:endParaRPr lang="es-PY" sz="2400" b="1" dirty="0">
              <a:solidFill>
                <a:schemeClr val="dk1"/>
              </a:solidFill>
              <a:latin typeface="+mj-lt"/>
              <a:ea typeface="Calibri"/>
              <a:cs typeface="Calibri"/>
            </a:endParaRPr>
          </a:p>
          <a:p>
            <a:pPr marL="114300" algn="just">
              <a:spcBef>
                <a:spcPts val="720"/>
              </a:spcBef>
              <a:spcAft>
                <a:spcPts val="0"/>
              </a:spcAft>
              <a:buClr>
                <a:schemeClr val="accent1"/>
              </a:buClr>
              <a:buSzPts val="3600"/>
            </a:pPr>
            <a:r>
              <a:rPr lang="es-PY" sz="2400" dirty="0" smtClean="0">
                <a:latin typeface="+mj-lt"/>
                <a:sym typeface="Arial"/>
              </a:rPr>
              <a:t>Un </a:t>
            </a:r>
            <a:r>
              <a:rPr lang="es-PY" sz="2400" dirty="0">
                <a:latin typeface="+mj-lt"/>
                <a:sym typeface="Arial"/>
              </a:rPr>
              <a:t>programa de emisión global consiste en el registro de </a:t>
            </a:r>
            <a:r>
              <a:rPr lang="es-PY" sz="2400" dirty="0" smtClean="0">
                <a:latin typeface="+mj-lt"/>
                <a:sym typeface="Arial"/>
              </a:rPr>
              <a:t>un </a:t>
            </a:r>
            <a:r>
              <a:rPr lang="es-PY" sz="2400" dirty="0">
                <a:latin typeface="+mj-lt"/>
                <a:sym typeface="Arial"/>
              </a:rPr>
              <a:t>monto </a:t>
            </a:r>
            <a:r>
              <a:rPr lang="es-PY" sz="2400" dirty="0" smtClean="0">
                <a:latin typeface="+mj-lt"/>
                <a:sym typeface="Arial"/>
              </a:rPr>
              <a:t>determinado (un </a:t>
            </a:r>
            <a:r>
              <a:rPr lang="es-PY" sz="2400" dirty="0">
                <a:latin typeface="+mj-lt"/>
                <a:sym typeface="Arial"/>
              </a:rPr>
              <a:t>monto global) que es autorizado a emitir por un plazo determinado, a una empresa de trayectoria en el </a:t>
            </a:r>
            <a:r>
              <a:rPr lang="es-PY" sz="2400" dirty="0" smtClean="0">
                <a:latin typeface="+mj-lt"/>
                <a:sym typeface="Arial"/>
              </a:rPr>
              <a:t>mercado. </a:t>
            </a:r>
          </a:p>
          <a:p>
            <a:pPr marL="114300" algn="just">
              <a:spcBef>
                <a:spcPts val="720"/>
              </a:spcBef>
              <a:spcAft>
                <a:spcPts val="0"/>
              </a:spcAft>
              <a:buClr>
                <a:schemeClr val="accent1"/>
              </a:buClr>
              <a:buSzPts val="3600"/>
            </a:pPr>
            <a:endParaRPr lang="es-PY" sz="2400" dirty="0" smtClean="0">
              <a:latin typeface="+mj-lt"/>
              <a:sym typeface="Arial"/>
            </a:endParaRPr>
          </a:p>
          <a:p>
            <a:pPr marL="114300" algn="just">
              <a:spcBef>
                <a:spcPts val="720"/>
              </a:spcBef>
              <a:spcAft>
                <a:spcPts val="0"/>
              </a:spcAft>
              <a:buClr>
                <a:schemeClr val="accent1"/>
              </a:buClr>
              <a:buSzPts val="3600"/>
            </a:pPr>
            <a:r>
              <a:rPr lang="en-US" sz="2400" dirty="0">
                <a:latin typeface="+mj-lt"/>
                <a:sym typeface="Arial"/>
              </a:rPr>
              <a:t>L</a:t>
            </a:r>
            <a:r>
              <a:rPr lang="en-US" sz="2400" dirty="0" smtClean="0">
                <a:latin typeface="+mj-lt"/>
                <a:sym typeface="Arial"/>
              </a:rPr>
              <a:t>a </a:t>
            </a:r>
            <a:r>
              <a:rPr lang="en-US" sz="2400" dirty="0" err="1">
                <a:latin typeface="+mj-lt"/>
                <a:sym typeface="Arial"/>
              </a:rPr>
              <a:t>empresa</a:t>
            </a:r>
            <a:r>
              <a:rPr lang="en-US" sz="2400" dirty="0">
                <a:latin typeface="+mj-lt"/>
                <a:sym typeface="Arial"/>
              </a:rPr>
              <a:t> </a:t>
            </a:r>
            <a:r>
              <a:rPr lang="en-US" sz="2400" dirty="0" err="1">
                <a:latin typeface="+mj-lt"/>
                <a:sym typeface="Arial"/>
              </a:rPr>
              <a:t>emite</a:t>
            </a:r>
            <a:r>
              <a:rPr lang="en-US" sz="2400" dirty="0">
                <a:latin typeface="+mj-lt"/>
                <a:sym typeface="Arial"/>
              </a:rPr>
              <a:t> las series </a:t>
            </a:r>
            <a:r>
              <a:rPr lang="en-US" sz="2400" dirty="0" err="1">
                <a:latin typeface="+mj-lt"/>
                <a:sym typeface="Arial"/>
              </a:rPr>
              <a:t>cuyos</a:t>
            </a:r>
            <a:r>
              <a:rPr lang="en-US" sz="2400" dirty="0">
                <a:latin typeface="+mj-lt"/>
                <a:sym typeface="Arial"/>
              </a:rPr>
              <a:t> </a:t>
            </a:r>
            <a:r>
              <a:rPr lang="en-US" sz="2400" dirty="0" err="1">
                <a:latin typeface="+mj-lt"/>
                <a:sym typeface="Arial"/>
              </a:rPr>
              <a:t>montos</a:t>
            </a:r>
            <a:r>
              <a:rPr lang="en-US" sz="2400" dirty="0">
                <a:latin typeface="+mj-lt"/>
                <a:sym typeface="Arial"/>
              </a:rPr>
              <a:t> se </a:t>
            </a:r>
            <a:r>
              <a:rPr lang="en-US" sz="2400" dirty="0" err="1">
                <a:latin typeface="+mj-lt"/>
                <a:sym typeface="Arial"/>
              </a:rPr>
              <a:t>ajustan</a:t>
            </a:r>
            <a:r>
              <a:rPr lang="en-US" sz="2400" dirty="0">
                <a:latin typeface="+mj-lt"/>
                <a:sym typeface="Arial"/>
              </a:rPr>
              <a:t> a </a:t>
            </a:r>
            <a:r>
              <a:rPr lang="en-US" sz="2400" dirty="0" err="1">
                <a:latin typeface="+mj-lt"/>
                <a:sym typeface="Arial"/>
              </a:rPr>
              <a:t>su</a:t>
            </a:r>
            <a:r>
              <a:rPr lang="en-US" sz="2400" dirty="0">
                <a:latin typeface="+mj-lt"/>
                <a:sym typeface="Arial"/>
              </a:rPr>
              <a:t> </a:t>
            </a:r>
            <a:r>
              <a:rPr lang="en-US" sz="2400" dirty="0" err="1">
                <a:latin typeface="+mj-lt"/>
                <a:sym typeface="Arial"/>
              </a:rPr>
              <a:t>programación</a:t>
            </a:r>
            <a:r>
              <a:rPr lang="en-US" sz="2400" dirty="0">
                <a:latin typeface="+mj-lt"/>
                <a:sym typeface="Arial"/>
              </a:rPr>
              <a:t> </a:t>
            </a:r>
            <a:r>
              <a:rPr lang="en-US" sz="2400" dirty="0" err="1">
                <a:latin typeface="+mj-lt"/>
                <a:sym typeface="Arial"/>
              </a:rPr>
              <a:t>financiera</a:t>
            </a:r>
            <a:r>
              <a:rPr lang="en-US" sz="2400" dirty="0">
                <a:latin typeface="+mj-lt"/>
                <a:sym typeface="Arial"/>
              </a:rPr>
              <a:t>, sin </a:t>
            </a:r>
            <a:r>
              <a:rPr lang="en-US" sz="2400" dirty="0" err="1">
                <a:latin typeface="+mj-lt"/>
                <a:sym typeface="Arial"/>
              </a:rPr>
              <a:t>exceder</a:t>
            </a:r>
            <a:r>
              <a:rPr lang="en-US" sz="2400" dirty="0">
                <a:latin typeface="+mj-lt"/>
                <a:sym typeface="Arial"/>
              </a:rPr>
              <a:t> el </a:t>
            </a:r>
            <a:r>
              <a:rPr lang="en-US" sz="2400" dirty="0" err="1">
                <a:latin typeface="+mj-lt"/>
                <a:sym typeface="Arial"/>
              </a:rPr>
              <a:t>monto</a:t>
            </a:r>
            <a:r>
              <a:rPr lang="en-US" sz="2400" dirty="0">
                <a:latin typeface="+mj-lt"/>
                <a:sym typeface="Arial"/>
              </a:rPr>
              <a:t> </a:t>
            </a:r>
            <a:r>
              <a:rPr lang="en-US" sz="2400" dirty="0" err="1">
                <a:latin typeface="+mj-lt"/>
                <a:sym typeface="Arial"/>
              </a:rPr>
              <a:t>máximo</a:t>
            </a:r>
            <a:r>
              <a:rPr lang="en-US" sz="2400" dirty="0">
                <a:latin typeface="+mj-lt"/>
                <a:sym typeface="Arial"/>
              </a:rPr>
              <a:t> </a:t>
            </a:r>
            <a:r>
              <a:rPr lang="en-US" sz="2400" dirty="0" err="1">
                <a:latin typeface="+mj-lt"/>
                <a:sym typeface="Arial"/>
              </a:rPr>
              <a:t>autorizado</a:t>
            </a:r>
            <a:r>
              <a:rPr lang="en-US" sz="2400" dirty="0">
                <a:latin typeface="+mj-lt"/>
                <a:sym typeface="Arial"/>
              </a:rPr>
              <a:t> a </a:t>
            </a:r>
            <a:r>
              <a:rPr lang="en-US" sz="2400" dirty="0" err="1">
                <a:latin typeface="+mj-lt"/>
                <a:sym typeface="Arial"/>
              </a:rPr>
              <a:t>emitir</a:t>
            </a:r>
            <a:r>
              <a:rPr lang="en-US" sz="2400" dirty="0">
                <a:latin typeface="+mj-lt"/>
                <a:sym typeface="Arial"/>
              </a:rPr>
              <a:t> </a:t>
            </a:r>
            <a:r>
              <a:rPr lang="en-US" sz="2400" dirty="0" err="1">
                <a:latin typeface="+mj-lt"/>
                <a:sym typeface="Arial"/>
              </a:rPr>
              <a:t>dentro</a:t>
            </a:r>
            <a:r>
              <a:rPr lang="en-US" sz="2400" dirty="0">
                <a:latin typeface="+mj-lt"/>
                <a:sym typeface="Arial"/>
              </a:rPr>
              <a:t> del </a:t>
            </a:r>
            <a:r>
              <a:rPr lang="en-US" sz="2400" dirty="0" err="1">
                <a:latin typeface="+mj-lt"/>
                <a:sym typeface="Arial"/>
              </a:rPr>
              <a:t>programa</a:t>
            </a:r>
            <a:r>
              <a:rPr lang="en-US" sz="2400" dirty="0">
                <a:latin typeface="+mj-lt"/>
                <a:sym typeface="Arial"/>
              </a:rPr>
              <a:t> y </a:t>
            </a:r>
            <a:r>
              <a:rPr lang="en-US" sz="2400" dirty="0" err="1">
                <a:latin typeface="+mj-lt"/>
                <a:sym typeface="Arial"/>
              </a:rPr>
              <a:t>dentro</a:t>
            </a:r>
            <a:r>
              <a:rPr lang="en-US" sz="2400" dirty="0">
                <a:latin typeface="+mj-lt"/>
                <a:sym typeface="Arial"/>
              </a:rPr>
              <a:t> del </a:t>
            </a:r>
            <a:r>
              <a:rPr lang="en-US" sz="2400" dirty="0" err="1">
                <a:latin typeface="+mj-lt"/>
                <a:sym typeface="Arial"/>
              </a:rPr>
              <a:t>plazo</a:t>
            </a:r>
            <a:r>
              <a:rPr lang="en-US" sz="2400" dirty="0">
                <a:latin typeface="+mj-lt"/>
                <a:sym typeface="Arial"/>
              </a:rPr>
              <a:t> </a:t>
            </a:r>
            <a:r>
              <a:rPr lang="en-US" sz="2400" dirty="0" err="1">
                <a:latin typeface="+mj-lt"/>
                <a:sym typeface="Arial"/>
              </a:rPr>
              <a:t>permitido</a:t>
            </a:r>
            <a:r>
              <a:rPr lang="en-US" sz="2400" dirty="0">
                <a:latin typeface="+mj-lt"/>
                <a:sym typeface="Arial"/>
              </a:rPr>
              <a:t>.</a:t>
            </a:r>
            <a:endParaRPr lang="es-PY" sz="2400" dirty="0">
              <a:latin typeface="+mj-lt"/>
            </a:endParaRPr>
          </a:p>
          <a:p>
            <a:pPr marL="114300" lvl="0" algn="just">
              <a:spcBef>
                <a:spcPts val="720"/>
              </a:spcBef>
              <a:spcAft>
                <a:spcPts val="0"/>
              </a:spcAft>
              <a:buClr>
                <a:schemeClr val="accent1"/>
              </a:buClr>
              <a:buSzPts val="3600"/>
            </a:pPr>
            <a:endParaRPr lang="es-PY" sz="2400" dirty="0" smtClean="0">
              <a:latin typeface="+mj-lt"/>
              <a:sym typeface="Calibri"/>
            </a:endParaRPr>
          </a:p>
          <a:p>
            <a:pPr marL="114300" lvl="0" algn="just">
              <a:spcBef>
                <a:spcPts val="640"/>
              </a:spcBef>
              <a:spcAft>
                <a:spcPts val="0"/>
              </a:spcAft>
              <a:buClr>
                <a:schemeClr val="accent1"/>
              </a:buClr>
              <a:buSzPts val="3200"/>
            </a:pPr>
            <a:endParaRPr lang="es-PY" sz="2400" dirty="0">
              <a:latin typeface="+mj-lt"/>
            </a:endParaRPr>
          </a:p>
          <a:p>
            <a:pPr marL="114300" lvl="0" algn="just">
              <a:spcBef>
                <a:spcPts val="720"/>
              </a:spcBef>
              <a:spcAft>
                <a:spcPts val="0"/>
              </a:spcAft>
              <a:buClr>
                <a:schemeClr val="accent1"/>
              </a:buClr>
              <a:buSzPts val="3600"/>
            </a:pPr>
            <a:endParaRPr lang="es-PY" sz="2400" dirty="0">
              <a:latin typeface="+mj-lt"/>
            </a:endParaRPr>
          </a:p>
        </p:txBody>
      </p:sp>
    </p:spTree>
    <p:extLst>
      <p:ext uri="{BB962C8B-B14F-4D97-AF65-F5344CB8AC3E}">
        <p14:creationId xmlns:p14="http://schemas.microsoft.com/office/powerpoint/2010/main" val="2815013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306834" y="1484784"/>
            <a:ext cx="8599500" cy="62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endParaRPr lang="es-PY" sz="1000" dirty="0"/>
          </a:p>
          <a:p>
            <a:pPr algn="just">
              <a:buNone/>
            </a:pPr>
            <a:endParaRPr lang="es-PY" sz="1050" dirty="0"/>
          </a:p>
          <a:p>
            <a:pPr algn="just">
              <a:buNone/>
            </a:pPr>
            <a:endParaRPr lang="es-PY" sz="1000" dirty="0"/>
          </a:p>
        </p:txBody>
      </p:sp>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rPr>
              <a:t>Resolución </a:t>
            </a:r>
            <a:r>
              <a:rPr lang="es-PY" sz="2800" b="1" dirty="0">
                <a:solidFill>
                  <a:schemeClr val="bg1"/>
                </a:solidFill>
              </a:rPr>
              <a:t>N° 885/09 de la BVPASA. Anexo 3</a:t>
            </a:r>
            <a:endParaRPr lang="es-ES" sz="2800" b="1" dirty="0">
              <a:solidFill>
                <a:schemeClr val="bg1"/>
              </a:solidFill>
            </a:endParaRPr>
          </a:p>
        </p:txBody>
      </p:sp>
      <p:pic>
        <p:nvPicPr>
          <p:cNvPr id="2" name="Imagen 1"/>
          <p:cNvPicPr>
            <a:picLocks noChangeAspect="1"/>
          </p:cNvPicPr>
          <p:nvPr/>
        </p:nvPicPr>
        <p:blipFill rotWithShape="1">
          <a:blip r:embed="rId3"/>
          <a:srcRect l="33463" t="21646" r="33463" b="36925"/>
          <a:stretch/>
        </p:blipFill>
        <p:spPr>
          <a:xfrm>
            <a:off x="757702" y="1203395"/>
            <a:ext cx="7774738" cy="5475168"/>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3514800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306834" y="1484784"/>
            <a:ext cx="8599500" cy="62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endParaRPr lang="es-PY" sz="1000" dirty="0"/>
          </a:p>
          <a:p>
            <a:pPr algn="just">
              <a:buNone/>
            </a:pPr>
            <a:endParaRPr lang="es-PY" sz="1050" dirty="0"/>
          </a:p>
          <a:p>
            <a:pPr algn="just">
              <a:buNone/>
            </a:pPr>
            <a:endParaRPr lang="es-PY" sz="1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rPr>
              <a:t>Resolución </a:t>
            </a:r>
            <a:r>
              <a:rPr lang="es-PY" sz="2800" b="1" dirty="0">
                <a:solidFill>
                  <a:schemeClr val="bg1"/>
                </a:solidFill>
              </a:rPr>
              <a:t>N° 885/09 de la BVPASA. Anexo 3</a:t>
            </a:r>
            <a:endParaRPr lang="es-ES" sz="2800" b="1" dirty="0">
              <a:solidFill>
                <a:schemeClr val="bg1"/>
              </a:solidFill>
            </a:endParaRPr>
          </a:p>
        </p:txBody>
      </p:sp>
      <p:pic>
        <p:nvPicPr>
          <p:cNvPr id="2" name="Imagen 1"/>
          <p:cNvPicPr>
            <a:picLocks noChangeAspect="1"/>
          </p:cNvPicPr>
          <p:nvPr/>
        </p:nvPicPr>
        <p:blipFill rotWithShape="1">
          <a:blip r:embed="rId4"/>
          <a:srcRect l="33463" t="63904" r="33463" b="10781"/>
          <a:stretch/>
        </p:blipFill>
        <p:spPr>
          <a:xfrm>
            <a:off x="323528" y="1790626"/>
            <a:ext cx="8593391" cy="3697904"/>
          </a:xfrm>
          <a:prstGeom prst="rect">
            <a:avLst/>
          </a:prstGeom>
        </p:spPr>
      </p:pic>
    </p:spTree>
    <p:extLst>
      <p:ext uri="{BB962C8B-B14F-4D97-AF65-F5344CB8AC3E}">
        <p14:creationId xmlns:p14="http://schemas.microsoft.com/office/powerpoint/2010/main" val="3963747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306834" y="1484784"/>
            <a:ext cx="8599500" cy="62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endParaRPr lang="es-PY" sz="1000" dirty="0"/>
          </a:p>
          <a:p>
            <a:pPr algn="just">
              <a:buNone/>
            </a:pPr>
            <a:endParaRPr lang="es-PY" sz="1050" dirty="0"/>
          </a:p>
          <a:p>
            <a:pPr algn="just">
              <a:buNone/>
            </a:pPr>
            <a:endParaRPr lang="es-PY" sz="1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rPr>
              <a:t>Resolución </a:t>
            </a:r>
            <a:r>
              <a:rPr lang="es-PY" sz="2800" b="1" dirty="0">
                <a:solidFill>
                  <a:schemeClr val="bg1"/>
                </a:solidFill>
              </a:rPr>
              <a:t>N° 885/09 de la BVPASA. Anexo 3</a:t>
            </a:r>
            <a:endParaRPr lang="es-ES" sz="2800" b="1" dirty="0">
              <a:solidFill>
                <a:schemeClr val="bg1"/>
              </a:solidFill>
            </a:endParaRPr>
          </a:p>
        </p:txBody>
      </p:sp>
      <p:pic>
        <p:nvPicPr>
          <p:cNvPr id="3" name="Imagen 2"/>
          <p:cNvPicPr>
            <a:picLocks noChangeAspect="1"/>
          </p:cNvPicPr>
          <p:nvPr/>
        </p:nvPicPr>
        <p:blipFill rotWithShape="1">
          <a:blip r:embed="rId4"/>
          <a:srcRect l="34250" t="19185" r="32675" b="46724"/>
          <a:stretch/>
        </p:blipFill>
        <p:spPr>
          <a:xfrm>
            <a:off x="467544" y="1340768"/>
            <a:ext cx="8361838" cy="4845677"/>
          </a:xfrm>
          <a:prstGeom prst="rect">
            <a:avLst/>
          </a:prstGeom>
        </p:spPr>
      </p:pic>
    </p:spTree>
    <p:extLst>
      <p:ext uri="{BB962C8B-B14F-4D97-AF65-F5344CB8AC3E}">
        <p14:creationId xmlns:p14="http://schemas.microsoft.com/office/powerpoint/2010/main" val="56096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306834" y="1484784"/>
            <a:ext cx="8599500" cy="62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endParaRPr lang="es-PY" sz="1000" dirty="0"/>
          </a:p>
          <a:p>
            <a:pPr algn="just">
              <a:buNone/>
            </a:pPr>
            <a:endParaRPr lang="es-PY" sz="1050" dirty="0"/>
          </a:p>
          <a:p>
            <a:pPr algn="just">
              <a:buNone/>
            </a:pPr>
            <a:endParaRPr lang="es-PY" sz="1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rPr>
              <a:t>Resolución </a:t>
            </a:r>
            <a:r>
              <a:rPr lang="es-PY" sz="2800" b="1" dirty="0">
                <a:solidFill>
                  <a:schemeClr val="bg1"/>
                </a:solidFill>
              </a:rPr>
              <a:t>N° 885/09 de la BVPASA. Anexo 3</a:t>
            </a:r>
            <a:endParaRPr lang="es-ES" sz="2800" b="1" dirty="0">
              <a:solidFill>
                <a:schemeClr val="bg1"/>
              </a:solidFill>
            </a:endParaRPr>
          </a:p>
        </p:txBody>
      </p:sp>
      <p:pic>
        <p:nvPicPr>
          <p:cNvPr id="3" name="Imagen 2"/>
          <p:cNvPicPr>
            <a:picLocks noChangeAspect="1"/>
          </p:cNvPicPr>
          <p:nvPr/>
        </p:nvPicPr>
        <p:blipFill rotWithShape="1">
          <a:blip r:embed="rId4"/>
          <a:srcRect l="34250" t="53276" r="32675" b="7980"/>
          <a:stretch/>
        </p:blipFill>
        <p:spPr>
          <a:xfrm>
            <a:off x="611560" y="1196752"/>
            <a:ext cx="7502571" cy="4941168"/>
          </a:xfrm>
          <a:prstGeom prst="rect">
            <a:avLst/>
          </a:prstGeom>
        </p:spPr>
      </p:pic>
    </p:spTree>
    <p:extLst>
      <p:ext uri="{BB962C8B-B14F-4D97-AF65-F5344CB8AC3E}">
        <p14:creationId xmlns:p14="http://schemas.microsoft.com/office/powerpoint/2010/main" val="936991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323528" y="1779782"/>
            <a:ext cx="8599500" cy="373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ES" sz="2000" b="1" dirty="0"/>
              <a:t>d) Antecedentes </a:t>
            </a:r>
            <a:r>
              <a:rPr lang="es-ES" sz="2000" b="1" dirty="0" smtClean="0"/>
              <a:t>adicionales: </a:t>
            </a:r>
          </a:p>
          <a:p>
            <a:pPr algn="just">
              <a:buNone/>
            </a:pPr>
            <a:endParaRPr lang="es-ES" sz="2000" b="1" dirty="0"/>
          </a:p>
          <a:p>
            <a:pPr algn="just">
              <a:buNone/>
            </a:pPr>
            <a:r>
              <a:rPr lang="es-PY" sz="2000" dirty="0" smtClean="0"/>
              <a:t>3</a:t>
            </a:r>
            <a:r>
              <a:rPr lang="es-PY" sz="2000" dirty="0"/>
              <a:t>. Constancia de la constitución de garantías, si las hubiere; </a:t>
            </a:r>
            <a:endParaRPr lang="es-PY" sz="2000" dirty="0" smtClean="0"/>
          </a:p>
          <a:p>
            <a:pPr algn="just">
              <a:buNone/>
            </a:pPr>
            <a:endParaRPr lang="es-419" sz="2000" u="sng" dirty="0" smtClean="0"/>
          </a:p>
          <a:p>
            <a:pPr algn="just">
              <a:buNone/>
            </a:pPr>
            <a:r>
              <a:rPr lang="es-419" sz="2000" u="sng" dirty="0" smtClean="0"/>
              <a:t>Tipos de garantías</a:t>
            </a:r>
            <a:r>
              <a:rPr lang="es-419" sz="2000" dirty="0" smtClean="0"/>
              <a:t>:</a:t>
            </a:r>
          </a:p>
          <a:p>
            <a:pPr algn="just">
              <a:buNone/>
            </a:pPr>
            <a:endParaRPr lang="es-419" sz="2000" dirty="0" smtClean="0"/>
          </a:p>
          <a:p>
            <a:pPr marL="342900" indent="-342900" algn="just"/>
            <a:r>
              <a:rPr lang="es-419" sz="2000" dirty="0" smtClean="0"/>
              <a:t>Fideicomiso</a:t>
            </a:r>
          </a:p>
          <a:p>
            <a:pPr marL="342900" indent="-342900" algn="just"/>
            <a:r>
              <a:rPr lang="es-419" sz="2000" dirty="0" smtClean="0"/>
              <a:t>Hipotecaria</a:t>
            </a:r>
          </a:p>
          <a:p>
            <a:pPr marL="342900" indent="-342900" algn="just"/>
            <a:r>
              <a:rPr lang="es-419" sz="2000" dirty="0" smtClean="0"/>
              <a:t>Quirografaria o común</a:t>
            </a:r>
            <a:endParaRPr lang="es-PY" sz="2000" dirty="0" smtClean="0"/>
          </a:p>
          <a:p>
            <a:pPr algn="just">
              <a:buNone/>
            </a:pPr>
            <a:endParaRPr lang="es-PY" sz="1050" dirty="0"/>
          </a:p>
          <a:p>
            <a:pPr algn="just">
              <a:buNone/>
            </a:pPr>
            <a:endParaRPr lang="es-PY" sz="1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a:t>
            </a:r>
            <a:endParaRPr lang="es-ES" b="1" dirty="0">
              <a:solidFill>
                <a:schemeClr val="bg1"/>
              </a:solidFill>
            </a:endParaRPr>
          </a:p>
        </p:txBody>
      </p:sp>
    </p:spTree>
    <p:extLst>
      <p:ext uri="{BB962C8B-B14F-4D97-AF65-F5344CB8AC3E}">
        <p14:creationId xmlns:p14="http://schemas.microsoft.com/office/powerpoint/2010/main" val="2186359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306834" y="1988840"/>
            <a:ext cx="85995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ES" sz="2000" b="1" dirty="0"/>
              <a:t>d) Antecedentes </a:t>
            </a:r>
            <a:r>
              <a:rPr lang="es-ES" sz="2000" b="1" dirty="0" smtClean="0"/>
              <a:t>adicionales:</a:t>
            </a:r>
          </a:p>
          <a:p>
            <a:pPr algn="just">
              <a:buNone/>
            </a:pPr>
            <a:r>
              <a:rPr lang="es-ES" sz="2000" b="1" dirty="0" smtClean="0"/>
              <a:t> </a:t>
            </a:r>
            <a:endParaRPr lang="es-PY" sz="1050" dirty="0"/>
          </a:p>
          <a:p>
            <a:pPr algn="just">
              <a:buNone/>
            </a:pPr>
            <a:r>
              <a:rPr lang="es-PY" sz="2000" dirty="0"/>
              <a:t>4. Informe del Representante Legal que contenga el estado de las deudas de la sociedad contraídas con indicación de los vencimientos clasificados en corriente y no corriente, y situación de pago de los mismos (capital e intereses) al cierre del mes anterior a la fecha de solicitud de inscripción de los bonos. Asimismo, deberán indicarse las deudas preferentes o privilegiadas; </a:t>
            </a:r>
            <a:endParaRPr lang="es-PY" sz="2000" dirty="0" smtClean="0"/>
          </a:p>
          <a:p>
            <a:pPr algn="just">
              <a:buNone/>
            </a:pPr>
            <a:endParaRPr lang="es-PY" sz="1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a:t>
            </a:r>
            <a:endParaRPr lang="es-ES" b="1" dirty="0">
              <a:solidFill>
                <a:schemeClr val="bg1"/>
              </a:solidFill>
            </a:endParaRPr>
          </a:p>
        </p:txBody>
      </p:sp>
      <p:pic>
        <p:nvPicPr>
          <p:cNvPr id="8" name="Imagen 7"/>
          <p:cNvPicPr>
            <a:picLocks noChangeAspect="1"/>
          </p:cNvPicPr>
          <p:nvPr/>
        </p:nvPicPr>
        <p:blipFill rotWithShape="1">
          <a:blip r:embed="rId4"/>
          <a:srcRect l="12987" t="72411" r="13775" b="20586"/>
          <a:stretch/>
        </p:blipFill>
        <p:spPr>
          <a:xfrm>
            <a:off x="333094" y="5027950"/>
            <a:ext cx="8415370" cy="633298"/>
          </a:xfrm>
          <a:prstGeom prst="rect">
            <a:avLst/>
          </a:prstGeom>
        </p:spPr>
      </p:pic>
    </p:spTree>
    <p:extLst>
      <p:ext uri="{BB962C8B-B14F-4D97-AF65-F5344CB8AC3E}">
        <p14:creationId xmlns:p14="http://schemas.microsoft.com/office/powerpoint/2010/main" val="2807586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306834" y="2805955"/>
            <a:ext cx="8599500" cy="127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ES" sz="2000" b="1" dirty="0"/>
              <a:t>d) Antecedentes </a:t>
            </a:r>
            <a:r>
              <a:rPr lang="es-ES" sz="2000" b="1" dirty="0" smtClean="0"/>
              <a:t>adicionales: </a:t>
            </a:r>
          </a:p>
          <a:p>
            <a:pPr algn="just">
              <a:buNone/>
            </a:pPr>
            <a:endParaRPr lang="es-PY" sz="1050" dirty="0"/>
          </a:p>
          <a:p>
            <a:pPr algn="just">
              <a:buNone/>
            </a:pPr>
            <a:r>
              <a:rPr lang="es-PY" sz="2000" dirty="0" smtClean="0"/>
              <a:t>5</a:t>
            </a:r>
            <a:r>
              <a:rPr lang="es-PY" sz="2000" dirty="0"/>
              <a:t>. Modelo de aviso sobre el programa de emisión global, según formato establecido en el </a:t>
            </a:r>
            <a:r>
              <a:rPr lang="es-PY" sz="2000" b="1" dirty="0"/>
              <a:t>Anexo E </a:t>
            </a:r>
            <a:r>
              <a:rPr lang="es-PY" sz="2000" dirty="0"/>
              <a:t>del presente Título Normativo.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a:t>
            </a:r>
            <a:endParaRPr lang="es-ES" b="1" dirty="0">
              <a:solidFill>
                <a:schemeClr val="bg1"/>
              </a:solidFill>
            </a:endParaRPr>
          </a:p>
        </p:txBody>
      </p:sp>
    </p:spTree>
    <p:extLst>
      <p:ext uri="{BB962C8B-B14F-4D97-AF65-F5344CB8AC3E}">
        <p14:creationId xmlns:p14="http://schemas.microsoft.com/office/powerpoint/2010/main" val="1726223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smtClean="0">
                <a:solidFill>
                  <a:schemeClr val="bg1"/>
                </a:solidFill>
              </a:rPr>
              <a:t>ANEXOS TÍTULO 12.</a:t>
            </a:r>
            <a:endParaRPr lang="es-PY" sz="2000" dirty="0">
              <a:solidFill>
                <a:schemeClr val="bg1"/>
              </a:solidFill>
            </a:endParaRPr>
          </a:p>
        </p:txBody>
      </p:sp>
      <p:pic>
        <p:nvPicPr>
          <p:cNvPr id="2" name="Imagen 1"/>
          <p:cNvPicPr>
            <a:picLocks noChangeAspect="1"/>
          </p:cNvPicPr>
          <p:nvPr/>
        </p:nvPicPr>
        <p:blipFill rotWithShape="1">
          <a:blip r:embed="rId4"/>
          <a:srcRect l="31888" t="26190" r="33463" b="7979"/>
          <a:stretch/>
        </p:blipFill>
        <p:spPr>
          <a:xfrm>
            <a:off x="1763688" y="974180"/>
            <a:ext cx="5472608" cy="5845743"/>
          </a:xfrm>
          <a:prstGeom prst="rect">
            <a:avLst/>
          </a:prstGeom>
        </p:spPr>
      </p:pic>
    </p:spTree>
    <p:extLst>
      <p:ext uri="{BB962C8B-B14F-4D97-AF65-F5344CB8AC3E}">
        <p14:creationId xmlns:p14="http://schemas.microsoft.com/office/powerpoint/2010/main" val="1016515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2730" y="2304162"/>
            <a:ext cx="85995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dirty="0" smtClean="0"/>
              <a:t>6. </a:t>
            </a:r>
            <a:r>
              <a:rPr lang="es-PY" sz="2000" dirty="0"/>
              <a:t>Estados financieros básicos correspondientes al último trimestre presentado en la Comisión Nacional de Valores, ajustados a las reglamentaciones dictadas por esta. </a:t>
            </a:r>
            <a:endParaRPr lang="es-PY" sz="2000" dirty="0" smtClean="0"/>
          </a:p>
          <a:p>
            <a:pPr algn="just">
              <a:buNone/>
            </a:pPr>
            <a:endParaRPr lang="es-PY" sz="2000" dirty="0"/>
          </a:p>
          <a:p>
            <a:pPr algn="just">
              <a:buNone/>
            </a:pPr>
            <a:r>
              <a:rPr lang="es-PY" sz="2000" dirty="0" smtClean="0"/>
              <a:t>Cuando </a:t>
            </a:r>
            <a:r>
              <a:rPr lang="es-PY" sz="2000" dirty="0"/>
              <a:t>la solicitud de inscripción fuera presentada entre el 15 de febrero y el 30 de marzo inclusive, deberá presentar los estados financieros básicos correspondientes al cierre de ejercicio anual en carácter de declaración jurada. </a:t>
            </a:r>
            <a:endParaRPr lang="es-PY" sz="2000" dirty="0" smtClean="0"/>
          </a:p>
          <a:p>
            <a:pPr algn="just">
              <a:buNone/>
            </a:pPr>
            <a:endParaRPr lang="es-PY" sz="1000" dirty="0" smtClean="0"/>
          </a:p>
          <a:p>
            <a:pPr algn="just">
              <a:buNone/>
            </a:pPr>
            <a:endParaRPr lang="es-PY" sz="2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Antecedentes adicionales</a:t>
            </a:r>
            <a:endParaRPr lang="es-ES" b="1" dirty="0">
              <a:solidFill>
                <a:schemeClr val="bg1"/>
              </a:solidFill>
            </a:endParaRPr>
          </a:p>
        </p:txBody>
      </p:sp>
    </p:spTree>
    <p:extLst>
      <p:ext uri="{BB962C8B-B14F-4D97-AF65-F5344CB8AC3E}">
        <p14:creationId xmlns:p14="http://schemas.microsoft.com/office/powerpoint/2010/main" val="202921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2800" b="1" dirty="0" smtClean="0">
                <a:solidFill>
                  <a:schemeClr val="bg1"/>
                </a:solidFill>
              </a:rPr>
              <a:t>Circular CNV/DIR N° 025/2020</a:t>
            </a:r>
            <a:endParaRPr lang="es-ES" b="1" dirty="0">
              <a:solidFill>
                <a:schemeClr val="bg1"/>
              </a:solidFill>
            </a:endParaRPr>
          </a:p>
        </p:txBody>
      </p:sp>
      <p:pic>
        <p:nvPicPr>
          <p:cNvPr id="2" name="Imagen 1"/>
          <p:cNvPicPr>
            <a:picLocks noChangeAspect="1"/>
          </p:cNvPicPr>
          <p:nvPr/>
        </p:nvPicPr>
        <p:blipFill rotWithShape="1">
          <a:blip r:embed="rId4"/>
          <a:srcRect l="17713" t="33192" r="38975" b="27295"/>
          <a:stretch/>
        </p:blipFill>
        <p:spPr>
          <a:xfrm>
            <a:off x="333653" y="1605938"/>
            <a:ext cx="8414811" cy="4316096"/>
          </a:xfrm>
          <a:prstGeom prst="rect">
            <a:avLst/>
          </a:prstGeom>
        </p:spPr>
      </p:pic>
    </p:spTree>
    <p:extLst>
      <p:ext uri="{BB962C8B-B14F-4D97-AF65-F5344CB8AC3E}">
        <p14:creationId xmlns:p14="http://schemas.microsoft.com/office/powerpoint/2010/main" val="3750652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Definición.</a:t>
            </a:r>
            <a:endParaRPr lang="es-PY" sz="2800" b="1" dirty="0">
              <a:solidFill>
                <a:schemeClr val="bg1"/>
              </a:solidFill>
            </a:endParaRPr>
          </a:p>
        </p:txBody>
      </p:sp>
      <p:sp>
        <p:nvSpPr>
          <p:cNvPr id="2" name="Rectángulo 1"/>
          <p:cNvSpPr/>
          <p:nvPr/>
        </p:nvSpPr>
        <p:spPr>
          <a:xfrm>
            <a:off x="323528" y="1628800"/>
            <a:ext cx="8582806" cy="4998804"/>
          </a:xfrm>
          <a:prstGeom prst="rect">
            <a:avLst/>
          </a:prstGeom>
        </p:spPr>
        <p:txBody>
          <a:bodyPr wrap="square">
            <a:spAutoFit/>
          </a:bodyPr>
          <a:lstStyle/>
          <a:p>
            <a:pPr marL="114300" lvl="0" algn="ctr">
              <a:spcBef>
                <a:spcPts val="0"/>
              </a:spcBef>
              <a:spcAft>
                <a:spcPts val="0"/>
              </a:spcAft>
              <a:buClr>
                <a:schemeClr val="accent1"/>
              </a:buClr>
              <a:buSzPts val="2200"/>
            </a:pPr>
            <a:r>
              <a:rPr lang="es-PY" sz="2400" b="1" dirty="0" smtClean="0">
                <a:solidFill>
                  <a:schemeClr val="dk1"/>
                </a:solidFill>
                <a:latin typeface="+mn-lt"/>
                <a:ea typeface="Calibri"/>
                <a:cs typeface="Calibri"/>
                <a:sym typeface="Calibri"/>
              </a:rPr>
              <a:t>SERIES</a:t>
            </a:r>
          </a:p>
          <a:p>
            <a:pPr marL="114300" lvl="0" algn="ctr">
              <a:spcBef>
                <a:spcPts val="0"/>
              </a:spcBef>
              <a:spcAft>
                <a:spcPts val="0"/>
              </a:spcAft>
              <a:buClr>
                <a:schemeClr val="accent1"/>
              </a:buClr>
              <a:buSzPts val="2200"/>
            </a:pPr>
            <a:endParaRPr lang="es-PY" sz="2400" dirty="0">
              <a:latin typeface="+mn-lt"/>
            </a:endParaRPr>
          </a:p>
          <a:p>
            <a:pPr marL="114300" lvl="0" algn="just">
              <a:spcBef>
                <a:spcPts val="640"/>
              </a:spcBef>
              <a:spcAft>
                <a:spcPts val="0"/>
              </a:spcAft>
              <a:buClr>
                <a:schemeClr val="accent1"/>
              </a:buClr>
              <a:buSzPts val="3200"/>
            </a:pPr>
            <a:r>
              <a:rPr lang="es-PY" sz="2400" dirty="0">
                <a:solidFill>
                  <a:schemeClr val="dk1"/>
                </a:solidFill>
                <a:latin typeface="+mn-lt"/>
                <a:ea typeface="Calibri"/>
                <a:cs typeface="Calibri"/>
                <a:sym typeface="Calibri"/>
              </a:rPr>
              <a:t>Representa el Conjunto de Títulos emitidos con idénticas características dentro de cada una de las mismas, instrumentados en un solo título global representativo de la serie. </a:t>
            </a:r>
            <a:endParaRPr lang="es-PY" sz="2400" dirty="0" smtClean="0">
              <a:solidFill>
                <a:schemeClr val="dk1"/>
              </a:solidFill>
              <a:latin typeface="+mn-lt"/>
              <a:ea typeface="Calibri"/>
              <a:cs typeface="Calibri"/>
              <a:sym typeface="Calibri"/>
            </a:endParaRPr>
          </a:p>
          <a:p>
            <a:pPr marL="114300" lvl="0" algn="just">
              <a:spcBef>
                <a:spcPts val="640"/>
              </a:spcBef>
              <a:spcAft>
                <a:spcPts val="0"/>
              </a:spcAft>
              <a:buClr>
                <a:schemeClr val="accent1"/>
              </a:buClr>
              <a:buSzPts val="3200"/>
            </a:pPr>
            <a:endParaRPr lang="es-PY" sz="2400" dirty="0" smtClean="0">
              <a:solidFill>
                <a:schemeClr val="dk1"/>
              </a:solidFill>
              <a:latin typeface="+mn-lt"/>
              <a:ea typeface="Calibri"/>
              <a:cs typeface="Calibri"/>
              <a:sym typeface="Calibri"/>
            </a:endParaRPr>
          </a:p>
          <a:p>
            <a:pPr marL="114300" algn="just">
              <a:spcBef>
                <a:spcPts val="640"/>
              </a:spcBef>
              <a:spcAft>
                <a:spcPts val="0"/>
              </a:spcAft>
              <a:buClr>
                <a:schemeClr val="accent1"/>
              </a:buClr>
              <a:buSzPts val="3200"/>
            </a:pPr>
            <a:r>
              <a:rPr lang="es-PY" sz="2400" dirty="0">
                <a:solidFill>
                  <a:schemeClr val="dk1"/>
                </a:solidFill>
                <a:ea typeface="Calibri"/>
                <a:cs typeface="Calibri"/>
                <a:sym typeface="Calibri"/>
              </a:rPr>
              <a:t>Las Series pueden ser emitidas hasta alcanzar el monto total del Programa de Emisión Global registrado.</a:t>
            </a:r>
          </a:p>
          <a:p>
            <a:pPr marL="114300" lvl="0" algn="just">
              <a:spcBef>
                <a:spcPts val="640"/>
              </a:spcBef>
              <a:spcAft>
                <a:spcPts val="0"/>
              </a:spcAft>
              <a:buClr>
                <a:schemeClr val="accent1"/>
              </a:buClr>
              <a:buSzPts val="3200"/>
            </a:pPr>
            <a:endParaRPr lang="es-PY" sz="2400" dirty="0" smtClean="0">
              <a:latin typeface="+mn-lt"/>
              <a:sym typeface="Calibri"/>
            </a:endParaRPr>
          </a:p>
          <a:p>
            <a:pPr marL="114300" lvl="0" algn="just">
              <a:spcBef>
                <a:spcPts val="640"/>
              </a:spcBef>
              <a:spcAft>
                <a:spcPts val="0"/>
              </a:spcAft>
              <a:buClr>
                <a:schemeClr val="accent1"/>
              </a:buClr>
              <a:buSzPts val="3200"/>
            </a:pPr>
            <a:endParaRPr lang="es-PY" sz="2400" dirty="0">
              <a:latin typeface="+mn-lt"/>
            </a:endParaRPr>
          </a:p>
          <a:p>
            <a:pPr marL="114300" lvl="0" algn="just">
              <a:spcBef>
                <a:spcPts val="720"/>
              </a:spcBef>
              <a:spcAft>
                <a:spcPts val="0"/>
              </a:spcAft>
              <a:buClr>
                <a:schemeClr val="accent1"/>
              </a:buClr>
              <a:buSzPts val="3600"/>
            </a:pPr>
            <a:endParaRPr lang="es-PY" sz="2400" dirty="0">
              <a:latin typeface="+mn-lt"/>
            </a:endParaRPr>
          </a:p>
        </p:txBody>
      </p:sp>
    </p:spTree>
    <p:extLst>
      <p:ext uri="{BB962C8B-B14F-4D97-AF65-F5344CB8AC3E}">
        <p14:creationId xmlns:p14="http://schemas.microsoft.com/office/powerpoint/2010/main" val="3915214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2800" b="1" dirty="0">
                <a:solidFill>
                  <a:schemeClr val="bg1"/>
                </a:solidFill>
              </a:rPr>
              <a:t>Circular CNV/DIR N° </a:t>
            </a:r>
            <a:r>
              <a:rPr lang="es-ES" sz="2800" b="1" dirty="0" smtClean="0">
                <a:solidFill>
                  <a:schemeClr val="bg1"/>
                </a:solidFill>
              </a:rPr>
              <a:t>008/2020</a:t>
            </a:r>
            <a:endParaRPr lang="es-ES" sz="2800" b="1" dirty="0">
              <a:solidFill>
                <a:schemeClr val="bg1"/>
              </a:solidFill>
            </a:endParaRPr>
          </a:p>
        </p:txBody>
      </p:sp>
      <p:sp>
        <p:nvSpPr>
          <p:cNvPr id="2" name="Rectángulo 1"/>
          <p:cNvSpPr/>
          <p:nvPr/>
        </p:nvSpPr>
        <p:spPr>
          <a:xfrm>
            <a:off x="327957" y="1252939"/>
            <a:ext cx="8599500" cy="1290097"/>
          </a:xfrm>
          <a:prstGeom prst="rect">
            <a:avLst/>
          </a:prstGeom>
        </p:spPr>
        <p:txBody>
          <a:bodyPr wrap="square">
            <a:spAutoFit/>
          </a:bodyPr>
          <a:lstStyle/>
          <a:p>
            <a:pPr algn="just"/>
            <a:endParaRPr lang="es-PY" sz="2400" dirty="0"/>
          </a:p>
          <a:p>
            <a:pPr algn="just"/>
            <a:endParaRPr lang="es-PY" sz="2400" dirty="0">
              <a:latin typeface="+mj-lt"/>
            </a:endParaRPr>
          </a:p>
          <a:p>
            <a:pPr marL="114300" lvl="0" algn="just">
              <a:spcBef>
                <a:spcPts val="720"/>
              </a:spcBef>
              <a:spcAft>
                <a:spcPts val="0"/>
              </a:spcAft>
              <a:buClr>
                <a:schemeClr val="accent1"/>
              </a:buClr>
              <a:buSzPts val="3600"/>
            </a:pPr>
            <a:endParaRPr lang="es-PY" sz="2400" dirty="0">
              <a:latin typeface="+mj-lt"/>
            </a:endParaRPr>
          </a:p>
        </p:txBody>
      </p:sp>
      <p:pic>
        <p:nvPicPr>
          <p:cNvPr id="3" name="Imagen 2"/>
          <p:cNvPicPr>
            <a:picLocks noChangeAspect="1"/>
          </p:cNvPicPr>
          <p:nvPr/>
        </p:nvPicPr>
        <p:blipFill rotWithShape="1">
          <a:blip r:embed="rId3"/>
          <a:srcRect l="9050" t="19185" r="31888" b="17785"/>
          <a:stretch/>
        </p:blipFill>
        <p:spPr>
          <a:xfrm>
            <a:off x="452941" y="1225061"/>
            <a:ext cx="8307286" cy="4984373"/>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3884719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2730" y="2467922"/>
            <a:ext cx="85995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dirty="0" smtClean="0"/>
              <a:t>7</a:t>
            </a:r>
            <a:r>
              <a:rPr lang="es-PY" sz="2000" dirty="0"/>
              <a:t>. Certificado expedido por la Dirección General de los Registros Públicos de no haberse solicitado convocatoria de acreedores ni haberse decretado la quiebra del emisor; y de no encontrarse en estado de interdicción (con fecha de expedición no mayor a sesenta (60) días a la fecha de la presentación de la solicitud). </a:t>
            </a:r>
            <a:endParaRPr lang="es-PY" sz="2000" dirty="0" smtClean="0"/>
          </a:p>
          <a:p>
            <a:pPr algn="just">
              <a:buNone/>
            </a:pPr>
            <a:endParaRPr lang="es-PY" sz="1000" dirty="0"/>
          </a:p>
          <a:p>
            <a:pPr algn="just">
              <a:buNone/>
            </a:pPr>
            <a:endParaRPr lang="es-PY" sz="2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Antecedentes adicionales</a:t>
            </a:r>
            <a:endParaRPr lang="es-ES" b="1" dirty="0">
              <a:solidFill>
                <a:schemeClr val="bg1"/>
              </a:solidFill>
            </a:endParaRPr>
          </a:p>
        </p:txBody>
      </p:sp>
    </p:spTree>
    <p:extLst>
      <p:ext uri="{BB962C8B-B14F-4D97-AF65-F5344CB8AC3E}">
        <p14:creationId xmlns:p14="http://schemas.microsoft.com/office/powerpoint/2010/main" val="788483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Antecedentes adicionales</a:t>
            </a:r>
            <a:endParaRPr lang="es-ES" b="1" dirty="0">
              <a:solidFill>
                <a:schemeClr val="bg1"/>
              </a:solidFill>
            </a:endParaRPr>
          </a:p>
        </p:txBody>
      </p:sp>
      <p:pic>
        <p:nvPicPr>
          <p:cNvPr id="5" name="Imagen 4"/>
          <p:cNvPicPr>
            <a:picLocks noChangeAspect="1"/>
          </p:cNvPicPr>
          <p:nvPr/>
        </p:nvPicPr>
        <p:blipFill rotWithShape="1">
          <a:blip r:embed="rId4"/>
          <a:srcRect l="35824" t="33509" r="20862" b="21670"/>
          <a:stretch/>
        </p:blipFill>
        <p:spPr>
          <a:xfrm>
            <a:off x="514802" y="1242575"/>
            <a:ext cx="8089646" cy="4706705"/>
          </a:xfrm>
          <a:prstGeom prst="rect">
            <a:avLst/>
          </a:prstGeom>
        </p:spPr>
      </p:pic>
    </p:spTree>
    <p:extLst>
      <p:ext uri="{BB962C8B-B14F-4D97-AF65-F5344CB8AC3E}">
        <p14:creationId xmlns:p14="http://schemas.microsoft.com/office/powerpoint/2010/main" val="72962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Interdicción.</a:t>
            </a:r>
            <a:endParaRPr lang="es-ES" b="1" dirty="0">
              <a:solidFill>
                <a:schemeClr val="bg1"/>
              </a:solidFill>
            </a:endParaRPr>
          </a:p>
        </p:txBody>
      </p:sp>
      <p:pic>
        <p:nvPicPr>
          <p:cNvPr id="5" name="Imagen 4"/>
          <p:cNvPicPr>
            <a:picLocks noChangeAspect="1"/>
          </p:cNvPicPr>
          <p:nvPr/>
        </p:nvPicPr>
        <p:blipFill rotWithShape="1">
          <a:blip r:embed="rId3"/>
          <a:srcRect l="38840" t="34593" r="22951" b="26188"/>
          <a:stretch/>
        </p:blipFill>
        <p:spPr>
          <a:xfrm>
            <a:off x="282874" y="1340768"/>
            <a:ext cx="8609606" cy="4968552"/>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3091495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2730" y="980728"/>
            <a:ext cx="85995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s-PY" sz="2000" dirty="0" smtClean="0"/>
              <a:t>8</a:t>
            </a:r>
            <a:r>
              <a:rPr lang="es-PY" sz="2000" dirty="0"/>
              <a:t>. Declaración jurada sobre la veracidad de la información proporcionada a la Comisión Nacional de Valores y que acompaña a la solicitud de inscripción de la emisión. </a:t>
            </a:r>
            <a:endParaRPr lang="es-PY" sz="2000" dirty="0" smtClean="0"/>
          </a:p>
          <a:p>
            <a:pPr>
              <a:buNone/>
            </a:pPr>
            <a:endParaRPr lang="es-419" sz="1000" dirty="0" smtClean="0"/>
          </a:p>
          <a:p>
            <a:pPr>
              <a:buNone/>
            </a:pPr>
            <a:endParaRPr lang="es-PY" sz="1000" dirty="0"/>
          </a:p>
          <a:p>
            <a:pPr>
              <a:buNone/>
            </a:pPr>
            <a:endParaRPr lang="es-PY" sz="2000" i="1" dirty="0" smtClean="0"/>
          </a:p>
          <a:p>
            <a:pPr>
              <a:buNone/>
            </a:pPr>
            <a:endParaRPr lang="es-PY" sz="2000" i="1" dirty="0"/>
          </a:p>
          <a:p>
            <a:pPr>
              <a:buNone/>
            </a:pPr>
            <a:endParaRPr lang="es-PY" sz="2000" i="1" dirty="0" smtClean="0"/>
          </a:p>
          <a:p>
            <a:pPr>
              <a:buNone/>
            </a:pPr>
            <a:endParaRPr lang="es-PY" sz="2000" i="1" dirty="0"/>
          </a:p>
          <a:p>
            <a:pPr>
              <a:buNone/>
            </a:pPr>
            <a:endParaRPr lang="es-PY" sz="2000" i="1" dirty="0" smtClean="0"/>
          </a:p>
          <a:p>
            <a:pPr>
              <a:buNone/>
            </a:pPr>
            <a:endParaRPr lang="es-PY" sz="2000" i="1" dirty="0"/>
          </a:p>
          <a:p>
            <a:pPr>
              <a:buNone/>
            </a:pPr>
            <a:endParaRPr lang="es-PY" sz="2000" i="1" dirty="0" smtClean="0"/>
          </a:p>
          <a:p>
            <a:pPr>
              <a:buNone/>
            </a:pPr>
            <a:endParaRPr lang="es-PY" sz="2000" i="1" dirty="0"/>
          </a:p>
          <a:p>
            <a:pPr>
              <a:buNone/>
            </a:pPr>
            <a:endParaRPr lang="es-PY" sz="2000" i="1" dirty="0" smtClean="0"/>
          </a:p>
          <a:p>
            <a:pPr>
              <a:buNone/>
            </a:pPr>
            <a:endParaRPr lang="es-PY" sz="2000" i="1" dirty="0"/>
          </a:p>
          <a:p>
            <a:pPr>
              <a:buNone/>
            </a:pPr>
            <a:endParaRPr lang="es-PY" sz="2000" i="1" dirty="0" smtClean="0"/>
          </a:p>
          <a:p>
            <a:pPr>
              <a:buNone/>
            </a:pPr>
            <a:r>
              <a:rPr lang="es-PY" sz="2000" i="1" dirty="0" smtClean="0"/>
              <a:t>9</a:t>
            </a:r>
            <a:r>
              <a:rPr lang="es-PY" sz="2000" i="1" dirty="0"/>
              <a:t>. </a:t>
            </a:r>
            <a:r>
              <a:rPr lang="es-PY" sz="2000" dirty="0"/>
              <a:t>Los demás antecedentes que la Comisión estime pertinente. </a:t>
            </a:r>
          </a:p>
          <a:p>
            <a:pPr>
              <a:buNone/>
            </a:pPr>
            <a:endParaRPr lang="es-PY" sz="2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Antecedentes adicionales</a:t>
            </a:r>
            <a:endParaRPr lang="es-ES" b="1" dirty="0">
              <a:solidFill>
                <a:schemeClr val="bg1"/>
              </a:solidFill>
            </a:endParaRPr>
          </a:p>
        </p:txBody>
      </p:sp>
      <p:pic>
        <p:nvPicPr>
          <p:cNvPr id="4" name="Imagen 3"/>
          <p:cNvPicPr>
            <a:picLocks noChangeAspect="1"/>
          </p:cNvPicPr>
          <p:nvPr/>
        </p:nvPicPr>
        <p:blipFill rotWithShape="1">
          <a:blip r:embed="rId4"/>
          <a:srcRect l="40550" t="37394" r="27163" b="20586"/>
          <a:stretch/>
        </p:blipFill>
        <p:spPr>
          <a:xfrm>
            <a:off x="1414929" y="1907494"/>
            <a:ext cx="5921457" cy="4332775"/>
          </a:xfrm>
          <a:prstGeom prst="rect">
            <a:avLst/>
          </a:prstGeom>
        </p:spPr>
      </p:pic>
    </p:spTree>
    <p:extLst>
      <p:ext uri="{BB962C8B-B14F-4D97-AF65-F5344CB8AC3E}">
        <p14:creationId xmlns:p14="http://schemas.microsoft.com/office/powerpoint/2010/main" val="2675998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420888"/>
            <a:ext cx="7730017" cy="4349829"/>
          </a:xfrm>
          <a:prstGeom prst="rect">
            <a:avLst/>
          </a:prstGeom>
        </p:spPr>
      </p:pic>
      <p:sp>
        <p:nvSpPr>
          <p:cNvPr id="9" name="Text Box 2"/>
          <p:cNvSpPr txBox="1">
            <a:spLocks noChangeArrowheads="1"/>
          </p:cNvSpPr>
          <p:nvPr/>
        </p:nvSpPr>
        <p:spPr bwMode="auto">
          <a:xfrm>
            <a:off x="309675" y="1401743"/>
            <a:ext cx="8654813" cy="646331"/>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3600" b="1" dirty="0" smtClean="0">
                <a:solidFill>
                  <a:schemeClr val="bg1"/>
                </a:solidFill>
              </a:rPr>
              <a:t>ANEXOS</a:t>
            </a:r>
          </a:p>
        </p:txBody>
      </p:sp>
    </p:spTree>
    <p:extLst>
      <p:ext uri="{BB962C8B-B14F-4D97-AF65-F5344CB8AC3E}">
        <p14:creationId xmlns:p14="http://schemas.microsoft.com/office/powerpoint/2010/main" val="1253950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500418"/>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smtClean="0">
                <a:solidFill>
                  <a:schemeClr val="bg1"/>
                </a:solidFill>
              </a:rPr>
              <a:t>ANEXOS TÍTULO 12 </a:t>
            </a:r>
            <a:endParaRPr lang="es-PY" sz="2000" dirty="0">
              <a:solidFill>
                <a:schemeClr val="bg1"/>
              </a:solidFill>
            </a:endParaRPr>
          </a:p>
        </p:txBody>
      </p:sp>
      <p:pic>
        <p:nvPicPr>
          <p:cNvPr id="3" name="Imagen 2"/>
          <p:cNvPicPr>
            <a:picLocks noChangeAspect="1"/>
          </p:cNvPicPr>
          <p:nvPr/>
        </p:nvPicPr>
        <p:blipFill rotWithShape="1">
          <a:blip r:embed="rId4"/>
          <a:srcRect l="29525" t="17785" r="31100" b="41596"/>
          <a:stretch/>
        </p:blipFill>
        <p:spPr>
          <a:xfrm>
            <a:off x="495579" y="1233433"/>
            <a:ext cx="8151800" cy="4728046"/>
          </a:xfrm>
          <a:prstGeom prst="rect">
            <a:avLst/>
          </a:prstGeom>
        </p:spPr>
      </p:pic>
    </p:spTree>
    <p:extLst>
      <p:ext uri="{BB962C8B-B14F-4D97-AF65-F5344CB8AC3E}">
        <p14:creationId xmlns:p14="http://schemas.microsoft.com/office/powerpoint/2010/main" val="1634622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500418"/>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smtClean="0">
                <a:solidFill>
                  <a:schemeClr val="bg1"/>
                </a:solidFill>
              </a:rPr>
              <a:t>ANEXOS TÍTULO 12 </a:t>
            </a:r>
            <a:endParaRPr lang="es-PY" sz="2000" dirty="0">
              <a:solidFill>
                <a:schemeClr val="bg1"/>
              </a:solidFill>
            </a:endParaRPr>
          </a:p>
        </p:txBody>
      </p:sp>
      <p:pic>
        <p:nvPicPr>
          <p:cNvPr id="2" name="Imagen 1"/>
          <p:cNvPicPr>
            <a:picLocks noChangeAspect="1"/>
          </p:cNvPicPr>
          <p:nvPr/>
        </p:nvPicPr>
        <p:blipFill rotWithShape="1">
          <a:blip r:embed="rId4"/>
          <a:srcRect l="29525" t="31791" r="31100" b="35994"/>
          <a:stretch/>
        </p:blipFill>
        <p:spPr>
          <a:xfrm>
            <a:off x="195169" y="1340769"/>
            <a:ext cx="8766187" cy="4032448"/>
          </a:xfrm>
          <a:prstGeom prst="rect">
            <a:avLst/>
          </a:prstGeom>
        </p:spPr>
      </p:pic>
    </p:spTree>
    <p:extLst>
      <p:ext uri="{BB962C8B-B14F-4D97-AF65-F5344CB8AC3E}">
        <p14:creationId xmlns:p14="http://schemas.microsoft.com/office/powerpoint/2010/main" val="544683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500418"/>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smtClean="0">
                <a:solidFill>
                  <a:schemeClr val="bg1"/>
                </a:solidFill>
              </a:rPr>
              <a:t>ANEXOS TÍTULO 12 </a:t>
            </a:r>
            <a:endParaRPr lang="es-PY" sz="2000" dirty="0">
              <a:solidFill>
                <a:schemeClr val="bg1"/>
              </a:solidFill>
            </a:endParaRPr>
          </a:p>
        </p:txBody>
      </p:sp>
      <p:pic>
        <p:nvPicPr>
          <p:cNvPr id="3" name="Imagen 2"/>
          <p:cNvPicPr>
            <a:picLocks noChangeAspect="1"/>
          </p:cNvPicPr>
          <p:nvPr/>
        </p:nvPicPr>
        <p:blipFill rotWithShape="1">
          <a:blip r:embed="rId4"/>
          <a:srcRect l="29526" t="17785" r="30312" b="7980"/>
          <a:stretch/>
        </p:blipFill>
        <p:spPr>
          <a:xfrm>
            <a:off x="1735157" y="1004756"/>
            <a:ext cx="5645155" cy="5866535"/>
          </a:xfrm>
          <a:prstGeom prst="rect">
            <a:avLst/>
          </a:prstGeom>
        </p:spPr>
      </p:pic>
    </p:spTree>
    <p:extLst>
      <p:ext uri="{BB962C8B-B14F-4D97-AF65-F5344CB8AC3E}">
        <p14:creationId xmlns:p14="http://schemas.microsoft.com/office/powerpoint/2010/main" val="308626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smtClean="0">
                <a:solidFill>
                  <a:schemeClr val="bg1"/>
                </a:solidFill>
              </a:rPr>
              <a:t>TÍTULO 12. ANEXOS. RESUMEN DEL PROGRAMA.</a:t>
            </a:r>
            <a:endParaRPr lang="es-PY" sz="2000" dirty="0">
              <a:solidFill>
                <a:schemeClr val="bg1"/>
              </a:solidFill>
            </a:endParaRPr>
          </a:p>
        </p:txBody>
      </p:sp>
      <p:pic>
        <p:nvPicPr>
          <p:cNvPr id="3" name="Imagen 2"/>
          <p:cNvPicPr>
            <a:picLocks noChangeAspect="1"/>
          </p:cNvPicPr>
          <p:nvPr/>
        </p:nvPicPr>
        <p:blipFill rotWithShape="1">
          <a:blip r:embed="rId4"/>
          <a:srcRect l="35038" t="30390" r="17713" b="23388"/>
          <a:stretch/>
        </p:blipFill>
        <p:spPr>
          <a:xfrm>
            <a:off x="261479" y="1087671"/>
            <a:ext cx="8861465" cy="4873808"/>
          </a:xfrm>
          <a:prstGeom prst="rect">
            <a:avLst/>
          </a:prstGeom>
        </p:spPr>
      </p:pic>
    </p:spTree>
    <p:extLst>
      <p:ext uri="{BB962C8B-B14F-4D97-AF65-F5344CB8AC3E}">
        <p14:creationId xmlns:p14="http://schemas.microsoft.com/office/powerpoint/2010/main" val="2488614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Definición.</a:t>
            </a:r>
            <a:endParaRPr lang="es-PY" sz="2800" b="1" dirty="0">
              <a:solidFill>
                <a:schemeClr val="bg1"/>
              </a:solidFill>
            </a:endParaRPr>
          </a:p>
        </p:txBody>
      </p:sp>
      <p:sp>
        <p:nvSpPr>
          <p:cNvPr id="2" name="Rectángulo 1"/>
          <p:cNvSpPr/>
          <p:nvPr/>
        </p:nvSpPr>
        <p:spPr>
          <a:xfrm>
            <a:off x="323528" y="1556792"/>
            <a:ext cx="8582806" cy="5380960"/>
          </a:xfrm>
          <a:prstGeom prst="rect">
            <a:avLst/>
          </a:prstGeom>
        </p:spPr>
        <p:txBody>
          <a:bodyPr wrap="square">
            <a:spAutoFit/>
          </a:bodyPr>
          <a:lstStyle/>
          <a:p>
            <a:pPr marL="114300" lvl="0" algn="ctr">
              <a:spcBef>
                <a:spcPts val="0"/>
              </a:spcBef>
              <a:spcAft>
                <a:spcPts val="0"/>
              </a:spcAft>
              <a:buClr>
                <a:schemeClr val="accent1"/>
              </a:buClr>
              <a:buSzPts val="2200"/>
            </a:pPr>
            <a:r>
              <a:rPr lang="es-PY" sz="2400" b="1" dirty="0" smtClean="0">
                <a:solidFill>
                  <a:schemeClr val="dk1"/>
                </a:solidFill>
                <a:latin typeface="+mn-lt"/>
                <a:ea typeface="Calibri"/>
                <a:cs typeface="Calibri"/>
                <a:sym typeface="Calibri"/>
              </a:rPr>
              <a:t>SERIES</a:t>
            </a:r>
          </a:p>
          <a:p>
            <a:pPr marL="114300" lvl="0" algn="ctr">
              <a:spcBef>
                <a:spcPts val="0"/>
              </a:spcBef>
              <a:spcAft>
                <a:spcPts val="0"/>
              </a:spcAft>
              <a:buClr>
                <a:schemeClr val="accent1"/>
              </a:buClr>
              <a:buSzPts val="2200"/>
            </a:pPr>
            <a:endParaRPr lang="es-PY" sz="2400" dirty="0">
              <a:latin typeface="+mn-lt"/>
            </a:endParaRPr>
          </a:p>
          <a:p>
            <a:pPr marL="114300" algn="just">
              <a:spcBef>
                <a:spcPts val="640"/>
              </a:spcBef>
              <a:spcAft>
                <a:spcPts val="0"/>
              </a:spcAft>
              <a:buClr>
                <a:schemeClr val="accent1"/>
              </a:buClr>
              <a:buSzPts val="3200"/>
            </a:pPr>
            <a:r>
              <a:rPr lang="es-PY" sz="2400" dirty="0" smtClean="0">
                <a:solidFill>
                  <a:schemeClr val="dk1"/>
                </a:solidFill>
                <a:latin typeface="+mn-lt"/>
                <a:ea typeface="Calibri"/>
                <a:cs typeface="Calibri"/>
                <a:sym typeface="Calibri"/>
              </a:rPr>
              <a:t>Las </a:t>
            </a:r>
            <a:r>
              <a:rPr lang="es-PY" sz="2400" dirty="0">
                <a:solidFill>
                  <a:schemeClr val="dk1"/>
                </a:solidFill>
                <a:latin typeface="+mn-lt"/>
                <a:ea typeface="Calibri"/>
                <a:cs typeface="Calibri"/>
                <a:sym typeface="Calibri"/>
              </a:rPr>
              <a:t>emisiones de Series son correlativas por moneda y deben reunir las características establecidas en el Reglamento Operativo del Sistema Electrónico de Negociación (SEN). </a:t>
            </a:r>
            <a:endParaRPr lang="es-PY" sz="2400" dirty="0" smtClean="0">
              <a:solidFill>
                <a:schemeClr val="dk1"/>
              </a:solidFill>
              <a:latin typeface="+mn-lt"/>
              <a:ea typeface="Calibri"/>
              <a:cs typeface="Calibri"/>
              <a:sym typeface="Calibri"/>
            </a:endParaRPr>
          </a:p>
          <a:p>
            <a:pPr marL="114300" algn="just">
              <a:spcBef>
                <a:spcPts val="640"/>
              </a:spcBef>
              <a:spcAft>
                <a:spcPts val="0"/>
              </a:spcAft>
              <a:buClr>
                <a:schemeClr val="accent1"/>
              </a:buClr>
              <a:buSzPts val="3200"/>
            </a:pPr>
            <a:endParaRPr lang="es-PY" sz="2400" dirty="0" smtClean="0">
              <a:solidFill>
                <a:schemeClr val="dk1"/>
              </a:solidFill>
              <a:latin typeface="+mn-lt"/>
              <a:ea typeface="Calibri"/>
              <a:cs typeface="Calibri"/>
              <a:sym typeface="Calibri"/>
            </a:endParaRPr>
          </a:p>
          <a:p>
            <a:pPr marL="114300" algn="just">
              <a:spcBef>
                <a:spcPts val="640"/>
              </a:spcBef>
              <a:spcAft>
                <a:spcPts val="0"/>
              </a:spcAft>
              <a:buClr>
                <a:schemeClr val="accent1"/>
              </a:buClr>
              <a:buSzPts val="3200"/>
            </a:pPr>
            <a:r>
              <a:rPr lang="es-PY" sz="2400" dirty="0" smtClean="0">
                <a:solidFill>
                  <a:schemeClr val="dk1"/>
                </a:solidFill>
                <a:latin typeface="+mn-lt"/>
                <a:ea typeface="Calibri"/>
                <a:cs typeface="Calibri"/>
                <a:sym typeface="Calibri"/>
              </a:rPr>
              <a:t>El </a:t>
            </a:r>
            <a:r>
              <a:rPr lang="es-PY" sz="2400" dirty="0">
                <a:solidFill>
                  <a:schemeClr val="dk1"/>
                </a:solidFill>
                <a:latin typeface="+mn-lt"/>
                <a:ea typeface="Calibri"/>
                <a:cs typeface="Calibri"/>
                <a:sym typeface="Calibri"/>
              </a:rPr>
              <a:t>registro de cada Serie que conforma el Programa de Emisión Global se realiza a través de la Bolsa de Valores, con un complemento de </a:t>
            </a:r>
            <a:r>
              <a:rPr lang="es-PY" sz="2400" dirty="0" smtClean="0">
                <a:solidFill>
                  <a:schemeClr val="dk1"/>
                </a:solidFill>
                <a:latin typeface="+mn-lt"/>
                <a:ea typeface="Calibri"/>
                <a:cs typeface="Calibri"/>
                <a:sym typeface="Calibri"/>
              </a:rPr>
              <a:t>Prospecto</a:t>
            </a:r>
            <a:r>
              <a:rPr lang="es-PY" sz="2400" dirty="0">
                <a:solidFill>
                  <a:schemeClr val="dk1"/>
                </a:solidFill>
                <a:latin typeface="+mn-lt"/>
                <a:ea typeface="Calibri"/>
                <a:cs typeface="Calibri"/>
                <a:sym typeface="Calibri"/>
              </a:rPr>
              <a:t>.</a:t>
            </a:r>
            <a:endParaRPr lang="es-PY" sz="2400" dirty="0">
              <a:solidFill>
                <a:schemeClr val="dk1"/>
              </a:solidFill>
              <a:latin typeface="+mn-lt"/>
              <a:ea typeface="Calibri"/>
              <a:cs typeface="Calibri"/>
            </a:endParaRPr>
          </a:p>
          <a:p>
            <a:pPr marL="114300" lvl="0" algn="just">
              <a:spcBef>
                <a:spcPts val="720"/>
              </a:spcBef>
              <a:spcAft>
                <a:spcPts val="0"/>
              </a:spcAft>
              <a:buClr>
                <a:schemeClr val="accent1"/>
              </a:buClr>
              <a:buSzPts val="3600"/>
            </a:pPr>
            <a:endParaRPr lang="es-PY" sz="2400" dirty="0" smtClean="0">
              <a:latin typeface="+mn-lt"/>
              <a:sym typeface="Calibri"/>
            </a:endParaRPr>
          </a:p>
          <a:p>
            <a:pPr marL="114300" lvl="0" algn="just">
              <a:spcBef>
                <a:spcPts val="640"/>
              </a:spcBef>
              <a:spcAft>
                <a:spcPts val="0"/>
              </a:spcAft>
              <a:buClr>
                <a:schemeClr val="accent1"/>
              </a:buClr>
              <a:buSzPts val="3200"/>
            </a:pPr>
            <a:endParaRPr lang="es-PY" sz="2400" dirty="0">
              <a:latin typeface="+mn-lt"/>
            </a:endParaRPr>
          </a:p>
          <a:p>
            <a:pPr marL="114300" lvl="0" algn="just">
              <a:spcBef>
                <a:spcPts val="720"/>
              </a:spcBef>
              <a:spcAft>
                <a:spcPts val="0"/>
              </a:spcAft>
              <a:buClr>
                <a:schemeClr val="accent1"/>
              </a:buClr>
              <a:buSzPts val="3600"/>
            </a:pPr>
            <a:endParaRPr lang="es-PY" sz="2400" dirty="0">
              <a:latin typeface="+mn-lt"/>
            </a:endParaRPr>
          </a:p>
        </p:txBody>
      </p:sp>
    </p:spTree>
    <p:extLst>
      <p:ext uri="{BB962C8B-B14F-4D97-AF65-F5344CB8AC3E}">
        <p14:creationId xmlns:p14="http://schemas.microsoft.com/office/powerpoint/2010/main" val="2998319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smtClean="0">
                <a:solidFill>
                  <a:schemeClr val="bg1"/>
                </a:solidFill>
              </a:rPr>
              <a:t>TÍTULO 12. ANEXOS. RESUMEN DEL PROGRAMA.</a:t>
            </a:r>
            <a:endParaRPr lang="es-PY" sz="2000" dirty="0">
              <a:solidFill>
                <a:schemeClr val="bg1"/>
              </a:solidFill>
            </a:endParaRPr>
          </a:p>
        </p:txBody>
      </p:sp>
      <p:pic>
        <p:nvPicPr>
          <p:cNvPr id="3" name="Imagen 2"/>
          <p:cNvPicPr>
            <a:picLocks noChangeAspect="1"/>
          </p:cNvPicPr>
          <p:nvPr/>
        </p:nvPicPr>
        <p:blipFill rotWithShape="1">
          <a:blip r:embed="rId4"/>
          <a:srcRect l="25855" t="26216" r="27950" b="28989"/>
          <a:stretch/>
        </p:blipFill>
        <p:spPr>
          <a:xfrm>
            <a:off x="258999" y="1340768"/>
            <a:ext cx="8633481" cy="4706852"/>
          </a:xfrm>
          <a:prstGeom prst="rect">
            <a:avLst/>
          </a:prstGeom>
        </p:spPr>
      </p:pic>
    </p:spTree>
    <p:extLst>
      <p:ext uri="{BB962C8B-B14F-4D97-AF65-F5344CB8AC3E}">
        <p14:creationId xmlns:p14="http://schemas.microsoft.com/office/powerpoint/2010/main" val="4073587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smtClean="0">
                <a:solidFill>
                  <a:schemeClr val="bg1"/>
                </a:solidFill>
              </a:rPr>
              <a:t>TÍTULO 12. ANEXOS.</a:t>
            </a:r>
            <a:endParaRPr lang="es-PY" sz="2000" dirty="0">
              <a:solidFill>
                <a:schemeClr val="bg1"/>
              </a:solidFill>
            </a:endParaRPr>
          </a:p>
        </p:txBody>
      </p:sp>
      <p:pic>
        <p:nvPicPr>
          <p:cNvPr id="2" name="Imagen 1"/>
          <p:cNvPicPr>
            <a:picLocks noChangeAspect="1"/>
          </p:cNvPicPr>
          <p:nvPr/>
        </p:nvPicPr>
        <p:blipFill rotWithShape="1">
          <a:blip r:embed="rId4"/>
          <a:srcRect l="24800" t="19185" r="27163" b="45798"/>
          <a:stretch/>
        </p:blipFill>
        <p:spPr>
          <a:xfrm>
            <a:off x="467544" y="1988840"/>
            <a:ext cx="8059132" cy="3302924"/>
          </a:xfrm>
          <a:prstGeom prst="rect">
            <a:avLst/>
          </a:prstGeom>
        </p:spPr>
      </p:pic>
    </p:spTree>
    <p:extLst>
      <p:ext uri="{BB962C8B-B14F-4D97-AF65-F5344CB8AC3E}">
        <p14:creationId xmlns:p14="http://schemas.microsoft.com/office/powerpoint/2010/main" val="3115376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a:solidFill>
                  <a:schemeClr val="bg1"/>
                </a:solidFill>
              </a:rPr>
              <a:t>TÍTULO 12. ANEXOS.</a:t>
            </a:r>
            <a:endParaRPr lang="es-PY" sz="2000" dirty="0">
              <a:solidFill>
                <a:schemeClr val="bg1"/>
              </a:solidFill>
            </a:endParaRPr>
          </a:p>
        </p:txBody>
      </p:sp>
      <p:pic>
        <p:nvPicPr>
          <p:cNvPr id="3" name="Imagen 2"/>
          <p:cNvPicPr>
            <a:picLocks noChangeAspect="1"/>
          </p:cNvPicPr>
          <p:nvPr/>
        </p:nvPicPr>
        <p:blipFill rotWithShape="1">
          <a:blip r:embed="rId4"/>
          <a:srcRect l="27163" t="23387" r="27163" b="17785"/>
          <a:stretch/>
        </p:blipFill>
        <p:spPr>
          <a:xfrm>
            <a:off x="971600" y="965828"/>
            <a:ext cx="7128792" cy="5162231"/>
          </a:xfrm>
          <a:prstGeom prst="rect">
            <a:avLst/>
          </a:prstGeom>
        </p:spPr>
      </p:pic>
    </p:spTree>
    <p:extLst>
      <p:ext uri="{BB962C8B-B14F-4D97-AF65-F5344CB8AC3E}">
        <p14:creationId xmlns:p14="http://schemas.microsoft.com/office/powerpoint/2010/main" val="2351327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a:solidFill>
                  <a:schemeClr val="bg1"/>
                </a:solidFill>
              </a:rPr>
              <a:t>TÍTULO 12. ANEXOS.</a:t>
            </a:r>
            <a:endParaRPr lang="es-PY" sz="2000" dirty="0">
              <a:solidFill>
                <a:schemeClr val="bg1"/>
              </a:solidFill>
            </a:endParaRPr>
          </a:p>
        </p:txBody>
      </p:sp>
      <p:pic>
        <p:nvPicPr>
          <p:cNvPr id="2" name="Imagen 1"/>
          <p:cNvPicPr>
            <a:picLocks noChangeAspect="1"/>
          </p:cNvPicPr>
          <p:nvPr/>
        </p:nvPicPr>
        <p:blipFill rotWithShape="1">
          <a:blip r:embed="rId4"/>
          <a:srcRect l="26376" t="23387" r="27162" b="12182"/>
          <a:stretch/>
        </p:blipFill>
        <p:spPr>
          <a:xfrm>
            <a:off x="1043608" y="994153"/>
            <a:ext cx="6624736" cy="5165050"/>
          </a:xfrm>
          <a:prstGeom prst="rect">
            <a:avLst/>
          </a:prstGeom>
        </p:spPr>
      </p:pic>
    </p:spTree>
    <p:extLst>
      <p:ext uri="{BB962C8B-B14F-4D97-AF65-F5344CB8AC3E}">
        <p14:creationId xmlns:p14="http://schemas.microsoft.com/office/powerpoint/2010/main" val="1331502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a:solidFill>
                  <a:schemeClr val="bg1"/>
                </a:solidFill>
              </a:rPr>
              <a:t>TÍTULO 12. ANEXOS.</a:t>
            </a:r>
            <a:endParaRPr lang="es-PY" sz="2000" dirty="0">
              <a:solidFill>
                <a:schemeClr val="bg1"/>
              </a:solidFill>
            </a:endParaRPr>
          </a:p>
        </p:txBody>
      </p:sp>
      <p:pic>
        <p:nvPicPr>
          <p:cNvPr id="3" name="Imagen 2"/>
          <p:cNvPicPr>
            <a:picLocks noChangeAspect="1"/>
          </p:cNvPicPr>
          <p:nvPr/>
        </p:nvPicPr>
        <p:blipFill rotWithShape="1">
          <a:blip r:embed="rId3"/>
          <a:srcRect l="29525" t="20586" r="31100" b="20469"/>
          <a:stretch/>
        </p:blipFill>
        <p:spPr>
          <a:xfrm>
            <a:off x="823879" y="915387"/>
            <a:ext cx="7060489" cy="5942613"/>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3423673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a:solidFill>
                  <a:schemeClr val="bg1"/>
                </a:solidFill>
              </a:rPr>
              <a:t>TÍTULO 12. ANEXOS.</a:t>
            </a:r>
            <a:endParaRPr lang="es-PY" sz="2000" dirty="0">
              <a:solidFill>
                <a:schemeClr val="bg1"/>
              </a:solidFill>
            </a:endParaRPr>
          </a:p>
        </p:txBody>
      </p:sp>
      <p:pic>
        <p:nvPicPr>
          <p:cNvPr id="3" name="Imagen 2"/>
          <p:cNvPicPr>
            <a:picLocks noChangeAspect="1"/>
          </p:cNvPicPr>
          <p:nvPr/>
        </p:nvPicPr>
        <p:blipFill rotWithShape="1">
          <a:blip r:embed="rId3"/>
          <a:srcRect l="29525" t="79531" r="31100" b="9381"/>
          <a:stretch/>
        </p:blipFill>
        <p:spPr>
          <a:xfrm>
            <a:off x="592341" y="1001529"/>
            <a:ext cx="8055038" cy="1275343"/>
          </a:xfrm>
          <a:prstGeom prst="rect">
            <a:avLst/>
          </a:prstGeom>
        </p:spPr>
      </p:pic>
      <p:pic>
        <p:nvPicPr>
          <p:cNvPr id="2" name="Imagen 1"/>
          <p:cNvPicPr>
            <a:picLocks noChangeAspect="1"/>
          </p:cNvPicPr>
          <p:nvPr/>
        </p:nvPicPr>
        <p:blipFill rotWithShape="1">
          <a:blip r:embed="rId4"/>
          <a:srcRect l="17713" t="22674" r="18500" b="17098"/>
          <a:stretch/>
        </p:blipFill>
        <p:spPr>
          <a:xfrm>
            <a:off x="573888" y="2202928"/>
            <a:ext cx="8142224" cy="4322415"/>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1893117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a:solidFill>
                  <a:schemeClr val="bg1"/>
                </a:solidFill>
              </a:rPr>
              <a:t>TÍTULO 12. ANEXOS.</a:t>
            </a:r>
            <a:endParaRPr lang="es-PY" sz="2000" dirty="0">
              <a:solidFill>
                <a:schemeClr val="bg1"/>
              </a:solidFill>
            </a:endParaRPr>
          </a:p>
        </p:txBody>
      </p:sp>
      <p:pic>
        <p:nvPicPr>
          <p:cNvPr id="2" name="Imagen 1"/>
          <p:cNvPicPr>
            <a:picLocks noChangeAspect="1"/>
          </p:cNvPicPr>
          <p:nvPr/>
        </p:nvPicPr>
        <p:blipFill rotWithShape="1">
          <a:blip r:embed="rId4"/>
          <a:srcRect l="32587" t="56329" r="32764" b="10133"/>
          <a:stretch/>
        </p:blipFill>
        <p:spPr>
          <a:xfrm>
            <a:off x="447150" y="1412776"/>
            <a:ext cx="8200229" cy="4462561"/>
          </a:xfrm>
          <a:prstGeom prst="rect">
            <a:avLst/>
          </a:prstGeom>
        </p:spPr>
      </p:pic>
    </p:spTree>
    <p:extLst>
      <p:ext uri="{BB962C8B-B14F-4D97-AF65-F5344CB8AC3E}">
        <p14:creationId xmlns:p14="http://schemas.microsoft.com/office/powerpoint/2010/main" val="2343108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a:solidFill>
                  <a:schemeClr val="bg1"/>
                </a:solidFill>
              </a:rPr>
              <a:t>TÍTULO 12. ANEXOS.</a:t>
            </a:r>
            <a:endParaRPr lang="es-PY" sz="2000" dirty="0">
              <a:solidFill>
                <a:schemeClr val="bg1"/>
              </a:solidFill>
            </a:endParaRPr>
          </a:p>
        </p:txBody>
      </p:sp>
      <p:pic>
        <p:nvPicPr>
          <p:cNvPr id="3" name="Imagen 2"/>
          <p:cNvPicPr>
            <a:picLocks noChangeAspect="1"/>
          </p:cNvPicPr>
          <p:nvPr/>
        </p:nvPicPr>
        <p:blipFill rotWithShape="1">
          <a:blip r:embed="rId4"/>
          <a:srcRect l="31888" t="30390" r="33463" b="23388"/>
          <a:stretch/>
        </p:blipFill>
        <p:spPr>
          <a:xfrm>
            <a:off x="971600" y="962724"/>
            <a:ext cx="7032780" cy="5274588"/>
          </a:xfrm>
          <a:prstGeom prst="rect">
            <a:avLst/>
          </a:prstGeom>
        </p:spPr>
      </p:pic>
    </p:spTree>
    <p:extLst>
      <p:ext uri="{BB962C8B-B14F-4D97-AF65-F5344CB8AC3E}">
        <p14:creationId xmlns:p14="http://schemas.microsoft.com/office/powerpoint/2010/main" val="3246638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a:solidFill>
                  <a:schemeClr val="bg1"/>
                </a:solidFill>
              </a:rPr>
              <a:t>TÍTULO 12. ANEXOS.</a:t>
            </a:r>
            <a:endParaRPr lang="es-PY" sz="2000" dirty="0">
              <a:solidFill>
                <a:schemeClr val="bg1"/>
              </a:solidFill>
            </a:endParaRPr>
          </a:p>
        </p:txBody>
      </p:sp>
      <p:pic>
        <p:nvPicPr>
          <p:cNvPr id="2" name="Imagen 1"/>
          <p:cNvPicPr>
            <a:picLocks noChangeAspect="1"/>
          </p:cNvPicPr>
          <p:nvPr/>
        </p:nvPicPr>
        <p:blipFill rotWithShape="1">
          <a:blip r:embed="rId4"/>
          <a:srcRect l="30313" t="17785" r="30313" b="7980"/>
          <a:stretch/>
        </p:blipFill>
        <p:spPr>
          <a:xfrm>
            <a:off x="1763687" y="915387"/>
            <a:ext cx="5606237" cy="5942613"/>
          </a:xfrm>
          <a:prstGeom prst="rect">
            <a:avLst/>
          </a:prstGeom>
        </p:spPr>
      </p:pic>
    </p:spTree>
    <p:extLst>
      <p:ext uri="{BB962C8B-B14F-4D97-AF65-F5344CB8AC3E}">
        <p14:creationId xmlns:p14="http://schemas.microsoft.com/office/powerpoint/2010/main" val="3174096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a:solidFill>
                  <a:schemeClr val="bg1"/>
                </a:solidFill>
              </a:rPr>
              <a:t>TÍTULO 12. ANEXOS.</a:t>
            </a:r>
            <a:endParaRPr lang="es-PY" sz="2000" dirty="0">
              <a:solidFill>
                <a:schemeClr val="bg1"/>
              </a:solidFill>
            </a:endParaRPr>
          </a:p>
        </p:txBody>
      </p:sp>
      <p:pic>
        <p:nvPicPr>
          <p:cNvPr id="4" name="Imagen 3"/>
          <p:cNvPicPr>
            <a:picLocks noChangeAspect="1"/>
          </p:cNvPicPr>
          <p:nvPr/>
        </p:nvPicPr>
        <p:blipFill rotWithShape="1">
          <a:blip r:embed="rId3"/>
          <a:srcRect l="29525" t="27590" r="31101" b="13583"/>
          <a:stretch/>
        </p:blipFill>
        <p:spPr>
          <a:xfrm>
            <a:off x="1181528" y="1001529"/>
            <a:ext cx="6833140" cy="5739839"/>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2342578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Definición.</a:t>
            </a:r>
            <a:endParaRPr lang="es-PY" sz="2800" b="1" dirty="0">
              <a:solidFill>
                <a:schemeClr val="bg1"/>
              </a:solidFill>
            </a:endParaRPr>
          </a:p>
        </p:txBody>
      </p:sp>
      <p:sp>
        <p:nvSpPr>
          <p:cNvPr id="2" name="Rectángulo 1"/>
          <p:cNvSpPr/>
          <p:nvPr/>
        </p:nvSpPr>
        <p:spPr>
          <a:xfrm>
            <a:off x="323528" y="1556792"/>
            <a:ext cx="8582806" cy="4119076"/>
          </a:xfrm>
          <a:prstGeom prst="rect">
            <a:avLst/>
          </a:prstGeom>
        </p:spPr>
        <p:txBody>
          <a:bodyPr wrap="square">
            <a:spAutoFit/>
          </a:bodyPr>
          <a:lstStyle/>
          <a:p>
            <a:pPr marL="114300" lvl="0" algn="ctr">
              <a:spcBef>
                <a:spcPts val="0"/>
              </a:spcBef>
              <a:spcAft>
                <a:spcPts val="0"/>
              </a:spcAft>
              <a:buClr>
                <a:schemeClr val="accent1"/>
              </a:buClr>
              <a:buSzPts val="2200"/>
            </a:pPr>
            <a:r>
              <a:rPr lang="es-419" sz="2400" b="1" dirty="0" smtClean="0">
                <a:solidFill>
                  <a:schemeClr val="dk1"/>
                </a:solidFill>
                <a:latin typeface="+mn-lt"/>
                <a:ea typeface="Calibri"/>
                <a:cs typeface="Calibri"/>
                <a:sym typeface="Calibri"/>
              </a:rPr>
              <a:t>PROSPECTO DE EMISIÓN</a:t>
            </a:r>
            <a:endParaRPr lang="es-PY" sz="2400" b="1" dirty="0" smtClean="0">
              <a:solidFill>
                <a:schemeClr val="dk1"/>
              </a:solidFill>
              <a:latin typeface="+mn-lt"/>
              <a:ea typeface="Calibri"/>
              <a:cs typeface="Calibri"/>
              <a:sym typeface="Calibri"/>
            </a:endParaRPr>
          </a:p>
          <a:p>
            <a:pPr marL="114300" lvl="0" algn="ctr">
              <a:spcBef>
                <a:spcPts val="0"/>
              </a:spcBef>
              <a:spcAft>
                <a:spcPts val="0"/>
              </a:spcAft>
              <a:buClr>
                <a:schemeClr val="accent1"/>
              </a:buClr>
              <a:buSzPts val="2200"/>
            </a:pPr>
            <a:endParaRPr lang="es-PY" sz="2400" dirty="0">
              <a:latin typeface="+mn-lt"/>
            </a:endParaRPr>
          </a:p>
          <a:p>
            <a:pPr lvl="0" algn="just">
              <a:spcBef>
                <a:spcPts val="0"/>
              </a:spcBef>
              <a:spcAft>
                <a:spcPts val="0"/>
              </a:spcAft>
              <a:buClr>
                <a:schemeClr val="dk1"/>
              </a:buClr>
              <a:buSzPts val="2000"/>
            </a:pPr>
            <a:r>
              <a:rPr lang="es-PY" sz="2400" dirty="0">
                <a:solidFill>
                  <a:schemeClr val="dk1"/>
                </a:solidFill>
                <a:latin typeface="+mn-lt"/>
                <a:ea typeface="Calibri"/>
                <a:cs typeface="Calibri"/>
                <a:sym typeface="Arial"/>
              </a:rPr>
              <a:t>Es un documento legal que los emisores elaboran para describir los valores que están ofertando y otorgar información sobre ellos mismos a los potenciales compradores.</a:t>
            </a:r>
            <a:endParaRPr lang="es-PY" sz="2400" dirty="0">
              <a:solidFill>
                <a:schemeClr val="dk1"/>
              </a:solidFill>
              <a:latin typeface="+mn-lt"/>
              <a:ea typeface="Calibri"/>
              <a:cs typeface="Calibri"/>
            </a:endParaRPr>
          </a:p>
          <a:p>
            <a:pPr marL="114300" algn="just">
              <a:spcBef>
                <a:spcPts val="640"/>
              </a:spcBef>
              <a:spcAft>
                <a:spcPts val="0"/>
              </a:spcAft>
              <a:buClr>
                <a:schemeClr val="accent1"/>
              </a:buClr>
              <a:buSzPts val="3200"/>
            </a:pPr>
            <a:endParaRPr lang="es-PY" sz="2400" dirty="0" smtClean="0">
              <a:solidFill>
                <a:schemeClr val="dk1"/>
              </a:solidFill>
              <a:latin typeface="+mn-lt"/>
              <a:ea typeface="Calibri"/>
              <a:cs typeface="Calibri"/>
              <a:sym typeface="Calibri"/>
            </a:endParaRPr>
          </a:p>
          <a:p>
            <a:pPr marL="114300" lvl="0" algn="just">
              <a:spcBef>
                <a:spcPts val="720"/>
              </a:spcBef>
              <a:spcAft>
                <a:spcPts val="0"/>
              </a:spcAft>
              <a:buClr>
                <a:schemeClr val="accent1"/>
              </a:buClr>
              <a:buSzPts val="3600"/>
            </a:pPr>
            <a:endParaRPr lang="es-PY" sz="2400" dirty="0" smtClean="0">
              <a:latin typeface="+mn-lt"/>
              <a:sym typeface="Calibri"/>
            </a:endParaRPr>
          </a:p>
          <a:p>
            <a:pPr marL="114300" lvl="0" algn="just">
              <a:spcBef>
                <a:spcPts val="640"/>
              </a:spcBef>
              <a:spcAft>
                <a:spcPts val="0"/>
              </a:spcAft>
              <a:buClr>
                <a:schemeClr val="accent1"/>
              </a:buClr>
              <a:buSzPts val="3200"/>
            </a:pPr>
            <a:endParaRPr lang="es-PY" sz="2400" dirty="0">
              <a:latin typeface="+mn-lt"/>
            </a:endParaRPr>
          </a:p>
          <a:p>
            <a:pPr marL="114300" lvl="0" algn="just">
              <a:spcBef>
                <a:spcPts val="720"/>
              </a:spcBef>
              <a:spcAft>
                <a:spcPts val="0"/>
              </a:spcAft>
              <a:buClr>
                <a:schemeClr val="accent1"/>
              </a:buClr>
              <a:buSzPts val="3600"/>
            </a:pPr>
            <a:endParaRPr lang="es-PY" sz="2400" dirty="0">
              <a:latin typeface="+mn-lt"/>
            </a:endParaRPr>
          </a:p>
        </p:txBody>
      </p:sp>
      <p:sp>
        <p:nvSpPr>
          <p:cNvPr id="5" name="Google Shape;255;p31"/>
          <p:cNvSpPr txBox="1"/>
          <p:nvPr/>
        </p:nvSpPr>
        <p:spPr>
          <a:xfrm>
            <a:off x="395536" y="4329819"/>
            <a:ext cx="8510798" cy="1835485"/>
          </a:xfrm>
          <a:prstGeom prst="rect">
            <a:avLst/>
          </a:prstGeom>
          <a:solidFill>
            <a:schemeClr val="accent6">
              <a:lumMod val="5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400" b="1" i="0" u="none" dirty="0">
                <a:solidFill>
                  <a:schemeClr val="lt1"/>
                </a:solidFill>
                <a:latin typeface="Arial"/>
                <a:ea typeface="Arial"/>
                <a:cs typeface="Arial"/>
                <a:sym typeface="Arial"/>
              </a:rPr>
              <a:t>La </a:t>
            </a:r>
            <a:r>
              <a:rPr lang="en-US" sz="2400" b="1" i="0" u="none" dirty="0" err="1">
                <a:solidFill>
                  <a:schemeClr val="lt1"/>
                </a:solidFill>
                <a:latin typeface="Arial"/>
                <a:ea typeface="Arial"/>
                <a:cs typeface="Arial"/>
                <a:sym typeface="Arial"/>
              </a:rPr>
              <a:t>empresa</a:t>
            </a:r>
            <a:r>
              <a:rPr lang="en-US" sz="2400" b="1" i="0" u="none" dirty="0">
                <a:solidFill>
                  <a:schemeClr val="lt1"/>
                </a:solidFill>
                <a:latin typeface="Arial"/>
                <a:ea typeface="Arial"/>
                <a:cs typeface="Arial"/>
                <a:sym typeface="Arial"/>
              </a:rPr>
              <a:t> </a:t>
            </a:r>
            <a:r>
              <a:rPr lang="en-US" sz="2400" b="1" i="0" u="none" dirty="0" err="1">
                <a:solidFill>
                  <a:schemeClr val="lt1"/>
                </a:solidFill>
                <a:latin typeface="Arial"/>
                <a:ea typeface="Arial"/>
                <a:cs typeface="Arial"/>
                <a:sym typeface="Arial"/>
              </a:rPr>
              <a:t>es</a:t>
            </a:r>
            <a:r>
              <a:rPr lang="en-US" sz="2400" b="1" i="0" u="none" dirty="0">
                <a:solidFill>
                  <a:schemeClr val="lt1"/>
                </a:solidFill>
                <a:latin typeface="Arial"/>
                <a:ea typeface="Arial"/>
                <a:cs typeface="Arial"/>
                <a:sym typeface="Arial"/>
              </a:rPr>
              <a:t> </a:t>
            </a:r>
            <a:r>
              <a:rPr lang="en-US" sz="2400" b="1" i="0" u="none" dirty="0" err="1">
                <a:solidFill>
                  <a:schemeClr val="lt1"/>
                </a:solidFill>
                <a:latin typeface="Arial"/>
                <a:ea typeface="Arial"/>
                <a:cs typeface="Arial"/>
                <a:sym typeface="Arial"/>
              </a:rPr>
              <a:t>responsable</a:t>
            </a:r>
            <a:r>
              <a:rPr lang="en-US" sz="2400" b="1" i="0" u="none" dirty="0">
                <a:solidFill>
                  <a:schemeClr val="lt1"/>
                </a:solidFill>
                <a:latin typeface="Arial"/>
                <a:ea typeface="Arial"/>
                <a:cs typeface="Arial"/>
                <a:sym typeface="Arial"/>
              </a:rPr>
              <a:t> ante el </a:t>
            </a:r>
            <a:r>
              <a:rPr lang="en-US" sz="2400" b="1" i="0" u="none" dirty="0" err="1">
                <a:solidFill>
                  <a:schemeClr val="lt1"/>
                </a:solidFill>
                <a:latin typeface="Arial"/>
                <a:ea typeface="Arial"/>
                <a:cs typeface="Arial"/>
                <a:sym typeface="Arial"/>
              </a:rPr>
              <a:t>inversionista</a:t>
            </a:r>
            <a:r>
              <a:rPr lang="en-US" sz="2400" b="1" i="0" u="none" dirty="0">
                <a:solidFill>
                  <a:schemeClr val="lt1"/>
                </a:solidFill>
                <a:latin typeface="Arial"/>
                <a:ea typeface="Arial"/>
                <a:cs typeface="Arial"/>
                <a:sym typeface="Arial"/>
              </a:rPr>
              <a:t> </a:t>
            </a:r>
            <a:r>
              <a:rPr lang="en-US" sz="2400" b="1" i="0" u="none" dirty="0" err="1">
                <a:solidFill>
                  <a:schemeClr val="lt1"/>
                </a:solidFill>
                <a:latin typeface="Arial"/>
                <a:ea typeface="Arial"/>
                <a:cs typeface="Arial"/>
                <a:sym typeface="Arial"/>
              </a:rPr>
              <a:t>por</a:t>
            </a:r>
            <a:r>
              <a:rPr lang="en-US" sz="2400" b="1" i="0" u="none" dirty="0">
                <a:solidFill>
                  <a:schemeClr val="lt1"/>
                </a:solidFill>
                <a:latin typeface="Arial"/>
                <a:ea typeface="Arial"/>
                <a:cs typeface="Arial"/>
                <a:sym typeface="Arial"/>
              </a:rPr>
              <a:t> </a:t>
            </a:r>
            <a:r>
              <a:rPr lang="en-US" sz="2400" b="1" i="0" u="none" dirty="0" err="1">
                <a:solidFill>
                  <a:schemeClr val="lt1"/>
                </a:solidFill>
                <a:latin typeface="Arial"/>
                <a:ea typeface="Arial"/>
                <a:cs typeface="Arial"/>
                <a:sym typeface="Arial"/>
              </a:rPr>
              <a:t>los</a:t>
            </a:r>
            <a:r>
              <a:rPr lang="en-US" sz="2400" b="1" i="0" u="none" dirty="0">
                <a:solidFill>
                  <a:schemeClr val="lt1"/>
                </a:solidFill>
                <a:latin typeface="Arial"/>
                <a:ea typeface="Arial"/>
                <a:cs typeface="Arial"/>
                <a:sym typeface="Arial"/>
              </a:rPr>
              <a:t> </a:t>
            </a:r>
            <a:r>
              <a:rPr lang="en-US" sz="2400" b="1" i="0" u="none" dirty="0" err="1">
                <a:solidFill>
                  <a:schemeClr val="lt1"/>
                </a:solidFill>
                <a:latin typeface="Arial"/>
                <a:ea typeface="Arial"/>
                <a:cs typeface="Arial"/>
                <a:sym typeface="Arial"/>
              </a:rPr>
              <a:t>daños</a:t>
            </a:r>
            <a:r>
              <a:rPr lang="en-US" sz="2400" b="1" i="0" u="none" dirty="0">
                <a:solidFill>
                  <a:schemeClr val="lt1"/>
                </a:solidFill>
                <a:latin typeface="Arial"/>
                <a:ea typeface="Arial"/>
                <a:cs typeface="Arial"/>
                <a:sym typeface="Arial"/>
              </a:rPr>
              <a:t> </a:t>
            </a:r>
            <a:r>
              <a:rPr lang="en-US" sz="2400" b="1" i="0" u="none" dirty="0" err="1" smtClean="0">
                <a:solidFill>
                  <a:schemeClr val="lt1"/>
                </a:solidFill>
                <a:latin typeface="Arial"/>
                <a:ea typeface="Arial"/>
                <a:cs typeface="Arial"/>
                <a:sym typeface="Arial"/>
              </a:rPr>
              <a:t>causados</a:t>
            </a:r>
            <a:r>
              <a:rPr lang="en-US" sz="2400" dirty="0" smtClean="0">
                <a:solidFill>
                  <a:schemeClr val="lt1"/>
                </a:solidFill>
                <a:latin typeface="Arial"/>
                <a:ea typeface="Arial"/>
                <a:cs typeface="Arial"/>
                <a:sym typeface="Arial"/>
              </a:rPr>
              <a:t>:</a:t>
            </a:r>
            <a:r>
              <a:rPr lang="en-US" sz="2400" i="0" u="none" dirty="0" smtClean="0">
                <a:solidFill>
                  <a:schemeClr val="lt1"/>
                </a:solidFill>
                <a:latin typeface="Arial"/>
                <a:ea typeface="Arial"/>
                <a:cs typeface="Arial"/>
                <a:sym typeface="Arial"/>
              </a:rPr>
              <a:t> </a:t>
            </a:r>
          </a:p>
          <a:p>
            <a:pPr marL="342900" marR="0" lvl="0" indent="-342900" algn="ctr" rtl="0">
              <a:lnSpc>
                <a:spcPct val="100000"/>
              </a:lnSpc>
              <a:spcBef>
                <a:spcPts val="0"/>
              </a:spcBef>
              <a:spcAft>
                <a:spcPts val="0"/>
              </a:spcAft>
              <a:buClr>
                <a:schemeClr val="lt1"/>
              </a:buClr>
              <a:buSzPts val="2000"/>
              <a:buFont typeface="Arial" panose="020B0604020202020204" pitchFamily="34" charset="0"/>
              <a:buChar char="•"/>
            </a:pPr>
            <a:r>
              <a:rPr lang="en-US" sz="2400" dirty="0">
                <a:solidFill>
                  <a:schemeClr val="lt1"/>
                </a:solidFill>
                <a:latin typeface="Arial"/>
                <a:ea typeface="Arial"/>
                <a:cs typeface="Arial"/>
                <a:sym typeface="Arial"/>
              </a:rPr>
              <a:t>L</a:t>
            </a:r>
            <a:r>
              <a:rPr lang="en-US" sz="2400" i="0" u="none" dirty="0" smtClean="0">
                <a:solidFill>
                  <a:schemeClr val="lt1"/>
                </a:solidFill>
                <a:latin typeface="Arial"/>
                <a:ea typeface="Arial"/>
                <a:cs typeface="Arial"/>
                <a:sym typeface="Arial"/>
              </a:rPr>
              <a:t>a </a:t>
            </a:r>
            <a:r>
              <a:rPr lang="en-US" sz="2400" i="0" u="none" dirty="0" err="1">
                <a:solidFill>
                  <a:schemeClr val="lt1"/>
                </a:solidFill>
                <a:latin typeface="Arial"/>
                <a:ea typeface="Arial"/>
                <a:cs typeface="Arial"/>
                <a:sym typeface="Arial"/>
              </a:rPr>
              <a:t>inclusión</a:t>
            </a:r>
            <a:r>
              <a:rPr lang="en-US" sz="2400" i="0" u="none" dirty="0">
                <a:solidFill>
                  <a:schemeClr val="lt1"/>
                </a:solidFill>
                <a:latin typeface="Arial"/>
                <a:ea typeface="Arial"/>
                <a:cs typeface="Arial"/>
                <a:sym typeface="Arial"/>
              </a:rPr>
              <a:t> de </a:t>
            </a:r>
            <a:r>
              <a:rPr lang="en-US" sz="2400" i="0" u="none" dirty="0" err="1">
                <a:solidFill>
                  <a:schemeClr val="lt1"/>
                </a:solidFill>
                <a:latin typeface="Arial"/>
                <a:ea typeface="Arial"/>
                <a:cs typeface="Arial"/>
                <a:sym typeface="Arial"/>
              </a:rPr>
              <a:t>información</a:t>
            </a:r>
            <a:r>
              <a:rPr lang="en-US" sz="2400" i="0" u="none" dirty="0">
                <a:solidFill>
                  <a:schemeClr val="lt1"/>
                </a:solidFill>
                <a:latin typeface="Arial"/>
                <a:ea typeface="Arial"/>
                <a:cs typeface="Arial"/>
                <a:sym typeface="Arial"/>
              </a:rPr>
              <a:t> falsa </a:t>
            </a:r>
            <a:r>
              <a:rPr lang="en-US" sz="2400" i="0" u="none" dirty="0" err="1">
                <a:solidFill>
                  <a:schemeClr val="lt1"/>
                </a:solidFill>
                <a:latin typeface="Arial"/>
                <a:ea typeface="Arial"/>
                <a:cs typeface="Arial"/>
                <a:sym typeface="Arial"/>
              </a:rPr>
              <a:t>en</a:t>
            </a:r>
            <a:r>
              <a:rPr lang="en-US" sz="2400" i="0" u="none" dirty="0">
                <a:solidFill>
                  <a:schemeClr val="lt1"/>
                </a:solidFill>
                <a:latin typeface="Arial"/>
                <a:ea typeface="Arial"/>
                <a:cs typeface="Arial"/>
                <a:sym typeface="Arial"/>
              </a:rPr>
              <a:t> el </a:t>
            </a:r>
            <a:r>
              <a:rPr lang="en-US" sz="2400" i="0" u="none" dirty="0" err="1" smtClean="0">
                <a:solidFill>
                  <a:schemeClr val="lt1"/>
                </a:solidFill>
                <a:latin typeface="Arial"/>
                <a:ea typeface="Arial"/>
                <a:cs typeface="Arial"/>
                <a:sym typeface="Arial"/>
              </a:rPr>
              <a:t>prospecto</a:t>
            </a:r>
            <a:r>
              <a:rPr lang="en-US" sz="2400" i="0" u="none" dirty="0" smtClean="0">
                <a:solidFill>
                  <a:schemeClr val="lt1"/>
                </a:solidFill>
                <a:latin typeface="Arial"/>
                <a:ea typeface="Arial"/>
                <a:cs typeface="Arial"/>
                <a:sym typeface="Arial"/>
              </a:rPr>
              <a:t>.</a:t>
            </a:r>
          </a:p>
          <a:p>
            <a:pPr marL="342900" marR="0" lvl="0" indent="-342900" algn="ctr" rtl="0">
              <a:lnSpc>
                <a:spcPct val="100000"/>
              </a:lnSpc>
              <a:spcBef>
                <a:spcPts val="0"/>
              </a:spcBef>
              <a:spcAft>
                <a:spcPts val="0"/>
              </a:spcAft>
              <a:buClr>
                <a:schemeClr val="lt1"/>
              </a:buClr>
              <a:buSzPts val="2000"/>
              <a:buFont typeface="Arial" panose="020B0604020202020204" pitchFamily="34" charset="0"/>
              <a:buChar char="•"/>
            </a:pPr>
            <a:r>
              <a:rPr lang="en-US" sz="2400" dirty="0">
                <a:solidFill>
                  <a:schemeClr val="lt1"/>
                </a:solidFill>
                <a:latin typeface="Arial"/>
                <a:ea typeface="Arial"/>
                <a:cs typeface="Arial"/>
                <a:sym typeface="Arial"/>
              </a:rPr>
              <a:t>L</a:t>
            </a:r>
            <a:r>
              <a:rPr lang="en-US" sz="2400" i="0" u="none" dirty="0" smtClean="0">
                <a:solidFill>
                  <a:schemeClr val="lt1"/>
                </a:solidFill>
                <a:latin typeface="Arial"/>
                <a:ea typeface="Arial"/>
                <a:cs typeface="Arial"/>
                <a:sym typeface="Arial"/>
              </a:rPr>
              <a:t>a </a:t>
            </a:r>
            <a:r>
              <a:rPr lang="en-US" sz="2400" i="0" u="none" dirty="0" err="1">
                <a:solidFill>
                  <a:schemeClr val="lt1"/>
                </a:solidFill>
                <a:latin typeface="Arial"/>
                <a:ea typeface="Arial"/>
                <a:cs typeface="Arial"/>
                <a:sym typeface="Arial"/>
              </a:rPr>
              <a:t>omisión</a:t>
            </a:r>
            <a:r>
              <a:rPr lang="en-US" sz="2400" i="0" u="none" dirty="0">
                <a:solidFill>
                  <a:schemeClr val="lt1"/>
                </a:solidFill>
                <a:latin typeface="Arial"/>
                <a:ea typeface="Arial"/>
                <a:cs typeface="Arial"/>
                <a:sym typeface="Arial"/>
              </a:rPr>
              <a:t> de </a:t>
            </a:r>
            <a:r>
              <a:rPr lang="en-US" sz="2400" i="0" u="none" dirty="0" err="1">
                <a:solidFill>
                  <a:schemeClr val="lt1"/>
                </a:solidFill>
                <a:latin typeface="Arial"/>
                <a:ea typeface="Arial"/>
                <a:cs typeface="Arial"/>
                <a:sym typeface="Arial"/>
              </a:rPr>
              <a:t>información</a:t>
            </a:r>
            <a:r>
              <a:rPr lang="en-US" sz="2400" i="0" u="none" dirty="0">
                <a:solidFill>
                  <a:schemeClr val="lt1"/>
                </a:solidFill>
                <a:latin typeface="Arial"/>
                <a:ea typeface="Arial"/>
                <a:cs typeface="Arial"/>
                <a:sym typeface="Arial"/>
              </a:rPr>
              <a:t> </a:t>
            </a:r>
            <a:r>
              <a:rPr lang="en-US" sz="2400" i="0" u="none" dirty="0" err="1">
                <a:solidFill>
                  <a:schemeClr val="lt1"/>
                </a:solidFill>
                <a:latin typeface="Arial"/>
                <a:ea typeface="Arial"/>
                <a:cs typeface="Arial"/>
                <a:sym typeface="Arial"/>
              </a:rPr>
              <a:t>relevante</a:t>
            </a:r>
            <a:r>
              <a:rPr lang="en-US" sz="2400" i="0" u="none" dirty="0">
                <a:solidFill>
                  <a:schemeClr val="lt1"/>
                </a:solidFill>
                <a:latin typeface="Arial"/>
                <a:ea typeface="Arial"/>
                <a:cs typeface="Arial"/>
                <a:sym typeface="Arial"/>
              </a:rPr>
              <a:t>.</a:t>
            </a:r>
            <a:endParaRPr sz="2000" dirty="0"/>
          </a:p>
        </p:txBody>
      </p:sp>
    </p:spTree>
    <p:extLst>
      <p:ext uri="{BB962C8B-B14F-4D97-AF65-F5344CB8AC3E}">
        <p14:creationId xmlns:p14="http://schemas.microsoft.com/office/powerpoint/2010/main" val="3537348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smtClean="0">
                <a:solidFill>
                  <a:schemeClr val="bg1"/>
                </a:solidFill>
              </a:rPr>
              <a:t>CERTIFICADO DE REGISTRO.</a:t>
            </a:r>
            <a:endParaRPr lang="es-PY" sz="2000" dirty="0">
              <a:solidFill>
                <a:schemeClr val="bg1"/>
              </a:solidFill>
            </a:endParaRP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pic>
        <p:nvPicPr>
          <p:cNvPr id="5" name="Imagen 4"/>
          <p:cNvPicPr>
            <a:picLocks noChangeAspect="1"/>
          </p:cNvPicPr>
          <p:nvPr/>
        </p:nvPicPr>
        <p:blipFill rotWithShape="1">
          <a:blip r:embed="rId4"/>
          <a:srcRect l="42125" t="29151" r="28738" b="9379"/>
          <a:stretch/>
        </p:blipFill>
        <p:spPr>
          <a:xfrm>
            <a:off x="2038982" y="980728"/>
            <a:ext cx="5053298" cy="5993758"/>
          </a:xfrm>
          <a:prstGeom prst="rect">
            <a:avLst/>
          </a:prstGeom>
        </p:spPr>
      </p:pic>
    </p:spTree>
    <p:extLst>
      <p:ext uri="{BB962C8B-B14F-4D97-AF65-F5344CB8AC3E}">
        <p14:creationId xmlns:p14="http://schemas.microsoft.com/office/powerpoint/2010/main" val="23547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916832"/>
            <a:ext cx="85995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s-PY" sz="2000" b="1" dirty="0" smtClean="0"/>
              <a:t>Artículo 7°. Plazos. </a:t>
            </a:r>
            <a:r>
              <a:rPr lang="es-PY" sz="2000" dirty="0" smtClean="0"/>
              <a:t>Serán los siguientes: </a:t>
            </a:r>
          </a:p>
          <a:p>
            <a:pPr>
              <a:buNone/>
            </a:pPr>
            <a:endParaRPr lang="es-PY" sz="2000" dirty="0" smtClean="0"/>
          </a:p>
          <a:p>
            <a:pPr>
              <a:buNone/>
            </a:pPr>
            <a:r>
              <a:rPr lang="es-PY" sz="2000" b="1" dirty="0" smtClean="0"/>
              <a:t>a) Plazo de colocación de Programas de Emisión Global. </a:t>
            </a:r>
            <a:r>
              <a:rPr lang="es-PY" sz="2000" dirty="0" smtClean="0"/>
              <a:t>El plazo de colocación es de quinientos (500) días corridos a partir de la fecha de registro ante la Comisión, para la colocación de las series dentro del programa de emisión global. </a:t>
            </a:r>
          </a:p>
          <a:p>
            <a:pPr>
              <a:buNone/>
            </a:pPr>
            <a:endParaRPr lang="es-PY" sz="2000" dirty="0" smtClean="0"/>
          </a:p>
          <a:p>
            <a:pPr>
              <a:buNone/>
            </a:pPr>
            <a:r>
              <a:rPr lang="es-PY" sz="2000" dirty="0" smtClean="0"/>
              <a:t>Para el caso de las entidades del sistema financiero, la Superintendencia de Bancos tendrá la potestad de establecer mayor o menor plazo, si lo considera. </a:t>
            </a:r>
          </a:p>
          <a:p>
            <a:pPr>
              <a:buNone/>
            </a:pPr>
            <a:endParaRPr lang="es-419" sz="2000" dirty="0" smtClean="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TITULO 6</a:t>
            </a:r>
            <a:endParaRPr lang="es-ES" b="1" dirty="0">
              <a:solidFill>
                <a:schemeClr val="bg1"/>
              </a:solidFill>
            </a:endParaRPr>
          </a:p>
        </p:txBody>
      </p:sp>
    </p:spTree>
    <p:extLst>
      <p:ext uri="{BB962C8B-B14F-4D97-AF65-F5344CB8AC3E}">
        <p14:creationId xmlns:p14="http://schemas.microsoft.com/office/powerpoint/2010/main" val="80396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2187" y="1484784"/>
            <a:ext cx="85995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s-PY" sz="2000" b="1" dirty="0" smtClean="0"/>
              <a:t>Artículo </a:t>
            </a:r>
            <a:r>
              <a:rPr lang="es-PY" sz="2000" b="1" dirty="0"/>
              <a:t>8°. Plazos adicionales. </a:t>
            </a:r>
            <a:r>
              <a:rPr lang="es-PY" sz="2000" dirty="0"/>
              <a:t>Los Programas de Emisión Global registrados en la Comisión Nacional de Valores y en la Bolsa, una vez que llegue a su vencimiento, y cuente con una Calificación de Riesgo vigente, tendrá una (1) prórroga automática de trescientos sesenta y cinco (365) días. </a:t>
            </a:r>
            <a:endParaRPr lang="es-PY" sz="2000" dirty="0" smtClean="0"/>
          </a:p>
          <a:p>
            <a:pPr>
              <a:buNone/>
            </a:pPr>
            <a:endParaRPr lang="es-PY" sz="2000" dirty="0"/>
          </a:p>
          <a:p>
            <a:pPr>
              <a:buNone/>
            </a:pPr>
            <a:r>
              <a:rPr lang="es-PY" sz="2000" dirty="0" smtClean="0"/>
              <a:t>La </a:t>
            </a:r>
            <a:r>
              <a:rPr lang="es-PY" sz="2000" dirty="0"/>
              <a:t>Comisión podrá no aplicar la prórroga automática, o suspender la misma, en casos especiales, por requerirlo el interés público, e informar a la Bolsa de Valores. </a:t>
            </a:r>
            <a:endParaRPr lang="es-PY" sz="2000" dirty="0" smtClean="0"/>
          </a:p>
          <a:p>
            <a:pPr>
              <a:buNone/>
            </a:pPr>
            <a:endParaRPr lang="es-PY" sz="2000" dirty="0"/>
          </a:p>
          <a:p>
            <a:pPr>
              <a:buNone/>
            </a:pPr>
            <a:r>
              <a:rPr lang="es-PY" sz="2000" dirty="0"/>
              <a:t>Para el caso de las entidades del sistema financiero, la Superintendencia de Bancos tendrá la potestad de suspensión de plazos adicionales de colocación, si lo considera. </a:t>
            </a:r>
          </a:p>
          <a:p>
            <a:pPr>
              <a:buNone/>
            </a:pPr>
            <a:endParaRPr lang="es-419" sz="2000" dirty="0" smtClean="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TITULO 6</a:t>
            </a:r>
            <a:endParaRPr lang="es-ES" b="1" dirty="0">
              <a:solidFill>
                <a:schemeClr val="bg1"/>
              </a:solidFill>
            </a:endParaRPr>
          </a:p>
        </p:txBody>
      </p:sp>
    </p:spTree>
    <p:extLst>
      <p:ext uri="{BB962C8B-B14F-4D97-AF65-F5344CB8AC3E}">
        <p14:creationId xmlns:p14="http://schemas.microsoft.com/office/powerpoint/2010/main" val="995827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420888"/>
            <a:ext cx="7730017" cy="4349829"/>
          </a:xfrm>
          <a:prstGeom prst="rect">
            <a:avLst/>
          </a:prstGeom>
        </p:spPr>
      </p:pic>
      <p:sp>
        <p:nvSpPr>
          <p:cNvPr id="9" name="Text Box 2"/>
          <p:cNvSpPr txBox="1">
            <a:spLocks noChangeArrowheads="1"/>
          </p:cNvSpPr>
          <p:nvPr/>
        </p:nvSpPr>
        <p:spPr bwMode="auto">
          <a:xfrm>
            <a:off x="309675" y="1124744"/>
            <a:ext cx="8654813" cy="1200329"/>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3600" b="1" dirty="0" smtClean="0">
                <a:solidFill>
                  <a:schemeClr val="bg1"/>
                </a:solidFill>
              </a:rPr>
              <a:t>Modificación de Montos No Colocados del Programa Global de Emisión</a:t>
            </a:r>
          </a:p>
        </p:txBody>
      </p:sp>
    </p:spTree>
    <p:extLst>
      <p:ext uri="{BB962C8B-B14F-4D97-AF65-F5344CB8AC3E}">
        <p14:creationId xmlns:p14="http://schemas.microsoft.com/office/powerpoint/2010/main" val="1379501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51520" y="1722288"/>
            <a:ext cx="85995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b="1" dirty="0"/>
              <a:t>Artículo 1°. Modificación de Montos No Colocados: </a:t>
            </a:r>
            <a:r>
              <a:rPr lang="es-PY" sz="2000" dirty="0"/>
              <a:t>Las Sociedades Emisoras podrán modificar los montos no colocados de Programas de Emisión Global, por cambio de moneda, siempre y cuando se encuentren vigentes los Programas en ambas monedas, y se ajusten a lo siguiente: </a:t>
            </a:r>
            <a:endParaRPr lang="es-PY" sz="2000" dirty="0" smtClean="0"/>
          </a:p>
          <a:p>
            <a:pPr algn="just">
              <a:buNone/>
            </a:pPr>
            <a:endParaRPr lang="es-PY" sz="2000" dirty="0"/>
          </a:p>
          <a:p>
            <a:pPr algn="just">
              <a:buNone/>
            </a:pPr>
            <a:r>
              <a:rPr lang="es-PY" sz="2000" dirty="0"/>
              <a:t>a) </a:t>
            </a:r>
            <a:r>
              <a:rPr lang="es-PY" sz="2000" b="1" u="sng" dirty="0"/>
              <a:t>Para emisiones de Sociedades Emisoras del Sistema Financiero</a:t>
            </a:r>
            <a:r>
              <a:rPr lang="es-PY" sz="2000" dirty="0"/>
              <a:t>: Deben contar con autorización de su Autoridad de Control, y con Acta de Directorio de la Sociedad en la que aprueban dicha modificación. Para proceder al registro en la Comisión Nacional de Valores, de la modificación de montos de Programas por el cambio de moneda del saldo no colocado de un Programa a otro, deben presentar copia autenticada por Escribanía Pública de la autorización mencionada; y en el caso del Acta de Directorio deberá además estar acompañada de certificación de firmas, o firma digital.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192642"/>
            <a:ext cx="8599500" cy="1015663"/>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a:solidFill>
                  <a:schemeClr val="bg1"/>
                </a:solidFill>
              </a:rPr>
              <a:t>CAPÍTULO 2 </a:t>
            </a:r>
            <a:endParaRPr lang="es-PY" sz="2000" dirty="0">
              <a:solidFill>
                <a:schemeClr val="bg1"/>
              </a:solidFill>
            </a:endParaRPr>
          </a:p>
          <a:p>
            <a:r>
              <a:rPr lang="es-PY" sz="2000" b="1" dirty="0">
                <a:solidFill>
                  <a:schemeClr val="bg1"/>
                </a:solidFill>
              </a:rPr>
              <a:t>MODIFICACIÓN DE LOS MONTOS NO COLOCADOS DE PROGRAMAS DE EMISIÓN GLOBAL </a:t>
            </a:r>
            <a:endParaRPr lang="es-ES" sz="2000" b="1" dirty="0">
              <a:solidFill>
                <a:schemeClr val="bg1"/>
              </a:solidFill>
            </a:endParaRPr>
          </a:p>
        </p:txBody>
      </p:sp>
    </p:spTree>
    <p:extLst>
      <p:ext uri="{BB962C8B-B14F-4D97-AF65-F5344CB8AC3E}">
        <p14:creationId xmlns:p14="http://schemas.microsoft.com/office/powerpoint/2010/main" val="2332089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51520" y="1722288"/>
            <a:ext cx="859950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dirty="0" smtClean="0"/>
              <a:t>b</a:t>
            </a:r>
            <a:r>
              <a:rPr lang="es-PY" sz="2000" dirty="0"/>
              <a:t>) </a:t>
            </a:r>
            <a:r>
              <a:rPr lang="es-PY" sz="2000" b="1" u="sng" dirty="0"/>
              <a:t>Para emisiones de otras Sociedades Emisoras</a:t>
            </a:r>
            <a:r>
              <a:rPr lang="es-PY" sz="2000" dirty="0"/>
              <a:t>: Aplicable sólo para los Programas de Emisión Global que cuenten con calificación de riesgo. Para proceder al registro en la Comisión Nacional de Valores, de la modificación de montos de Programas por el cambio de moneda del saldo no colocado de un Programa a otro, deben contar con calificación de riesgo para los programas con montos ajustados por cambio de moneda, y con Acta de Directorio de la sociedad en la que aprueban dicha modificación, debiendo en el caso del Acta de Directorio acompañar copia autenticada de la misma con certificación de firmas, o firma digital. </a:t>
            </a:r>
          </a:p>
          <a:p>
            <a:pPr algn="just">
              <a:buNone/>
            </a:pPr>
            <a:r>
              <a:rPr lang="es-PY" sz="2000" dirty="0"/>
              <a:t>Para lo previsto en los incisos a) y b), para el cambio de moneda debe utilizarse el tipo de cambio referencial del Banco Central del Paraguay a la fecha del Acta de Directorio en la que se aprueba el cambio de moneda.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192642"/>
            <a:ext cx="8599500" cy="1015663"/>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a:solidFill>
                  <a:schemeClr val="bg1"/>
                </a:solidFill>
              </a:rPr>
              <a:t>CAPÍTULO 2 </a:t>
            </a:r>
            <a:endParaRPr lang="es-PY" sz="2000" dirty="0">
              <a:solidFill>
                <a:schemeClr val="bg1"/>
              </a:solidFill>
            </a:endParaRPr>
          </a:p>
          <a:p>
            <a:r>
              <a:rPr lang="es-PY" sz="2000" b="1" dirty="0">
                <a:solidFill>
                  <a:schemeClr val="bg1"/>
                </a:solidFill>
              </a:rPr>
              <a:t>MODIFICACIÓN DE LOS MONTOS NO COLOCADOS DE PROGRAMAS DE EMISIÓN GLOBAL </a:t>
            </a:r>
            <a:endParaRPr lang="es-ES" sz="2000" b="1" dirty="0">
              <a:solidFill>
                <a:schemeClr val="bg1"/>
              </a:solidFill>
            </a:endParaRPr>
          </a:p>
        </p:txBody>
      </p:sp>
    </p:spTree>
    <p:extLst>
      <p:ext uri="{BB962C8B-B14F-4D97-AF65-F5344CB8AC3E}">
        <p14:creationId xmlns:p14="http://schemas.microsoft.com/office/powerpoint/2010/main" val="928387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420888"/>
            <a:ext cx="7730017" cy="4349829"/>
          </a:xfrm>
          <a:prstGeom prst="rect">
            <a:avLst/>
          </a:prstGeom>
        </p:spPr>
      </p:pic>
      <p:sp>
        <p:nvSpPr>
          <p:cNvPr id="9" name="Text Box 2"/>
          <p:cNvSpPr txBox="1">
            <a:spLocks noChangeArrowheads="1"/>
          </p:cNvSpPr>
          <p:nvPr/>
        </p:nvSpPr>
        <p:spPr bwMode="auto">
          <a:xfrm>
            <a:off x="309675" y="1401743"/>
            <a:ext cx="8654813" cy="646331"/>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3600" b="1" dirty="0" smtClean="0">
                <a:solidFill>
                  <a:schemeClr val="bg1"/>
                </a:solidFill>
              </a:rPr>
              <a:t>Resolución CNV CG N° 16/20 </a:t>
            </a:r>
          </a:p>
        </p:txBody>
      </p:sp>
    </p:spTree>
    <p:extLst>
      <p:ext uri="{BB962C8B-B14F-4D97-AF65-F5344CB8AC3E}">
        <p14:creationId xmlns:p14="http://schemas.microsoft.com/office/powerpoint/2010/main" val="4264944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06834" y="486546"/>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pPr algn="ctr"/>
            <a:r>
              <a:rPr lang="es-PY" sz="2000" b="1" dirty="0" smtClean="0">
                <a:solidFill>
                  <a:schemeClr val="bg1"/>
                </a:solidFill>
              </a:rPr>
              <a:t>RESOLUCIÓN CNV CG N° 16/20.</a:t>
            </a:r>
            <a:endParaRPr lang="es-PY" sz="2000" dirty="0">
              <a:solidFill>
                <a:schemeClr val="bg1"/>
              </a:solidFill>
            </a:endParaRP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pic>
        <p:nvPicPr>
          <p:cNvPr id="4" name="Imagen 3"/>
          <p:cNvPicPr>
            <a:picLocks noChangeAspect="1"/>
          </p:cNvPicPr>
          <p:nvPr/>
        </p:nvPicPr>
        <p:blipFill rotWithShape="1">
          <a:blip r:embed="rId4"/>
          <a:srcRect l="27163" t="33192" r="25588" b="24789"/>
          <a:stretch/>
        </p:blipFill>
        <p:spPr>
          <a:xfrm>
            <a:off x="179515" y="1412777"/>
            <a:ext cx="8925116" cy="4462560"/>
          </a:xfrm>
          <a:prstGeom prst="rect">
            <a:avLst/>
          </a:prstGeom>
        </p:spPr>
      </p:pic>
    </p:spTree>
    <p:extLst>
      <p:ext uri="{BB962C8B-B14F-4D97-AF65-F5344CB8AC3E}">
        <p14:creationId xmlns:p14="http://schemas.microsoft.com/office/powerpoint/2010/main" val="2261405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pPr algn="ctr"/>
            <a:r>
              <a:rPr lang="es-PY" sz="2000" b="1" dirty="0" smtClean="0">
                <a:solidFill>
                  <a:schemeClr val="bg1"/>
                </a:solidFill>
              </a:rPr>
              <a:t>RESOLUCIÓN CNV CG N° 16/20.</a:t>
            </a:r>
            <a:endParaRPr lang="es-PY" sz="2000" dirty="0">
              <a:solidFill>
                <a:schemeClr val="bg1"/>
              </a:solidFill>
            </a:endParaRPr>
          </a:p>
        </p:txBody>
      </p:sp>
      <p:pic>
        <p:nvPicPr>
          <p:cNvPr id="2" name="Imagen 1"/>
          <p:cNvPicPr>
            <a:picLocks noChangeAspect="1"/>
          </p:cNvPicPr>
          <p:nvPr/>
        </p:nvPicPr>
        <p:blipFill rotWithShape="1">
          <a:blip r:embed="rId3"/>
          <a:srcRect l="27163" t="21987" r="25588" b="20586"/>
          <a:stretch/>
        </p:blipFill>
        <p:spPr>
          <a:xfrm>
            <a:off x="467544" y="980728"/>
            <a:ext cx="7992888" cy="5461809"/>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1539784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smtClean="0">
                <a:solidFill>
                  <a:schemeClr val="bg1"/>
                </a:solidFill>
              </a:rPr>
              <a:t>TÍTULO 20. CAPÍTULO 5.</a:t>
            </a:r>
            <a:endParaRPr lang="es-PY" sz="2000" dirty="0">
              <a:solidFill>
                <a:schemeClr val="bg1"/>
              </a:solidFill>
            </a:endParaRPr>
          </a:p>
        </p:txBody>
      </p:sp>
      <p:pic>
        <p:nvPicPr>
          <p:cNvPr id="2" name="Imagen 1"/>
          <p:cNvPicPr>
            <a:picLocks noChangeAspect="1"/>
          </p:cNvPicPr>
          <p:nvPr/>
        </p:nvPicPr>
        <p:blipFill rotWithShape="1">
          <a:blip r:embed="rId3"/>
          <a:srcRect l="13775" t="24788" r="36613" b="21986"/>
          <a:stretch/>
        </p:blipFill>
        <p:spPr>
          <a:xfrm>
            <a:off x="395536" y="1196752"/>
            <a:ext cx="8356713" cy="5040559"/>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Tree>
    <p:extLst>
      <p:ext uri="{BB962C8B-B14F-4D97-AF65-F5344CB8AC3E}">
        <p14:creationId xmlns:p14="http://schemas.microsoft.com/office/powerpoint/2010/main" val="2190869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PY" sz="2800" b="1" dirty="0" smtClean="0">
                <a:solidFill>
                  <a:schemeClr val="bg1"/>
                </a:solidFill>
                <a:sym typeface="Calibri"/>
              </a:rPr>
              <a:t>Definición.</a:t>
            </a:r>
            <a:endParaRPr lang="es-PY" sz="2800" b="1" dirty="0">
              <a:solidFill>
                <a:schemeClr val="bg1"/>
              </a:solidFill>
            </a:endParaRPr>
          </a:p>
        </p:txBody>
      </p:sp>
      <p:sp>
        <p:nvSpPr>
          <p:cNvPr id="2" name="Rectángulo 1"/>
          <p:cNvSpPr/>
          <p:nvPr/>
        </p:nvSpPr>
        <p:spPr>
          <a:xfrm>
            <a:off x="323528" y="1556792"/>
            <a:ext cx="8582806" cy="4578176"/>
          </a:xfrm>
          <a:prstGeom prst="rect">
            <a:avLst/>
          </a:prstGeom>
        </p:spPr>
        <p:txBody>
          <a:bodyPr wrap="square">
            <a:spAutoFit/>
          </a:bodyPr>
          <a:lstStyle/>
          <a:p>
            <a:pPr marL="114300" lvl="0" algn="ctr">
              <a:spcBef>
                <a:spcPts val="0"/>
              </a:spcBef>
              <a:spcAft>
                <a:spcPts val="0"/>
              </a:spcAft>
              <a:buClr>
                <a:schemeClr val="accent1"/>
              </a:buClr>
              <a:buSzPts val="2200"/>
            </a:pPr>
            <a:r>
              <a:rPr lang="es-419" sz="2400" b="1" dirty="0" smtClean="0">
                <a:solidFill>
                  <a:schemeClr val="dk1"/>
                </a:solidFill>
                <a:latin typeface="+mn-lt"/>
                <a:ea typeface="Calibri"/>
                <a:cs typeface="Calibri"/>
                <a:sym typeface="Calibri"/>
              </a:rPr>
              <a:t>PROSPECTO DE EMISIÓN</a:t>
            </a:r>
          </a:p>
          <a:p>
            <a:pPr marL="114300" lvl="0" algn="ctr">
              <a:spcBef>
                <a:spcPts val="0"/>
              </a:spcBef>
              <a:spcAft>
                <a:spcPts val="0"/>
              </a:spcAft>
              <a:buClr>
                <a:schemeClr val="accent1"/>
              </a:buClr>
              <a:buSzPts val="2200"/>
            </a:pPr>
            <a:endParaRPr lang="es-419" sz="2400" dirty="0" smtClean="0">
              <a:latin typeface="+mn-lt"/>
            </a:endParaRPr>
          </a:p>
          <a:p>
            <a:pPr marL="114300" lvl="0" algn="ctr">
              <a:spcBef>
                <a:spcPts val="0"/>
              </a:spcBef>
              <a:spcAft>
                <a:spcPts val="0"/>
              </a:spcAft>
              <a:buClr>
                <a:schemeClr val="accent1"/>
              </a:buClr>
              <a:buSzPts val="2200"/>
            </a:pPr>
            <a:endParaRPr lang="es-PY" sz="2400" dirty="0">
              <a:latin typeface="+mn-lt"/>
            </a:endParaRPr>
          </a:p>
          <a:p>
            <a:pPr lvl="0" algn="just">
              <a:spcBef>
                <a:spcPts val="0"/>
              </a:spcBef>
              <a:spcAft>
                <a:spcPts val="0"/>
              </a:spcAft>
              <a:buClr>
                <a:schemeClr val="dk1"/>
              </a:buClr>
              <a:buSzPts val="2000"/>
            </a:pPr>
            <a:r>
              <a:rPr lang="es-PY" sz="2400" dirty="0">
                <a:solidFill>
                  <a:schemeClr val="dk1"/>
                </a:solidFill>
                <a:latin typeface="Arial"/>
                <a:ea typeface="Arial"/>
                <a:cs typeface="Arial"/>
                <a:sym typeface="Arial"/>
              </a:rPr>
              <a:t>Es un instrumento de </a:t>
            </a:r>
            <a:r>
              <a:rPr lang="es-PY" sz="2400" u="sng" dirty="0">
                <a:solidFill>
                  <a:schemeClr val="dk1"/>
                </a:solidFill>
                <a:latin typeface="Arial"/>
                <a:ea typeface="Arial"/>
                <a:cs typeface="Arial"/>
                <a:sym typeface="Arial"/>
              </a:rPr>
              <a:t>divulgación de información</a:t>
            </a:r>
            <a:r>
              <a:rPr lang="es-PY" sz="2400" dirty="0">
                <a:solidFill>
                  <a:schemeClr val="dk1"/>
                </a:solidFill>
                <a:latin typeface="Arial"/>
                <a:ea typeface="Arial"/>
                <a:cs typeface="Arial"/>
                <a:sym typeface="Arial"/>
              </a:rPr>
              <a:t>, obligatoria y gratuita, con el fin de que los potenciales inversionistas tomen </a:t>
            </a:r>
            <a:r>
              <a:rPr lang="es-PY" sz="2400" u="sng" dirty="0">
                <a:solidFill>
                  <a:schemeClr val="dk1"/>
                </a:solidFill>
                <a:latin typeface="Arial"/>
                <a:ea typeface="Arial"/>
                <a:cs typeface="Arial"/>
                <a:sym typeface="Arial"/>
              </a:rPr>
              <a:t>decisiones racionales</a:t>
            </a:r>
            <a:r>
              <a:rPr lang="es-PY" sz="2400" dirty="0">
                <a:solidFill>
                  <a:schemeClr val="dk1"/>
                </a:solidFill>
                <a:latin typeface="Arial"/>
                <a:ea typeface="Arial"/>
                <a:cs typeface="Arial"/>
                <a:sym typeface="Arial"/>
              </a:rPr>
              <a:t> y </a:t>
            </a:r>
            <a:r>
              <a:rPr lang="es-PY" sz="2400" u="sng" dirty="0">
                <a:solidFill>
                  <a:schemeClr val="dk1"/>
                </a:solidFill>
                <a:latin typeface="Arial"/>
                <a:ea typeface="Arial"/>
                <a:cs typeface="Arial"/>
                <a:sym typeface="Arial"/>
              </a:rPr>
              <a:t>acorde a sus preferencias de riesgo</a:t>
            </a:r>
            <a:r>
              <a:rPr lang="es-PY" sz="2400" dirty="0">
                <a:solidFill>
                  <a:schemeClr val="dk1"/>
                </a:solidFill>
                <a:latin typeface="Arial"/>
                <a:ea typeface="Arial"/>
                <a:cs typeface="Arial"/>
                <a:sym typeface="Arial"/>
              </a:rPr>
              <a:t>.</a:t>
            </a:r>
            <a:endParaRPr lang="es-PY" sz="2400" dirty="0"/>
          </a:p>
          <a:p>
            <a:pPr marL="114300" algn="just">
              <a:spcBef>
                <a:spcPts val="640"/>
              </a:spcBef>
              <a:spcAft>
                <a:spcPts val="0"/>
              </a:spcAft>
              <a:buClr>
                <a:schemeClr val="accent1"/>
              </a:buClr>
              <a:buSzPts val="3200"/>
            </a:pPr>
            <a:endParaRPr lang="es-PY" sz="2400" dirty="0" smtClean="0">
              <a:solidFill>
                <a:schemeClr val="dk1"/>
              </a:solidFill>
              <a:latin typeface="+mn-lt"/>
              <a:ea typeface="Calibri"/>
              <a:cs typeface="Calibri"/>
              <a:sym typeface="Calibri"/>
            </a:endParaRPr>
          </a:p>
          <a:p>
            <a:pPr marL="114300" lvl="0" algn="just">
              <a:spcBef>
                <a:spcPts val="720"/>
              </a:spcBef>
              <a:spcAft>
                <a:spcPts val="0"/>
              </a:spcAft>
              <a:buClr>
                <a:schemeClr val="accent1"/>
              </a:buClr>
              <a:buSzPts val="3600"/>
            </a:pPr>
            <a:endParaRPr lang="es-419" sz="2400" dirty="0" smtClean="0">
              <a:latin typeface="+mn-lt"/>
              <a:sym typeface="Calibri"/>
            </a:endParaRPr>
          </a:p>
          <a:p>
            <a:pPr marL="114300" lvl="0" algn="just">
              <a:spcBef>
                <a:spcPts val="720"/>
              </a:spcBef>
              <a:spcAft>
                <a:spcPts val="0"/>
              </a:spcAft>
              <a:buClr>
                <a:schemeClr val="accent1"/>
              </a:buClr>
              <a:buSzPts val="3600"/>
            </a:pPr>
            <a:endParaRPr lang="es-PY" sz="2400" dirty="0" smtClean="0">
              <a:latin typeface="+mn-lt"/>
              <a:sym typeface="Calibri"/>
            </a:endParaRPr>
          </a:p>
          <a:p>
            <a:pPr marL="114300" lvl="0" algn="just">
              <a:spcBef>
                <a:spcPts val="640"/>
              </a:spcBef>
              <a:spcAft>
                <a:spcPts val="0"/>
              </a:spcAft>
              <a:buClr>
                <a:schemeClr val="accent1"/>
              </a:buClr>
              <a:buSzPts val="3200"/>
            </a:pPr>
            <a:endParaRPr lang="es-PY" sz="2400" dirty="0">
              <a:latin typeface="+mn-lt"/>
            </a:endParaRPr>
          </a:p>
          <a:p>
            <a:pPr marL="114300" lvl="0" algn="just">
              <a:spcBef>
                <a:spcPts val="720"/>
              </a:spcBef>
              <a:spcAft>
                <a:spcPts val="0"/>
              </a:spcAft>
              <a:buClr>
                <a:schemeClr val="accent1"/>
              </a:buClr>
              <a:buSzPts val="3600"/>
            </a:pPr>
            <a:endParaRPr lang="es-PY" sz="2400" dirty="0">
              <a:latin typeface="+mn-lt"/>
            </a:endParaRPr>
          </a:p>
        </p:txBody>
      </p:sp>
      <p:sp>
        <p:nvSpPr>
          <p:cNvPr id="5" name="Google Shape;255;p31"/>
          <p:cNvSpPr txBox="1"/>
          <p:nvPr/>
        </p:nvSpPr>
        <p:spPr>
          <a:xfrm>
            <a:off x="395536" y="4604138"/>
            <a:ext cx="8510798" cy="1259420"/>
          </a:xfrm>
          <a:prstGeom prst="rect">
            <a:avLst/>
          </a:prstGeom>
          <a:solidFill>
            <a:schemeClr val="accent6">
              <a:lumMod val="50000"/>
            </a:schemeClr>
          </a:solidFill>
          <a:ln>
            <a:noFill/>
          </a:ln>
        </p:spPr>
        <p:txBody>
          <a:bodyPr spcFirstLastPara="1" wrap="square" lIns="91425" tIns="45700" rIns="91425" bIns="45700" anchor="t" anchorCtr="0">
            <a:noAutofit/>
          </a:bodyPr>
          <a:lstStyle/>
          <a:p>
            <a:pPr algn="ctr">
              <a:spcBef>
                <a:spcPts val="0"/>
              </a:spcBef>
              <a:spcAft>
                <a:spcPts val="0"/>
              </a:spcAft>
              <a:buClr>
                <a:schemeClr val="lt1"/>
              </a:buClr>
              <a:buSzPts val="2000"/>
            </a:pPr>
            <a:r>
              <a:rPr lang="es-PY" sz="2400" b="1" dirty="0" smtClean="0">
                <a:solidFill>
                  <a:schemeClr val="lt1"/>
                </a:solidFill>
                <a:latin typeface="Arial"/>
                <a:ea typeface="Arial"/>
                <a:cs typeface="Arial"/>
                <a:sym typeface="Arial"/>
              </a:rPr>
              <a:t>Toda </a:t>
            </a:r>
            <a:r>
              <a:rPr lang="es-PY" sz="2400" b="1" dirty="0">
                <a:solidFill>
                  <a:schemeClr val="lt1"/>
                </a:solidFill>
                <a:latin typeface="Arial"/>
                <a:ea typeface="Arial"/>
                <a:cs typeface="Arial"/>
                <a:sym typeface="Arial"/>
              </a:rPr>
              <a:t>la información que contenga el prospecto deberá ser verdadera, clara, precisa, verificable, suficiente, y oportuna.</a:t>
            </a:r>
            <a:endParaRPr lang="es-PY" sz="2400" b="1" dirty="0">
              <a:solidFill>
                <a:schemeClr val="lt1"/>
              </a:solidFill>
              <a:latin typeface="Arial"/>
              <a:ea typeface="Arial"/>
              <a:cs typeface="Arial"/>
            </a:endParaRPr>
          </a:p>
          <a:p>
            <a:pPr marL="0" marR="0" lvl="0" indent="0" algn="ctr" rtl="0">
              <a:lnSpc>
                <a:spcPct val="100000"/>
              </a:lnSpc>
              <a:spcBef>
                <a:spcPts val="0"/>
              </a:spcBef>
              <a:spcAft>
                <a:spcPts val="0"/>
              </a:spcAft>
              <a:buClr>
                <a:schemeClr val="lt1"/>
              </a:buClr>
              <a:buSzPts val="2000"/>
              <a:buFont typeface="Arial"/>
              <a:buNone/>
            </a:pPr>
            <a:endParaRPr sz="2000" dirty="0"/>
          </a:p>
        </p:txBody>
      </p:sp>
    </p:spTree>
    <p:extLst>
      <p:ext uri="{BB962C8B-B14F-4D97-AF65-F5344CB8AC3E}">
        <p14:creationId xmlns:p14="http://schemas.microsoft.com/office/powerpoint/2010/main" val="648714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51519" y="6309320"/>
            <a:ext cx="8640959" cy="307777"/>
          </a:xfrm>
          <a:prstGeom prst="rect">
            <a:avLst/>
          </a:prstGeom>
          <a:noFill/>
          <a:ln w="12700" cap="sq">
            <a:noFill/>
            <a:miter lim="800000"/>
            <a:headEnd type="none" w="sm" len="sm"/>
            <a:tailEnd type="none" w="sm" len="sm"/>
          </a:ln>
        </p:spPr>
        <p:txBody>
          <a:bodyPr wrap="square">
            <a:spAutoFit/>
          </a:bodyPr>
          <a:lstStyle/>
          <a:p>
            <a:pPr algn="ctr">
              <a:spcBef>
                <a:spcPct val="50000"/>
              </a:spcBef>
            </a:pPr>
            <a:r>
              <a:rPr lang="es-ES" sz="1400" b="1" dirty="0" smtClean="0"/>
              <a:t>Noviembre, </a:t>
            </a:r>
            <a:r>
              <a:rPr lang="es-ES" sz="1400" b="1" dirty="0"/>
              <a:t>2020</a:t>
            </a:r>
          </a:p>
        </p:txBody>
      </p:sp>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062" y="0"/>
            <a:ext cx="5197875" cy="2924944"/>
          </a:xfrm>
          <a:prstGeom prst="rect">
            <a:avLst/>
          </a:prstGeom>
        </p:spPr>
      </p:pic>
      <p:sp>
        <p:nvSpPr>
          <p:cNvPr id="9" name="Text Box 2"/>
          <p:cNvSpPr txBox="1">
            <a:spLocks noChangeArrowheads="1"/>
          </p:cNvSpPr>
          <p:nvPr/>
        </p:nvSpPr>
        <p:spPr bwMode="auto">
          <a:xfrm>
            <a:off x="251519" y="2893659"/>
            <a:ext cx="8654813" cy="1384995"/>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2800" b="1" dirty="0" smtClean="0">
                <a:solidFill>
                  <a:schemeClr val="bg1"/>
                </a:solidFill>
              </a:rPr>
              <a:t>Bonos Subordinados emitidos por las Entidades Financieras regidas por la Ley 861/96 a los efectos de su Oferta Pública en Bolsa</a:t>
            </a:r>
          </a:p>
        </p:txBody>
      </p:sp>
      <p:sp>
        <p:nvSpPr>
          <p:cNvPr id="8" name="Text Box 2"/>
          <p:cNvSpPr txBox="1">
            <a:spLocks noChangeArrowheads="1"/>
          </p:cNvSpPr>
          <p:nvPr/>
        </p:nvSpPr>
        <p:spPr bwMode="auto">
          <a:xfrm>
            <a:off x="251519" y="4930900"/>
            <a:ext cx="8640959" cy="1954381"/>
          </a:xfrm>
          <a:prstGeom prst="rect">
            <a:avLst/>
          </a:prstGeom>
          <a:noFill/>
          <a:ln w="12700" cap="sq">
            <a:noFill/>
            <a:miter lim="800000"/>
            <a:headEnd type="none" w="sm" len="sm"/>
            <a:tailEnd type="none" w="sm" len="sm"/>
          </a:ln>
        </p:spPr>
        <p:txBody>
          <a:bodyPr wrap="square">
            <a:spAutoFit/>
          </a:bodyPr>
          <a:lstStyle/>
          <a:p>
            <a:pPr algn="ctr">
              <a:spcBef>
                <a:spcPts val="600"/>
              </a:spcBef>
            </a:pPr>
            <a:r>
              <a:rPr lang="es-ES" sz="1600" b="1" dirty="0"/>
              <a:t>REGLAMENTO GENERAL DEL MERCADO DE VALORES</a:t>
            </a:r>
          </a:p>
          <a:p>
            <a:pPr algn="ctr">
              <a:spcBef>
                <a:spcPts val="600"/>
              </a:spcBef>
            </a:pPr>
            <a:r>
              <a:rPr lang="es-ES" sz="1400" b="1" dirty="0"/>
              <a:t>RESOLUCIÓN CNV CG N° 6/19</a:t>
            </a:r>
            <a:endParaRPr lang="es-ES" sz="2000" b="1" dirty="0"/>
          </a:p>
          <a:p>
            <a:pPr algn="ctr"/>
            <a:r>
              <a:rPr lang="es-PY" sz="1400" b="1" u="sng" dirty="0" smtClean="0">
                <a:latin typeface="+mj-lt"/>
              </a:rPr>
              <a:t>TÍTULO 10</a:t>
            </a:r>
          </a:p>
          <a:p>
            <a:pPr algn="ctr"/>
            <a:endParaRPr lang="es-PY" sz="1400" b="1" u="sng" dirty="0" smtClean="0">
              <a:latin typeface="+mj-lt"/>
            </a:endParaRPr>
          </a:p>
          <a:p>
            <a:pPr algn="ctr"/>
            <a:r>
              <a:rPr lang="es-ES" sz="1400" b="1" dirty="0" smtClean="0"/>
              <a:t>RESOLUCIÓN </a:t>
            </a:r>
            <a:r>
              <a:rPr lang="es-ES" sz="1400" b="1" dirty="0"/>
              <a:t>BVPASA Nº </a:t>
            </a:r>
            <a:r>
              <a:rPr lang="es-ES" sz="1400" b="1" dirty="0" smtClean="0"/>
              <a:t>885/10</a:t>
            </a:r>
            <a:endParaRPr lang="es-ES" sz="1400" b="1" dirty="0"/>
          </a:p>
          <a:p>
            <a:pPr algn="ctr"/>
            <a:endParaRPr lang="es-PY" sz="2000" b="1" u="sng" dirty="0">
              <a:latin typeface="+mj-lt"/>
            </a:endParaRPr>
          </a:p>
          <a:p>
            <a:pPr algn="ctr"/>
            <a:r>
              <a:rPr lang="es-PY" sz="2400" dirty="0" smtClean="0"/>
              <a:t> </a:t>
            </a:r>
            <a:endParaRPr lang="es-ES" sz="1600" b="1" dirty="0">
              <a:latin typeface="+mj-lt"/>
            </a:endParaRPr>
          </a:p>
        </p:txBody>
      </p:sp>
    </p:spTree>
    <p:extLst>
      <p:ext uri="{BB962C8B-B14F-4D97-AF65-F5344CB8AC3E}">
        <p14:creationId xmlns:p14="http://schemas.microsoft.com/office/powerpoint/2010/main" val="812621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268760"/>
            <a:ext cx="85995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14300" indent="0" algn="just" eaLnBrk="1" fontAlgn="auto" hangingPunct="1">
              <a:spcAft>
                <a:spcPts val="0"/>
              </a:spcAft>
              <a:buFont typeface="Arial" panose="020B0604020202020204" pitchFamily="34" charset="0"/>
              <a:buNone/>
              <a:defRPr/>
            </a:pPr>
            <a:r>
              <a:rPr lang="es-ES" sz="2000" dirty="0"/>
              <a:t>Según el Art. 79 de la Ley 861/96 “General de Bancos , Financieras y otras Entidades de Crédito”, los bonos subordinados tendrán las siguientes características</a:t>
            </a:r>
            <a:r>
              <a:rPr lang="es-ES" sz="2000" dirty="0" smtClean="0"/>
              <a:t>:</a:t>
            </a:r>
          </a:p>
          <a:p>
            <a:pPr marL="114300" indent="0" algn="just" eaLnBrk="1" fontAlgn="auto" hangingPunct="1">
              <a:spcAft>
                <a:spcPts val="0"/>
              </a:spcAft>
              <a:buFont typeface="Arial" panose="020B0604020202020204" pitchFamily="34" charset="0"/>
              <a:buNone/>
              <a:defRPr/>
            </a:pPr>
            <a:endParaRPr lang="es-ES" sz="2000" dirty="0"/>
          </a:p>
          <a:p>
            <a:pPr marL="342900" indent="-342900" algn="just" fontAlgn="auto">
              <a:spcAft>
                <a:spcPts val="0"/>
              </a:spcAft>
              <a:defRPr/>
            </a:pPr>
            <a:r>
              <a:rPr lang="es-ES" sz="2000" dirty="0" smtClean="0"/>
              <a:t>Su </a:t>
            </a:r>
            <a:r>
              <a:rPr lang="es-ES" sz="2000" dirty="0"/>
              <a:t>plazo no será inferior a 4 </a:t>
            </a:r>
            <a:r>
              <a:rPr lang="es-ES" sz="2000" dirty="0" smtClean="0"/>
              <a:t>años</a:t>
            </a:r>
          </a:p>
          <a:p>
            <a:pPr marL="342900" indent="-342900" algn="just" fontAlgn="auto">
              <a:spcAft>
                <a:spcPts val="0"/>
              </a:spcAft>
              <a:defRPr/>
            </a:pPr>
            <a:r>
              <a:rPr lang="es-ES" sz="2000" dirty="0" smtClean="0"/>
              <a:t>Su </a:t>
            </a:r>
            <a:r>
              <a:rPr lang="es-ES" sz="2000" dirty="0"/>
              <a:t>emisión se hará necesariamente por oferta </a:t>
            </a:r>
            <a:r>
              <a:rPr lang="es-ES" sz="2000" dirty="0" smtClean="0"/>
              <a:t>pública</a:t>
            </a:r>
          </a:p>
          <a:p>
            <a:pPr marL="342900" indent="-342900" algn="just" fontAlgn="auto">
              <a:spcAft>
                <a:spcPts val="0"/>
              </a:spcAft>
              <a:defRPr/>
            </a:pPr>
            <a:r>
              <a:rPr lang="es-ES" sz="2000" dirty="0" smtClean="0"/>
              <a:t>No </a:t>
            </a:r>
            <a:r>
              <a:rPr lang="es-ES" sz="2000" dirty="0"/>
              <a:t>podrán ser pagados antes de su vencimiento, ni procede su rescate por </a:t>
            </a:r>
            <a:r>
              <a:rPr lang="es-ES" sz="2000" dirty="0" smtClean="0"/>
              <a:t>sorteo</a:t>
            </a:r>
          </a:p>
          <a:p>
            <a:pPr marL="342900" indent="-342900" algn="just"/>
            <a:r>
              <a:rPr lang="es-ES" altLang="es-ES" sz="2000" dirty="0" smtClean="0"/>
              <a:t>Se </a:t>
            </a:r>
            <a:r>
              <a:rPr lang="es-ES" altLang="es-ES" sz="2000" dirty="0"/>
              <a:t>emitirán en moneda nacional o extranjera</a:t>
            </a:r>
          </a:p>
          <a:p>
            <a:pPr marL="342900" indent="-342900" algn="just"/>
            <a:r>
              <a:rPr lang="es-ES" altLang="es-ES" sz="2000" dirty="0"/>
              <a:t>Serán convertidos en acciones en caso que se requiera alcanzar los capitales mínimos exigidos en la ley o reponer las pérdidas de capital; y</a:t>
            </a:r>
          </a:p>
          <a:p>
            <a:pPr marL="342900" indent="-342900" algn="just"/>
            <a:r>
              <a:rPr lang="es-ES" altLang="es-ES" sz="2000" dirty="0"/>
              <a:t>En caso de disolución y liquidación de la entidad financiera emisora, su pago estará subordinado al orden de prelación establecido en el artículo 131 de la Ley de Bancos.</a:t>
            </a:r>
          </a:p>
          <a:p>
            <a:pPr algn="just" fontAlgn="auto">
              <a:spcAft>
                <a:spcPts val="0"/>
              </a:spcAft>
              <a:buNone/>
              <a:defRPr/>
            </a:pPr>
            <a:endParaRPr lang="es-ES" sz="2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CARACTERÍSTICAS:</a:t>
            </a:r>
            <a:endParaRPr lang="es-ES" sz="2800" b="1" dirty="0">
              <a:solidFill>
                <a:schemeClr val="bg1"/>
              </a:solidFill>
            </a:endParaRPr>
          </a:p>
        </p:txBody>
      </p:sp>
    </p:spTree>
    <p:extLst>
      <p:ext uri="{BB962C8B-B14F-4D97-AF65-F5344CB8AC3E}">
        <p14:creationId xmlns:p14="http://schemas.microsoft.com/office/powerpoint/2010/main" val="2555620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51519" y="6309320"/>
            <a:ext cx="8640959" cy="307777"/>
          </a:xfrm>
          <a:prstGeom prst="rect">
            <a:avLst/>
          </a:prstGeom>
          <a:noFill/>
          <a:ln w="12700" cap="sq">
            <a:noFill/>
            <a:miter lim="800000"/>
            <a:headEnd type="none" w="sm" len="sm"/>
            <a:tailEnd type="none" w="sm" len="sm"/>
          </a:ln>
        </p:spPr>
        <p:txBody>
          <a:bodyPr wrap="square">
            <a:spAutoFit/>
          </a:bodyPr>
          <a:lstStyle/>
          <a:p>
            <a:pPr algn="ctr">
              <a:spcBef>
                <a:spcPct val="50000"/>
              </a:spcBef>
            </a:pPr>
            <a:r>
              <a:rPr lang="es-ES" sz="1400" b="1" dirty="0" smtClean="0"/>
              <a:t>Noviembre, </a:t>
            </a:r>
            <a:r>
              <a:rPr lang="es-ES" sz="1400" b="1" dirty="0"/>
              <a:t>2020</a:t>
            </a:r>
          </a:p>
        </p:txBody>
      </p:sp>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062" y="0"/>
            <a:ext cx="5197875" cy="2924944"/>
          </a:xfrm>
          <a:prstGeom prst="rect">
            <a:avLst/>
          </a:prstGeom>
        </p:spPr>
      </p:pic>
      <p:sp>
        <p:nvSpPr>
          <p:cNvPr id="9" name="Text Box 2"/>
          <p:cNvSpPr txBox="1">
            <a:spLocks noChangeArrowheads="1"/>
          </p:cNvSpPr>
          <p:nvPr/>
        </p:nvSpPr>
        <p:spPr bwMode="auto">
          <a:xfrm>
            <a:off x="251519" y="3324546"/>
            <a:ext cx="8654813" cy="523220"/>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2800" b="1" dirty="0" smtClean="0">
                <a:solidFill>
                  <a:schemeClr val="bg1"/>
                </a:solidFill>
              </a:rPr>
              <a:t>Procedimiento de Verificación Previa</a:t>
            </a:r>
          </a:p>
        </p:txBody>
      </p:sp>
      <p:sp>
        <p:nvSpPr>
          <p:cNvPr id="8" name="Text Box 2"/>
          <p:cNvSpPr txBox="1">
            <a:spLocks noChangeArrowheads="1"/>
          </p:cNvSpPr>
          <p:nvPr/>
        </p:nvSpPr>
        <p:spPr bwMode="auto">
          <a:xfrm>
            <a:off x="251519" y="4761014"/>
            <a:ext cx="8640959" cy="1523494"/>
          </a:xfrm>
          <a:prstGeom prst="rect">
            <a:avLst/>
          </a:prstGeom>
          <a:noFill/>
          <a:ln w="12700" cap="sq">
            <a:noFill/>
            <a:miter lim="800000"/>
            <a:headEnd type="none" w="sm" len="sm"/>
            <a:tailEnd type="none" w="sm" len="sm"/>
          </a:ln>
        </p:spPr>
        <p:txBody>
          <a:bodyPr wrap="square">
            <a:spAutoFit/>
          </a:bodyPr>
          <a:lstStyle/>
          <a:p>
            <a:pPr algn="ctr">
              <a:spcBef>
                <a:spcPts val="600"/>
              </a:spcBef>
            </a:pPr>
            <a:r>
              <a:rPr lang="es-ES" sz="1600" b="1" dirty="0"/>
              <a:t>REGLAMENTO GENERAL DEL MERCADO DE VALORES</a:t>
            </a:r>
          </a:p>
          <a:p>
            <a:pPr algn="ctr">
              <a:spcBef>
                <a:spcPts val="600"/>
              </a:spcBef>
            </a:pPr>
            <a:r>
              <a:rPr lang="es-ES" sz="1400" b="1" dirty="0"/>
              <a:t>RESOLUCIÓN CNV CG N° 6/19</a:t>
            </a:r>
            <a:endParaRPr lang="es-ES" sz="2000" b="1" dirty="0"/>
          </a:p>
          <a:p>
            <a:pPr algn="ctr"/>
            <a:r>
              <a:rPr lang="es-PY" sz="1400" b="1" u="sng" dirty="0" smtClean="0">
                <a:latin typeface="+mj-lt"/>
              </a:rPr>
              <a:t>TÍTULO 10</a:t>
            </a:r>
          </a:p>
          <a:p>
            <a:pPr algn="ctr"/>
            <a:endParaRPr lang="es-PY" sz="2000" b="1" u="sng" dirty="0">
              <a:latin typeface="+mj-lt"/>
            </a:endParaRPr>
          </a:p>
          <a:p>
            <a:pPr algn="ctr"/>
            <a:r>
              <a:rPr lang="es-PY" sz="2400" dirty="0" smtClean="0"/>
              <a:t> </a:t>
            </a:r>
            <a:endParaRPr lang="es-ES" sz="1600" b="1" dirty="0">
              <a:latin typeface="+mj-lt"/>
            </a:endParaRPr>
          </a:p>
        </p:txBody>
      </p:sp>
    </p:spTree>
    <p:extLst>
      <p:ext uri="{BB962C8B-B14F-4D97-AF65-F5344CB8AC3E}">
        <p14:creationId xmlns:p14="http://schemas.microsoft.com/office/powerpoint/2010/main" val="478159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340768"/>
            <a:ext cx="8599500"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gn="just" fontAlgn="auto">
              <a:spcAft>
                <a:spcPts val="0"/>
              </a:spcAft>
              <a:defRPr/>
            </a:pPr>
            <a:r>
              <a:rPr lang="es-ES" sz="2000" dirty="0" smtClean="0"/>
              <a:t>Prospecto </a:t>
            </a:r>
            <a:r>
              <a:rPr lang="es-ES" sz="2000" dirty="0"/>
              <a:t>de Emisión de acuerdo al f</a:t>
            </a:r>
            <a:r>
              <a:rPr lang="es-ES" sz="2000" dirty="0" smtClean="0"/>
              <a:t>ormato </a:t>
            </a:r>
            <a:r>
              <a:rPr lang="es-ES" sz="2000" dirty="0"/>
              <a:t>establecido en la </a:t>
            </a:r>
            <a:r>
              <a:rPr lang="pt-BR" sz="2000" dirty="0"/>
              <a:t>Res. CNV CG N° </a:t>
            </a:r>
            <a:r>
              <a:rPr lang="pt-BR" sz="2000" dirty="0" smtClean="0"/>
              <a:t>6/19</a:t>
            </a:r>
            <a:r>
              <a:rPr lang="es-ES" sz="2000" dirty="0" smtClean="0"/>
              <a:t>.</a:t>
            </a:r>
            <a:endParaRPr lang="es-ES" sz="2000" dirty="0"/>
          </a:p>
          <a:p>
            <a:pPr marL="457200" indent="-342900" algn="just" fontAlgn="auto">
              <a:spcAft>
                <a:spcPts val="0"/>
              </a:spcAft>
              <a:defRPr/>
            </a:pPr>
            <a:endParaRPr lang="es-ES" sz="2000" dirty="0"/>
          </a:p>
          <a:p>
            <a:pPr marL="342900" indent="-342900" algn="just" fontAlgn="auto">
              <a:spcAft>
                <a:spcPts val="0"/>
              </a:spcAft>
              <a:defRPr/>
            </a:pPr>
            <a:r>
              <a:rPr lang="es-ES" sz="2000" dirty="0"/>
              <a:t>Acta de Asamblea General Extraordinaria que aprueba la emisión que contenga el compromiso de modificación de sus estatutos sociales a los efectos el aumento del capital social y la emisión de acciones en la proporción necesaria para atender las posibles conversiones de acciones en caso de que se requiera alcanzar los capitales mínimos exigidos en la ley o reponer pérdidas de capital</a:t>
            </a:r>
            <a:r>
              <a:rPr lang="es-ES" sz="2000" dirty="0" smtClean="0"/>
              <a:t>.</a:t>
            </a:r>
          </a:p>
          <a:p>
            <a:pPr marL="342900" indent="-342900" algn="just" fontAlgn="auto">
              <a:spcAft>
                <a:spcPts val="0"/>
              </a:spcAft>
              <a:defRPr/>
            </a:pPr>
            <a:endParaRPr lang="es-ES" sz="2000" dirty="0"/>
          </a:p>
          <a:p>
            <a:pPr marL="342900" indent="-342900" algn="just" fontAlgn="auto">
              <a:spcAft>
                <a:spcPts val="0"/>
              </a:spcAft>
              <a:defRPr/>
            </a:pPr>
            <a:r>
              <a:rPr lang="es-ES" sz="2000" dirty="0"/>
              <a:t>Acta de Directorio que establece las condiciones de la </a:t>
            </a:r>
            <a:r>
              <a:rPr lang="es-ES" sz="2000" dirty="0" smtClean="0"/>
              <a:t>emisión</a:t>
            </a:r>
          </a:p>
          <a:p>
            <a:pPr marL="342900" indent="-342900" fontAlgn="auto">
              <a:spcAft>
                <a:spcPts val="0"/>
              </a:spcAft>
              <a:defRPr/>
            </a:pPr>
            <a:endParaRPr lang="es-ES" sz="2000" dirty="0" smtClean="0"/>
          </a:p>
          <a:p>
            <a:pPr marL="342900" indent="-342900" fontAlgn="auto">
              <a:spcAft>
                <a:spcPts val="0"/>
              </a:spcAft>
              <a:defRPr/>
            </a:pPr>
            <a:r>
              <a:rPr lang="es-ES" sz="2000" dirty="0" smtClean="0"/>
              <a:t>Modelo </a:t>
            </a:r>
            <a:r>
              <a:rPr lang="es-ES" sz="2000" dirty="0"/>
              <a:t>del Aviso a Publicar</a:t>
            </a:r>
          </a:p>
          <a:p>
            <a:pPr marL="457200" indent="-342900" fontAlgn="auto">
              <a:spcAft>
                <a:spcPts val="0"/>
              </a:spcAft>
              <a:defRPr/>
            </a:pPr>
            <a:endParaRPr lang="es-ES" sz="2000" dirty="0"/>
          </a:p>
          <a:p>
            <a:pPr marL="342900" indent="-342900" fontAlgn="auto">
              <a:spcAft>
                <a:spcPts val="0"/>
              </a:spcAft>
              <a:defRPr/>
            </a:pPr>
            <a:r>
              <a:rPr lang="es-ES" sz="2000" dirty="0"/>
              <a:t>Modelo del Título Global </a:t>
            </a:r>
          </a:p>
          <a:p>
            <a:pPr algn="just" fontAlgn="auto">
              <a:spcAft>
                <a:spcPts val="0"/>
              </a:spcAft>
              <a:buNone/>
              <a:defRPr/>
            </a:pPr>
            <a:endParaRPr lang="es-ES" sz="2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223421"/>
            <a:ext cx="8599500" cy="954107"/>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a:solidFill>
                  <a:schemeClr val="bg1"/>
                </a:solidFill>
              </a:rPr>
              <a:t>Se verifica en forma previa los siguientes documentos en formato borrador</a:t>
            </a:r>
            <a:r>
              <a:rPr lang="es-ES" sz="2800" b="1" dirty="0" smtClean="0">
                <a:solidFill>
                  <a:schemeClr val="bg1"/>
                </a:solidFill>
              </a:rPr>
              <a:t>:</a:t>
            </a:r>
            <a:endParaRPr lang="es-ES" sz="2800" b="1" dirty="0">
              <a:solidFill>
                <a:schemeClr val="bg1"/>
              </a:solidFill>
            </a:endParaRPr>
          </a:p>
        </p:txBody>
      </p:sp>
    </p:spTree>
    <p:extLst>
      <p:ext uri="{BB962C8B-B14F-4D97-AF65-F5344CB8AC3E}">
        <p14:creationId xmlns:p14="http://schemas.microsoft.com/office/powerpoint/2010/main" val="2835631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Nota CNV de No Objeción.</a:t>
            </a:r>
            <a:endParaRPr lang="es-ES" sz="2800" b="1" dirty="0">
              <a:solidFill>
                <a:schemeClr val="bg1"/>
              </a:solidFill>
            </a:endParaRPr>
          </a:p>
        </p:txBody>
      </p:sp>
      <p:pic>
        <p:nvPicPr>
          <p:cNvPr id="4" name="Imagen 3"/>
          <p:cNvPicPr>
            <a:picLocks noChangeAspect="1"/>
          </p:cNvPicPr>
          <p:nvPr/>
        </p:nvPicPr>
        <p:blipFill rotWithShape="1">
          <a:blip r:embed="rId4"/>
          <a:srcRect l="42912" t="30391" r="27951" b="10781"/>
          <a:stretch/>
        </p:blipFill>
        <p:spPr>
          <a:xfrm>
            <a:off x="1835359" y="962084"/>
            <a:ext cx="5184913" cy="5885577"/>
          </a:xfrm>
          <a:prstGeom prst="rect">
            <a:avLst/>
          </a:prstGeom>
        </p:spPr>
      </p:pic>
    </p:spTree>
    <p:extLst>
      <p:ext uri="{BB962C8B-B14F-4D97-AF65-F5344CB8AC3E}">
        <p14:creationId xmlns:p14="http://schemas.microsoft.com/office/powerpoint/2010/main" val="3864744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51519" y="6309320"/>
            <a:ext cx="8640959" cy="307777"/>
          </a:xfrm>
          <a:prstGeom prst="rect">
            <a:avLst/>
          </a:prstGeom>
          <a:noFill/>
          <a:ln w="12700" cap="sq">
            <a:noFill/>
            <a:miter lim="800000"/>
            <a:headEnd type="none" w="sm" len="sm"/>
            <a:tailEnd type="none" w="sm" len="sm"/>
          </a:ln>
        </p:spPr>
        <p:txBody>
          <a:bodyPr wrap="square">
            <a:spAutoFit/>
          </a:bodyPr>
          <a:lstStyle/>
          <a:p>
            <a:pPr algn="ctr">
              <a:spcBef>
                <a:spcPct val="50000"/>
              </a:spcBef>
            </a:pPr>
            <a:r>
              <a:rPr lang="es-ES" sz="1400" b="1" dirty="0" smtClean="0"/>
              <a:t>Noviembre, </a:t>
            </a:r>
            <a:r>
              <a:rPr lang="es-ES" sz="1400" b="1" dirty="0"/>
              <a:t>2020</a:t>
            </a:r>
          </a:p>
        </p:txBody>
      </p:sp>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062" y="0"/>
            <a:ext cx="5197875" cy="2924944"/>
          </a:xfrm>
          <a:prstGeom prst="rect">
            <a:avLst/>
          </a:prstGeom>
        </p:spPr>
      </p:pic>
      <p:sp>
        <p:nvSpPr>
          <p:cNvPr id="9" name="Text Box 2"/>
          <p:cNvSpPr txBox="1">
            <a:spLocks noChangeArrowheads="1"/>
          </p:cNvSpPr>
          <p:nvPr/>
        </p:nvSpPr>
        <p:spPr bwMode="auto">
          <a:xfrm>
            <a:off x="251519" y="3324546"/>
            <a:ext cx="8654813" cy="523220"/>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2800" b="1" dirty="0" smtClean="0">
                <a:solidFill>
                  <a:schemeClr val="bg1"/>
                </a:solidFill>
              </a:rPr>
              <a:t>Presentación Final</a:t>
            </a:r>
          </a:p>
        </p:txBody>
      </p:sp>
      <p:sp>
        <p:nvSpPr>
          <p:cNvPr id="8" name="Text Box 2"/>
          <p:cNvSpPr txBox="1">
            <a:spLocks noChangeArrowheads="1"/>
          </p:cNvSpPr>
          <p:nvPr/>
        </p:nvSpPr>
        <p:spPr bwMode="auto">
          <a:xfrm>
            <a:off x="251519" y="4761014"/>
            <a:ext cx="8640959" cy="1523494"/>
          </a:xfrm>
          <a:prstGeom prst="rect">
            <a:avLst/>
          </a:prstGeom>
          <a:noFill/>
          <a:ln w="12700" cap="sq">
            <a:noFill/>
            <a:miter lim="800000"/>
            <a:headEnd type="none" w="sm" len="sm"/>
            <a:tailEnd type="none" w="sm" len="sm"/>
          </a:ln>
        </p:spPr>
        <p:txBody>
          <a:bodyPr wrap="square">
            <a:spAutoFit/>
          </a:bodyPr>
          <a:lstStyle/>
          <a:p>
            <a:pPr algn="ctr">
              <a:spcBef>
                <a:spcPts val="600"/>
              </a:spcBef>
            </a:pPr>
            <a:r>
              <a:rPr lang="es-ES" sz="1600" b="1" dirty="0"/>
              <a:t>REGLAMENTO GENERAL DEL MERCADO DE VALORES</a:t>
            </a:r>
          </a:p>
          <a:p>
            <a:pPr algn="ctr">
              <a:spcBef>
                <a:spcPts val="600"/>
              </a:spcBef>
            </a:pPr>
            <a:r>
              <a:rPr lang="es-ES" sz="1400" b="1" dirty="0"/>
              <a:t>RESOLUCIÓN CNV CG N° 6/19</a:t>
            </a:r>
            <a:endParaRPr lang="es-ES" sz="2000" b="1" dirty="0"/>
          </a:p>
          <a:p>
            <a:pPr algn="ctr"/>
            <a:r>
              <a:rPr lang="es-PY" sz="1400" b="1" u="sng" dirty="0" smtClean="0">
                <a:latin typeface="+mj-lt"/>
              </a:rPr>
              <a:t>TÍTULO 10</a:t>
            </a:r>
          </a:p>
          <a:p>
            <a:pPr algn="ctr"/>
            <a:endParaRPr lang="es-PY" sz="2000" b="1" u="sng" dirty="0">
              <a:latin typeface="+mj-lt"/>
            </a:endParaRPr>
          </a:p>
          <a:p>
            <a:pPr algn="ctr"/>
            <a:r>
              <a:rPr lang="es-PY" sz="2400" dirty="0" smtClean="0"/>
              <a:t> </a:t>
            </a:r>
            <a:endParaRPr lang="es-ES" sz="1600" b="1" dirty="0">
              <a:latin typeface="+mj-lt"/>
            </a:endParaRPr>
          </a:p>
        </p:txBody>
      </p:sp>
    </p:spTree>
    <p:extLst>
      <p:ext uri="{BB962C8B-B14F-4D97-AF65-F5344CB8AC3E}">
        <p14:creationId xmlns:p14="http://schemas.microsoft.com/office/powerpoint/2010/main" val="259137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628800"/>
            <a:ext cx="8599500" cy="400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400" b="1" dirty="0" smtClean="0"/>
              <a:t>Artículo </a:t>
            </a:r>
            <a:r>
              <a:rPr lang="es-PY" sz="2400" b="1" dirty="0"/>
              <a:t>1°. Solicitud de registro. </a:t>
            </a:r>
            <a:r>
              <a:rPr lang="es-PY" sz="2400" dirty="0"/>
              <a:t>Para el registro de los bonos subordinados debe presentarse: </a:t>
            </a:r>
            <a:endParaRPr lang="es-PY" sz="2400" dirty="0" smtClean="0"/>
          </a:p>
          <a:p>
            <a:pPr algn="just">
              <a:buNone/>
            </a:pPr>
            <a:endParaRPr lang="es-PY" sz="2400" dirty="0"/>
          </a:p>
          <a:p>
            <a:pPr marL="457200" indent="-457200" algn="just">
              <a:buFont typeface="+mj-lt"/>
              <a:buAutoNum type="alphaLcParenR"/>
            </a:pPr>
            <a:r>
              <a:rPr lang="es-PY" sz="2400" b="1" dirty="0" smtClean="0"/>
              <a:t>Nota </a:t>
            </a:r>
            <a:r>
              <a:rPr lang="es-PY" sz="2400" b="1" dirty="0"/>
              <a:t>de solicitud de inscripción. </a:t>
            </a:r>
            <a:r>
              <a:rPr lang="es-PY" sz="2400" dirty="0"/>
              <a:t>Solicitar la inscripción en los registros de la Comisión Nacional de Valores de los bonos subordinados a ser emitidos. </a:t>
            </a:r>
            <a:r>
              <a:rPr lang="es-PY" sz="2400" dirty="0" smtClean="0"/>
              <a:t>La </a:t>
            </a:r>
            <a:r>
              <a:rPr lang="es-PY" sz="2400" dirty="0"/>
              <a:t>nota debe estar firmada por el representante de la entidad debidamente habilitado, debe contener además una declaración sobre la veracidad de los datos, antecedentes e informaciones proporcionados para la inscripción.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a:t>
            </a:r>
            <a:r>
              <a:rPr lang="es-ES" sz="2800" b="1" dirty="0">
                <a:solidFill>
                  <a:schemeClr val="bg1"/>
                </a:solidFill>
              </a:rPr>
              <a:t>Del Registro</a:t>
            </a:r>
            <a:endParaRPr lang="es-ES" b="1" dirty="0">
              <a:solidFill>
                <a:schemeClr val="bg1"/>
              </a:solidFill>
            </a:endParaRPr>
          </a:p>
        </p:txBody>
      </p:sp>
    </p:spTree>
    <p:extLst>
      <p:ext uri="{BB962C8B-B14F-4D97-AF65-F5344CB8AC3E}">
        <p14:creationId xmlns:p14="http://schemas.microsoft.com/office/powerpoint/2010/main" val="483114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323528" y="800120"/>
            <a:ext cx="85995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endParaRPr lang="es-PY" sz="2000" dirty="0"/>
          </a:p>
          <a:p>
            <a:pPr algn="just">
              <a:buNone/>
            </a:pPr>
            <a:r>
              <a:rPr lang="es-PY" sz="2000" u="sng" dirty="0" smtClean="0"/>
              <a:t>A </a:t>
            </a:r>
            <a:r>
              <a:rPr lang="es-PY" sz="2000" u="sng" dirty="0"/>
              <a:t>la solicitud debe acompañar la siguiente información y documentación</a:t>
            </a:r>
            <a:r>
              <a:rPr lang="es-PY" sz="2000" dirty="0" smtClean="0"/>
              <a:t>:</a:t>
            </a:r>
            <a:endParaRPr lang="es-PY" sz="2000" dirty="0"/>
          </a:p>
          <a:p>
            <a:pPr marL="457200" indent="-457200" algn="just">
              <a:buFont typeface="+mj-lt"/>
              <a:buAutoNum type="arabicPeriod"/>
            </a:pPr>
            <a:r>
              <a:rPr lang="es-PY" sz="2000" dirty="0" smtClean="0"/>
              <a:t>Datos </a:t>
            </a:r>
            <a:r>
              <a:rPr lang="es-PY" sz="2000" dirty="0"/>
              <a:t>de la entidad, breve reseña histórica. </a:t>
            </a:r>
            <a:endParaRPr lang="es-PY" sz="2000" dirty="0" smtClean="0"/>
          </a:p>
          <a:p>
            <a:pPr marL="457200" indent="-457200" algn="just">
              <a:buAutoNum type="arabicPeriod"/>
            </a:pPr>
            <a:endParaRPr lang="es-PY" sz="2000" dirty="0"/>
          </a:p>
          <a:p>
            <a:pPr marL="457200" indent="-457200" algn="just">
              <a:buFont typeface="+mj-lt"/>
              <a:buAutoNum type="arabicPeriod"/>
            </a:pPr>
            <a:r>
              <a:rPr lang="es-PY" sz="2000" dirty="0" smtClean="0"/>
              <a:t>En </a:t>
            </a:r>
            <a:r>
              <a:rPr lang="es-PY" sz="2000" dirty="0"/>
              <a:t>caso de vinculación con algún grupo económico, indicar su calidad de matriz o subsidiaria. </a:t>
            </a:r>
            <a:endParaRPr lang="es-PY" sz="2000" dirty="0" smtClean="0"/>
          </a:p>
          <a:p>
            <a:pPr marL="457200" indent="-457200" algn="just">
              <a:buFont typeface="+mj-lt"/>
              <a:buAutoNum type="arabicPeriod"/>
            </a:pPr>
            <a:endParaRPr lang="es-PY" sz="2000" dirty="0"/>
          </a:p>
          <a:p>
            <a:pPr marL="457200" indent="-457200" algn="just">
              <a:buFont typeface="+mj-lt"/>
              <a:buAutoNum type="arabicPeriod"/>
            </a:pPr>
            <a:r>
              <a:rPr lang="es-PY" sz="2000" dirty="0" smtClean="0"/>
              <a:t>Representantes legales. </a:t>
            </a:r>
            <a:r>
              <a:rPr lang="es-PY" sz="2000" dirty="0"/>
              <a:t>Acompañar el documento en donde conste la designación, copia autenticada del documento de identidad de los mismos, y registro de firmas. </a:t>
            </a:r>
            <a:endParaRPr lang="es-PY" sz="2000" dirty="0" smtClean="0"/>
          </a:p>
          <a:p>
            <a:pPr marL="457200" indent="-457200" algn="just">
              <a:buFont typeface="+mj-lt"/>
              <a:buAutoNum type="arabicPeriod"/>
            </a:pPr>
            <a:endParaRPr lang="es-PY" sz="2000" dirty="0"/>
          </a:p>
          <a:p>
            <a:pPr marL="457200" indent="-457200" algn="just">
              <a:buFont typeface="+mj-lt"/>
              <a:buAutoNum type="arabicPeriod"/>
            </a:pPr>
            <a:r>
              <a:rPr lang="es-PY" sz="2000" dirty="0" smtClean="0"/>
              <a:t>Individualización </a:t>
            </a:r>
            <a:r>
              <a:rPr lang="es-PY" sz="2000" dirty="0"/>
              <a:t>de los miembros del órgano de administración y fiscalización, y principales ejecutivos. Se debe indicar además las empresas en las cuales los mismos estuvieren vinculados en calidad de socios o accionistas o por formar parte de sus órganos de administración o fiscalización.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a:t>
            </a:r>
            <a:r>
              <a:rPr lang="es-ES" sz="2800" b="1" dirty="0">
                <a:solidFill>
                  <a:schemeClr val="bg1"/>
                </a:solidFill>
              </a:rPr>
              <a:t>Del Registro</a:t>
            </a:r>
            <a:endParaRPr lang="es-ES" b="1" dirty="0">
              <a:solidFill>
                <a:schemeClr val="bg1"/>
              </a:solidFill>
            </a:endParaRPr>
          </a:p>
        </p:txBody>
      </p:sp>
    </p:spTree>
    <p:extLst>
      <p:ext uri="{BB962C8B-B14F-4D97-AF65-F5344CB8AC3E}">
        <p14:creationId xmlns:p14="http://schemas.microsoft.com/office/powerpoint/2010/main" val="2100372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484784"/>
            <a:ext cx="85995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buFont typeface="+mj-lt"/>
              <a:buAutoNum type="arabicPeriod" startAt="5"/>
            </a:pPr>
            <a:r>
              <a:rPr lang="es-PY" sz="2000" dirty="0" smtClean="0"/>
              <a:t>Descripción </a:t>
            </a:r>
            <a:r>
              <a:rPr lang="es-PY" sz="2000" dirty="0"/>
              <a:t>del capital social, emitido, suscripto e integrado y composición accionaria de la siguiente manera: </a:t>
            </a:r>
            <a:endParaRPr lang="es-PY" sz="2000" dirty="0" smtClean="0"/>
          </a:p>
          <a:p>
            <a:pPr marL="342900" indent="-342900" algn="just"/>
            <a:r>
              <a:rPr lang="es-PY" sz="2000" dirty="0" smtClean="0"/>
              <a:t>Los accionistas </a:t>
            </a:r>
            <a:r>
              <a:rPr lang="es-PY" sz="2000" dirty="0"/>
              <a:t>que detentan el diez (10) por ciento o más de participación en el capital. </a:t>
            </a:r>
            <a:r>
              <a:rPr lang="es-PY" sz="2000" dirty="0" smtClean="0"/>
              <a:t>En </a:t>
            </a:r>
            <a:r>
              <a:rPr lang="es-PY" sz="2000" dirty="0"/>
              <a:t>casos de accionistas que sean personas jurídicas, se deberá llegar hasta los beneficiarios finales (personas físicas) quienes detentan el diez (10) por ciento o más de participación en el capital; </a:t>
            </a:r>
            <a:endParaRPr lang="es-PY" sz="2000" dirty="0" smtClean="0"/>
          </a:p>
          <a:p>
            <a:pPr marL="457200" indent="-457200" algn="just">
              <a:buAutoNum type="arabicParenR"/>
            </a:pPr>
            <a:endParaRPr lang="es-419" sz="2000" dirty="0"/>
          </a:p>
          <a:p>
            <a:pPr marL="457200" indent="-457200" algn="just">
              <a:buAutoNum type="arabicParenR"/>
            </a:pPr>
            <a:endParaRPr lang="es-PY" sz="2000" dirty="0" smtClean="0"/>
          </a:p>
          <a:p>
            <a:pPr algn="just">
              <a:buNone/>
            </a:pPr>
            <a:endParaRPr lang="es-PY" sz="2000" dirty="0"/>
          </a:p>
          <a:p>
            <a:pPr algn="just">
              <a:buNone/>
            </a:pPr>
            <a:endParaRPr lang="es-PY" sz="2000" dirty="0" smtClean="0"/>
          </a:p>
          <a:p>
            <a:pPr marL="342900" indent="-342900" algn="just"/>
            <a:r>
              <a:rPr lang="es-PY" sz="2000" dirty="0" smtClean="0"/>
              <a:t>Los </a:t>
            </a:r>
            <a:r>
              <a:rPr lang="es-PY" sz="2000" dirty="0"/>
              <a:t>accionistas que representan hasta el cincuenta y uno (51) por ciento del capital, y hasta un máximo de veinte (20) accionistas. </a:t>
            </a:r>
            <a:endParaRPr lang="es-PY" sz="2000" dirty="0" smtClean="0"/>
          </a:p>
          <a:p>
            <a:pPr algn="just">
              <a:buNone/>
            </a:pPr>
            <a:endParaRPr lang="es-PY" sz="2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a:t>
            </a:r>
            <a:r>
              <a:rPr lang="es-ES" sz="2800" b="1" dirty="0">
                <a:solidFill>
                  <a:schemeClr val="bg1"/>
                </a:solidFill>
              </a:rPr>
              <a:t>Del Registro</a:t>
            </a:r>
            <a:endParaRPr lang="es-ES" b="1" dirty="0">
              <a:solidFill>
                <a:schemeClr val="bg1"/>
              </a:solidFill>
            </a:endParaRPr>
          </a:p>
        </p:txBody>
      </p:sp>
      <p:pic>
        <p:nvPicPr>
          <p:cNvPr id="2" name="Imagen 1"/>
          <p:cNvPicPr>
            <a:picLocks noChangeAspect="1"/>
          </p:cNvPicPr>
          <p:nvPr/>
        </p:nvPicPr>
        <p:blipFill rotWithShape="1">
          <a:blip r:embed="rId4"/>
          <a:srcRect l="13775" t="68208" r="36613" b="23388"/>
          <a:stretch/>
        </p:blipFill>
        <p:spPr>
          <a:xfrm>
            <a:off x="755576" y="4005064"/>
            <a:ext cx="8113799" cy="772745"/>
          </a:xfrm>
          <a:prstGeom prst="rect">
            <a:avLst/>
          </a:prstGeom>
        </p:spPr>
      </p:pic>
    </p:spTree>
    <p:extLst>
      <p:ext uri="{BB962C8B-B14F-4D97-AF65-F5344CB8AC3E}">
        <p14:creationId xmlns:p14="http://schemas.microsoft.com/office/powerpoint/2010/main" val="2684908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92980" y="1556792"/>
            <a:ext cx="85995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buFont typeface="+mj-lt"/>
              <a:buAutoNum type="arabicPeriod" startAt="6"/>
            </a:pPr>
            <a:r>
              <a:rPr lang="es-PY" sz="2000" dirty="0" smtClean="0"/>
              <a:t>Estados </a:t>
            </a:r>
            <a:r>
              <a:rPr lang="es-PY" sz="2000" dirty="0"/>
              <a:t>Financieros del último ejercicio fiscal auditados por auditor externo registrado ante la Comisión Nacional de Valores, memoria del directorio, informe del síndico y copia autenticada del acta de asamblea que aprueba los mismos. </a:t>
            </a:r>
            <a:endParaRPr lang="es-PY" sz="2000" dirty="0" smtClean="0"/>
          </a:p>
          <a:p>
            <a:pPr marL="457200" indent="-457200" algn="just">
              <a:buFont typeface="+mj-lt"/>
              <a:buAutoNum type="arabicPeriod" startAt="6"/>
            </a:pPr>
            <a:endParaRPr lang="es-PY" sz="2000" dirty="0"/>
          </a:p>
          <a:p>
            <a:pPr marL="457200" indent="-457200" algn="just">
              <a:buFont typeface="+mj-lt"/>
              <a:buAutoNum type="arabicPeriod" startAt="6"/>
            </a:pPr>
            <a:r>
              <a:rPr lang="es-PY" sz="2000" dirty="0" smtClean="0"/>
              <a:t>Estados </a:t>
            </a:r>
            <a:r>
              <a:rPr lang="es-PY" sz="2000" dirty="0"/>
              <a:t>Financieros del último trimestre de acuerdo con las reglamentaciones de la autoridad que las rige. </a:t>
            </a:r>
            <a:endParaRPr lang="es-PY" sz="2000" dirty="0" smtClean="0"/>
          </a:p>
          <a:p>
            <a:pPr marL="457200" indent="-457200" algn="just">
              <a:buFont typeface="+mj-lt"/>
              <a:buAutoNum type="arabicPeriod" startAt="6"/>
            </a:pPr>
            <a:endParaRPr lang="es-419" sz="2000" dirty="0"/>
          </a:p>
          <a:p>
            <a:pPr algn="just">
              <a:buNone/>
            </a:pPr>
            <a:r>
              <a:rPr lang="es-PY" sz="2000" dirty="0" smtClean="0"/>
              <a:t>b</a:t>
            </a:r>
            <a:r>
              <a:rPr lang="es-PY" sz="2000" dirty="0"/>
              <a:t>) </a:t>
            </a:r>
            <a:r>
              <a:rPr lang="es-PY" sz="2000" b="1" dirty="0"/>
              <a:t>Prospecto de emisión: </a:t>
            </a:r>
            <a:r>
              <a:rPr lang="es-PY" sz="2000" dirty="0"/>
              <a:t>acorde a las disposiciones contenidas en el </a:t>
            </a:r>
            <a:r>
              <a:rPr lang="es-PY" sz="2000" b="1" dirty="0"/>
              <a:t>TÍTULO DE EMISION DE TÍTULOS DE DEUDA BAJO EL ESQUEMA DE PROGRAMAS DE EMISIÓN GLOBAL </a:t>
            </a:r>
            <a:r>
              <a:rPr lang="es-PY" sz="2000" dirty="0"/>
              <a:t>en el </a:t>
            </a:r>
            <a:r>
              <a:rPr lang="es-PY" sz="2000" b="1" dirty="0"/>
              <a:t>Título 12 </a:t>
            </a:r>
            <a:r>
              <a:rPr lang="es-PY" sz="2000" dirty="0"/>
              <a:t>del presente Reglamento.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a:t>
            </a:r>
            <a:r>
              <a:rPr lang="es-ES" sz="2800" b="1" dirty="0">
                <a:solidFill>
                  <a:schemeClr val="bg1"/>
                </a:solidFill>
              </a:rPr>
              <a:t>Del Registro</a:t>
            </a:r>
            <a:endParaRPr lang="es-ES" b="1" dirty="0">
              <a:solidFill>
                <a:schemeClr val="bg1"/>
              </a:solidFill>
            </a:endParaRPr>
          </a:p>
        </p:txBody>
      </p:sp>
    </p:spTree>
    <p:extLst>
      <p:ext uri="{BB962C8B-B14F-4D97-AF65-F5344CB8AC3E}">
        <p14:creationId xmlns:p14="http://schemas.microsoft.com/office/powerpoint/2010/main" val="2364759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189700" y="236201"/>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419" sz="2800" b="1" dirty="0" smtClean="0">
                <a:solidFill>
                  <a:schemeClr val="bg1"/>
                </a:solidFill>
                <a:sym typeface="Calibri"/>
              </a:rPr>
              <a:t>Proceso de solicitud de registro de título valores </a:t>
            </a:r>
            <a:endParaRPr lang="es-PY" sz="2800" b="1" dirty="0">
              <a:solidFill>
                <a:schemeClr val="bg1"/>
              </a:solidFill>
            </a:endParaRPr>
          </a:p>
        </p:txBody>
      </p:sp>
      <p:pic>
        <p:nvPicPr>
          <p:cNvPr id="3" name="Imagen 2"/>
          <p:cNvPicPr>
            <a:picLocks noChangeAspect="1"/>
          </p:cNvPicPr>
          <p:nvPr/>
        </p:nvPicPr>
        <p:blipFill rotWithShape="1">
          <a:blip r:embed="rId2"/>
          <a:srcRect l="50788" t="16384" r="13562" b="7980"/>
          <a:stretch/>
        </p:blipFill>
        <p:spPr>
          <a:xfrm>
            <a:off x="2051720" y="759421"/>
            <a:ext cx="5112569" cy="6098579"/>
          </a:xfrm>
          <a:prstGeom prst="rect">
            <a:avLst/>
          </a:prstGeom>
        </p:spPr>
      </p:pic>
    </p:spTree>
    <p:extLst>
      <p:ext uri="{BB962C8B-B14F-4D97-AF65-F5344CB8AC3E}">
        <p14:creationId xmlns:p14="http://schemas.microsoft.com/office/powerpoint/2010/main" val="2836418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124744"/>
            <a:ext cx="85995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dirty="0" smtClean="0"/>
              <a:t>1</a:t>
            </a:r>
            <a:r>
              <a:rPr lang="es-PY" sz="2000" dirty="0"/>
              <a:t>. Resolución de la Superintendencia de Bancos que autoriza la emisión de bonos subordinados. </a:t>
            </a:r>
          </a:p>
          <a:p>
            <a:pPr algn="just">
              <a:buNone/>
            </a:pPr>
            <a:endParaRPr lang="es-PY" sz="2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Antecedentes Adicionales</a:t>
            </a:r>
            <a:endParaRPr lang="es-ES" b="1" dirty="0">
              <a:solidFill>
                <a:schemeClr val="bg1"/>
              </a:solidFill>
            </a:endParaRPr>
          </a:p>
        </p:txBody>
      </p:sp>
      <p:pic>
        <p:nvPicPr>
          <p:cNvPr id="6" name="Imagen 5"/>
          <p:cNvPicPr>
            <a:picLocks noChangeAspect="1"/>
          </p:cNvPicPr>
          <p:nvPr/>
        </p:nvPicPr>
        <p:blipFill rotWithShape="1">
          <a:blip r:embed="rId4"/>
          <a:srcRect l="51575" t="41596" r="29525" b="10782"/>
          <a:stretch/>
        </p:blipFill>
        <p:spPr>
          <a:xfrm>
            <a:off x="3237476" y="1556792"/>
            <a:ext cx="3734231" cy="5290163"/>
          </a:xfrm>
          <a:prstGeom prst="rect">
            <a:avLst/>
          </a:prstGeom>
        </p:spPr>
      </p:pic>
    </p:spTree>
    <p:extLst>
      <p:ext uri="{BB962C8B-B14F-4D97-AF65-F5344CB8AC3E}">
        <p14:creationId xmlns:p14="http://schemas.microsoft.com/office/powerpoint/2010/main" val="1347652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323528" y="2059101"/>
            <a:ext cx="85995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dirty="0" smtClean="0"/>
              <a:t>2</a:t>
            </a:r>
            <a:r>
              <a:rPr lang="es-PY" sz="2000" dirty="0"/>
              <a:t>. Copia autenticada del Acta de Asamblea Extraordinaria, o copia con firma digital, en donde se resuelve la emisión y se establece el compromiso de modificación de estatutos sociales a los efectos del aumento del capital social y la emisión de acciones en la proporción necesaria para atender las posibles conversiones en acciones en caso de que se requiera alcanzar los capitales mínimos exigidos en la ley o reponer las pérdidas de capital, acorde a las disposiciones contenidas en el TÍTULO DE EMISION DE TÍTULOS DE DEUDA BAJO EL ESQUEMA DE PROGRAMAS DE EMISIÓN GLOBAL en el </a:t>
            </a:r>
            <a:r>
              <a:rPr lang="es-PY" sz="2000" b="1" dirty="0"/>
              <a:t>Título 12 </a:t>
            </a:r>
            <a:r>
              <a:rPr lang="es-PY" sz="2000" dirty="0"/>
              <a:t>del presente Reglamento, en lo que resulte aplicable.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a:solidFill>
                  <a:schemeClr val="bg1"/>
                </a:solidFill>
              </a:rPr>
              <a:t>Antecedentes Adicionales</a:t>
            </a:r>
          </a:p>
        </p:txBody>
      </p:sp>
    </p:spTree>
    <p:extLst>
      <p:ext uri="{BB962C8B-B14F-4D97-AF65-F5344CB8AC3E}">
        <p14:creationId xmlns:p14="http://schemas.microsoft.com/office/powerpoint/2010/main" val="4646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323528" y="1280949"/>
            <a:ext cx="85995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dirty="0" smtClean="0"/>
              <a:t>3</a:t>
            </a:r>
            <a:r>
              <a:rPr lang="es-PY" sz="2000" dirty="0"/>
              <a:t>. Modelo del título global del bono subordinado, conforme las normas dispuestas para su negociación a través del sistema electrónico de negociación. </a:t>
            </a:r>
            <a:endParaRPr lang="es-PY" sz="2000" dirty="0" smtClean="0"/>
          </a:p>
          <a:p>
            <a:pPr algn="just">
              <a:buNone/>
            </a:pPr>
            <a:endParaRPr lang="es-PY" sz="2000" dirty="0"/>
          </a:p>
          <a:p>
            <a:pPr algn="just">
              <a:buNone/>
            </a:pPr>
            <a:r>
              <a:rPr lang="es-PY" sz="2000" dirty="0" smtClean="0"/>
              <a:t>Además</a:t>
            </a:r>
            <a:r>
              <a:rPr lang="es-PY" sz="2000" dirty="0"/>
              <a:t>, deberá agregarse la siguiente leyenda: “Los únicos responsables del pago de este bono son el emisor y quienes resulten obligados a ello. La circunstancia de que la Comisión Nacional de Valores haya registrado la emisión no significa que garantice el pago o la solvencia del emisor. En consecuencia, el riesgo en su adquisición es de responsabilidad exclusiva del adquirente”. </a:t>
            </a:r>
            <a:endParaRPr lang="es-PY" sz="2000" dirty="0" smtClean="0"/>
          </a:p>
          <a:p>
            <a:pPr algn="just">
              <a:buNone/>
            </a:pPr>
            <a:endParaRPr lang="es-PY" sz="2000" dirty="0"/>
          </a:p>
          <a:p>
            <a:pPr algn="just">
              <a:buNone/>
            </a:pPr>
            <a:r>
              <a:rPr lang="es-PY" sz="2000" dirty="0"/>
              <a:t>También debe incluirse la siguiente clausula en el texto del facsímil: “Los bonos subordinados serán convertidos en acciones por el solo ministerio de la ley, en caso en que se requiera alcanzar los capitales mínimos exigidos en la Ley o reponer las pérdidas de capital”. </a:t>
            </a:r>
            <a:r>
              <a:rPr lang="es-PY" sz="2000" dirty="0" smtClean="0"/>
              <a:t> </a:t>
            </a:r>
            <a:endParaRPr lang="es-PY" sz="2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a:solidFill>
                  <a:schemeClr val="bg1"/>
                </a:solidFill>
              </a:rPr>
              <a:t>Antecedentes Adicionales</a:t>
            </a:r>
          </a:p>
        </p:txBody>
      </p:sp>
    </p:spTree>
    <p:extLst>
      <p:ext uri="{BB962C8B-B14F-4D97-AF65-F5344CB8AC3E}">
        <p14:creationId xmlns:p14="http://schemas.microsoft.com/office/powerpoint/2010/main" val="4026625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979807"/>
            <a:ext cx="8599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dirty="0" smtClean="0"/>
              <a:t>4</a:t>
            </a:r>
            <a:r>
              <a:rPr lang="es-PY" sz="2000" dirty="0"/>
              <a:t>. Modelo de aviso informando al público en general sobre la emisión, de acuerdo a las instrucciones contenidas en el </a:t>
            </a:r>
            <a:r>
              <a:rPr lang="es-PY" sz="2000" b="1" dirty="0"/>
              <a:t>Anexo A </a:t>
            </a:r>
            <a:r>
              <a:rPr lang="es-PY" sz="2000" dirty="0"/>
              <a:t>del presente Título normativo.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a:solidFill>
                  <a:schemeClr val="bg1"/>
                </a:solidFill>
              </a:rPr>
              <a:t>Antecedentes Adicionales</a:t>
            </a:r>
          </a:p>
        </p:txBody>
      </p:sp>
      <p:pic>
        <p:nvPicPr>
          <p:cNvPr id="2" name="Imagen 1"/>
          <p:cNvPicPr>
            <a:picLocks noChangeAspect="1"/>
          </p:cNvPicPr>
          <p:nvPr/>
        </p:nvPicPr>
        <p:blipFill rotWithShape="1">
          <a:blip r:embed="rId4"/>
          <a:srcRect l="20863" t="17785" r="43700" b="12182"/>
          <a:stretch/>
        </p:blipFill>
        <p:spPr>
          <a:xfrm>
            <a:off x="2123728" y="1671596"/>
            <a:ext cx="4608512" cy="5120570"/>
          </a:xfrm>
          <a:prstGeom prst="rect">
            <a:avLst/>
          </a:prstGeom>
        </p:spPr>
      </p:pic>
    </p:spTree>
    <p:extLst>
      <p:ext uri="{BB962C8B-B14F-4D97-AF65-F5344CB8AC3E}">
        <p14:creationId xmlns:p14="http://schemas.microsoft.com/office/powerpoint/2010/main" val="3928443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2187" y="2589872"/>
            <a:ext cx="85995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b="1" dirty="0"/>
              <a:t>Artículo 2°. Plazo de colocación. </a:t>
            </a:r>
            <a:r>
              <a:rPr lang="es-PY" sz="2000" dirty="0"/>
              <a:t>De acuerdo a lo dispuesto por la Autoridad Administrativa de Control. De no encontrarse dispuesto un plazo especifico de colocación en la autorización para la emisión, se estará a lo dispuesto para la colocación de Programas de Emisión Global en el </a:t>
            </a:r>
            <a:r>
              <a:rPr lang="es-PY" sz="2000" b="1" dirty="0"/>
              <a:t>Título 6 </a:t>
            </a:r>
            <a:r>
              <a:rPr lang="es-PY" sz="2000" dirty="0"/>
              <a:t>del presente Reglamento. </a:t>
            </a:r>
            <a:endParaRPr lang="es-PY" sz="2000" dirty="0" smtClean="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Del Registro</a:t>
            </a:r>
            <a:endParaRPr lang="es-ES" b="1" dirty="0">
              <a:solidFill>
                <a:schemeClr val="bg1"/>
              </a:solidFill>
            </a:endParaRPr>
          </a:p>
        </p:txBody>
      </p:sp>
    </p:spTree>
    <p:extLst>
      <p:ext uri="{BB962C8B-B14F-4D97-AF65-F5344CB8AC3E}">
        <p14:creationId xmlns:p14="http://schemas.microsoft.com/office/powerpoint/2010/main" val="458242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273822" y="515277"/>
            <a:ext cx="8599500" cy="400110"/>
          </a:xfrm>
          <a:prstGeom prst="rect">
            <a:avLst/>
          </a:prstGeom>
          <a:solidFill>
            <a:srgbClr val="294970"/>
          </a:solidFill>
          <a:ln w="12700" cap="sq">
            <a:noFill/>
            <a:miter lim="800000"/>
            <a:headEnd type="none" w="sm" len="sm"/>
            <a:tailEnd type="none" w="sm" len="sm"/>
          </a:ln>
        </p:spPr>
        <p:txBody>
          <a:bodyPr wrap="square" anchor="ctr">
            <a:spAutoFit/>
          </a:bodyPr>
          <a:lstStyle/>
          <a:p>
            <a:r>
              <a:rPr lang="es-PY" sz="2000" b="1" dirty="0" smtClean="0">
                <a:solidFill>
                  <a:schemeClr val="bg1"/>
                </a:solidFill>
              </a:rPr>
              <a:t>CERTIFICADO DE REGISTRO.</a:t>
            </a:r>
            <a:endParaRPr lang="es-PY" sz="2000" dirty="0">
              <a:solidFill>
                <a:schemeClr val="bg1"/>
              </a:solidFill>
            </a:endParaRP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9" name="Rectángulo 8"/>
          <p:cNvSpPr/>
          <p:nvPr/>
        </p:nvSpPr>
        <p:spPr bwMode="auto">
          <a:xfrm>
            <a:off x="4559482" y="2451002"/>
            <a:ext cx="516574" cy="11390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10" name="Rectángulo 9"/>
          <p:cNvSpPr/>
          <p:nvPr/>
        </p:nvSpPr>
        <p:spPr bwMode="auto">
          <a:xfrm>
            <a:off x="3925708" y="3573016"/>
            <a:ext cx="516574" cy="11390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14" name="Rectángulo 13"/>
          <p:cNvSpPr/>
          <p:nvPr/>
        </p:nvSpPr>
        <p:spPr bwMode="auto">
          <a:xfrm>
            <a:off x="4573572" y="3681343"/>
            <a:ext cx="2014652" cy="17303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15" name="Rectángulo 14"/>
          <p:cNvSpPr/>
          <p:nvPr/>
        </p:nvSpPr>
        <p:spPr bwMode="auto">
          <a:xfrm>
            <a:off x="5711610" y="4251202"/>
            <a:ext cx="300550" cy="11390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16" name="Rectángulo 15"/>
          <p:cNvSpPr/>
          <p:nvPr/>
        </p:nvSpPr>
        <p:spPr bwMode="auto">
          <a:xfrm>
            <a:off x="4415466" y="4455087"/>
            <a:ext cx="300550" cy="11390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18" name="Rectángulo 17"/>
          <p:cNvSpPr/>
          <p:nvPr/>
        </p:nvSpPr>
        <p:spPr bwMode="auto">
          <a:xfrm>
            <a:off x="3491880" y="4656054"/>
            <a:ext cx="432048" cy="18299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19" name="Rectángulo 18"/>
          <p:cNvSpPr/>
          <p:nvPr/>
        </p:nvSpPr>
        <p:spPr bwMode="auto">
          <a:xfrm>
            <a:off x="4329390" y="4678741"/>
            <a:ext cx="746666" cy="16030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20" name="Rectángulo 19"/>
          <p:cNvSpPr/>
          <p:nvPr/>
        </p:nvSpPr>
        <p:spPr bwMode="auto">
          <a:xfrm>
            <a:off x="5508104" y="4970820"/>
            <a:ext cx="1080120" cy="15730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25" name="Rectángulo 24"/>
          <p:cNvSpPr/>
          <p:nvPr/>
        </p:nvSpPr>
        <p:spPr bwMode="auto">
          <a:xfrm>
            <a:off x="2715378" y="5128127"/>
            <a:ext cx="3656822" cy="111029"/>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26" name="Rectángulo 25"/>
          <p:cNvSpPr/>
          <p:nvPr/>
        </p:nvSpPr>
        <p:spPr bwMode="auto">
          <a:xfrm>
            <a:off x="5580898" y="2242694"/>
            <a:ext cx="287246" cy="7607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pic>
        <p:nvPicPr>
          <p:cNvPr id="6" name="Imagen 5"/>
          <p:cNvPicPr>
            <a:picLocks noChangeAspect="1"/>
          </p:cNvPicPr>
          <p:nvPr/>
        </p:nvPicPr>
        <p:blipFill rotWithShape="1">
          <a:blip r:embed="rId4"/>
          <a:srcRect l="46850" t="29897" r="28738" b="10780"/>
          <a:stretch/>
        </p:blipFill>
        <p:spPr>
          <a:xfrm>
            <a:off x="2339752" y="919783"/>
            <a:ext cx="4346440" cy="5938217"/>
          </a:xfrm>
          <a:prstGeom prst="rect">
            <a:avLst/>
          </a:prstGeom>
        </p:spPr>
      </p:pic>
    </p:spTree>
    <p:extLst>
      <p:ext uri="{BB962C8B-B14F-4D97-AF65-F5344CB8AC3E}">
        <p14:creationId xmlns:p14="http://schemas.microsoft.com/office/powerpoint/2010/main" val="3845976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51519" y="6309320"/>
            <a:ext cx="8640959" cy="307777"/>
          </a:xfrm>
          <a:prstGeom prst="rect">
            <a:avLst/>
          </a:prstGeom>
          <a:noFill/>
          <a:ln w="12700" cap="sq">
            <a:noFill/>
            <a:miter lim="800000"/>
            <a:headEnd type="none" w="sm" len="sm"/>
            <a:tailEnd type="none" w="sm" len="sm"/>
          </a:ln>
        </p:spPr>
        <p:txBody>
          <a:bodyPr wrap="square">
            <a:spAutoFit/>
          </a:bodyPr>
          <a:lstStyle/>
          <a:p>
            <a:pPr algn="ctr">
              <a:spcBef>
                <a:spcPct val="50000"/>
              </a:spcBef>
            </a:pPr>
            <a:r>
              <a:rPr lang="es-ES" sz="1400" b="1" dirty="0" smtClean="0"/>
              <a:t>Noviembre, </a:t>
            </a:r>
            <a:r>
              <a:rPr lang="es-ES" sz="1400" b="1" dirty="0"/>
              <a:t>2020</a:t>
            </a:r>
          </a:p>
        </p:txBody>
      </p:sp>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062" y="0"/>
            <a:ext cx="5197875" cy="2924944"/>
          </a:xfrm>
          <a:prstGeom prst="rect">
            <a:avLst/>
          </a:prstGeom>
        </p:spPr>
      </p:pic>
      <p:sp>
        <p:nvSpPr>
          <p:cNvPr id="9" name="Text Box 2"/>
          <p:cNvSpPr txBox="1">
            <a:spLocks noChangeArrowheads="1"/>
          </p:cNvSpPr>
          <p:nvPr/>
        </p:nvSpPr>
        <p:spPr bwMode="auto">
          <a:xfrm>
            <a:off x="251519" y="2893659"/>
            <a:ext cx="8654813" cy="1384995"/>
          </a:xfrm>
          <a:prstGeom prst="rect">
            <a:avLst/>
          </a:prstGeom>
          <a:solidFill>
            <a:srgbClr val="294970"/>
          </a:solidFill>
          <a:ln w="12700" cap="sq">
            <a:noFill/>
            <a:miter lim="800000"/>
            <a:headEnd type="none" w="sm" len="sm"/>
            <a:tailEnd type="none" w="sm" len="sm"/>
          </a:ln>
        </p:spPr>
        <p:txBody>
          <a:bodyPr wrap="square" anchor="ctr">
            <a:spAutoFit/>
          </a:bodyPr>
          <a:lstStyle/>
          <a:p>
            <a:pPr algn="ctr"/>
            <a:r>
              <a:rPr lang="es-PY" sz="2800" b="1" dirty="0" smtClean="0">
                <a:solidFill>
                  <a:schemeClr val="bg1"/>
                </a:solidFill>
              </a:rPr>
              <a:t>Emisión y Registro de Bonos de Entidades de Intermediación Financiera autorizados por el BCP a los efectos de su Oferta Pública en </a:t>
            </a:r>
            <a:r>
              <a:rPr lang="es-PY" sz="2800" b="1" dirty="0" err="1" smtClean="0">
                <a:solidFill>
                  <a:schemeClr val="bg1"/>
                </a:solidFill>
              </a:rPr>
              <a:t>Bols</a:t>
            </a:r>
            <a:r>
              <a:rPr lang="es-ES" sz="2800" b="1" dirty="0" smtClean="0">
                <a:solidFill>
                  <a:schemeClr val="bg1"/>
                </a:solidFill>
              </a:rPr>
              <a:t>a</a:t>
            </a:r>
          </a:p>
        </p:txBody>
      </p:sp>
      <p:sp>
        <p:nvSpPr>
          <p:cNvPr id="8" name="Text Box 2"/>
          <p:cNvSpPr txBox="1">
            <a:spLocks noChangeArrowheads="1"/>
          </p:cNvSpPr>
          <p:nvPr/>
        </p:nvSpPr>
        <p:spPr bwMode="auto">
          <a:xfrm>
            <a:off x="251519" y="4930900"/>
            <a:ext cx="8640959" cy="1523494"/>
          </a:xfrm>
          <a:prstGeom prst="rect">
            <a:avLst/>
          </a:prstGeom>
          <a:noFill/>
          <a:ln w="12700" cap="sq">
            <a:noFill/>
            <a:miter lim="800000"/>
            <a:headEnd type="none" w="sm" len="sm"/>
            <a:tailEnd type="none" w="sm" len="sm"/>
          </a:ln>
        </p:spPr>
        <p:txBody>
          <a:bodyPr wrap="square">
            <a:spAutoFit/>
          </a:bodyPr>
          <a:lstStyle/>
          <a:p>
            <a:pPr algn="ctr">
              <a:spcBef>
                <a:spcPts val="600"/>
              </a:spcBef>
            </a:pPr>
            <a:r>
              <a:rPr lang="es-ES" sz="1600" b="1" dirty="0"/>
              <a:t>REGLAMENTO GENERAL DEL MERCADO DE VALORES</a:t>
            </a:r>
          </a:p>
          <a:p>
            <a:pPr algn="ctr">
              <a:spcBef>
                <a:spcPts val="600"/>
              </a:spcBef>
            </a:pPr>
            <a:r>
              <a:rPr lang="es-ES" sz="1400" b="1" dirty="0"/>
              <a:t>RESOLUCIÓN CNV CG N° 6/19</a:t>
            </a:r>
            <a:endParaRPr lang="es-ES" sz="2000" b="1" dirty="0"/>
          </a:p>
          <a:p>
            <a:pPr algn="ctr"/>
            <a:r>
              <a:rPr lang="es-PY" sz="1400" b="1" u="sng" dirty="0" smtClean="0">
                <a:latin typeface="+mj-lt"/>
              </a:rPr>
              <a:t>TÍTULO 13</a:t>
            </a:r>
          </a:p>
          <a:p>
            <a:pPr algn="ctr"/>
            <a:endParaRPr lang="es-PY" sz="2000" b="1" u="sng" dirty="0">
              <a:latin typeface="+mj-lt"/>
            </a:endParaRPr>
          </a:p>
          <a:p>
            <a:pPr algn="ctr"/>
            <a:r>
              <a:rPr lang="es-PY" sz="2400" dirty="0" smtClean="0"/>
              <a:t> </a:t>
            </a:r>
            <a:endParaRPr lang="es-ES" sz="1600" b="1" dirty="0">
              <a:latin typeface="+mj-lt"/>
            </a:endParaRPr>
          </a:p>
        </p:txBody>
      </p:sp>
    </p:spTree>
    <p:extLst>
      <p:ext uri="{BB962C8B-B14F-4D97-AF65-F5344CB8AC3E}">
        <p14:creationId xmlns:p14="http://schemas.microsoft.com/office/powerpoint/2010/main" val="3386207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51519" y="6309320"/>
            <a:ext cx="8640959" cy="307777"/>
          </a:xfrm>
          <a:prstGeom prst="rect">
            <a:avLst/>
          </a:prstGeom>
          <a:noFill/>
          <a:ln w="12700" cap="sq">
            <a:noFill/>
            <a:miter lim="800000"/>
            <a:headEnd type="none" w="sm" len="sm"/>
            <a:tailEnd type="none" w="sm" len="sm"/>
          </a:ln>
        </p:spPr>
        <p:txBody>
          <a:bodyPr wrap="square">
            <a:spAutoFit/>
          </a:bodyPr>
          <a:lstStyle/>
          <a:p>
            <a:pPr algn="ctr">
              <a:spcBef>
                <a:spcPct val="50000"/>
              </a:spcBef>
            </a:pPr>
            <a:r>
              <a:rPr lang="es-ES" sz="1400" b="1" dirty="0" smtClean="0"/>
              <a:t>Noviembre, </a:t>
            </a:r>
            <a:r>
              <a:rPr lang="es-ES" sz="1400" b="1" dirty="0"/>
              <a:t>2020</a:t>
            </a:r>
          </a:p>
        </p:txBody>
      </p:sp>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062" y="0"/>
            <a:ext cx="5197875" cy="2924944"/>
          </a:xfrm>
          <a:prstGeom prst="rect">
            <a:avLst/>
          </a:prstGeom>
        </p:spPr>
      </p:pic>
      <p:sp>
        <p:nvSpPr>
          <p:cNvPr id="9" name="Text Box 2"/>
          <p:cNvSpPr txBox="1">
            <a:spLocks noChangeArrowheads="1"/>
          </p:cNvSpPr>
          <p:nvPr/>
        </p:nvSpPr>
        <p:spPr bwMode="auto">
          <a:xfrm>
            <a:off x="251519" y="3324546"/>
            <a:ext cx="8654813" cy="523220"/>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2800" b="1" dirty="0" smtClean="0">
                <a:solidFill>
                  <a:schemeClr val="bg1"/>
                </a:solidFill>
              </a:rPr>
              <a:t>Procedimiento de Verificación Previa</a:t>
            </a:r>
          </a:p>
        </p:txBody>
      </p:sp>
      <p:sp>
        <p:nvSpPr>
          <p:cNvPr id="8" name="Text Box 2"/>
          <p:cNvSpPr txBox="1">
            <a:spLocks noChangeArrowheads="1"/>
          </p:cNvSpPr>
          <p:nvPr/>
        </p:nvSpPr>
        <p:spPr bwMode="auto">
          <a:xfrm>
            <a:off x="251519" y="4761014"/>
            <a:ext cx="8640959" cy="1523494"/>
          </a:xfrm>
          <a:prstGeom prst="rect">
            <a:avLst/>
          </a:prstGeom>
          <a:noFill/>
          <a:ln w="12700" cap="sq">
            <a:noFill/>
            <a:miter lim="800000"/>
            <a:headEnd type="none" w="sm" len="sm"/>
            <a:tailEnd type="none" w="sm" len="sm"/>
          </a:ln>
        </p:spPr>
        <p:txBody>
          <a:bodyPr wrap="square">
            <a:spAutoFit/>
          </a:bodyPr>
          <a:lstStyle/>
          <a:p>
            <a:pPr algn="ctr">
              <a:spcBef>
                <a:spcPts val="600"/>
              </a:spcBef>
            </a:pPr>
            <a:r>
              <a:rPr lang="es-ES" sz="1600" b="1" dirty="0"/>
              <a:t>REGLAMENTO GENERAL DEL MERCADO DE VALORES</a:t>
            </a:r>
          </a:p>
          <a:p>
            <a:pPr algn="ctr">
              <a:spcBef>
                <a:spcPts val="600"/>
              </a:spcBef>
            </a:pPr>
            <a:r>
              <a:rPr lang="es-ES" sz="1400" b="1" dirty="0"/>
              <a:t>RESOLUCIÓN CNV CG N° 6/19</a:t>
            </a:r>
            <a:endParaRPr lang="es-ES" sz="2000" b="1" dirty="0"/>
          </a:p>
          <a:p>
            <a:pPr algn="ctr"/>
            <a:r>
              <a:rPr lang="es-PY" sz="1400" b="1" u="sng" dirty="0" smtClean="0">
                <a:latin typeface="+mj-lt"/>
              </a:rPr>
              <a:t>TÍTULO 13</a:t>
            </a:r>
          </a:p>
          <a:p>
            <a:pPr algn="ctr"/>
            <a:endParaRPr lang="es-PY" sz="2000" b="1" u="sng" dirty="0">
              <a:latin typeface="+mj-lt"/>
            </a:endParaRPr>
          </a:p>
          <a:p>
            <a:pPr algn="ctr"/>
            <a:r>
              <a:rPr lang="es-PY" sz="2400" dirty="0" smtClean="0"/>
              <a:t> </a:t>
            </a:r>
            <a:endParaRPr lang="es-ES" sz="1600" b="1" dirty="0">
              <a:latin typeface="+mj-lt"/>
            </a:endParaRPr>
          </a:p>
        </p:txBody>
      </p:sp>
    </p:spTree>
    <p:extLst>
      <p:ext uri="{BB962C8B-B14F-4D97-AF65-F5344CB8AC3E}">
        <p14:creationId xmlns:p14="http://schemas.microsoft.com/office/powerpoint/2010/main" val="1950324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998707"/>
            <a:ext cx="85995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gn="just" fontAlgn="auto">
              <a:spcAft>
                <a:spcPts val="0"/>
              </a:spcAft>
              <a:defRPr/>
            </a:pPr>
            <a:r>
              <a:rPr lang="es-ES" sz="2000" dirty="0" smtClean="0"/>
              <a:t>Prospecto </a:t>
            </a:r>
            <a:r>
              <a:rPr lang="es-ES" sz="2000" dirty="0"/>
              <a:t>de Emisión de acuerdo al f</a:t>
            </a:r>
            <a:r>
              <a:rPr lang="es-ES" sz="2000" dirty="0" smtClean="0"/>
              <a:t>ormato </a:t>
            </a:r>
            <a:r>
              <a:rPr lang="es-ES" sz="2000" dirty="0"/>
              <a:t>establecido en la </a:t>
            </a:r>
            <a:r>
              <a:rPr lang="pt-BR" sz="2000" dirty="0"/>
              <a:t>Res. CNV CG N° </a:t>
            </a:r>
            <a:r>
              <a:rPr lang="pt-BR" sz="2000" dirty="0" smtClean="0"/>
              <a:t>6/19</a:t>
            </a:r>
            <a:r>
              <a:rPr lang="es-ES" sz="2000" dirty="0" smtClean="0"/>
              <a:t>. </a:t>
            </a:r>
            <a:endParaRPr lang="es-ES" sz="2000" dirty="0"/>
          </a:p>
          <a:p>
            <a:pPr marL="457200" indent="-342900" algn="just" fontAlgn="auto">
              <a:spcAft>
                <a:spcPts val="0"/>
              </a:spcAft>
              <a:defRPr/>
            </a:pPr>
            <a:endParaRPr lang="es-ES" sz="2000" dirty="0"/>
          </a:p>
          <a:p>
            <a:pPr marL="342900" indent="-342900" algn="just" fontAlgn="auto">
              <a:spcAft>
                <a:spcPts val="0"/>
              </a:spcAft>
              <a:defRPr/>
            </a:pPr>
            <a:r>
              <a:rPr lang="es-ES" sz="2000" dirty="0"/>
              <a:t>Acta de Asamblea General Extraordinaria que aprueba la </a:t>
            </a:r>
            <a:r>
              <a:rPr lang="es-ES" sz="2000" dirty="0" smtClean="0"/>
              <a:t>emisión. </a:t>
            </a:r>
            <a:endParaRPr lang="es-ES" sz="2000" dirty="0" smtClean="0">
              <a:solidFill>
                <a:srgbClr val="FF0000"/>
              </a:solidFill>
            </a:endParaRPr>
          </a:p>
          <a:p>
            <a:pPr marL="342900" indent="-342900" algn="just" fontAlgn="auto">
              <a:spcAft>
                <a:spcPts val="0"/>
              </a:spcAft>
              <a:defRPr/>
            </a:pPr>
            <a:endParaRPr lang="es-ES" sz="2000" dirty="0"/>
          </a:p>
          <a:p>
            <a:pPr marL="342900" indent="-342900" algn="just" fontAlgn="auto">
              <a:spcAft>
                <a:spcPts val="0"/>
              </a:spcAft>
              <a:defRPr/>
            </a:pPr>
            <a:r>
              <a:rPr lang="es-ES" sz="2000" dirty="0"/>
              <a:t>Acta de Directorio que establece las condiciones de la </a:t>
            </a:r>
            <a:r>
              <a:rPr lang="es-ES" sz="2000" dirty="0" smtClean="0"/>
              <a:t>emisión</a:t>
            </a:r>
          </a:p>
          <a:p>
            <a:pPr marL="342900" indent="-342900" fontAlgn="auto">
              <a:spcAft>
                <a:spcPts val="0"/>
              </a:spcAft>
              <a:defRPr/>
            </a:pPr>
            <a:endParaRPr lang="es-ES" sz="2000" dirty="0" smtClean="0"/>
          </a:p>
          <a:p>
            <a:pPr marL="342900" indent="-342900" fontAlgn="auto">
              <a:spcAft>
                <a:spcPts val="0"/>
              </a:spcAft>
              <a:defRPr/>
            </a:pPr>
            <a:r>
              <a:rPr lang="es-ES" sz="2000" dirty="0" smtClean="0"/>
              <a:t>Modelo </a:t>
            </a:r>
            <a:r>
              <a:rPr lang="es-ES" sz="2000" dirty="0"/>
              <a:t>del Título Global </a:t>
            </a:r>
            <a:endParaRPr lang="es-ES" sz="2000" dirty="0" smtClean="0"/>
          </a:p>
          <a:p>
            <a:pPr marL="342900" indent="-342900" fontAlgn="auto">
              <a:spcAft>
                <a:spcPts val="0"/>
              </a:spcAft>
              <a:defRPr/>
            </a:pPr>
            <a:endParaRPr lang="es-ES" sz="2000" dirty="0"/>
          </a:p>
          <a:p>
            <a:pPr algn="just" fontAlgn="auto">
              <a:spcAft>
                <a:spcPts val="0"/>
              </a:spcAft>
              <a:buNone/>
              <a:defRPr/>
            </a:pPr>
            <a:endParaRPr lang="es-ES" sz="2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223421"/>
            <a:ext cx="8599500" cy="954107"/>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a:solidFill>
                  <a:schemeClr val="bg1"/>
                </a:solidFill>
              </a:rPr>
              <a:t>Se verifica en forma previa los siguientes documentos en formato borrador</a:t>
            </a:r>
            <a:r>
              <a:rPr lang="es-ES" sz="2800" b="1" dirty="0" smtClean="0">
                <a:solidFill>
                  <a:schemeClr val="bg1"/>
                </a:solidFill>
              </a:rPr>
              <a:t>:</a:t>
            </a:r>
            <a:endParaRPr lang="es-ES" sz="2800" b="1" dirty="0">
              <a:solidFill>
                <a:schemeClr val="bg1"/>
              </a:solidFill>
            </a:endParaRPr>
          </a:p>
        </p:txBody>
      </p:sp>
    </p:spTree>
    <p:extLst>
      <p:ext uri="{BB962C8B-B14F-4D97-AF65-F5344CB8AC3E}">
        <p14:creationId xmlns:p14="http://schemas.microsoft.com/office/powerpoint/2010/main" val="2788760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Nota CNV de No Objeción.</a:t>
            </a:r>
            <a:endParaRPr lang="es-ES" sz="2800" b="1" dirty="0">
              <a:solidFill>
                <a:schemeClr val="bg1"/>
              </a:solidFill>
            </a:endParaRPr>
          </a:p>
        </p:txBody>
      </p:sp>
      <p:sp>
        <p:nvSpPr>
          <p:cNvPr id="2" name="Rectángulo 1"/>
          <p:cNvSpPr/>
          <p:nvPr/>
        </p:nvSpPr>
        <p:spPr bwMode="auto">
          <a:xfrm>
            <a:off x="2123728" y="2492896"/>
            <a:ext cx="1584176" cy="14401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3" name="Rectángulo 2"/>
          <p:cNvSpPr/>
          <p:nvPr/>
        </p:nvSpPr>
        <p:spPr bwMode="auto">
          <a:xfrm>
            <a:off x="3707904" y="2996952"/>
            <a:ext cx="2880320" cy="14401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8" name="Rectángulo 7"/>
          <p:cNvSpPr/>
          <p:nvPr/>
        </p:nvSpPr>
        <p:spPr bwMode="auto">
          <a:xfrm>
            <a:off x="2123728" y="3140968"/>
            <a:ext cx="4392488" cy="10529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9" name="Rectángulo 8"/>
          <p:cNvSpPr/>
          <p:nvPr/>
        </p:nvSpPr>
        <p:spPr bwMode="auto">
          <a:xfrm flipV="1">
            <a:off x="3707904" y="3246266"/>
            <a:ext cx="576064" cy="11072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10" name="Rectángulo 9"/>
          <p:cNvSpPr/>
          <p:nvPr/>
        </p:nvSpPr>
        <p:spPr bwMode="auto">
          <a:xfrm flipV="1">
            <a:off x="3743908" y="3645024"/>
            <a:ext cx="2268252" cy="10529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12" name="Rectángulo 11"/>
          <p:cNvSpPr/>
          <p:nvPr/>
        </p:nvSpPr>
        <p:spPr bwMode="auto">
          <a:xfrm flipV="1">
            <a:off x="2858903" y="3655776"/>
            <a:ext cx="200930" cy="9454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13" name="Rectángulo 12"/>
          <p:cNvSpPr/>
          <p:nvPr/>
        </p:nvSpPr>
        <p:spPr bwMode="auto">
          <a:xfrm flipV="1">
            <a:off x="3923928" y="3497828"/>
            <a:ext cx="306250" cy="14719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14" name="Rectángulo 13"/>
          <p:cNvSpPr/>
          <p:nvPr/>
        </p:nvSpPr>
        <p:spPr bwMode="auto">
          <a:xfrm flipV="1">
            <a:off x="4868208" y="3497827"/>
            <a:ext cx="1720016" cy="14322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15" name="Rectángulo 14"/>
          <p:cNvSpPr/>
          <p:nvPr/>
        </p:nvSpPr>
        <p:spPr bwMode="auto">
          <a:xfrm flipV="1">
            <a:off x="2080386" y="3641052"/>
            <a:ext cx="619406" cy="10927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16" name="Rectángulo 15"/>
          <p:cNvSpPr/>
          <p:nvPr/>
        </p:nvSpPr>
        <p:spPr bwMode="auto">
          <a:xfrm flipV="1">
            <a:off x="4568331" y="4184694"/>
            <a:ext cx="147685" cy="10840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17" name="Rectángulo 16"/>
          <p:cNvSpPr/>
          <p:nvPr/>
        </p:nvSpPr>
        <p:spPr bwMode="auto">
          <a:xfrm flipV="1">
            <a:off x="2483768" y="4704910"/>
            <a:ext cx="576065" cy="16425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18" name="Rectángulo 17"/>
          <p:cNvSpPr/>
          <p:nvPr/>
        </p:nvSpPr>
        <p:spPr bwMode="auto">
          <a:xfrm flipV="1">
            <a:off x="3779912" y="4967055"/>
            <a:ext cx="576065" cy="16425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sp>
        <p:nvSpPr>
          <p:cNvPr id="19" name="Rectángulo 18"/>
          <p:cNvSpPr/>
          <p:nvPr/>
        </p:nvSpPr>
        <p:spPr bwMode="auto">
          <a:xfrm flipV="1">
            <a:off x="2080386" y="5589240"/>
            <a:ext cx="576065" cy="16425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PY" sz="1800" b="0" i="0" u="none" strike="noStrike" cap="none" normalizeH="0" baseline="0" smtClean="0">
              <a:ln>
                <a:noFill/>
              </a:ln>
              <a:solidFill>
                <a:schemeClr val="tx1"/>
              </a:solidFill>
              <a:effectLst/>
              <a:latin typeface="Arial" charset="0"/>
            </a:endParaRPr>
          </a:p>
        </p:txBody>
      </p:sp>
      <p:pic>
        <p:nvPicPr>
          <p:cNvPr id="5" name="Imagen 4"/>
          <p:cNvPicPr>
            <a:picLocks noChangeAspect="1"/>
          </p:cNvPicPr>
          <p:nvPr/>
        </p:nvPicPr>
        <p:blipFill rotWithShape="1">
          <a:blip r:embed="rId4"/>
          <a:srcRect l="44488" t="30390" r="29525" b="12182"/>
          <a:stretch/>
        </p:blipFill>
        <p:spPr>
          <a:xfrm>
            <a:off x="2123728" y="1048426"/>
            <a:ext cx="4675997" cy="5809574"/>
          </a:xfrm>
          <a:prstGeom prst="rect">
            <a:avLst/>
          </a:prstGeom>
        </p:spPr>
      </p:pic>
    </p:spTree>
    <p:extLst>
      <p:ext uri="{BB962C8B-B14F-4D97-AF65-F5344CB8AC3E}">
        <p14:creationId xmlns:p14="http://schemas.microsoft.com/office/powerpoint/2010/main" val="1726375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306834" y="438863"/>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419" sz="2800" b="1" dirty="0" smtClean="0">
                <a:solidFill>
                  <a:schemeClr val="bg1"/>
                </a:solidFill>
                <a:sym typeface="Calibri"/>
              </a:rPr>
              <a:t>Circular CNV/DIR N° 026/2020</a:t>
            </a:r>
            <a:endParaRPr lang="es-PY" sz="2800" b="1" dirty="0">
              <a:solidFill>
                <a:schemeClr val="bg1"/>
              </a:solidFill>
            </a:endParaRPr>
          </a:p>
        </p:txBody>
      </p:sp>
      <p:sp>
        <p:nvSpPr>
          <p:cNvPr id="2" name="Rectángulo 1"/>
          <p:cNvSpPr/>
          <p:nvPr/>
        </p:nvSpPr>
        <p:spPr>
          <a:xfrm>
            <a:off x="323528" y="1189196"/>
            <a:ext cx="8582806" cy="4832092"/>
          </a:xfrm>
          <a:prstGeom prst="rect">
            <a:avLst/>
          </a:prstGeom>
        </p:spPr>
        <p:txBody>
          <a:bodyPr wrap="square">
            <a:spAutoFit/>
          </a:bodyPr>
          <a:lstStyle/>
          <a:p>
            <a:pPr marL="114300" lvl="0" algn="just">
              <a:spcBef>
                <a:spcPts val="0"/>
              </a:spcBef>
              <a:spcAft>
                <a:spcPts val="0"/>
              </a:spcAft>
              <a:buClr>
                <a:schemeClr val="accent1"/>
              </a:buClr>
              <a:buSzPts val="2200"/>
            </a:pPr>
            <a:r>
              <a:rPr lang="es-PY" sz="2400" b="1" dirty="0" smtClean="0">
                <a:solidFill>
                  <a:schemeClr val="dk1"/>
                </a:solidFill>
                <a:latin typeface="+mn-lt"/>
                <a:ea typeface="Calibri"/>
                <a:cs typeface="Calibri"/>
              </a:rPr>
              <a:t>ARANCELES </a:t>
            </a:r>
            <a:r>
              <a:rPr lang="es-PY" sz="2400" b="1" dirty="0">
                <a:solidFill>
                  <a:schemeClr val="dk1"/>
                </a:solidFill>
                <a:latin typeface="+mn-lt"/>
                <a:ea typeface="Calibri"/>
                <a:cs typeface="Calibri"/>
              </a:rPr>
              <a:t>DE LA COMISIÓN NACIONAL DE </a:t>
            </a:r>
            <a:r>
              <a:rPr lang="es-PY" sz="2400" b="1" dirty="0" smtClean="0">
                <a:solidFill>
                  <a:schemeClr val="dk1"/>
                </a:solidFill>
                <a:latin typeface="+mn-lt"/>
                <a:ea typeface="Calibri"/>
                <a:cs typeface="Calibri"/>
              </a:rPr>
              <a:t>VALORES</a:t>
            </a:r>
          </a:p>
          <a:p>
            <a:pPr marL="114300" lvl="0" algn="just">
              <a:spcBef>
                <a:spcPts val="0"/>
              </a:spcBef>
              <a:spcAft>
                <a:spcPts val="0"/>
              </a:spcAft>
              <a:buClr>
                <a:schemeClr val="accent1"/>
              </a:buClr>
              <a:buSzPts val="2200"/>
            </a:pPr>
            <a:endParaRPr lang="es-419" sz="2400" b="1" dirty="0">
              <a:solidFill>
                <a:schemeClr val="dk1"/>
              </a:solidFill>
              <a:latin typeface="+mn-lt"/>
              <a:ea typeface="Calibri"/>
              <a:cs typeface="Calibri"/>
            </a:endParaRPr>
          </a:p>
          <a:p>
            <a:pPr marL="114300" lvl="0" algn="just">
              <a:spcBef>
                <a:spcPts val="0"/>
              </a:spcBef>
              <a:spcAft>
                <a:spcPts val="0"/>
              </a:spcAft>
              <a:buClr>
                <a:schemeClr val="accent1"/>
              </a:buClr>
              <a:buSzPts val="2200"/>
            </a:pPr>
            <a:r>
              <a:rPr lang="es-PY" sz="2000" dirty="0">
                <a:latin typeface="+mn-lt"/>
              </a:rPr>
              <a:t>A) </a:t>
            </a:r>
            <a:r>
              <a:rPr lang="es-PY" sz="2000" b="1" dirty="0">
                <a:latin typeface="+mn-lt"/>
              </a:rPr>
              <a:t>GESTIONES ADMINISTRATIVAS</a:t>
            </a:r>
            <a:r>
              <a:rPr lang="es-PY" sz="2000" dirty="0">
                <a:latin typeface="+mn-lt"/>
              </a:rPr>
              <a:t>: Por solicitar la inscripción en el Registro de la Comisión Nacional de Valores, u otras solicitudes por las Entidades Fiscalizadas</a:t>
            </a:r>
            <a:endParaRPr lang="es-PY" sz="2000" dirty="0" smtClean="0">
              <a:latin typeface="+mn-lt"/>
            </a:endParaRPr>
          </a:p>
          <a:p>
            <a:pPr marL="114300" lvl="0" algn="just">
              <a:spcBef>
                <a:spcPts val="0"/>
              </a:spcBef>
              <a:spcAft>
                <a:spcPts val="0"/>
              </a:spcAft>
              <a:buClr>
                <a:schemeClr val="accent1"/>
              </a:buClr>
              <a:buSzPts val="2200"/>
            </a:pPr>
            <a:r>
              <a:rPr lang="es-PY" sz="2000" dirty="0" smtClean="0">
                <a:latin typeface="+mn-lt"/>
              </a:rPr>
              <a:t>a.4</a:t>
            </a:r>
            <a:r>
              <a:rPr lang="es-PY" sz="2000" dirty="0">
                <a:latin typeface="+mn-lt"/>
              </a:rPr>
              <a:t>) </a:t>
            </a:r>
            <a:r>
              <a:rPr lang="es-PY" sz="2000" u="sng" dirty="0">
                <a:latin typeface="+mn-lt"/>
              </a:rPr>
              <a:t>Por solicitar la inscripción de un Programa de Emisión Global de Títulos de Deuda</a:t>
            </a:r>
            <a:r>
              <a:rPr lang="es-PY" sz="2000" dirty="0">
                <a:latin typeface="+mn-lt"/>
              </a:rPr>
              <a:t>: 5 (cinco) jornales mínimos. </a:t>
            </a:r>
            <a:endParaRPr lang="es-PY" sz="2000" dirty="0" smtClean="0">
              <a:latin typeface="+mn-lt"/>
            </a:endParaRPr>
          </a:p>
          <a:p>
            <a:pPr marL="114300" lvl="0" algn="just">
              <a:spcBef>
                <a:spcPts val="0"/>
              </a:spcBef>
              <a:spcAft>
                <a:spcPts val="0"/>
              </a:spcAft>
              <a:buClr>
                <a:schemeClr val="accent1"/>
              </a:buClr>
              <a:buSzPts val="2200"/>
            </a:pPr>
            <a:endParaRPr lang="es-419" sz="2000" dirty="0">
              <a:latin typeface="+mn-lt"/>
            </a:endParaRPr>
          </a:p>
          <a:p>
            <a:pPr marL="114300" lvl="0" algn="just">
              <a:spcBef>
                <a:spcPts val="0"/>
              </a:spcBef>
              <a:spcAft>
                <a:spcPts val="0"/>
              </a:spcAft>
              <a:buClr>
                <a:schemeClr val="accent1"/>
              </a:buClr>
              <a:buSzPts val="2200"/>
            </a:pPr>
            <a:r>
              <a:rPr lang="es-PY" sz="2000" dirty="0">
                <a:latin typeface="+mn-lt"/>
              </a:rPr>
              <a:t>C) </a:t>
            </a:r>
            <a:r>
              <a:rPr lang="es-PY" sz="2000" b="1" dirty="0">
                <a:latin typeface="+mn-lt"/>
              </a:rPr>
              <a:t>REGISTRO DE VALORES</a:t>
            </a:r>
            <a:r>
              <a:rPr lang="es-PY" sz="2000" dirty="0">
                <a:latin typeface="+mn-lt"/>
              </a:rPr>
              <a:t>: </a:t>
            </a:r>
            <a:endParaRPr lang="es-PY" sz="2000" dirty="0" smtClean="0">
              <a:latin typeface="+mn-lt"/>
            </a:endParaRPr>
          </a:p>
          <a:p>
            <a:pPr marL="114300" lvl="0" algn="just">
              <a:spcBef>
                <a:spcPts val="0"/>
              </a:spcBef>
              <a:spcAft>
                <a:spcPts val="0"/>
              </a:spcAft>
              <a:buClr>
                <a:schemeClr val="accent1"/>
              </a:buClr>
              <a:buSzPts val="2200"/>
            </a:pPr>
            <a:r>
              <a:rPr lang="es-PY" sz="2000" dirty="0" smtClean="0">
                <a:latin typeface="+mn-lt"/>
              </a:rPr>
              <a:t>c.1</a:t>
            </a:r>
            <a:r>
              <a:rPr lang="es-PY" sz="2000" dirty="0">
                <a:latin typeface="+mn-lt"/>
              </a:rPr>
              <a:t>) </a:t>
            </a:r>
            <a:r>
              <a:rPr lang="es-PY" sz="2000" u="sng" dirty="0">
                <a:latin typeface="+mn-lt"/>
              </a:rPr>
              <a:t>Títulos de renta fija</a:t>
            </a:r>
            <a:r>
              <a:rPr lang="es-PY" sz="2000" dirty="0">
                <a:latin typeface="+mn-lt"/>
              </a:rPr>
              <a:t>: 0,0004 </a:t>
            </a:r>
            <a:r>
              <a:rPr lang="es-PY" sz="2000" dirty="0" smtClean="0">
                <a:latin typeface="+mn-lt"/>
              </a:rPr>
              <a:t>o </a:t>
            </a:r>
            <a:r>
              <a:rPr lang="es-PY" sz="2000" dirty="0">
                <a:latin typeface="+mn-lt"/>
              </a:rPr>
              <a:t>el cuatro por diez mil sobre el importe registrado. </a:t>
            </a:r>
            <a:endParaRPr lang="es-PY" sz="2000" dirty="0" smtClean="0">
              <a:latin typeface="+mn-lt"/>
            </a:endParaRPr>
          </a:p>
          <a:p>
            <a:pPr marL="114300" lvl="0" algn="just">
              <a:spcBef>
                <a:spcPts val="0"/>
              </a:spcBef>
              <a:spcAft>
                <a:spcPts val="0"/>
              </a:spcAft>
              <a:buClr>
                <a:schemeClr val="accent1"/>
              </a:buClr>
              <a:buSzPts val="2200"/>
            </a:pPr>
            <a:r>
              <a:rPr lang="es-PY" sz="2000" dirty="0" smtClean="0">
                <a:latin typeface="+mn-lt"/>
              </a:rPr>
              <a:t>c.2</a:t>
            </a:r>
            <a:r>
              <a:rPr lang="es-PY" sz="2000" dirty="0">
                <a:latin typeface="+mn-lt"/>
              </a:rPr>
              <a:t>) </a:t>
            </a:r>
            <a:r>
              <a:rPr lang="es-PY" sz="2000" u="sng" dirty="0">
                <a:latin typeface="+mn-lt"/>
              </a:rPr>
              <a:t>Títulos de renta variable</a:t>
            </a:r>
            <a:r>
              <a:rPr lang="es-PY" sz="2000" dirty="0">
                <a:latin typeface="+mn-lt"/>
              </a:rPr>
              <a:t>: 0,0004 </a:t>
            </a:r>
            <a:r>
              <a:rPr lang="es-PY" sz="2000" dirty="0" smtClean="0">
                <a:latin typeface="+mn-lt"/>
              </a:rPr>
              <a:t>o </a:t>
            </a:r>
            <a:r>
              <a:rPr lang="es-PY" sz="2000" dirty="0">
                <a:latin typeface="+mn-lt"/>
              </a:rPr>
              <a:t>el cuatro por diez mil sobre el importe registrado. </a:t>
            </a:r>
            <a:endParaRPr lang="es-PY" sz="2000" dirty="0" smtClean="0">
              <a:latin typeface="+mn-lt"/>
            </a:endParaRPr>
          </a:p>
          <a:p>
            <a:pPr marL="114300" lvl="0" algn="just">
              <a:spcBef>
                <a:spcPts val="0"/>
              </a:spcBef>
              <a:spcAft>
                <a:spcPts val="0"/>
              </a:spcAft>
              <a:buClr>
                <a:schemeClr val="accent1"/>
              </a:buClr>
              <a:buSzPts val="2200"/>
            </a:pPr>
            <a:r>
              <a:rPr lang="es-PY" sz="2000" dirty="0" smtClean="0">
                <a:latin typeface="+mn-lt"/>
              </a:rPr>
              <a:t>c.3</a:t>
            </a:r>
            <a:r>
              <a:rPr lang="es-PY" sz="2000" dirty="0">
                <a:latin typeface="+mn-lt"/>
              </a:rPr>
              <a:t>) </a:t>
            </a:r>
            <a:r>
              <a:rPr lang="es-PY" sz="2000" u="sng" dirty="0">
                <a:latin typeface="+mn-lt"/>
              </a:rPr>
              <a:t>Bonos Bursátiles de Corto Plazo</a:t>
            </a:r>
            <a:r>
              <a:rPr lang="es-PY" sz="2000" dirty="0">
                <a:latin typeface="+mn-lt"/>
              </a:rPr>
              <a:t>: 0,0001 </a:t>
            </a:r>
            <a:r>
              <a:rPr lang="es-PY" sz="2000" dirty="0" smtClean="0">
                <a:latin typeface="+mn-lt"/>
              </a:rPr>
              <a:t>o </a:t>
            </a:r>
            <a:r>
              <a:rPr lang="es-PY" sz="2000" dirty="0">
                <a:latin typeface="+mn-lt"/>
              </a:rPr>
              <a:t>el uno por diez mil sobre el importe registrado.</a:t>
            </a:r>
          </a:p>
        </p:txBody>
      </p:sp>
    </p:spTree>
    <p:extLst>
      <p:ext uri="{BB962C8B-B14F-4D97-AF65-F5344CB8AC3E}">
        <p14:creationId xmlns:p14="http://schemas.microsoft.com/office/powerpoint/2010/main" val="278998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51519" y="6309320"/>
            <a:ext cx="8640959" cy="307777"/>
          </a:xfrm>
          <a:prstGeom prst="rect">
            <a:avLst/>
          </a:prstGeom>
          <a:noFill/>
          <a:ln w="12700" cap="sq">
            <a:noFill/>
            <a:miter lim="800000"/>
            <a:headEnd type="none" w="sm" len="sm"/>
            <a:tailEnd type="none" w="sm" len="sm"/>
          </a:ln>
        </p:spPr>
        <p:txBody>
          <a:bodyPr wrap="square">
            <a:spAutoFit/>
          </a:bodyPr>
          <a:lstStyle/>
          <a:p>
            <a:pPr algn="ctr">
              <a:spcBef>
                <a:spcPct val="50000"/>
              </a:spcBef>
            </a:pPr>
            <a:r>
              <a:rPr lang="es-ES" sz="1400" b="1" dirty="0" smtClean="0"/>
              <a:t>Noviembre, </a:t>
            </a:r>
            <a:r>
              <a:rPr lang="es-ES" sz="1400" b="1" dirty="0"/>
              <a:t>2020</a:t>
            </a:r>
          </a:p>
        </p:txBody>
      </p:sp>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062" y="0"/>
            <a:ext cx="5197875" cy="2924944"/>
          </a:xfrm>
          <a:prstGeom prst="rect">
            <a:avLst/>
          </a:prstGeom>
        </p:spPr>
      </p:pic>
      <p:sp>
        <p:nvSpPr>
          <p:cNvPr id="9" name="Text Box 2"/>
          <p:cNvSpPr txBox="1">
            <a:spLocks noChangeArrowheads="1"/>
          </p:cNvSpPr>
          <p:nvPr/>
        </p:nvSpPr>
        <p:spPr bwMode="auto">
          <a:xfrm>
            <a:off x="251519" y="3324546"/>
            <a:ext cx="8654813" cy="523220"/>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2800" b="1" dirty="0" smtClean="0">
                <a:solidFill>
                  <a:schemeClr val="bg1"/>
                </a:solidFill>
              </a:rPr>
              <a:t>Presentación Final</a:t>
            </a:r>
          </a:p>
        </p:txBody>
      </p:sp>
      <p:sp>
        <p:nvSpPr>
          <p:cNvPr id="8" name="Text Box 2"/>
          <p:cNvSpPr txBox="1">
            <a:spLocks noChangeArrowheads="1"/>
          </p:cNvSpPr>
          <p:nvPr/>
        </p:nvSpPr>
        <p:spPr bwMode="auto">
          <a:xfrm>
            <a:off x="251519" y="4761014"/>
            <a:ext cx="8640959" cy="1523494"/>
          </a:xfrm>
          <a:prstGeom prst="rect">
            <a:avLst/>
          </a:prstGeom>
          <a:noFill/>
          <a:ln w="12700" cap="sq">
            <a:noFill/>
            <a:miter lim="800000"/>
            <a:headEnd type="none" w="sm" len="sm"/>
            <a:tailEnd type="none" w="sm" len="sm"/>
          </a:ln>
        </p:spPr>
        <p:txBody>
          <a:bodyPr wrap="square">
            <a:spAutoFit/>
          </a:bodyPr>
          <a:lstStyle/>
          <a:p>
            <a:pPr algn="ctr">
              <a:spcBef>
                <a:spcPts val="600"/>
              </a:spcBef>
            </a:pPr>
            <a:r>
              <a:rPr lang="es-ES" sz="1600" b="1" dirty="0"/>
              <a:t>REGLAMENTO GENERAL DEL MERCADO DE VALORES</a:t>
            </a:r>
          </a:p>
          <a:p>
            <a:pPr algn="ctr">
              <a:spcBef>
                <a:spcPts val="600"/>
              </a:spcBef>
            </a:pPr>
            <a:r>
              <a:rPr lang="es-ES" sz="1400" b="1" dirty="0"/>
              <a:t>RESOLUCIÓN CNV CG N° 6/19</a:t>
            </a:r>
            <a:endParaRPr lang="es-ES" sz="2000" b="1" dirty="0"/>
          </a:p>
          <a:p>
            <a:pPr algn="ctr"/>
            <a:r>
              <a:rPr lang="es-PY" sz="1400" b="1" u="sng" dirty="0" smtClean="0">
                <a:latin typeface="+mj-lt"/>
              </a:rPr>
              <a:t>TÍTULO 13</a:t>
            </a:r>
          </a:p>
          <a:p>
            <a:pPr algn="ctr"/>
            <a:endParaRPr lang="es-PY" sz="2000" b="1" u="sng" dirty="0">
              <a:latin typeface="+mj-lt"/>
            </a:endParaRPr>
          </a:p>
          <a:p>
            <a:pPr algn="ctr"/>
            <a:r>
              <a:rPr lang="es-PY" sz="2400" dirty="0" smtClean="0"/>
              <a:t> </a:t>
            </a:r>
            <a:endParaRPr lang="es-ES" sz="1600" b="1" dirty="0">
              <a:latin typeface="+mj-lt"/>
            </a:endParaRPr>
          </a:p>
        </p:txBody>
      </p:sp>
    </p:spTree>
    <p:extLst>
      <p:ext uri="{BB962C8B-B14F-4D97-AF65-F5344CB8AC3E}">
        <p14:creationId xmlns:p14="http://schemas.microsoft.com/office/powerpoint/2010/main" val="660995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628800"/>
            <a:ext cx="8599500" cy="400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400" b="1" dirty="0" smtClean="0"/>
              <a:t>Artículo </a:t>
            </a:r>
            <a:r>
              <a:rPr lang="es-PY" sz="2400" b="1" dirty="0"/>
              <a:t>1°. Solicitud de registro. </a:t>
            </a:r>
            <a:r>
              <a:rPr lang="es-PY" sz="2400" dirty="0"/>
              <a:t>Para el registro de los bonos subordinados debe presentarse: </a:t>
            </a:r>
            <a:endParaRPr lang="es-PY" sz="2400" dirty="0" smtClean="0"/>
          </a:p>
          <a:p>
            <a:pPr algn="just">
              <a:buNone/>
            </a:pPr>
            <a:endParaRPr lang="es-PY" sz="2400" dirty="0"/>
          </a:p>
          <a:p>
            <a:pPr marL="457200" indent="-457200" algn="just">
              <a:buFont typeface="+mj-lt"/>
              <a:buAutoNum type="alphaLcParenR"/>
            </a:pPr>
            <a:r>
              <a:rPr lang="es-PY" sz="2400" b="1" dirty="0" smtClean="0"/>
              <a:t>Nota </a:t>
            </a:r>
            <a:r>
              <a:rPr lang="es-PY" sz="2400" b="1" dirty="0"/>
              <a:t>de solicitud de inscripción. </a:t>
            </a:r>
            <a:r>
              <a:rPr lang="es-PY" sz="2400" dirty="0"/>
              <a:t>Solicitar la inscripción en los registros de la Comisión Nacional de Valores de los bonos subordinados a ser emitidos. </a:t>
            </a:r>
            <a:r>
              <a:rPr lang="es-PY" sz="2400" dirty="0" smtClean="0"/>
              <a:t>La </a:t>
            </a:r>
            <a:r>
              <a:rPr lang="es-PY" sz="2400" dirty="0"/>
              <a:t>nota debe estar firmada por el representante de la entidad debidamente habilitado, debe contener además una declaración sobre la veracidad de los datos, antecedentes e informaciones proporcionados para la inscripción.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a:t>
            </a:r>
            <a:r>
              <a:rPr lang="es-ES" sz="2800" b="1" dirty="0">
                <a:solidFill>
                  <a:schemeClr val="bg1"/>
                </a:solidFill>
              </a:rPr>
              <a:t>Del Registro</a:t>
            </a:r>
            <a:endParaRPr lang="es-ES" b="1" dirty="0">
              <a:solidFill>
                <a:schemeClr val="bg1"/>
              </a:solidFill>
            </a:endParaRPr>
          </a:p>
        </p:txBody>
      </p:sp>
    </p:spTree>
    <p:extLst>
      <p:ext uri="{BB962C8B-B14F-4D97-AF65-F5344CB8AC3E}">
        <p14:creationId xmlns:p14="http://schemas.microsoft.com/office/powerpoint/2010/main" val="142415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323528" y="800120"/>
            <a:ext cx="85995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buFont typeface="+mj-lt"/>
              <a:buAutoNum type="arabicPeriod"/>
            </a:pPr>
            <a:endParaRPr lang="es-PY" sz="2000" dirty="0"/>
          </a:p>
          <a:p>
            <a:pPr algn="just">
              <a:buNone/>
            </a:pPr>
            <a:r>
              <a:rPr lang="es-PY" sz="2000" u="sng" dirty="0" smtClean="0"/>
              <a:t>A </a:t>
            </a:r>
            <a:r>
              <a:rPr lang="es-PY" sz="2000" u="sng" dirty="0"/>
              <a:t>la solicitud debe acompañar la siguiente información y documentación</a:t>
            </a:r>
            <a:r>
              <a:rPr lang="es-PY" sz="2000" dirty="0" smtClean="0"/>
              <a:t>:</a:t>
            </a:r>
            <a:endParaRPr lang="es-PY" sz="2000" dirty="0"/>
          </a:p>
          <a:p>
            <a:pPr marL="457200" indent="-457200" algn="just">
              <a:buAutoNum type="arabicPeriod"/>
            </a:pPr>
            <a:r>
              <a:rPr lang="es-PY" sz="2000" dirty="0" smtClean="0"/>
              <a:t>Datos </a:t>
            </a:r>
            <a:r>
              <a:rPr lang="es-PY" sz="2000" dirty="0"/>
              <a:t>de la entidad, breve reseña histórica. </a:t>
            </a:r>
            <a:endParaRPr lang="es-PY" sz="2000" dirty="0" smtClean="0"/>
          </a:p>
          <a:p>
            <a:pPr marL="457200" indent="-457200" algn="just">
              <a:buAutoNum type="arabicPeriod"/>
            </a:pPr>
            <a:endParaRPr lang="es-PY" sz="2000" dirty="0"/>
          </a:p>
          <a:p>
            <a:pPr marL="457200" indent="-457200" algn="just">
              <a:buFont typeface="+mj-lt"/>
              <a:buAutoNum type="arabicPeriod"/>
            </a:pPr>
            <a:r>
              <a:rPr lang="es-PY" sz="2000" dirty="0" smtClean="0"/>
              <a:t>En </a:t>
            </a:r>
            <a:r>
              <a:rPr lang="es-PY" sz="2000" dirty="0"/>
              <a:t>caso de vinculación con algún grupo económico, indicar su calidad de matriz o subsidiaria. </a:t>
            </a:r>
            <a:endParaRPr lang="es-PY" sz="2000" dirty="0" smtClean="0"/>
          </a:p>
          <a:p>
            <a:pPr marL="457200" indent="-457200" algn="just">
              <a:buFont typeface="+mj-lt"/>
              <a:buAutoNum type="arabicPeriod"/>
            </a:pPr>
            <a:endParaRPr lang="es-PY" sz="2000" dirty="0"/>
          </a:p>
          <a:p>
            <a:pPr marL="457200" indent="-457200" algn="just">
              <a:buFont typeface="+mj-lt"/>
              <a:buAutoNum type="arabicPeriod"/>
            </a:pPr>
            <a:r>
              <a:rPr lang="es-PY" sz="2000" dirty="0" smtClean="0"/>
              <a:t>Representantes legales. </a:t>
            </a:r>
            <a:r>
              <a:rPr lang="es-PY" sz="2000" dirty="0"/>
              <a:t>Acompañar el documento en donde conste la designación, copia autenticada del documento de identidad de los mismos, y registro de firmas. </a:t>
            </a:r>
            <a:endParaRPr lang="es-PY" sz="2000" dirty="0" smtClean="0"/>
          </a:p>
          <a:p>
            <a:pPr marL="457200" indent="-457200" algn="just">
              <a:buFont typeface="+mj-lt"/>
              <a:buAutoNum type="arabicPeriod"/>
            </a:pPr>
            <a:endParaRPr lang="es-PY" sz="2000" dirty="0"/>
          </a:p>
          <a:p>
            <a:pPr marL="457200" indent="-457200" algn="just">
              <a:buFont typeface="+mj-lt"/>
              <a:buAutoNum type="arabicPeriod"/>
            </a:pPr>
            <a:r>
              <a:rPr lang="es-PY" sz="2000" dirty="0" smtClean="0"/>
              <a:t>Individualización </a:t>
            </a:r>
            <a:r>
              <a:rPr lang="es-PY" sz="2000" dirty="0"/>
              <a:t>de los miembros del órgano de administración y fiscalización, y principales ejecutivos. Se debe indicar además las empresas en las cuales los mismos estuvieren vinculados en calidad de socios o accionistas o por formar parte de sus órganos de administración o fiscalización.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a:t>
            </a:r>
            <a:r>
              <a:rPr lang="es-ES" sz="2800" b="1" dirty="0">
                <a:solidFill>
                  <a:schemeClr val="bg1"/>
                </a:solidFill>
              </a:rPr>
              <a:t>Del Registro</a:t>
            </a:r>
            <a:endParaRPr lang="es-ES" b="1" dirty="0">
              <a:solidFill>
                <a:schemeClr val="bg1"/>
              </a:solidFill>
            </a:endParaRPr>
          </a:p>
        </p:txBody>
      </p:sp>
    </p:spTree>
    <p:extLst>
      <p:ext uri="{BB962C8B-B14F-4D97-AF65-F5344CB8AC3E}">
        <p14:creationId xmlns:p14="http://schemas.microsoft.com/office/powerpoint/2010/main" val="4225630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484784"/>
            <a:ext cx="85995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buFont typeface="+mj-lt"/>
              <a:buAutoNum type="arabicPeriod" startAt="5"/>
            </a:pPr>
            <a:r>
              <a:rPr lang="es-PY" sz="2000" dirty="0" smtClean="0"/>
              <a:t>Descripción </a:t>
            </a:r>
            <a:r>
              <a:rPr lang="es-PY" sz="2000" dirty="0"/>
              <a:t>del capital social, emitido, suscripto e integrado y composición accionaria de la siguiente manera: </a:t>
            </a:r>
            <a:endParaRPr lang="es-PY" sz="2000" dirty="0" smtClean="0"/>
          </a:p>
          <a:p>
            <a:pPr marL="457200" indent="-457200" algn="just">
              <a:buFont typeface="Wingdings" panose="05000000000000000000" pitchFamily="2" charset="2"/>
              <a:buChar char="ü"/>
            </a:pPr>
            <a:r>
              <a:rPr lang="es-PY" sz="2000" dirty="0" smtClean="0"/>
              <a:t>Los accionistas </a:t>
            </a:r>
            <a:r>
              <a:rPr lang="es-PY" sz="2000" dirty="0"/>
              <a:t>que detentan el diez (10) por ciento o más de participación en el capital. </a:t>
            </a:r>
            <a:r>
              <a:rPr lang="es-PY" sz="2000" dirty="0" smtClean="0"/>
              <a:t>En </a:t>
            </a:r>
            <a:r>
              <a:rPr lang="es-PY" sz="2000" dirty="0"/>
              <a:t>casos de accionistas que sean personas jurídicas, se deberá llegar hasta los beneficiarios finales (personas físicas) quienes detentan el diez (10) por ciento o más de participación en el capital; </a:t>
            </a:r>
            <a:endParaRPr lang="es-PY" sz="2000" dirty="0" smtClean="0"/>
          </a:p>
          <a:p>
            <a:pPr marL="457200" indent="-457200" algn="just">
              <a:buFont typeface="Wingdings" panose="05000000000000000000" pitchFamily="2" charset="2"/>
              <a:buChar char="ü"/>
            </a:pPr>
            <a:endParaRPr lang="es-419" sz="2000" dirty="0"/>
          </a:p>
          <a:p>
            <a:pPr marL="457200" indent="-457200" algn="just">
              <a:buFont typeface="Wingdings" panose="05000000000000000000" pitchFamily="2" charset="2"/>
              <a:buChar char="ü"/>
            </a:pPr>
            <a:endParaRPr lang="es-PY" sz="2000" dirty="0" smtClean="0"/>
          </a:p>
          <a:p>
            <a:pPr marL="342900" indent="-342900" algn="just">
              <a:buFont typeface="Wingdings" panose="05000000000000000000" pitchFamily="2" charset="2"/>
              <a:buChar char="ü"/>
            </a:pPr>
            <a:endParaRPr lang="es-PY" sz="2000" dirty="0"/>
          </a:p>
          <a:p>
            <a:pPr marL="342900" indent="-342900" algn="just">
              <a:buFont typeface="Wingdings" panose="05000000000000000000" pitchFamily="2" charset="2"/>
              <a:buChar char="ü"/>
            </a:pPr>
            <a:endParaRPr lang="es-PY" sz="2000" dirty="0" smtClean="0"/>
          </a:p>
          <a:p>
            <a:pPr marL="457200" indent="-457200" algn="just">
              <a:buFont typeface="Wingdings" panose="05000000000000000000" pitchFamily="2" charset="2"/>
              <a:buChar char="ü"/>
            </a:pPr>
            <a:r>
              <a:rPr lang="es-PY" sz="2000" dirty="0" smtClean="0"/>
              <a:t>Los </a:t>
            </a:r>
            <a:r>
              <a:rPr lang="es-PY" sz="2000" dirty="0"/>
              <a:t>accionistas que representan hasta el cincuenta y uno (51) por ciento del capital, y hasta un máximo de veinte (20) accionistas. </a:t>
            </a:r>
            <a:endParaRPr lang="es-PY" sz="2000" dirty="0" smtClean="0"/>
          </a:p>
          <a:p>
            <a:pPr algn="just">
              <a:buNone/>
            </a:pPr>
            <a:endParaRPr lang="es-PY" sz="2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a:t>
            </a:r>
            <a:r>
              <a:rPr lang="es-ES" sz="2800" b="1" dirty="0">
                <a:solidFill>
                  <a:schemeClr val="bg1"/>
                </a:solidFill>
              </a:rPr>
              <a:t>Del Registro</a:t>
            </a:r>
            <a:endParaRPr lang="es-ES" b="1" dirty="0">
              <a:solidFill>
                <a:schemeClr val="bg1"/>
              </a:solidFill>
            </a:endParaRPr>
          </a:p>
        </p:txBody>
      </p:sp>
      <p:pic>
        <p:nvPicPr>
          <p:cNvPr id="2" name="Imagen 1"/>
          <p:cNvPicPr>
            <a:picLocks noChangeAspect="1"/>
          </p:cNvPicPr>
          <p:nvPr/>
        </p:nvPicPr>
        <p:blipFill rotWithShape="1">
          <a:blip r:embed="rId4"/>
          <a:srcRect l="13775" t="68208" r="36613" b="23388"/>
          <a:stretch/>
        </p:blipFill>
        <p:spPr>
          <a:xfrm>
            <a:off x="755576" y="3900830"/>
            <a:ext cx="8113799" cy="772745"/>
          </a:xfrm>
          <a:prstGeom prst="rect">
            <a:avLst/>
          </a:prstGeom>
        </p:spPr>
      </p:pic>
    </p:spTree>
    <p:extLst>
      <p:ext uri="{BB962C8B-B14F-4D97-AF65-F5344CB8AC3E}">
        <p14:creationId xmlns:p14="http://schemas.microsoft.com/office/powerpoint/2010/main" val="2781803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92980" y="1556792"/>
            <a:ext cx="85995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buFont typeface="+mj-lt"/>
              <a:buAutoNum type="arabicParenR" startAt="6"/>
            </a:pPr>
            <a:r>
              <a:rPr lang="es-PY" sz="2000" dirty="0" smtClean="0"/>
              <a:t>Estados </a:t>
            </a:r>
            <a:r>
              <a:rPr lang="es-PY" sz="2000" dirty="0"/>
              <a:t>Financieros del último ejercicio fiscal auditados por auditor externo registrado ante la Comisión Nacional de Valores, memoria del directorio, informe del síndico y copia autenticada del acta de asamblea que aprueba los mismos. </a:t>
            </a:r>
            <a:endParaRPr lang="es-PY" sz="2000" dirty="0" smtClean="0"/>
          </a:p>
          <a:p>
            <a:pPr marL="457200" indent="-457200" algn="just">
              <a:buFont typeface="+mj-lt"/>
              <a:buAutoNum type="arabicParenR" startAt="6"/>
            </a:pPr>
            <a:endParaRPr lang="es-PY" sz="2000" dirty="0"/>
          </a:p>
          <a:p>
            <a:pPr marL="457200" indent="-457200" algn="just">
              <a:buFont typeface="+mj-lt"/>
              <a:buAutoNum type="arabicParenR" startAt="6"/>
            </a:pPr>
            <a:r>
              <a:rPr lang="es-PY" sz="2000" dirty="0" smtClean="0"/>
              <a:t>Estados </a:t>
            </a:r>
            <a:r>
              <a:rPr lang="es-PY" sz="2000" dirty="0"/>
              <a:t>Financieros del último trimestre de acuerdo con las reglamentaciones de la autoridad que las rige. </a:t>
            </a:r>
            <a:endParaRPr lang="es-PY" sz="2000" dirty="0" smtClean="0"/>
          </a:p>
          <a:p>
            <a:pPr marL="457200" indent="-457200" algn="just">
              <a:buFont typeface="+mj-lt"/>
              <a:buAutoNum type="arabicParenR" startAt="6"/>
            </a:pPr>
            <a:endParaRPr lang="es-419" sz="2000" dirty="0"/>
          </a:p>
          <a:p>
            <a:pPr marL="457200" indent="-457200" algn="just">
              <a:buFont typeface="+mj-lt"/>
              <a:buAutoNum type="alphaLcParenR" startAt="2"/>
            </a:pPr>
            <a:r>
              <a:rPr lang="es-PY" sz="2000" b="1" dirty="0" smtClean="0"/>
              <a:t>Prospecto </a:t>
            </a:r>
            <a:r>
              <a:rPr lang="es-PY" sz="2000" b="1" dirty="0"/>
              <a:t>de emisión: </a:t>
            </a:r>
            <a:r>
              <a:rPr lang="es-PY" sz="2000" dirty="0"/>
              <a:t>acorde a las disposiciones contenidas en el </a:t>
            </a:r>
            <a:r>
              <a:rPr lang="es-PY" sz="2000" dirty="0" smtClean="0"/>
              <a:t> </a:t>
            </a:r>
            <a:r>
              <a:rPr lang="es-PY" sz="2000" b="1" dirty="0" smtClean="0"/>
              <a:t>TÍTULO DE EMISION DE TÍTULOS DE DEUDA BAJO EL ESQUEMA DE PROGRAMAS DE EMISIÓN GLOBAL </a:t>
            </a:r>
            <a:r>
              <a:rPr lang="es-PY" sz="2000" dirty="0" smtClean="0"/>
              <a:t>en el </a:t>
            </a:r>
            <a:r>
              <a:rPr lang="es-PY" sz="2000" b="1" dirty="0" smtClean="0"/>
              <a:t>Título 12 </a:t>
            </a:r>
            <a:r>
              <a:rPr lang="es-PY" sz="2000" dirty="0" smtClean="0"/>
              <a:t>del presente Reglamento. </a:t>
            </a:r>
            <a:endParaRPr lang="es-PY" sz="2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a:t>
            </a:r>
            <a:r>
              <a:rPr lang="es-ES" sz="2800" b="1" dirty="0">
                <a:solidFill>
                  <a:schemeClr val="bg1"/>
                </a:solidFill>
              </a:rPr>
              <a:t>Del Registro</a:t>
            </a:r>
            <a:endParaRPr lang="es-ES" b="1" dirty="0">
              <a:solidFill>
                <a:schemeClr val="bg1"/>
              </a:solidFill>
            </a:endParaRPr>
          </a:p>
        </p:txBody>
      </p:sp>
    </p:spTree>
    <p:extLst>
      <p:ext uri="{BB962C8B-B14F-4D97-AF65-F5344CB8AC3E}">
        <p14:creationId xmlns:p14="http://schemas.microsoft.com/office/powerpoint/2010/main" val="2850426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621244"/>
            <a:ext cx="85995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buAutoNum type="arabicPeriod"/>
            </a:pPr>
            <a:r>
              <a:rPr lang="es-PY" sz="2000" dirty="0" smtClean="0"/>
              <a:t>Resolución </a:t>
            </a:r>
            <a:r>
              <a:rPr lang="es-PY" sz="2000" dirty="0"/>
              <a:t>de la Superintendencia de Bancos que autoriza la emisión de </a:t>
            </a:r>
            <a:r>
              <a:rPr lang="es-PY" sz="2000" dirty="0" smtClean="0"/>
              <a:t>bonos. </a:t>
            </a:r>
          </a:p>
          <a:p>
            <a:pPr marL="457200" indent="-457200" algn="just">
              <a:buAutoNum type="arabicPeriod"/>
            </a:pPr>
            <a:endParaRPr lang="es-PY" sz="2000" dirty="0"/>
          </a:p>
          <a:p>
            <a:pPr marL="457200" indent="-457200" algn="just">
              <a:buAutoNum type="arabicPeriod"/>
            </a:pPr>
            <a:r>
              <a:rPr lang="es-PY" sz="2000" dirty="0" smtClean="0"/>
              <a:t>Copia </a:t>
            </a:r>
            <a:r>
              <a:rPr lang="es-PY" sz="2000" dirty="0"/>
              <a:t>autenticada del Acta de Emisión, o copia con firma digital acorde a las disposiciones contenidas en el TÍTULO DE EMISION DE TÍTULOS DE DEUDA BAJO EL ESQUEMA DE PROGRAMAS DE EMISIÓN GLOBAL en el </a:t>
            </a:r>
            <a:r>
              <a:rPr lang="es-PY" sz="2000" b="1" dirty="0"/>
              <a:t>Título 12 </a:t>
            </a:r>
            <a:r>
              <a:rPr lang="es-PY" sz="2000" dirty="0"/>
              <a:t>del presente Reglamento, en lo que resulte aplicable. </a:t>
            </a:r>
            <a:endParaRPr lang="es-PY" sz="2000" dirty="0" smtClean="0"/>
          </a:p>
          <a:p>
            <a:pPr marL="457200" indent="-457200" algn="just">
              <a:buAutoNum type="arabicPeriod"/>
            </a:pPr>
            <a:endParaRPr lang="es-PY" sz="2000" dirty="0"/>
          </a:p>
          <a:p>
            <a:pPr marL="457200" indent="-457200" algn="just">
              <a:buAutoNum type="arabicPeriod"/>
            </a:pPr>
            <a:r>
              <a:rPr lang="es-PY" sz="2000" dirty="0" smtClean="0"/>
              <a:t>Modelo </a:t>
            </a:r>
            <a:r>
              <a:rPr lang="es-PY" sz="2000" dirty="0"/>
              <a:t>del título global del bono, conforme las normas dispuestas para su negociación a través del sistema electrónico de negociación. </a:t>
            </a:r>
          </a:p>
          <a:p>
            <a:pPr marL="457200" indent="-457200" algn="just">
              <a:buFontTx/>
              <a:buAutoNum type="arabicPeriod"/>
            </a:pPr>
            <a:endParaRPr lang="es-PY" sz="2000" dirty="0"/>
          </a:p>
          <a:p>
            <a:pPr marL="457200" indent="-457200" algn="just">
              <a:buAutoNum type="arabicPeriod"/>
            </a:pPr>
            <a:endParaRPr lang="es-PY" sz="2000" dirty="0"/>
          </a:p>
          <a:p>
            <a:pPr algn="just">
              <a:buNone/>
            </a:pPr>
            <a:endParaRPr lang="es-PY" sz="2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Antecedentes Adicionales</a:t>
            </a:r>
            <a:endParaRPr lang="es-ES" b="1" dirty="0">
              <a:solidFill>
                <a:schemeClr val="bg1"/>
              </a:solidFill>
            </a:endParaRPr>
          </a:p>
        </p:txBody>
      </p:sp>
    </p:spTree>
    <p:extLst>
      <p:ext uri="{BB962C8B-B14F-4D97-AF65-F5344CB8AC3E}">
        <p14:creationId xmlns:p14="http://schemas.microsoft.com/office/powerpoint/2010/main" val="2907784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58133" y="1343768"/>
            <a:ext cx="85995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b="1" dirty="0" smtClean="0"/>
              <a:t>Artículo </a:t>
            </a:r>
            <a:r>
              <a:rPr lang="es-PY" sz="2000" b="1" dirty="0"/>
              <a:t>3°. Plazo de colocación. </a:t>
            </a:r>
            <a:r>
              <a:rPr lang="es-PY" sz="2000" dirty="0"/>
              <a:t>De acuerdo a lo dispuesto por la Autoridad Administrativa de Control. De no encontrarse dispuesto un plazo especifico de colocación en la autorización para la emisión, se estará a lo dispuesto para la colocación de Programas de Emisión Global en el </a:t>
            </a:r>
            <a:r>
              <a:rPr lang="es-PY" sz="2000" b="1" dirty="0"/>
              <a:t>Título 6 </a:t>
            </a:r>
            <a:r>
              <a:rPr lang="es-PY" sz="2000" dirty="0"/>
              <a:t>del presente Reglamento.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a:solidFill>
                  <a:schemeClr val="bg1"/>
                </a:solidFill>
              </a:rPr>
              <a:t>CAPÍTULO 1: Del Registro</a:t>
            </a:r>
          </a:p>
        </p:txBody>
      </p:sp>
      <p:sp>
        <p:nvSpPr>
          <p:cNvPr id="6" name="27 CuadroTexto"/>
          <p:cNvSpPr txBox="1">
            <a:spLocks noChangeArrowheads="1"/>
          </p:cNvSpPr>
          <p:nvPr/>
        </p:nvSpPr>
        <p:spPr bwMode="auto">
          <a:xfrm>
            <a:off x="269875" y="3212976"/>
            <a:ext cx="85995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s-PY" sz="2000" b="1" dirty="0" smtClean="0"/>
              <a:t>TITULO 6. </a:t>
            </a:r>
          </a:p>
          <a:p>
            <a:pPr>
              <a:buNone/>
            </a:pPr>
            <a:r>
              <a:rPr lang="es-PY" sz="2000" b="1" dirty="0" smtClean="0"/>
              <a:t>Artículo 7°. Plazos. </a:t>
            </a:r>
            <a:r>
              <a:rPr lang="es-PY" sz="2000" dirty="0" smtClean="0"/>
              <a:t>Serán los siguientes: </a:t>
            </a:r>
          </a:p>
          <a:p>
            <a:pPr>
              <a:buNone/>
            </a:pPr>
            <a:r>
              <a:rPr lang="es-PY" sz="2000" b="1" dirty="0" smtClean="0"/>
              <a:t>a) Plazo de colocación de Programas de Emisión Global. </a:t>
            </a:r>
            <a:r>
              <a:rPr lang="es-PY" sz="2000" dirty="0" smtClean="0"/>
              <a:t>El plazo de colocación es de quinientos (500) días corridos a partir de la fecha de registro ante la Comisión, para la colocación de las series dentro del programa de emisión global. </a:t>
            </a:r>
          </a:p>
          <a:p>
            <a:pPr>
              <a:buNone/>
            </a:pPr>
            <a:endParaRPr lang="es-PY" sz="2000" dirty="0" smtClean="0"/>
          </a:p>
          <a:p>
            <a:pPr>
              <a:buNone/>
            </a:pPr>
            <a:r>
              <a:rPr lang="es-PY" sz="2000" dirty="0" smtClean="0"/>
              <a:t>Para el caso de las entidades del sistema financiero, la Superintendencia de Bancos tendrá la potestad de establecer mayor o menor plazo, si lo considera. </a:t>
            </a:r>
            <a:endParaRPr lang="es-PY" sz="2000" dirty="0"/>
          </a:p>
        </p:txBody>
      </p:sp>
    </p:spTree>
    <p:extLst>
      <p:ext uri="{BB962C8B-B14F-4D97-AF65-F5344CB8AC3E}">
        <p14:creationId xmlns:p14="http://schemas.microsoft.com/office/powerpoint/2010/main" val="3956154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700808"/>
            <a:ext cx="85995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b="1" dirty="0" smtClean="0"/>
              <a:t>Artículo </a:t>
            </a:r>
            <a:r>
              <a:rPr lang="es-PY" sz="2000" b="1" dirty="0"/>
              <a:t>4°. Cortes mínimos. </a:t>
            </a:r>
            <a:endParaRPr lang="es-PY" sz="2000" b="1" dirty="0" smtClean="0"/>
          </a:p>
          <a:p>
            <a:pPr algn="just">
              <a:buNone/>
            </a:pPr>
            <a:r>
              <a:rPr lang="es-PY" sz="2000" dirty="0" smtClean="0"/>
              <a:t>Para </a:t>
            </a:r>
            <a:r>
              <a:rPr lang="es-PY" sz="2000" dirty="0"/>
              <a:t>negociaciones en el mercado primario: No deberán ser inferiores a lo establecido en la resolución reglamentaria emitida por la Autoridad Administrativa de Control, representados en múltiplos de G. 1.000.000.- (Guaraníes: Un millón), para emisiones en guaraníes; y para emisiones en moneda extranjera representados en múltiplos de US$. 1.000.- (Dólares americanos: Un mil). </a:t>
            </a:r>
            <a:endParaRPr lang="es-PY" sz="2000" dirty="0" smtClean="0"/>
          </a:p>
          <a:p>
            <a:pPr algn="just">
              <a:buNone/>
            </a:pPr>
            <a:endParaRPr lang="es-PY" sz="2000" dirty="0"/>
          </a:p>
          <a:p>
            <a:pPr algn="just">
              <a:buNone/>
            </a:pPr>
            <a:r>
              <a:rPr lang="es-PY" sz="2000" dirty="0"/>
              <a:t>Para negociaciones en el mercado secundario: A partir de G. 1.000.000.- (Guaraníes: Un millón), para emisiones en guaraníes; y para emisiones en moneda extranjera a partir del equivalente a US$. 1.000.-(Dólares americanos: Un mil).-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a:solidFill>
                  <a:schemeClr val="bg1"/>
                </a:solidFill>
              </a:rPr>
              <a:t>CAPÍTULO 1: Del Registro</a:t>
            </a:r>
          </a:p>
        </p:txBody>
      </p:sp>
    </p:spTree>
    <p:extLst>
      <p:ext uri="{BB962C8B-B14F-4D97-AF65-F5344CB8AC3E}">
        <p14:creationId xmlns:p14="http://schemas.microsoft.com/office/powerpoint/2010/main" val="1621970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51519" y="6309320"/>
            <a:ext cx="8640959" cy="307777"/>
          </a:xfrm>
          <a:prstGeom prst="rect">
            <a:avLst/>
          </a:prstGeom>
          <a:noFill/>
          <a:ln w="12700" cap="sq">
            <a:noFill/>
            <a:miter lim="800000"/>
            <a:headEnd type="none" w="sm" len="sm"/>
            <a:tailEnd type="none" w="sm" len="sm"/>
          </a:ln>
        </p:spPr>
        <p:txBody>
          <a:bodyPr wrap="square">
            <a:spAutoFit/>
          </a:bodyPr>
          <a:lstStyle/>
          <a:p>
            <a:pPr algn="ctr">
              <a:spcBef>
                <a:spcPct val="50000"/>
              </a:spcBef>
            </a:pPr>
            <a:r>
              <a:rPr lang="es-ES" sz="1400" b="1" dirty="0" smtClean="0"/>
              <a:t>Noviembre, </a:t>
            </a:r>
            <a:r>
              <a:rPr lang="es-ES" sz="1400" b="1" dirty="0"/>
              <a:t>2020</a:t>
            </a:r>
          </a:p>
        </p:txBody>
      </p:sp>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062" y="0"/>
            <a:ext cx="5197875" cy="2924944"/>
          </a:xfrm>
          <a:prstGeom prst="rect">
            <a:avLst/>
          </a:prstGeom>
        </p:spPr>
      </p:pic>
      <p:sp>
        <p:nvSpPr>
          <p:cNvPr id="9" name="Text Box 2"/>
          <p:cNvSpPr txBox="1">
            <a:spLocks noChangeArrowheads="1"/>
          </p:cNvSpPr>
          <p:nvPr/>
        </p:nvSpPr>
        <p:spPr bwMode="auto">
          <a:xfrm>
            <a:off x="251519" y="3109104"/>
            <a:ext cx="8654813" cy="954107"/>
          </a:xfrm>
          <a:prstGeom prst="rect">
            <a:avLst/>
          </a:prstGeom>
          <a:solidFill>
            <a:srgbClr val="294970"/>
          </a:solidFill>
          <a:ln w="12700" cap="sq">
            <a:noFill/>
            <a:miter lim="800000"/>
            <a:headEnd type="none" w="sm" len="sm"/>
            <a:tailEnd type="none" w="sm" len="sm"/>
          </a:ln>
        </p:spPr>
        <p:txBody>
          <a:bodyPr wrap="square" anchor="ctr">
            <a:spAutoFit/>
          </a:bodyPr>
          <a:lstStyle/>
          <a:p>
            <a:pPr algn="ctr"/>
            <a:r>
              <a:rPr lang="es-ES" sz="2800" b="1" dirty="0" smtClean="0">
                <a:solidFill>
                  <a:schemeClr val="bg1"/>
                </a:solidFill>
              </a:rPr>
              <a:t>Bonos Bursátiles de Corto Plazo, a los efectos de su Oferta Pública en Bolsa</a:t>
            </a:r>
          </a:p>
        </p:txBody>
      </p:sp>
      <p:sp>
        <p:nvSpPr>
          <p:cNvPr id="8" name="Text Box 2"/>
          <p:cNvSpPr txBox="1">
            <a:spLocks noChangeArrowheads="1"/>
          </p:cNvSpPr>
          <p:nvPr/>
        </p:nvSpPr>
        <p:spPr bwMode="auto">
          <a:xfrm>
            <a:off x="251519" y="4930900"/>
            <a:ext cx="8640959" cy="1523494"/>
          </a:xfrm>
          <a:prstGeom prst="rect">
            <a:avLst/>
          </a:prstGeom>
          <a:noFill/>
          <a:ln w="12700" cap="sq">
            <a:noFill/>
            <a:miter lim="800000"/>
            <a:headEnd type="none" w="sm" len="sm"/>
            <a:tailEnd type="none" w="sm" len="sm"/>
          </a:ln>
        </p:spPr>
        <p:txBody>
          <a:bodyPr wrap="square">
            <a:spAutoFit/>
          </a:bodyPr>
          <a:lstStyle/>
          <a:p>
            <a:pPr algn="ctr">
              <a:spcBef>
                <a:spcPts val="600"/>
              </a:spcBef>
            </a:pPr>
            <a:r>
              <a:rPr lang="es-ES" sz="1600" b="1" dirty="0"/>
              <a:t>REGLAMENTO GENERAL DEL MERCADO DE VALORES</a:t>
            </a:r>
          </a:p>
          <a:p>
            <a:pPr algn="ctr">
              <a:spcBef>
                <a:spcPts val="600"/>
              </a:spcBef>
            </a:pPr>
            <a:r>
              <a:rPr lang="es-ES" sz="1400" b="1" dirty="0"/>
              <a:t>RESOLUCIÓN CNV CG N° 6/19</a:t>
            </a:r>
            <a:endParaRPr lang="es-ES" sz="2000" b="1" dirty="0"/>
          </a:p>
          <a:p>
            <a:pPr algn="ctr"/>
            <a:r>
              <a:rPr lang="es-PY" sz="1400" b="1" u="sng" dirty="0" smtClean="0">
                <a:latin typeface="+mj-lt"/>
              </a:rPr>
              <a:t>TÍTULO 11</a:t>
            </a:r>
          </a:p>
          <a:p>
            <a:pPr algn="ctr"/>
            <a:endParaRPr lang="es-PY" sz="2000" b="1" u="sng" dirty="0">
              <a:latin typeface="+mj-lt"/>
            </a:endParaRPr>
          </a:p>
          <a:p>
            <a:pPr algn="ctr"/>
            <a:r>
              <a:rPr lang="es-PY" sz="2400" dirty="0" smtClean="0"/>
              <a:t> </a:t>
            </a:r>
            <a:endParaRPr lang="es-ES" sz="1600" b="1" dirty="0">
              <a:latin typeface="+mj-lt"/>
            </a:endParaRPr>
          </a:p>
        </p:txBody>
      </p:sp>
    </p:spTree>
    <p:extLst>
      <p:ext uri="{BB962C8B-B14F-4D97-AF65-F5344CB8AC3E}">
        <p14:creationId xmlns:p14="http://schemas.microsoft.com/office/powerpoint/2010/main" val="1297202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73929" y="1989217"/>
            <a:ext cx="859950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endParaRPr lang="es-PY" sz="2000" dirty="0"/>
          </a:p>
          <a:p>
            <a:pPr algn="just">
              <a:buNone/>
            </a:pPr>
            <a:r>
              <a:rPr lang="es-PY" sz="2000" dirty="0"/>
              <a:t> </a:t>
            </a:r>
            <a:r>
              <a:rPr lang="es-PY" sz="2000" b="1" dirty="0"/>
              <a:t>Artículo 1°. Ámbito de Aplicación. </a:t>
            </a:r>
            <a:r>
              <a:rPr lang="es-PY" sz="2000" dirty="0"/>
              <a:t>Los bonos bursátiles de corto plazo podrán ser emitidos por las sociedades emisoras y emisoras de capital abierto habilitadas en la Comisión Nacional de Valores y en la Bolsa, y que no sean entidades financieras</a:t>
            </a:r>
            <a:r>
              <a:rPr lang="es-PY" sz="2000" dirty="0" smtClean="0"/>
              <a:t>.</a:t>
            </a:r>
          </a:p>
          <a:p>
            <a:pPr algn="just">
              <a:buNone/>
            </a:pPr>
            <a:r>
              <a:rPr lang="es-PY" sz="2000" dirty="0" smtClean="0"/>
              <a:t> </a:t>
            </a:r>
            <a:endParaRPr lang="es-PY" sz="2000" dirty="0"/>
          </a:p>
          <a:p>
            <a:pPr algn="just">
              <a:buNone/>
            </a:pPr>
            <a:r>
              <a:rPr lang="es-PY" sz="2000" dirty="0"/>
              <a:t>Este régimen no resulta aplicable a las entidades emisoras que no cuentan con información histórica o que cuenten con información insuficiente, al igual que las que se encuentran comprendidas en el régimen especial de Pequeñas y Medianas Empresas.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1: Definición General</a:t>
            </a:r>
            <a:endParaRPr lang="es-ES" b="1" dirty="0">
              <a:solidFill>
                <a:schemeClr val="bg1"/>
              </a:solidFill>
            </a:endParaRPr>
          </a:p>
        </p:txBody>
      </p:sp>
    </p:spTree>
    <p:extLst>
      <p:ext uri="{BB962C8B-B14F-4D97-AF65-F5344CB8AC3E}">
        <p14:creationId xmlns:p14="http://schemas.microsoft.com/office/powerpoint/2010/main" val="3187023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060848"/>
            <a:ext cx="7730017" cy="4349829"/>
          </a:xfrm>
          <a:prstGeom prst="rect">
            <a:avLst/>
          </a:prstGeom>
        </p:spPr>
      </p:pic>
      <p:sp>
        <p:nvSpPr>
          <p:cNvPr id="9" name="Text Box 2"/>
          <p:cNvSpPr txBox="1">
            <a:spLocks noChangeArrowheads="1"/>
          </p:cNvSpPr>
          <p:nvPr/>
        </p:nvSpPr>
        <p:spPr bwMode="auto">
          <a:xfrm>
            <a:off x="309675" y="1124744"/>
            <a:ext cx="8654813" cy="1200329"/>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3600" b="1" dirty="0" smtClean="0">
                <a:solidFill>
                  <a:schemeClr val="bg1"/>
                </a:solidFill>
              </a:rPr>
              <a:t>Requisitos para el Registro de un Programa Global de Emisión</a:t>
            </a:r>
          </a:p>
        </p:txBody>
      </p:sp>
    </p:spTree>
    <p:extLst>
      <p:ext uri="{BB962C8B-B14F-4D97-AF65-F5344CB8AC3E}">
        <p14:creationId xmlns:p14="http://schemas.microsoft.com/office/powerpoint/2010/main" val="3040346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495812"/>
            <a:ext cx="85995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endParaRPr lang="es-PY" sz="2000" dirty="0"/>
          </a:p>
          <a:p>
            <a:pPr algn="just">
              <a:buNone/>
            </a:pPr>
            <a:r>
              <a:rPr lang="es-PY" sz="2000" b="1" dirty="0" smtClean="0"/>
              <a:t>Artículo </a:t>
            </a:r>
            <a:r>
              <a:rPr lang="es-PY" sz="2000" b="1" dirty="0"/>
              <a:t>1°. Registro. </a:t>
            </a:r>
            <a:r>
              <a:rPr lang="es-PY" sz="2000" dirty="0"/>
              <a:t>La solicitud de registro del Programa de Emisión Global de Bonos Bursátiles de Corto Plazo, debe presentarse acompañada de una copia del comprobante de pago del arancel correspondiente. La presentación debe contener lo siguiente: </a:t>
            </a:r>
            <a:endParaRPr lang="es-PY" sz="2000" dirty="0" smtClean="0"/>
          </a:p>
          <a:p>
            <a:pPr algn="just">
              <a:buNone/>
            </a:pPr>
            <a:endParaRPr lang="es-PY" sz="2000" dirty="0"/>
          </a:p>
          <a:p>
            <a:pPr marL="457200" indent="-457200" algn="just">
              <a:buAutoNum type="alphaLcParenR"/>
            </a:pPr>
            <a:r>
              <a:rPr lang="es-PY" sz="2000" dirty="0" smtClean="0"/>
              <a:t>Nota </a:t>
            </a:r>
            <a:r>
              <a:rPr lang="es-PY" sz="2000" dirty="0"/>
              <a:t>de solicitud detallando las condiciones generales del Programa de Emisión Global, cuyo registro solicitan. </a:t>
            </a:r>
            <a:endParaRPr lang="es-PY" sz="2000" dirty="0" smtClean="0"/>
          </a:p>
          <a:p>
            <a:pPr marL="457200" indent="-457200" algn="just">
              <a:buAutoNum type="alphaLcParenR"/>
            </a:pPr>
            <a:endParaRPr lang="es-PY" sz="2000" dirty="0"/>
          </a:p>
          <a:p>
            <a:pPr marL="457200" indent="-457200" algn="just">
              <a:buAutoNum type="alphaLcParenR"/>
            </a:pPr>
            <a:r>
              <a:rPr lang="es-PY" sz="2000" dirty="0" smtClean="0"/>
              <a:t>Copia </a:t>
            </a:r>
            <a:r>
              <a:rPr lang="es-PY" sz="2000" dirty="0"/>
              <a:t>autenticada del Acta de Emisión, o copia con firma digital acorde a las disposiciones contenidas </a:t>
            </a:r>
            <a:r>
              <a:rPr lang="es-PY" sz="2000" dirty="0" smtClean="0"/>
              <a:t>en </a:t>
            </a:r>
            <a:r>
              <a:rPr lang="es-PY" sz="2000" dirty="0"/>
              <a:t>el Título 12 del presente Reglamento.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388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CAPÍTULO 2: Del Registro</a:t>
            </a:r>
            <a:endParaRPr lang="es-ES" b="1" dirty="0">
              <a:solidFill>
                <a:schemeClr val="bg1"/>
              </a:solidFill>
            </a:endParaRPr>
          </a:p>
        </p:txBody>
      </p:sp>
    </p:spTree>
    <p:extLst>
      <p:ext uri="{BB962C8B-B14F-4D97-AF65-F5344CB8AC3E}">
        <p14:creationId xmlns:p14="http://schemas.microsoft.com/office/powerpoint/2010/main" val="1984617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332051"/>
            <a:ext cx="85995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endParaRPr lang="es-PY" sz="2000" dirty="0"/>
          </a:p>
          <a:p>
            <a:pPr marL="457200" indent="-457200" algn="just">
              <a:buAutoNum type="arabicPeriod"/>
            </a:pPr>
            <a:r>
              <a:rPr lang="es-PY" sz="2000" dirty="0" smtClean="0"/>
              <a:t>Modelo </a:t>
            </a:r>
            <a:r>
              <a:rPr lang="es-PY" sz="2000" dirty="0"/>
              <a:t>de título global de bono, conteniendo las especificaciones establecidas en el Reglamento Operativo del Sistema Electrónico de </a:t>
            </a:r>
            <a:r>
              <a:rPr lang="es-PY" sz="2000" dirty="0" smtClean="0"/>
              <a:t>Negociación.</a:t>
            </a:r>
          </a:p>
          <a:p>
            <a:pPr marL="457200" indent="-457200" algn="just">
              <a:buAutoNum type="arabicPeriod"/>
            </a:pPr>
            <a:endParaRPr lang="es-PY" sz="2000" dirty="0" smtClean="0"/>
          </a:p>
          <a:p>
            <a:pPr marL="457200" indent="-457200" algn="just">
              <a:buAutoNum type="arabicPeriod"/>
            </a:pPr>
            <a:r>
              <a:rPr lang="es-PY" sz="2000" dirty="0" smtClean="0"/>
              <a:t>Declaración </a:t>
            </a:r>
            <a:r>
              <a:rPr lang="es-PY" sz="2000" dirty="0"/>
              <a:t>jurada de no haberse solicitado convocatoria de acreedores, ni haberse decretado la quiebra, y de no encontrarse en estado de interdicción, y sobre la veracidad de la información proporcionada. </a:t>
            </a:r>
            <a:endParaRPr lang="es-PY" sz="2000" dirty="0" smtClean="0"/>
          </a:p>
          <a:p>
            <a:pPr marL="457200" indent="-457200" algn="just">
              <a:buAutoNum type="arabicPeriod"/>
            </a:pPr>
            <a:endParaRPr lang="es-PY" sz="2000" dirty="0" smtClean="0"/>
          </a:p>
          <a:p>
            <a:pPr marL="457200" indent="-457200" algn="just">
              <a:buAutoNum type="arabicPeriod"/>
            </a:pPr>
            <a:r>
              <a:rPr lang="es-PY" sz="2000" dirty="0" smtClean="0"/>
              <a:t>Copia </a:t>
            </a:r>
            <a:r>
              <a:rPr lang="es-PY" sz="2000" dirty="0"/>
              <a:t>autenticada del contrato suscripto con el Representante de Obligacionistas según la Ley de Mercado de Valores.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046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smtClean="0">
                <a:solidFill>
                  <a:schemeClr val="bg1"/>
                </a:solidFill>
              </a:rPr>
              <a:t>Antecedentes Adicionales.</a:t>
            </a:r>
            <a:endParaRPr lang="es-ES" b="1" dirty="0">
              <a:solidFill>
                <a:schemeClr val="bg1"/>
              </a:solidFill>
            </a:endParaRPr>
          </a:p>
        </p:txBody>
      </p:sp>
    </p:spTree>
    <p:extLst>
      <p:ext uri="{BB962C8B-B14F-4D97-AF65-F5344CB8AC3E}">
        <p14:creationId xmlns:p14="http://schemas.microsoft.com/office/powerpoint/2010/main" val="1314643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332051"/>
            <a:ext cx="859950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b="1" dirty="0" smtClean="0"/>
              <a:t>Artículo </a:t>
            </a:r>
            <a:r>
              <a:rPr lang="es-PY" sz="2000" b="1" dirty="0"/>
              <a:t>2°. Series. </a:t>
            </a:r>
            <a:r>
              <a:rPr lang="es-PY" sz="2000" dirty="0"/>
              <a:t>Las Series que forman parte del Programa de Emisión Global se registrarán directamente en la Bolsa. </a:t>
            </a:r>
            <a:endParaRPr lang="es-PY" sz="2000" dirty="0" smtClean="0"/>
          </a:p>
          <a:p>
            <a:pPr algn="just">
              <a:buNone/>
            </a:pPr>
            <a:endParaRPr lang="es-PY" sz="2000" dirty="0"/>
          </a:p>
          <a:p>
            <a:pPr algn="just">
              <a:buNone/>
            </a:pPr>
            <a:r>
              <a:rPr lang="es-PY" sz="2000" b="1" dirty="0"/>
              <a:t>Artículo 3°. Límite de la emisión y de endeudamiento. </a:t>
            </a:r>
            <a:r>
              <a:rPr lang="es-PY" sz="2000" dirty="0"/>
              <a:t>Se establecen los siguientes límites para la emisión: </a:t>
            </a:r>
            <a:endParaRPr lang="es-PY" sz="2000" dirty="0" smtClean="0"/>
          </a:p>
          <a:p>
            <a:pPr algn="just">
              <a:buNone/>
            </a:pPr>
            <a:endParaRPr lang="es-PY" sz="2000" dirty="0"/>
          </a:p>
          <a:p>
            <a:pPr marL="457200" indent="-457200" algn="just">
              <a:buAutoNum type="alphaLcParenR"/>
            </a:pPr>
            <a:r>
              <a:rPr lang="es-PY" sz="2000" dirty="0" smtClean="0"/>
              <a:t>Para </a:t>
            </a:r>
            <a:r>
              <a:rPr lang="es-PY" sz="2000" dirty="0"/>
              <a:t>las entidades emisoras que emitan en el año de su ingreso al mercado de valores, hasta el 5% del patrimonio neto. Este límite será considerado durante dos años, luego de los cuales pasará a los siguientes límites según sea su caso. </a:t>
            </a:r>
            <a:endParaRPr lang="es-PY" sz="2000" dirty="0" smtClean="0"/>
          </a:p>
          <a:p>
            <a:pPr marL="457200" indent="-457200" algn="just">
              <a:buAutoNum type="alphaLcParenR"/>
            </a:pPr>
            <a:endParaRPr lang="es-PY" sz="2000" dirty="0" smtClean="0"/>
          </a:p>
          <a:p>
            <a:pPr marL="457200" indent="-457200" algn="just">
              <a:buAutoNum type="alphaLcParenR"/>
            </a:pPr>
            <a:r>
              <a:rPr lang="es-PY" sz="2000" dirty="0" smtClean="0"/>
              <a:t>Para </a:t>
            </a:r>
            <a:r>
              <a:rPr lang="es-PY" sz="2000" dirty="0"/>
              <a:t>las entidades emisoras ya inscriptas y que no hayan registrado emisiones de títulos de deuda en los dos años anteriores a la fecha de presentación de la solicitud, hasta el 15% de su patrimonio neto.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046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a:solidFill>
                  <a:schemeClr val="bg1"/>
                </a:solidFill>
              </a:rPr>
              <a:t>CAPÍTULO 2: </a:t>
            </a:r>
            <a:r>
              <a:rPr lang="es-ES" sz="2800" b="1" dirty="0" smtClean="0">
                <a:solidFill>
                  <a:schemeClr val="bg1"/>
                </a:solidFill>
              </a:rPr>
              <a:t>Del </a:t>
            </a:r>
            <a:r>
              <a:rPr lang="es-ES" sz="2800" b="1" dirty="0">
                <a:solidFill>
                  <a:schemeClr val="bg1"/>
                </a:solidFill>
              </a:rPr>
              <a:t>Registro</a:t>
            </a:r>
          </a:p>
        </p:txBody>
      </p:sp>
    </p:spTree>
    <p:extLst>
      <p:ext uri="{BB962C8B-B14F-4D97-AF65-F5344CB8AC3E}">
        <p14:creationId xmlns:p14="http://schemas.microsoft.com/office/powerpoint/2010/main" val="3801314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967349"/>
            <a:ext cx="85995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dirty="0" smtClean="0"/>
              <a:t>c</a:t>
            </a:r>
            <a:r>
              <a:rPr lang="es-PY" sz="2000" dirty="0"/>
              <a:t>) Para las entidades emisoras ya inscriptas y que cuenten con emisiones de títulos de deuda en circulación hasta el 25% de su patrimonio neto. </a:t>
            </a:r>
            <a:endParaRPr lang="es-PY" sz="2000" dirty="0" smtClean="0"/>
          </a:p>
          <a:p>
            <a:pPr algn="just">
              <a:buNone/>
            </a:pPr>
            <a:endParaRPr lang="es-PY" sz="2000" dirty="0" smtClean="0"/>
          </a:p>
          <a:p>
            <a:pPr algn="just">
              <a:buNone/>
            </a:pPr>
            <a:r>
              <a:rPr lang="es-PY" sz="2000" dirty="0" smtClean="0"/>
              <a:t>El </a:t>
            </a:r>
            <a:r>
              <a:rPr lang="es-PY" sz="2000" dirty="0"/>
              <a:t>monto máximo de endeudamiento de la entidad emisora, a través de oferta pública incluida la emisión realizada por este procedimiento no podrá exceder, en conjunto, el ciento por ciento del patrimonio neto. </a:t>
            </a:r>
            <a:endParaRPr lang="es-PY" sz="2000" dirty="0" smtClean="0"/>
          </a:p>
          <a:p>
            <a:pPr algn="just">
              <a:buNone/>
            </a:pPr>
            <a:endParaRPr lang="es-PY" sz="2000" dirty="0"/>
          </a:p>
          <a:p>
            <a:pPr algn="just">
              <a:buNone/>
            </a:pPr>
            <a:r>
              <a:rPr lang="es-PY" sz="2000" dirty="0" smtClean="0"/>
              <a:t>Para </a:t>
            </a:r>
            <a:r>
              <a:rPr lang="es-PY" sz="2000" dirty="0"/>
              <a:t>ambos límites se tomará como base </a:t>
            </a:r>
            <a:r>
              <a:rPr lang="es-PY" sz="2000" dirty="0" smtClean="0"/>
              <a:t>el </a:t>
            </a:r>
            <a:r>
              <a:rPr lang="es-PY" sz="2000" dirty="0"/>
              <a:t>patrimonio neto, el último balance trimestral remitido a la Comisión Nacional de Valores y a la Bolsa. </a:t>
            </a:r>
            <a:endParaRPr lang="es-PY" sz="2000" dirty="0" smtClean="0"/>
          </a:p>
          <a:p>
            <a:pPr algn="just">
              <a:buNone/>
            </a:pPr>
            <a:endParaRPr lang="es-PY" sz="20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046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a:solidFill>
                  <a:schemeClr val="bg1"/>
                </a:solidFill>
              </a:rPr>
              <a:t>CAPÍTULO 2: </a:t>
            </a:r>
            <a:r>
              <a:rPr lang="es-ES" sz="2800" b="1" dirty="0" smtClean="0">
                <a:solidFill>
                  <a:schemeClr val="bg1"/>
                </a:solidFill>
              </a:rPr>
              <a:t>Del </a:t>
            </a:r>
            <a:r>
              <a:rPr lang="es-ES" sz="2800" b="1" dirty="0">
                <a:solidFill>
                  <a:schemeClr val="bg1"/>
                </a:solidFill>
              </a:rPr>
              <a:t>Registro</a:t>
            </a:r>
          </a:p>
        </p:txBody>
      </p:sp>
    </p:spTree>
    <p:extLst>
      <p:ext uri="{BB962C8B-B14F-4D97-AF65-F5344CB8AC3E}">
        <p14:creationId xmlns:p14="http://schemas.microsoft.com/office/powerpoint/2010/main" val="41982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2027743"/>
            <a:ext cx="85995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dirty="0" smtClean="0"/>
              <a:t>A </a:t>
            </a:r>
            <a:r>
              <a:rPr lang="es-PY" sz="2000" dirty="0"/>
              <a:t>excepción de aquellas emisiones de bonos bursátiles de corto plazo que cuenten con calificación de riesgo, a las que no se aplicará límite. </a:t>
            </a:r>
            <a:endParaRPr lang="es-PY" sz="2000" dirty="0" smtClean="0"/>
          </a:p>
          <a:p>
            <a:pPr algn="just">
              <a:buNone/>
            </a:pPr>
            <a:endParaRPr lang="es-PY" sz="2000" dirty="0" smtClean="0"/>
          </a:p>
          <a:p>
            <a:pPr algn="just">
              <a:buNone/>
            </a:pPr>
            <a:r>
              <a:rPr lang="es-PY" sz="2000" dirty="0" smtClean="0"/>
              <a:t>En </a:t>
            </a:r>
            <a:r>
              <a:rPr lang="es-PY" sz="2000" dirty="0"/>
              <a:t>este caso deberán presentar además un Informe del Representante Legal, que contenga el estado de las deudas de la sociedad contraídas con indicación de los vencimientos clasificados en corriente y no corriente, y situación de pago de los mismos (capital e intereses) al cierre del mes anterior a la fecha de solicitud de inscripción de los bonos. Asimismo, deberán indicarse las deudas preferentes o privilegiadas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046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a:solidFill>
                  <a:schemeClr val="bg1"/>
                </a:solidFill>
              </a:rPr>
              <a:t>CAPÍTULO 2: </a:t>
            </a:r>
            <a:r>
              <a:rPr lang="es-ES" sz="2800" b="1" dirty="0" smtClean="0">
                <a:solidFill>
                  <a:schemeClr val="bg1"/>
                </a:solidFill>
              </a:rPr>
              <a:t>Del </a:t>
            </a:r>
            <a:r>
              <a:rPr lang="es-ES" sz="2800" b="1" dirty="0">
                <a:solidFill>
                  <a:schemeClr val="bg1"/>
                </a:solidFill>
              </a:rPr>
              <a:t>Registro</a:t>
            </a:r>
          </a:p>
        </p:txBody>
      </p:sp>
    </p:spTree>
    <p:extLst>
      <p:ext uri="{BB962C8B-B14F-4D97-AF65-F5344CB8AC3E}">
        <p14:creationId xmlns:p14="http://schemas.microsoft.com/office/powerpoint/2010/main" val="2006137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92980" y="1312307"/>
            <a:ext cx="859950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b="1" dirty="0"/>
              <a:t>Artículo 4°. Cortes mínimos</a:t>
            </a:r>
            <a:r>
              <a:rPr lang="es-PY" sz="2000" dirty="0"/>
              <a:t>. </a:t>
            </a:r>
            <a:endParaRPr lang="es-PY" sz="2000" dirty="0" smtClean="0"/>
          </a:p>
          <a:p>
            <a:pPr marL="342900" indent="-342900" algn="just"/>
            <a:r>
              <a:rPr lang="es-PY" sz="2000" dirty="0" smtClean="0"/>
              <a:t>Para </a:t>
            </a:r>
            <a:r>
              <a:rPr lang="es-PY" sz="2000" dirty="0"/>
              <a:t>las emisiones en guaraníes, el valor nominal o corte de cada título será de Guaraníes un millón (G. 1.000.000) o sus </a:t>
            </a:r>
            <a:r>
              <a:rPr lang="es-PY" sz="2000" dirty="0" smtClean="0"/>
              <a:t>múltiplos.</a:t>
            </a:r>
          </a:p>
          <a:p>
            <a:pPr marL="342900" indent="-342900" algn="just"/>
            <a:r>
              <a:rPr lang="es-PY" sz="2000" dirty="0"/>
              <a:t>P</a:t>
            </a:r>
            <a:r>
              <a:rPr lang="es-PY" sz="2000" dirty="0" smtClean="0"/>
              <a:t>ara </a:t>
            </a:r>
            <a:r>
              <a:rPr lang="es-PY" sz="2000" dirty="0"/>
              <a:t>las emisiones en moneda extranjera, el valor nominal o corte de cada título será el equivalente a un mil dólares de los Estados Unidos de América (U$S 1.000) o sus múltiplos. </a:t>
            </a:r>
            <a:endParaRPr lang="es-PY" sz="2000" dirty="0" smtClean="0"/>
          </a:p>
          <a:p>
            <a:pPr algn="just">
              <a:buNone/>
            </a:pPr>
            <a:endParaRPr lang="es-PY" sz="2000" dirty="0" smtClean="0"/>
          </a:p>
          <a:p>
            <a:pPr>
              <a:buNone/>
            </a:pPr>
            <a:r>
              <a:rPr lang="es-PY" sz="2000" b="1" dirty="0" smtClean="0"/>
              <a:t>Artículo </a:t>
            </a:r>
            <a:r>
              <a:rPr lang="es-PY" sz="2000" b="1" dirty="0"/>
              <a:t>6°. Destino de los fondos. </a:t>
            </a:r>
            <a:endParaRPr lang="es-PY" sz="2000" b="1" dirty="0" smtClean="0"/>
          </a:p>
          <a:p>
            <a:pPr marL="342900" indent="-342900"/>
            <a:r>
              <a:rPr lang="es-PY" sz="2000" dirty="0" smtClean="0"/>
              <a:t>Los </a:t>
            </a:r>
            <a:r>
              <a:rPr lang="es-PY" sz="2000" dirty="0"/>
              <a:t>fondos obtenidos a través de la emisión de los bonos bursátiles de corto plazo, emitidos conforme a este procedimiento, sólo podrán ser aplicados para capital operativo. </a:t>
            </a:r>
            <a:endParaRPr lang="es-PY" sz="2000" dirty="0" smtClean="0"/>
          </a:p>
          <a:p>
            <a:pPr marL="342900" indent="-342900"/>
            <a:r>
              <a:rPr lang="es-PY" sz="2000" dirty="0" smtClean="0"/>
              <a:t>Los </a:t>
            </a:r>
            <a:r>
              <a:rPr lang="es-PY" sz="2000" dirty="0"/>
              <a:t>recursos obtenidos a través de la emisión de bonos bursátiles de corto plazo no podrán ser destinados a la intermediación </a:t>
            </a:r>
            <a:r>
              <a:rPr lang="es-PY" sz="2000" dirty="0" smtClean="0"/>
              <a:t>financiera.</a:t>
            </a:r>
          </a:p>
          <a:p>
            <a:pPr marL="342900" indent="-342900"/>
            <a:r>
              <a:rPr lang="es-PY" sz="2000" dirty="0" smtClean="0"/>
              <a:t>Tampoco </a:t>
            </a:r>
            <a:r>
              <a:rPr lang="es-PY" sz="2000" dirty="0"/>
              <a:t>podrán adquirirse acciones o bonos convertibles de otras sociedades con los recursos captados.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046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a:solidFill>
                  <a:schemeClr val="bg1"/>
                </a:solidFill>
              </a:rPr>
              <a:t>CAPÍTULO 2: </a:t>
            </a:r>
            <a:r>
              <a:rPr lang="es-ES" sz="2800" b="1" dirty="0" smtClean="0">
                <a:solidFill>
                  <a:schemeClr val="bg1"/>
                </a:solidFill>
              </a:rPr>
              <a:t>Del </a:t>
            </a:r>
            <a:r>
              <a:rPr lang="es-ES" sz="2800" b="1" dirty="0">
                <a:solidFill>
                  <a:schemeClr val="bg1"/>
                </a:solidFill>
              </a:rPr>
              <a:t>Registro</a:t>
            </a:r>
          </a:p>
        </p:txBody>
      </p:sp>
    </p:spTree>
    <p:extLst>
      <p:ext uri="{BB962C8B-B14F-4D97-AF65-F5344CB8AC3E}">
        <p14:creationId xmlns:p14="http://schemas.microsoft.com/office/powerpoint/2010/main" val="1373121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92980" y="1484784"/>
            <a:ext cx="85995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s-PY" sz="2000" b="1" dirty="0"/>
              <a:t>Artículo 7°. Plazo de colocación y plazo de vencimiento. </a:t>
            </a:r>
            <a:r>
              <a:rPr lang="es-PY" sz="2000" dirty="0"/>
              <a:t>El plazo de colocación de Programas de Emisión Global de Bonos Bursátiles de Corto Plazo, será de trescientos sesenta (360) días contados a partir de la fecha del registro del Programa de Emisión Global en la Bolsa. </a:t>
            </a:r>
            <a:endParaRPr lang="es-PY" sz="2000" dirty="0" smtClean="0"/>
          </a:p>
          <a:p>
            <a:pPr algn="just">
              <a:buNone/>
            </a:pPr>
            <a:r>
              <a:rPr lang="es-PY" sz="2000" dirty="0"/>
              <a:t>El plazo máximo de vencimiento de la emisión será fijado en función al plazo de colocación residual. </a:t>
            </a:r>
            <a:endParaRPr lang="es-PY" sz="2000" dirty="0" smtClean="0"/>
          </a:p>
          <a:p>
            <a:pPr algn="just">
              <a:buNone/>
            </a:pPr>
            <a:endParaRPr lang="es-PY" sz="2000" dirty="0" smtClean="0"/>
          </a:p>
          <a:p>
            <a:pPr algn="just">
              <a:buNone/>
            </a:pPr>
            <a:r>
              <a:rPr lang="es-PY" sz="2000" b="1" dirty="0"/>
              <a:t>Artículo 10°. Calificación de riesgo. </a:t>
            </a:r>
            <a:r>
              <a:rPr lang="es-PY" sz="2000" dirty="0"/>
              <a:t>Serán aplicables a la emisión de Bonos Bursátiles de Corto Plazo, cuando el monto a emitir más las emisiones en circulación de la entidad emisora superen en valores relativos el 100% del patrimonio neto, o en valores absolutos USD. 1.000.000 (Dólares americanos Un millón), o su equivalente en moneda nacional, calculado al momento de la decisión de emisión e indicado a través del Acta de emisión correspondiente. </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046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r>
              <a:rPr lang="es-ES" sz="2800" b="1" dirty="0">
                <a:solidFill>
                  <a:schemeClr val="bg1"/>
                </a:solidFill>
              </a:rPr>
              <a:t>CAPÍTULO 2: </a:t>
            </a:r>
            <a:r>
              <a:rPr lang="es-ES" sz="2800" b="1" dirty="0" smtClean="0">
                <a:solidFill>
                  <a:schemeClr val="bg1"/>
                </a:solidFill>
              </a:rPr>
              <a:t>Del </a:t>
            </a:r>
            <a:r>
              <a:rPr lang="es-ES" sz="2800" b="1" dirty="0">
                <a:solidFill>
                  <a:schemeClr val="bg1"/>
                </a:solidFill>
              </a:rPr>
              <a:t>Registro</a:t>
            </a:r>
          </a:p>
        </p:txBody>
      </p:sp>
    </p:spTree>
    <p:extLst>
      <p:ext uri="{BB962C8B-B14F-4D97-AF65-F5344CB8AC3E}">
        <p14:creationId xmlns:p14="http://schemas.microsoft.com/office/powerpoint/2010/main" val="1050231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51519" y="6309320"/>
            <a:ext cx="8640959" cy="307777"/>
          </a:xfrm>
          <a:prstGeom prst="rect">
            <a:avLst/>
          </a:prstGeom>
          <a:noFill/>
          <a:ln w="12700" cap="sq">
            <a:noFill/>
            <a:miter lim="800000"/>
            <a:headEnd type="none" w="sm" len="sm"/>
            <a:tailEnd type="none" w="sm" len="sm"/>
          </a:ln>
        </p:spPr>
        <p:txBody>
          <a:bodyPr wrap="square">
            <a:spAutoFit/>
          </a:bodyPr>
          <a:lstStyle/>
          <a:p>
            <a:pPr algn="ctr">
              <a:spcBef>
                <a:spcPct val="50000"/>
              </a:spcBef>
            </a:pPr>
            <a:r>
              <a:rPr lang="es-ES" sz="1400" b="1" dirty="0" smtClean="0"/>
              <a:t>Noviembre, </a:t>
            </a:r>
            <a:r>
              <a:rPr lang="es-ES" sz="1400" b="1" dirty="0"/>
              <a:t>2020</a:t>
            </a:r>
          </a:p>
        </p:txBody>
      </p:sp>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062" y="-38636"/>
            <a:ext cx="5197875" cy="2924944"/>
          </a:xfrm>
          <a:prstGeom prst="rect">
            <a:avLst/>
          </a:prstGeom>
        </p:spPr>
      </p:pic>
      <p:sp>
        <p:nvSpPr>
          <p:cNvPr id="9" name="Text Box 2"/>
          <p:cNvSpPr txBox="1">
            <a:spLocks noChangeArrowheads="1"/>
          </p:cNvSpPr>
          <p:nvPr/>
        </p:nvSpPr>
        <p:spPr bwMode="auto">
          <a:xfrm>
            <a:off x="230721" y="2793702"/>
            <a:ext cx="8654813" cy="1200329"/>
          </a:xfrm>
          <a:prstGeom prst="rect">
            <a:avLst/>
          </a:prstGeom>
          <a:solidFill>
            <a:srgbClr val="294970"/>
          </a:solidFill>
          <a:ln w="12700" cap="sq">
            <a:noFill/>
            <a:miter lim="800000"/>
            <a:headEnd type="none" w="sm" len="sm"/>
            <a:tailEnd type="none" w="sm" len="sm"/>
          </a:ln>
        </p:spPr>
        <p:txBody>
          <a:bodyPr wrap="square" anchor="ctr">
            <a:spAutoFit/>
          </a:bodyPr>
          <a:lstStyle/>
          <a:p>
            <a:pPr algn="ctr">
              <a:spcBef>
                <a:spcPts val="600"/>
              </a:spcBef>
            </a:pPr>
            <a:r>
              <a:rPr lang="es-ES" sz="3600" b="1" dirty="0" smtClean="0">
                <a:solidFill>
                  <a:schemeClr val="bg1"/>
                </a:solidFill>
              </a:rPr>
              <a:t>Observaciones a tener en cuenta</a:t>
            </a:r>
            <a:r>
              <a:rPr lang="es-ES" sz="3600" b="1" dirty="0" smtClean="0">
                <a:solidFill>
                  <a:schemeClr val="bg1"/>
                </a:solidFill>
              </a:rPr>
              <a:t> </a:t>
            </a:r>
            <a:r>
              <a:rPr lang="es-ES" sz="3600" b="1" dirty="0" smtClean="0">
                <a:solidFill>
                  <a:schemeClr val="bg1"/>
                </a:solidFill>
              </a:rPr>
              <a:t>en </a:t>
            </a:r>
            <a:r>
              <a:rPr lang="es-ES" sz="3600" b="1" dirty="0" smtClean="0">
                <a:solidFill>
                  <a:schemeClr val="bg1"/>
                </a:solidFill>
              </a:rPr>
              <a:t>las presentaciones</a:t>
            </a:r>
            <a:endParaRPr lang="es-ES" sz="3600" b="1" dirty="0" smtClean="0">
              <a:solidFill>
                <a:schemeClr val="bg1"/>
              </a:solidFill>
            </a:endParaRPr>
          </a:p>
        </p:txBody>
      </p:sp>
    </p:spTree>
    <p:extLst>
      <p:ext uri="{BB962C8B-B14F-4D97-AF65-F5344CB8AC3E}">
        <p14:creationId xmlns:p14="http://schemas.microsoft.com/office/powerpoint/2010/main" val="3668545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92980" y="1124744"/>
            <a:ext cx="85995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gn="just">
              <a:spcBef>
                <a:spcPct val="50000"/>
              </a:spcBef>
              <a:buFont typeface="Wingdings" panose="05000000000000000000" pitchFamily="2" charset="2"/>
              <a:buChar char="Ø"/>
            </a:pPr>
            <a:r>
              <a:rPr lang="es-ES" altLang="es-ES" sz="2000" dirty="0" smtClean="0">
                <a:solidFill>
                  <a:srgbClr val="2F2B20"/>
                </a:solidFill>
                <a:latin typeface="Arial" charset="0"/>
              </a:rPr>
              <a:t>Errores </a:t>
            </a:r>
            <a:r>
              <a:rPr lang="es-ES" altLang="es-ES" sz="2000" dirty="0" smtClean="0">
                <a:solidFill>
                  <a:srgbClr val="2F2B20"/>
                </a:solidFill>
                <a:latin typeface="Arial" charset="0"/>
              </a:rPr>
              <a:t>de forma en la presentación: datos </a:t>
            </a:r>
            <a:r>
              <a:rPr lang="es-ES" altLang="es-ES" sz="2000" dirty="0">
                <a:solidFill>
                  <a:srgbClr val="2F2B20"/>
                </a:solidFill>
                <a:latin typeface="Arial" charset="0"/>
              </a:rPr>
              <a:t>en el membrete de la sociedad, secuencia de numeración de páginas, etc.  Falta de firma y aclaración del representante legal</a:t>
            </a:r>
            <a:r>
              <a:rPr lang="es-ES" altLang="es-ES" sz="2000" dirty="0" smtClean="0">
                <a:solidFill>
                  <a:srgbClr val="2F2B20"/>
                </a:solidFill>
                <a:latin typeface="Arial" charset="0"/>
              </a:rPr>
              <a:t>.</a:t>
            </a:r>
          </a:p>
          <a:p>
            <a:pPr marL="342900" indent="-342900" algn="just">
              <a:spcBef>
                <a:spcPct val="50000"/>
              </a:spcBef>
              <a:buFont typeface="Wingdings" panose="05000000000000000000" pitchFamily="2" charset="2"/>
              <a:buChar char="Ø"/>
            </a:pPr>
            <a:endParaRPr lang="es-ES" altLang="es-ES" sz="2000" dirty="0">
              <a:solidFill>
                <a:srgbClr val="2F2B20"/>
              </a:solidFill>
              <a:latin typeface="Arial" charset="0"/>
            </a:endParaRPr>
          </a:p>
          <a:p>
            <a:pPr marL="342900" indent="-342900" algn="just">
              <a:spcBef>
                <a:spcPct val="50000"/>
              </a:spcBef>
              <a:buFont typeface="Wingdings" panose="05000000000000000000" pitchFamily="2" charset="2"/>
              <a:buChar char="Ø"/>
            </a:pPr>
            <a:r>
              <a:rPr lang="es-ES" altLang="es-ES" sz="2000" dirty="0">
                <a:solidFill>
                  <a:srgbClr val="2F2B20"/>
                </a:solidFill>
                <a:latin typeface="Arial" charset="0"/>
              </a:rPr>
              <a:t>Breve síntesis de trayectoria profesional, de </a:t>
            </a:r>
            <a:r>
              <a:rPr lang="es-ES" altLang="es-ES" sz="2000" b="1" u="sng" dirty="0">
                <a:solidFill>
                  <a:srgbClr val="2F2B20"/>
                </a:solidFill>
                <a:latin typeface="Arial" charset="0"/>
              </a:rPr>
              <a:t>todos</a:t>
            </a:r>
            <a:r>
              <a:rPr lang="es-ES" altLang="es-ES" sz="2000" dirty="0">
                <a:solidFill>
                  <a:srgbClr val="2F2B20"/>
                </a:solidFill>
                <a:latin typeface="Arial" charset="0"/>
              </a:rPr>
              <a:t> los Directores electos en Asamblea, incluyendo la de los Síndicos (Titular y Suplente</a:t>
            </a:r>
            <a:r>
              <a:rPr lang="es-ES" altLang="es-ES" sz="2000" dirty="0" smtClean="0">
                <a:solidFill>
                  <a:srgbClr val="2F2B20"/>
                </a:solidFill>
                <a:latin typeface="Arial" charset="0"/>
              </a:rPr>
              <a:t>)</a:t>
            </a:r>
          </a:p>
          <a:p>
            <a:pPr algn="just">
              <a:spcBef>
                <a:spcPct val="50000"/>
              </a:spcBef>
              <a:buNone/>
            </a:pPr>
            <a:endParaRPr lang="es-ES" altLang="es-ES" sz="2000" dirty="0">
              <a:solidFill>
                <a:srgbClr val="2F2B20"/>
              </a:solidFill>
              <a:latin typeface="Arial" charset="0"/>
            </a:endParaRPr>
          </a:p>
          <a:p>
            <a:pPr marL="342900" indent="-342900" algn="just">
              <a:spcBef>
                <a:spcPct val="50000"/>
              </a:spcBef>
              <a:buFont typeface="Wingdings" panose="05000000000000000000" pitchFamily="2" charset="2"/>
              <a:buChar char="Ø"/>
            </a:pPr>
            <a:r>
              <a:rPr lang="es-ES" altLang="es-ES" sz="2000" dirty="0">
                <a:solidFill>
                  <a:srgbClr val="2F2B20"/>
                </a:solidFill>
                <a:latin typeface="Arial" charset="0"/>
              </a:rPr>
              <a:t>Inconsistencias de datos de la emisión con respecto al Acta de emisión: características, destino de los fondos, etc</a:t>
            </a:r>
            <a:r>
              <a:rPr lang="es-ES" altLang="es-ES" sz="2000" dirty="0" smtClean="0">
                <a:solidFill>
                  <a:srgbClr val="2F2B20"/>
                </a:solidFill>
                <a:latin typeface="Arial" charset="0"/>
              </a:rPr>
              <a:t>.</a:t>
            </a:r>
          </a:p>
          <a:p>
            <a:pPr marL="342900" indent="-342900" algn="just">
              <a:spcBef>
                <a:spcPct val="50000"/>
              </a:spcBef>
              <a:buFont typeface="Wingdings" panose="05000000000000000000" pitchFamily="2" charset="2"/>
              <a:buChar char="Ø"/>
            </a:pPr>
            <a:endParaRPr lang="es-ES" altLang="es-ES" sz="2000" dirty="0">
              <a:solidFill>
                <a:srgbClr val="2F2B20"/>
              </a:solidFill>
              <a:latin typeface="Arial" charset="0"/>
            </a:endParaRPr>
          </a:p>
          <a:p>
            <a:pPr marL="342900" indent="-342900" algn="just">
              <a:spcBef>
                <a:spcPct val="50000"/>
              </a:spcBef>
              <a:buFont typeface="Wingdings" panose="05000000000000000000" pitchFamily="2" charset="2"/>
              <a:buChar char="Ø"/>
            </a:pPr>
            <a:r>
              <a:rPr lang="es-ES" altLang="es-ES" sz="2000" dirty="0">
                <a:solidFill>
                  <a:srgbClr val="2F2B20"/>
                </a:solidFill>
                <a:latin typeface="Arial" charset="0"/>
              </a:rPr>
              <a:t>Diferencias en los Estados Contables Comparativos de los últimos tres ejercicios y del último trimestre presentado a la CNV: denominación de cuentas, montos y saldos.</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046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endParaRPr lang="es-ES" sz="2800" b="1" dirty="0">
              <a:solidFill>
                <a:schemeClr val="bg1"/>
              </a:solidFill>
            </a:endParaRPr>
          </a:p>
        </p:txBody>
      </p:sp>
    </p:spTree>
    <p:extLst>
      <p:ext uri="{BB962C8B-B14F-4D97-AF65-F5344CB8AC3E}">
        <p14:creationId xmlns:p14="http://schemas.microsoft.com/office/powerpoint/2010/main" val="3829948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a:spLocks noChangeArrowheads="1"/>
          </p:cNvSpPr>
          <p:nvPr/>
        </p:nvSpPr>
        <p:spPr bwMode="auto">
          <a:xfrm>
            <a:off x="269875" y="1268760"/>
            <a:ext cx="85995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gn="just" fontAlgn="auto">
              <a:lnSpc>
                <a:spcPct val="90000"/>
              </a:lnSpc>
              <a:spcAft>
                <a:spcPts val="0"/>
              </a:spcAft>
              <a:buFont typeface="Wingdings" panose="05000000000000000000" pitchFamily="2" charset="2"/>
              <a:buChar char="Ø"/>
              <a:defRPr/>
            </a:pPr>
            <a:r>
              <a:rPr lang="es-ES" altLang="es-ES" sz="2000" dirty="0" smtClean="0"/>
              <a:t>Falta de Inclusión </a:t>
            </a:r>
            <a:r>
              <a:rPr lang="es-ES" altLang="es-ES" sz="2000" dirty="0"/>
              <a:t>de información sobre datos relacionados a emisiones vigentes, </a:t>
            </a:r>
            <a:r>
              <a:rPr lang="es-ES_tradnl" altLang="es-ES" sz="2000" dirty="0"/>
              <a:t>datos emisiones anteriores, saldos a pagar, vencidos, etc. </a:t>
            </a:r>
            <a:endParaRPr lang="es-ES_tradnl" altLang="es-ES" sz="2000" dirty="0" smtClean="0"/>
          </a:p>
          <a:p>
            <a:pPr marL="342900" indent="-342900" algn="just" fontAlgn="auto">
              <a:lnSpc>
                <a:spcPct val="90000"/>
              </a:lnSpc>
              <a:spcAft>
                <a:spcPts val="0"/>
              </a:spcAft>
              <a:buFont typeface="Wingdings" panose="05000000000000000000" pitchFamily="2" charset="2"/>
              <a:buChar char="Ø"/>
              <a:defRPr/>
            </a:pPr>
            <a:endParaRPr lang="es-ES_tradnl" altLang="es-ES" sz="2000" dirty="0"/>
          </a:p>
          <a:p>
            <a:pPr marL="342900" indent="-342900" algn="just" fontAlgn="auto">
              <a:lnSpc>
                <a:spcPct val="90000"/>
              </a:lnSpc>
              <a:spcAft>
                <a:spcPts val="0"/>
              </a:spcAft>
              <a:buFont typeface="Wingdings" panose="05000000000000000000" pitchFamily="2" charset="2"/>
              <a:buChar char="Ø"/>
              <a:defRPr/>
            </a:pPr>
            <a:r>
              <a:rPr lang="es-ES_tradnl" altLang="es-ES" sz="2000" dirty="0" smtClean="0"/>
              <a:t>No se indican las Deudas </a:t>
            </a:r>
            <a:r>
              <a:rPr lang="es-ES_tradnl" altLang="es-ES" sz="2000" dirty="0"/>
              <a:t>preferentes o privilegiadas en el Prospecto. </a:t>
            </a:r>
            <a:endParaRPr lang="es-ES_tradnl" altLang="es-ES" sz="2000" dirty="0" smtClean="0"/>
          </a:p>
          <a:p>
            <a:pPr marL="342900" indent="-342900" algn="just" fontAlgn="auto">
              <a:lnSpc>
                <a:spcPct val="90000"/>
              </a:lnSpc>
              <a:spcAft>
                <a:spcPts val="0"/>
              </a:spcAft>
              <a:buFont typeface="Wingdings" panose="05000000000000000000" pitchFamily="2" charset="2"/>
              <a:buChar char="Ø"/>
              <a:defRPr/>
            </a:pPr>
            <a:endParaRPr lang="es-ES" altLang="es-ES" sz="2000" dirty="0"/>
          </a:p>
          <a:p>
            <a:pPr marL="342900" indent="-342900" algn="just" fontAlgn="auto">
              <a:lnSpc>
                <a:spcPct val="90000"/>
              </a:lnSpc>
              <a:spcAft>
                <a:spcPts val="0"/>
              </a:spcAft>
              <a:buFont typeface="Wingdings" panose="05000000000000000000" pitchFamily="2" charset="2"/>
              <a:buChar char="Ø"/>
              <a:defRPr/>
            </a:pPr>
            <a:r>
              <a:rPr lang="es-ES" altLang="es-ES" sz="2000" dirty="0"/>
              <a:t>Ranking de ubicación de sociedades o entidades del sistema financiero (bancos, financieras), incluir la fuente y fecha de dicha información</a:t>
            </a:r>
            <a:r>
              <a:rPr lang="es-ES" altLang="es-ES" sz="2000" dirty="0" smtClean="0"/>
              <a:t>.</a:t>
            </a:r>
          </a:p>
          <a:p>
            <a:pPr marL="342900" indent="-342900" algn="just" fontAlgn="auto">
              <a:lnSpc>
                <a:spcPct val="90000"/>
              </a:lnSpc>
              <a:spcAft>
                <a:spcPts val="0"/>
              </a:spcAft>
              <a:buFont typeface="Wingdings" panose="05000000000000000000" pitchFamily="2" charset="2"/>
              <a:buChar char="Ø"/>
              <a:defRPr/>
            </a:pPr>
            <a:endParaRPr lang="es-ES" altLang="es-ES" sz="2000" dirty="0"/>
          </a:p>
          <a:p>
            <a:pPr marL="342900" indent="-342900" algn="just" fontAlgn="auto">
              <a:lnSpc>
                <a:spcPct val="90000"/>
              </a:lnSpc>
              <a:spcAft>
                <a:spcPts val="0"/>
              </a:spcAft>
              <a:buFont typeface="Wingdings" panose="05000000000000000000" pitchFamily="2" charset="2"/>
              <a:buChar char="Ø"/>
              <a:defRPr/>
            </a:pPr>
            <a:r>
              <a:rPr lang="es-ES" altLang="es-ES" sz="2000" dirty="0"/>
              <a:t>Cuando se incluye información económica del sector al que pertenece la empresa incluir la fuente y el año</a:t>
            </a:r>
            <a:r>
              <a:rPr lang="es-ES" altLang="es-ES" sz="2000" dirty="0" smtClean="0"/>
              <a:t>.</a:t>
            </a:r>
          </a:p>
          <a:p>
            <a:pPr marL="342900" indent="-342900" algn="just" fontAlgn="auto">
              <a:lnSpc>
                <a:spcPct val="90000"/>
              </a:lnSpc>
              <a:spcAft>
                <a:spcPts val="0"/>
              </a:spcAft>
              <a:buFont typeface="Wingdings" panose="05000000000000000000" pitchFamily="2" charset="2"/>
              <a:buChar char="Ø"/>
              <a:defRPr/>
            </a:pPr>
            <a:endParaRPr lang="es-ES" altLang="es-ES" sz="2000" dirty="0"/>
          </a:p>
          <a:p>
            <a:pPr marL="342900" indent="-342900" algn="just" fontAlgn="auto">
              <a:lnSpc>
                <a:spcPct val="90000"/>
              </a:lnSpc>
              <a:spcAft>
                <a:spcPts val="0"/>
              </a:spcAft>
              <a:buFont typeface="Wingdings" panose="05000000000000000000" pitchFamily="2" charset="2"/>
              <a:buChar char="Ø"/>
              <a:defRPr/>
            </a:pPr>
            <a:r>
              <a:rPr lang="es-ES" altLang="es-ES" sz="2000" dirty="0"/>
              <a:t>Flujo de caja proyectado muchos errores en las proyecciones y en la elaboración de los supuestos</a:t>
            </a:r>
            <a:r>
              <a:rPr lang="es-ES" altLang="es-ES" sz="2000" dirty="0" smtClean="0"/>
              <a:t>.</a:t>
            </a:r>
          </a:p>
          <a:p>
            <a:pPr marL="342900" indent="-342900" algn="just" fontAlgn="auto">
              <a:lnSpc>
                <a:spcPct val="90000"/>
              </a:lnSpc>
              <a:spcAft>
                <a:spcPts val="0"/>
              </a:spcAft>
              <a:buFont typeface="Wingdings" panose="05000000000000000000" pitchFamily="2" charset="2"/>
              <a:buChar char="Ø"/>
              <a:defRPr/>
            </a:pPr>
            <a:endParaRPr lang="es-ES" altLang="es-ES" sz="2000" dirty="0"/>
          </a:p>
          <a:p>
            <a:pPr marL="342900" indent="-342900" algn="just" fontAlgn="auto">
              <a:lnSpc>
                <a:spcPct val="90000"/>
              </a:lnSpc>
              <a:spcAft>
                <a:spcPts val="0"/>
              </a:spcAft>
              <a:buFont typeface="Wingdings" panose="05000000000000000000" pitchFamily="2" charset="2"/>
              <a:buChar char="Ø"/>
              <a:defRPr/>
            </a:pPr>
            <a:r>
              <a:rPr lang="es-ES" altLang="es-ES" sz="2000" dirty="0"/>
              <a:t>Resumen de transacciones expedido por la BVPASA.</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800" y="5961479"/>
            <a:ext cx="1800200" cy="1013007"/>
          </a:xfrm>
          <a:prstGeom prst="rect">
            <a:avLst/>
          </a:prstGeom>
        </p:spPr>
      </p:pic>
      <p:sp>
        <p:nvSpPr>
          <p:cNvPr id="11" name="Text Box 2"/>
          <p:cNvSpPr txBox="1">
            <a:spLocks noChangeArrowheads="1"/>
          </p:cNvSpPr>
          <p:nvPr/>
        </p:nvSpPr>
        <p:spPr bwMode="auto">
          <a:xfrm>
            <a:off x="269875" y="404664"/>
            <a:ext cx="8599500" cy="523220"/>
          </a:xfrm>
          <a:prstGeom prst="rect">
            <a:avLst/>
          </a:prstGeom>
          <a:solidFill>
            <a:srgbClr val="294970"/>
          </a:solidFill>
          <a:ln w="12700" cap="sq">
            <a:noFill/>
            <a:miter lim="800000"/>
            <a:headEnd type="none" w="sm" len="sm"/>
            <a:tailEnd type="none" w="sm" len="sm"/>
          </a:ln>
        </p:spPr>
        <p:txBody>
          <a:bodyPr wrap="square" anchor="ctr">
            <a:spAutoFit/>
          </a:bodyPr>
          <a:lstStyle/>
          <a:p>
            <a:pPr>
              <a:spcBef>
                <a:spcPts val="600"/>
              </a:spcBef>
            </a:pPr>
            <a:endParaRPr lang="es-ES" sz="2800" b="1" dirty="0">
              <a:solidFill>
                <a:schemeClr val="bg1"/>
              </a:solidFill>
            </a:endParaRPr>
          </a:p>
        </p:txBody>
      </p:sp>
    </p:spTree>
    <p:extLst>
      <p:ext uri="{BB962C8B-B14F-4D97-AF65-F5344CB8AC3E}">
        <p14:creationId xmlns:p14="http://schemas.microsoft.com/office/powerpoint/2010/main" val="2899004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8741</TotalTime>
  <Words>5787</Words>
  <Application>Microsoft Office PowerPoint</Application>
  <PresentationFormat>Presentación en pantalla (4:3)</PresentationFormat>
  <Paragraphs>616</Paragraphs>
  <Slides>127</Slides>
  <Notes>126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127</vt:i4>
      </vt:variant>
    </vt:vector>
  </HeadingPairs>
  <TitlesOfParts>
    <vt:vector size="132" baseType="lpstr">
      <vt:lpstr>Arial</vt:lpstr>
      <vt:lpstr>Calibri</vt:lpstr>
      <vt:lpstr>Times New Roman</vt:lpstr>
      <vt:lpstr>Wingdings</vt:lpstr>
      <vt:lpstr>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Comisión Nacional de Valores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sbuhk</dc:creator>
  <cp:lastModifiedBy>CECZ .....</cp:lastModifiedBy>
  <cp:revision>705</cp:revision>
  <dcterms:created xsi:type="dcterms:W3CDTF">2007-05-30T19:35:13Z</dcterms:created>
  <dcterms:modified xsi:type="dcterms:W3CDTF">2020-11-26T00:47:54Z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TC011408203082</vt:lpwstr>
  </property>
</Properties>
</file>