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35" r:id="rId3"/>
  </p:sldMasterIdLst>
  <p:notesMasterIdLst>
    <p:notesMasterId r:id="rId35"/>
  </p:notesMasterIdLst>
  <p:sldIdLst>
    <p:sldId id="256" r:id="rId4"/>
    <p:sldId id="422" r:id="rId5"/>
    <p:sldId id="447" r:id="rId6"/>
    <p:sldId id="448" r:id="rId7"/>
    <p:sldId id="446" r:id="rId8"/>
    <p:sldId id="445" r:id="rId9"/>
    <p:sldId id="449" r:id="rId10"/>
    <p:sldId id="450" r:id="rId11"/>
    <p:sldId id="451" r:id="rId12"/>
    <p:sldId id="452" r:id="rId13"/>
    <p:sldId id="453" r:id="rId14"/>
    <p:sldId id="454" r:id="rId15"/>
    <p:sldId id="455" r:id="rId16"/>
    <p:sldId id="456" r:id="rId17"/>
    <p:sldId id="457" r:id="rId18"/>
    <p:sldId id="458" r:id="rId19"/>
    <p:sldId id="459" r:id="rId20"/>
    <p:sldId id="465" r:id="rId21"/>
    <p:sldId id="460" r:id="rId22"/>
    <p:sldId id="461" r:id="rId23"/>
    <p:sldId id="462" r:id="rId24"/>
    <p:sldId id="464" r:id="rId25"/>
    <p:sldId id="466" r:id="rId26"/>
    <p:sldId id="467" r:id="rId27"/>
    <p:sldId id="469" r:id="rId28"/>
    <p:sldId id="388" r:id="rId29"/>
    <p:sldId id="472" r:id="rId30"/>
    <p:sldId id="470" r:id="rId31"/>
    <p:sldId id="471" r:id="rId32"/>
    <p:sldId id="475" r:id="rId33"/>
    <p:sldId id="399" r:id="rId3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970"/>
    <a:srgbClr val="99CCFF"/>
    <a:srgbClr val="F4A024"/>
    <a:srgbClr val="A8B9F0"/>
    <a:srgbClr val="0000FF"/>
    <a:srgbClr val="B77833"/>
    <a:srgbClr val="990000"/>
    <a:srgbClr val="993300"/>
    <a:srgbClr val="D39E6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3716" autoAdjust="0"/>
  </p:normalViewPr>
  <p:slideViewPr>
    <p:cSldViewPr>
      <p:cViewPr varScale="1">
        <p:scale>
          <a:sx n="69" d="100"/>
          <a:sy n="69" d="100"/>
        </p:scale>
        <p:origin x="13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u="sng"/>
            </a:pPr>
            <a:r>
              <a:rPr lang="en-US" b="0" u="none" dirty="0"/>
              <a:t>Spread de </a:t>
            </a:r>
            <a:r>
              <a:rPr lang="en-US" b="0" u="none" dirty="0" err="1"/>
              <a:t>Tasas</a:t>
            </a:r>
            <a:endParaRPr lang="en-US" b="0" u="none" dirty="0"/>
          </a:p>
        </c:rich>
      </c:tx>
      <c:overlay val="0"/>
    </c:title>
    <c:autoTitleDeleted val="0"/>
    <c:plotArea>
      <c:layout/>
      <c:barChart>
        <c:barDir val="col"/>
        <c:grouping val="clustered"/>
        <c:varyColors val="0"/>
        <c:ser>
          <c:idx val="0"/>
          <c:order val="0"/>
          <c:spPr>
            <a:solidFill>
              <a:schemeClr val="tx2"/>
            </a:solidFill>
          </c:spPr>
          <c:invertIfNegative val="0"/>
          <c:dLbls>
            <c:spPr>
              <a:noFill/>
              <a:ln>
                <a:noFill/>
              </a:ln>
              <a:effectLst/>
            </c:spPr>
            <c:txPr>
              <a:bodyPr wrap="square" lIns="38100" tIns="19050" rIns="38100" bIns="19050" anchor="ctr">
                <a:spAutoFit/>
              </a:bodyPr>
              <a:lstStyle/>
              <a:p>
                <a:pPr>
                  <a:defRPr sz="2000"/>
                </a:pPr>
                <a:endParaRPr lang="es-P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Hoja1!$E$5:$E$6</c:f>
              <c:numCache>
                <c:formatCode>0%</c:formatCode>
                <c:ptCount val="2"/>
                <c:pt idx="0">
                  <c:v>9.0000000000000024E-2</c:v>
                </c:pt>
                <c:pt idx="1">
                  <c:v>0.2</c:v>
                </c:pt>
              </c:numCache>
            </c:numRef>
          </c:val>
          <c:extLst xmlns:c16r2="http://schemas.microsoft.com/office/drawing/2015/06/chart">
            <c:ext xmlns:c16="http://schemas.microsoft.com/office/drawing/2014/chart" uri="{C3380CC4-5D6E-409C-BE32-E72D297353CC}">
              <c16:uniqueId val="{00000000-AA47-4148-8FE6-6C0556D02DE7}"/>
            </c:ext>
          </c:extLst>
        </c:ser>
        <c:dLbls>
          <c:showLegendKey val="0"/>
          <c:showVal val="1"/>
          <c:showCatName val="0"/>
          <c:showSerName val="0"/>
          <c:showPercent val="0"/>
          <c:showBubbleSize val="0"/>
        </c:dLbls>
        <c:gapWidth val="150"/>
        <c:overlap val="-25"/>
        <c:axId val="161649744"/>
        <c:axId val="161667856"/>
      </c:barChart>
      <c:catAx>
        <c:axId val="161649744"/>
        <c:scaling>
          <c:orientation val="minMax"/>
        </c:scaling>
        <c:delete val="1"/>
        <c:axPos val="b"/>
        <c:majorTickMark val="none"/>
        <c:minorTickMark val="none"/>
        <c:tickLblPos val="nextTo"/>
        <c:crossAx val="161667856"/>
        <c:crosses val="autoZero"/>
        <c:auto val="1"/>
        <c:lblAlgn val="ctr"/>
        <c:lblOffset val="100"/>
        <c:noMultiLvlLbl val="0"/>
      </c:catAx>
      <c:valAx>
        <c:axId val="161667856"/>
        <c:scaling>
          <c:orientation val="minMax"/>
        </c:scaling>
        <c:delete val="1"/>
        <c:axPos val="l"/>
        <c:numFmt formatCode="0%" sourceLinked="1"/>
        <c:majorTickMark val="out"/>
        <c:minorTickMark val="none"/>
        <c:tickLblPos val="nextTo"/>
        <c:crossAx val="161649744"/>
        <c:crosses val="autoZero"/>
        <c:crossBetween val="between"/>
      </c:valAx>
      <c:spPr>
        <a:solidFill>
          <a:sysClr val="window" lastClr="FFFFFF"/>
        </a:solidFill>
      </c:spPr>
    </c:plotArea>
    <c:plotVisOnly val="1"/>
    <c:dispBlanksAs val="gap"/>
    <c:showDLblsOverMax val="0"/>
  </c:chart>
  <c:spPr>
    <a:no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dirty="0"/>
              <a:t>Tasa de interés</a:t>
            </a:r>
          </a:p>
          <a:p>
            <a:pPr>
              <a:defRPr sz="1400" b="0" i="0" u="none" strike="noStrike" kern="1200" spc="0" baseline="0">
                <a:solidFill>
                  <a:schemeClr val="tx1">
                    <a:lumMod val="65000"/>
                    <a:lumOff val="35000"/>
                  </a:schemeClr>
                </a:solidFill>
                <a:latin typeface="+mn-lt"/>
                <a:ea typeface="+mn-ea"/>
                <a:cs typeface="+mn-cs"/>
              </a:defRPr>
            </a:pPr>
            <a:r>
              <a:rPr lang="es-PY" sz="900" b="0" dirty="0"/>
              <a:t>Moneda</a:t>
            </a:r>
            <a:r>
              <a:rPr lang="es-PY" sz="900" b="0" baseline="0" dirty="0"/>
              <a:t> extranjera</a:t>
            </a:r>
            <a:endParaRPr lang="es-PY" sz="900" b="0" dirty="0"/>
          </a:p>
        </c:rich>
      </c:tx>
      <c:layout>
        <c:manualLayout>
          <c:xMode val="edge"/>
          <c:yMode val="edge"/>
          <c:x val="7.5883235342724092E-2"/>
          <c:y val="0"/>
        </c:manualLayout>
      </c:layout>
      <c:overlay val="0"/>
      <c:spPr>
        <a:noFill/>
        <a:ln>
          <a:noFill/>
        </a:ln>
        <a:effectLst/>
      </c:spPr>
    </c:title>
    <c:autoTitleDeleted val="0"/>
    <c:plotArea>
      <c:layout/>
      <c:lineChart>
        <c:grouping val="standard"/>
        <c:varyColors val="0"/>
        <c:ser>
          <c:idx val="0"/>
          <c:order val="0"/>
          <c:tx>
            <c:v>Tasa pasiva Sistema Bancario</c:v>
          </c:tx>
          <c:spPr>
            <a:ln w="28575" cap="rnd">
              <a:solidFill>
                <a:schemeClr val="tx2">
                  <a:lumMod val="75000"/>
                </a:schemeClr>
              </a:solidFill>
              <a:round/>
            </a:ln>
            <a:effectLst/>
          </c:spPr>
          <c:marker>
            <c:symbol val="none"/>
          </c:marker>
          <c:dLbls>
            <c:dLbl>
              <c:idx val="1"/>
              <c:layout>
                <c:manualLayout>
                  <c:x val="-4.7305483237956684E-2"/>
                  <c:y val="-4.356481481481477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7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'26'!$E$18:$E$24</c:f>
              <c:numCache>
                <c:formatCode>0.00%</c:formatCode>
                <c:ptCount val="7"/>
                <c:pt idx="0">
                  <c:v>5.0299999999999997E-2</c:v>
                </c:pt>
                <c:pt idx="1">
                  <c:v>4.9299999999999997E-2</c:v>
                </c:pt>
                <c:pt idx="2">
                  <c:v>3.95E-2</c:v>
                </c:pt>
                <c:pt idx="3">
                  <c:v>4.0399999999999998E-2</c:v>
                </c:pt>
                <c:pt idx="4">
                  <c:v>4.4200000000000003E-2</c:v>
                </c:pt>
                <c:pt idx="5">
                  <c:v>3.9100000000000003E-2</c:v>
                </c:pt>
                <c:pt idx="6">
                  <c:v>4.41E-2</c:v>
                </c:pt>
              </c:numCache>
            </c:numRef>
          </c:val>
          <c:smooth val="0"/>
        </c:ser>
        <c:ser>
          <c:idx val="1"/>
          <c:order val="1"/>
          <c:tx>
            <c:v>Tasa de interés Mercado Bursátil</c:v>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'26'!$G$18:$G$24</c:f>
              <c:numCache>
                <c:formatCode>0.0%</c:formatCode>
                <c:ptCount val="7"/>
                <c:pt idx="0">
                  <c:v>7.0999999999999994E-2</c:v>
                </c:pt>
                <c:pt idx="1">
                  <c:v>0.06</c:v>
                </c:pt>
                <c:pt idx="2">
                  <c:v>7.0599999999999996E-2</c:v>
                </c:pt>
                <c:pt idx="3">
                  <c:v>6.88E-2</c:v>
                </c:pt>
                <c:pt idx="4">
                  <c:v>5.8999999999999997E-2</c:v>
                </c:pt>
                <c:pt idx="5">
                  <c:v>6.2E-2</c:v>
                </c:pt>
                <c:pt idx="6">
                  <c:v>6.5100000000000005E-2</c:v>
                </c:pt>
              </c:numCache>
            </c:numRef>
          </c:val>
          <c:smooth val="0"/>
        </c:ser>
        <c:dLbls>
          <c:dLblPos val="t"/>
          <c:showLegendKey val="0"/>
          <c:showVal val="1"/>
          <c:showCatName val="0"/>
          <c:showSerName val="0"/>
          <c:showPercent val="0"/>
          <c:showBubbleSize val="0"/>
        </c:dLbls>
        <c:smooth val="0"/>
        <c:axId val="200843696"/>
        <c:axId val="206127056"/>
      </c:lineChart>
      <c:catAx>
        <c:axId val="20084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Y"/>
          </a:p>
        </c:txPr>
        <c:crossAx val="206127056"/>
        <c:crosses val="autoZero"/>
        <c:auto val="1"/>
        <c:lblAlgn val="ctr"/>
        <c:lblOffset val="100"/>
        <c:noMultiLvlLbl val="0"/>
      </c:catAx>
      <c:valAx>
        <c:axId val="2061270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0843696"/>
        <c:crosses val="autoZero"/>
        <c:crossBetween val="between"/>
      </c:valAx>
      <c:spPr>
        <a:noFill/>
        <a:ln>
          <a:noFill/>
        </a:ln>
        <a:effectLst/>
      </c:spPr>
    </c:plotArea>
    <c:legend>
      <c:legendPos val="b"/>
      <c:layout>
        <c:manualLayout>
          <c:xMode val="edge"/>
          <c:yMode val="edge"/>
          <c:x val="0.05"/>
          <c:y val="0.86631889763779524"/>
          <c:w val="0.90873600748407568"/>
          <c:h val="0.105903324584426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a:t>Spread</a:t>
            </a:r>
          </a:p>
        </c:rich>
      </c:tx>
      <c:layout>
        <c:manualLayout>
          <c:xMode val="edge"/>
          <c:yMode val="edge"/>
          <c:x val="0.44632633420822393"/>
          <c:y val="0.2553943657477919"/>
        </c:manualLayout>
      </c:layout>
      <c:overlay val="0"/>
      <c:spPr>
        <a:noFill/>
        <a:ln>
          <a:noFill/>
        </a:ln>
        <a:effectLst/>
      </c:spPr>
    </c:title>
    <c:autoTitleDeleted val="0"/>
    <c:plotArea>
      <c:layout>
        <c:manualLayout>
          <c:layoutTarget val="inner"/>
          <c:xMode val="edge"/>
          <c:yMode val="edge"/>
          <c:x val="3.0555555555555555E-2"/>
          <c:y val="3.5416522783256452E-2"/>
          <c:w val="0.93888888888888888"/>
          <c:h val="0.78865740740740742"/>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noFill/>
              </a:ln>
              <a:effectLst/>
            </c:spPr>
          </c:dPt>
          <c:cat>
            <c:numRef>
              <c:f>'26'!$F$64:$F$70</c:f>
              <c:numCache>
                <c:formatCode>General</c:formatCode>
                <c:ptCount val="7"/>
              </c:numCache>
            </c:numRef>
          </c:cat>
          <c:val>
            <c:numRef>
              <c:f>'26'!$C$64:$C$70</c:f>
              <c:numCache>
                <c:formatCode>0.00%</c:formatCode>
                <c:ptCount val="7"/>
                <c:pt idx="0">
                  <c:v>3.6400000000000002E-2</c:v>
                </c:pt>
                <c:pt idx="1">
                  <c:v>-4.7999999999999987E-3</c:v>
                </c:pt>
                <c:pt idx="2">
                  <c:v>1.2200000000000003E-2</c:v>
                </c:pt>
                <c:pt idx="3">
                  <c:v>2.5700000000000001E-2</c:v>
                </c:pt>
                <c:pt idx="4">
                  <c:v>3.1999999999999945E-3</c:v>
                </c:pt>
                <c:pt idx="5">
                  <c:v>8.2000000000000128E-3</c:v>
                </c:pt>
                <c:pt idx="6">
                  <c:v>3.8199999999999998E-2</c:v>
                </c:pt>
              </c:numCache>
            </c:numRef>
          </c:val>
        </c:ser>
        <c:dLbls>
          <c:showLegendKey val="0"/>
          <c:showVal val="0"/>
          <c:showCatName val="0"/>
          <c:showSerName val="0"/>
          <c:showPercent val="0"/>
          <c:showBubbleSize val="0"/>
        </c:dLbls>
        <c:gapWidth val="33"/>
        <c:overlap val="-27"/>
        <c:axId val="206127840"/>
        <c:axId val="206128232"/>
      </c:barChart>
      <c:catAx>
        <c:axId val="20612784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6128232"/>
        <c:crosses val="autoZero"/>
        <c:auto val="1"/>
        <c:lblAlgn val="ctr"/>
        <c:lblOffset val="100"/>
        <c:noMultiLvlLbl val="0"/>
      </c:catAx>
      <c:valAx>
        <c:axId val="206128232"/>
        <c:scaling>
          <c:orientation val="minMax"/>
          <c:max val="8.500000000000002E-2"/>
        </c:scaling>
        <c:delete val="1"/>
        <c:axPos val="l"/>
        <c:numFmt formatCode="0.00%" sourceLinked="1"/>
        <c:majorTickMark val="none"/>
        <c:minorTickMark val="none"/>
        <c:tickLblPos val="nextTo"/>
        <c:crossAx val="206127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Spread</a:t>
            </a:r>
          </a:p>
        </c:rich>
      </c:tx>
      <c:layout>
        <c:manualLayout>
          <c:xMode val="edge"/>
          <c:yMode val="edge"/>
          <c:x val="0.4410763342082239"/>
          <c:y val="0.37962962962962965"/>
        </c:manualLayout>
      </c:layout>
      <c:overlay val="0"/>
      <c:spPr>
        <a:noFill/>
        <a:ln>
          <a:noFill/>
        </a:ln>
        <a:effectLst/>
      </c:spPr>
    </c:title>
    <c:autoTitleDeleted val="0"/>
    <c:plotArea>
      <c:layout>
        <c:manualLayout>
          <c:layoutTarget val="inner"/>
          <c:xMode val="edge"/>
          <c:yMode val="edge"/>
          <c:x val="3.3333333333333333E-2"/>
          <c:y val="1.9907407407407395E-3"/>
          <c:w val="0.93888888888888888"/>
          <c:h val="0.78868875765529312"/>
        </c:manualLayout>
      </c:layout>
      <c:barChart>
        <c:barDir val="col"/>
        <c:grouping val="clustered"/>
        <c:varyColors val="0"/>
        <c:ser>
          <c:idx val="0"/>
          <c:order val="0"/>
          <c:spPr>
            <a:solidFill>
              <a:schemeClr val="accent1"/>
            </a:solidFill>
            <a:ln>
              <a:noFill/>
            </a:ln>
            <a:effectLst/>
          </c:spPr>
          <c:invertIfNegative val="0"/>
          <c:cat>
            <c:numRef>
              <c:f>'26'!$F$64:$F$70</c:f>
              <c:numCache>
                <c:formatCode>General</c:formatCode>
                <c:ptCount val="7"/>
              </c:numCache>
            </c:numRef>
          </c:cat>
          <c:val>
            <c:numRef>
              <c:f>'26'!$D$64:$D$70</c:f>
              <c:numCache>
                <c:formatCode>0.00%</c:formatCode>
                <c:ptCount val="7"/>
                <c:pt idx="0">
                  <c:v>1.8600000000000005E-2</c:v>
                </c:pt>
                <c:pt idx="1">
                  <c:v>3.6299999999999999E-2</c:v>
                </c:pt>
                <c:pt idx="2">
                  <c:v>1.5100000000000002E-2</c:v>
                </c:pt>
                <c:pt idx="3">
                  <c:v>9.3000000000000027E-3</c:v>
                </c:pt>
                <c:pt idx="4">
                  <c:v>2.6800000000000004E-2</c:v>
                </c:pt>
                <c:pt idx="5">
                  <c:v>1.4799999999999994E-2</c:v>
                </c:pt>
                <c:pt idx="6">
                  <c:v>8.6999999999999994E-3</c:v>
                </c:pt>
              </c:numCache>
            </c:numRef>
          </c:val>
        </c:ser>
        <c:dLbls>
          <c:showLegendKey val="0"/>
          <c:showVal val="0"/>
          <c:showCatName val="0"/>
          <c:showSerName val="0"/>
          <c:showPercent val="0"/>
          <c:showBubbleSize val="0"/>
        </c:dLbls>
        <c:gapWidth val="30"/>
        <c:overlap val="-27"/>
        <c:axId val="206129016"/>
        <c:axId val="206129408"/>
      </c:barChart>
      <c:catAx>
        <c:axId val="20612901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6129408"/>
        <c:crosses val="autoZero"/>
        <c:auto val="1"/>
        <c:lblAlgn val="ctr"/>
        <c:lblOffset val="100"/>
        <c:noMultiLvlLbl val="0"/>
      </c:catAx>
      <c:valAx>
        <c:axId val="206129408"/>
        <c:scaling>
          <c:orientation val="minMax"/>
          <c:max val="9.0000000000000024E-2"/>
        </c:scaling>
        <c:delete val="1"/>
        <c:axPos val="l"/>
        <c:numFmt formatCode="0.00%" sourceLinked="1"/>
        <c:majorTickMark val="none"/>
        <c:minorTickMark val="none"/>
        <c:tickLblPos val="nextTo"/>
        <c:crossAx val="206129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a:t>Fondos</a:t>
            </a:r>
            <a:r>
              <a:rPr lang="es-PY" sz="1200" b="1" baseline="0"/>
              <a:t> Patrimoniales de Inversión</a:t>
            </a:r>
          </a:p>
          <a:p>
            <a:pPr>
              <a:defRPr/>
            </a:pPr>
            <a:r>
              <a:rPr lang="es-PY" sz="1000" baseline="0"/>
              <a:t>Patrimonio acumulado</a:t>
            </a:r>
          </a:p>
          <a:p>
            <a:pPr>
              <a:defRPr/>
            </a:pPr>
            <a:r>
              <a:rPr lang="es-PY" sz="1000" baseline="0"/>
              <a:t>en guaraníes</a:t>
            </a:r>
            <a:endParaRPr lang="es-PY" sz="1000"/>
          </a:p>
        </c:rich>
      </c:tx>
      <c:layout>
        <c:manualLayout>
          <c:xMode val="edge"/>
          <c:yMode val="edge"/>
          <c:x val="3.1547162867861175E-2"/>
          <c:y val="1.38888709276245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Y"/>
        </a:p>
      </c:txPr>
    </c:title>
    <c:autoTitleDeleted val="0"/>
    <c:plotArea>
      <c:layout/>
      <c:areaChart>
        <c:grouping val="standard"/>
        <c:varyColors val="0"/>
        <c:ser>
          <c:idx val="0"/>
          <c:order val="0"/>
          <c:spPr>
            <a:solidFill>
              <a:schemeClr val="accent1"/>
            </a:solidFill>
            <a:ln>
              <a:noFill/>
            </a:ln>
            <a:effectLst/>
          </c:spPr>
          <c:cat>
            <c:strRef>
              <c:f>'[Datos Mensuales.xlsx]Fondos 4'!$A$249:$A$253</c:f>
              <c:strCache>
                <c:ptCount val="5"/>
                <c:pt idx="0">
                  <c:v>2016</c:v>
                </c:pt>
                <c:pt idx="1">
                  <c:v>2017</c:v>
                </c:pt>
                <c:pt idx="2">
                  <c:v>2018</c:v>
                </c:pt>
                <c:pt idx="3">
                  <c:v>2019</c:v>
                </c:pt>
                <c:pt idx="4">
                  <c:v>2020*</c:v>
                </c:pt>
              </c:strCache>
            </c:strRef>
          </c:cat>
          <c:val>
            <c:numRef>
              <c:f>'[Datos Mensuales.xlsx]Fondos 4'!$B$249:$B$253</c:f>
              <c:numCache>
                <c:formatCode>#,##0</c:formatCode>
                <c:ptCount val="5"/>
                <c:pt idx="0">
                  <c:v>81755440206</c:v>
                </c:pt>
                <c:pt idx="1">
                  <c:v>136844547541</c:v>
                </c:pt>
                <c:pt idx="2">
                  <c:v>158708409070</c:v>
                </c:pt>
                <c:pt idx="3">
                  <c:v>288702859794</c:v>
                </c:pt>
                <c:pt idx="4">
                  <c:v>610800000000</c:v>
                </c:pt>
              </c:numCache>
            </c:numRef>
          </c:val>
        </c:ser>
        <c:dLbls>
          <c:showLegendKey val="0"/>
          <c:showVal val="0"/>
          <c:showCatName val="0"/>
          <c:showSerName val="0"/>
          <c:showPercent val="0"/>
          <c:showBubbleSize val="0"/>
        </c:dLbls>
        <c:axId val="277460968"/>
        <c:axId val="277461360"/>
      </c:areaChart>
      <c:catAx>
        <c:axId val="27746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PY"/>
          </a:p>
        </c:txPr>
        <c:crossAx val="277461360"/>
        <c:crosses val="autoZero"/>
        <c:auto val="1"/>
        <c:lblAlgn val="ctr"/>
        <c:lblOffset val="100"/>
        <c:noMultiLvlLbl val="0"/>
      </c:catAx>
      <c:valAx>
        <c:axId val="277461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7746096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PY"/>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a:t>Fondos</a:t>
            </a:r>
            <a:r>
              <a:rPr lang="es-PY" sz="1200" b="1" baseline="0"/>
              <a:t> Patrimoniales de Inversión</a:t>
            </a:r>
          </a:p>
          <a:p>
            <a:pPr>
              <a:defRPr/>
            </a:pPr>
            <a:r>
              <a:rPr lang="es-PY" sz="1000" baseline="0"/>
              <a:t>Patrimonio acumulado</a:t>
            </a:r>
          </a:p>
          <a:p>
            <a:pPr>
              <a:defRPr/>
            </a:pPr>
            <a:r>
              <a:rPr lang="es-PY" sz="1000" baseline="0"/>
              <a:t>en USD</a:t>
            </a:r>
            <a:endParaRPr lang="es-PY" sz="1000"/>
          </a:p>
        </c:rich>
      </c:tx>
      <c:layout>
        <c:manualLayout>
          <c:xMode val="edge"/>
          <c:yMode val="edge"/>
          <c:x val="3.7499999999999999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Y"/>
        </a:p>
      </c:txPr>
    </c:title>
    <c:autoTitleDeleted val="0"/>
    <c:plotArea>
      <c:layout/>
      <c:areaChart>
        <c:grouping val="standard"/>
        <c:varyColors val="0"/>
        <c:ser>
          <c:idx val="0"/>
          <c:order val="0"/>
          <c:spPr>
            <a:solidFill>
              <a:schemeClr val="accent1"/>
            </a:solidFill>
            <a:ln>
              <a:noFill/>
            </a:ln>
            <a:effectLst/>
          </c:spPr>
          <c:cat>
            <c:strRef>
              <c:f>'[Datos Mensuales.xlsx]Fondos 4'!$A$249:$A$253</c:f>
              <c:strCache>
                <c:ptCount val="5"/>
                <c:pt idx="0">
                  <c:v>2016</c:v>
                </c:pt>
                <c:pt idx="1">
                  <c:v>2017</c:v>
                </c:pt>
                <c:pt idx="2">
                  <c:v>2018</c:v>
                </c:pt>
                <c:pt idx="3">
                  <c:v>2019</c:v>
                </c:pt>
                <c:pt idx="4">
                  <c:v>2020*</c:v>
                </c:pt>
              </c:strCache>
            </c:strRef>
          </c:cat>
          <c:val>
            <c:numRef>
              <c:f>'[Datos Mensuales.xlsx]Fondos 4'!$C$249:$C$253</c:f>
              <c:numCache>
                <c:formatCode>#,##0</c:formatCode>
                <c:ptCount val="5"/>
                <c:pt idx="0">
                  <c:v>0</c:v>
                </c:pt>
                <c:pt idx="1">
                  <c:v>4247665.3099999996</c:v>
                </c:pt>
                <c:pt idx="2">
                  <c:v>14431012.66</c:v>
                </c:pt>
                <c:pt idx="3">
                  <c:v>43241021.697800003</c:v>
                </c:pt>
                <c:pt idx="4">
                  <c:v>89600000</c:v>
                </c:pt>
              </c:numCache>
            </c:numRef>
          </c:val>
        </c:ser>
        <c:dLbls>
          <c:showLegendKey val="0"/>
          <c:showVal val="0"/>
          <c:showCatName val="0"/>
          <c:showSerName val="0"/>
          <c:showPercent val="0"/>
          <c:showBubbleSize val="0"/>
        </c:dLbls>
        <c:axId val="199576656"/>
        <c:axId val="199577048"/>
      </c:areaChart>
      <c:catAx>
        <c:axId val="19957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PY"/>
          </a:p>
        </c:txPr>
        <c:crossAx val="199577048"/>
        <c:crosses val="autoZero"/>
        <c:auto val="1"/>
        <c:lblAlgn val="ctr"/>
        <c:lblOffset val="100"/>
        <c:noMultiLvlLbl val="0"/>
      </c:catAx>
      <c:valAx>
        <c:axId val="199577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9957665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PY"/>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PY"/>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c:v>
                </c:pt>
                <c:pt idx="1">
                  <c:v>b</c:v>
                </c:pt>
              </c:strCache>
            </c:strRef>
          </c:cat>
          <c:val>
            <c:numRef>
              <c:f>Hoja1!$B$2:$B$3</c:f>
              <c:numCache>
                <c:formatCode>0%</c:formatCode>
                <c:ptCount val="2"/>
                <c:pt idx="0">
                  <c:v>0.15</c:v>
                </c:pt>
                <c:pt idx="1">
                  <c:v>0.15</c:v>
                </c:pt>
              </c:numCache>
            </c:numRef>
          </c:val>
        </c:ser>
        <c:dLbls>
          <c:dLblPos val="outEnd"/>
          <c:showLegendKey val="0"/>
          <c:showVal val="1"/>
          <c:showCatName val="0"/>
          <c:showSerName val="0"/>
          <c:showPercent val="0"/>
          <c:showBubbleSize val="0"/>
        </c:dLbls>
        <c:gapWidth val="100"/>
        <c:overlap val="-24"/>
        <c:axId val="161708136"/>
        <c:axId val="161708520"/>
      </c:barChart>
      <c:catAx>
        <c:axId val="161708136"/>
        <c:scaling>
          <c:orientation val="minMax"/>
        </c:scaling>
        <c:delete val="1"/>
        <c:axPos val="b"/>
        <c:numFmt formatCode="General" sourceLinked="1"/>
        <c:majorTickMark val="none"/>
        <c:minorTickMark val="none"/>
        <c:tickLblPos val="nextTo"/>
        <c:crossAx val="161708520"/>
        <c:crosses val="autoZero"/>
        <c:auto val="1"/>
        <c:lblAlgn val="ctr"/>
        <c:lblOffset val="100"/>
        <c:noMultiLvlLbl val="0"/>
      </c:catAx>
      <c:valAx>
        <c:axId val="161708520"/>
        <c:scaling>
          <c:orientation val="minMax"/>
        </c:scaling>
        <c:delete val="1"/>
        <c:axPos val="l"/>
        <c:numFmt formatCode="0%" sourceLinked="1"/>
        <c:majorTickMark val="none"/>
        <c:minorTickMark val="none"/>
        <c:tickLblPos val="nextTo"/>
        <c:crossAx val="16170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en-US" sz="1000" b="1" i="0" u="none" strike="noStrike" baseline="0">
                <a:solidFill>
                  <a:srgbClr val="000000"/>
                </a:solidFill>
                <a:latin typeface="+mn-lt"/>
                <a:ea typeface="Arial"/>
                <a:cs typeface="Arial"/>
              </a:defRPr>
            </a:pPr>
            <a:r>
              <a:rPr lang="en-US" sz="1200" dirty="0" smtClean="0">
                <a:latin typeface="+mn-lt"/>
              </a:rPr>
              <a:t>T</a:t>
            </a:r>
            <a:r>
              <a:rPr lang="en-US" sz="1200" baseline="0" dirty="0" smtClean="0">
                <a:latin typeface="+mn-lt"/>
              </a:rPr>
              <a:t>asas de interés en Gs.</a:t>
            </a:r>
            <a:endParaRPr lang="en-US" sz="1200" baseline="0" dirty="0">
              <a:latin typeface="+mn-lt"/>
            </a:endParaRPr>
          </a:p>
          <a:p>
            <a:pPr algn="ctr">
              <a:defRPr lang="en-US" sz="1000" b="1" i="0" u="none" strike="noStrike" baseline="0">
                <a:solidFill>
                  <a:srgbClr val="000000"/>
                </a:solidFill>
                <a:latin typeface="+mn-lt"/>
                <a:ea typeface="Arial"/>
                <a:cs typeface="Arial"/>
              </a:defRPr>
            </a:pPr>
            <a:r>
              <a:rPr lang="en-US" sz="1050" b="0" baseline="0" dirty="0">
                <a:latin typeface="+mn-lt"/>
              </a:rPr>
              <a:t>Promedios Ponderados</a:t>
            </a:r>
          </a:p>
        </c:rich>
      </c:tx>
      <c:layout>
        <c:manualLayout>
          <c:xMode val="edge"/>
          <c:yMode val="edge"/>
          <c:x val="3.8461538461538464E-3"/>
          <c:y val="1.1058451816745656E-2"/>
        </c:manualLayout>
      </c:layout>
      <c:overlay val="0"/>
      <c:spPr>
        <a:noFill/>
        <a:ln w="25400">
          <a:noFill/>
        </a:ln>
      </c:spPr>
    </c:title>
    <c:autoTitleDeleted val="0"/>
    <c:plotArea>
      <c:layout>
        <c:manualLayout>
          <c:layoutTarget val="inner"/>
          <c:xMode val="edge"/>
          <c:yMode val="edge"/>
          <c:x val="0.12662721893491125"/>
          <c:y val="0.20379196676244851"/>
          <c:w val="0.80769230769230771"/>
          <c:h val="0.54976430540095556"/>
        </c:manualLayout>
      </c:layout>
      <c:lineChart>
        <c:grouping val="standard"/>
        <c:varyColors val="0"/>
        <c:ser>
          <c:idx val="2"/>
          <c:order val="0"/>
          <c:tx>
            <c:strRef>
              <c:f>'26'!$F$7:$G$7</c:f>
              <c:strCache>
                <c:ptCount val="1"/>
                <c:pt idx="0">
                  <c:v>Mercado Bursátil</c:v>
                </c:pt>
              </c:strCache>
            </c:strRef>
          </c:tx>
          <c:spPr>
            <a:ln w="28575">
              <a:solidFill>
                <a:schemeClr val="tx2">
                  <a:lumMod val="60000"/>
                  <a:lumOff val="40000"/>
                </a:schemeClr>
              </a:solidFill>
              <a:prstDash val="solid"/>
            </a:ln>
          </c:spPr>
          <c:marker>
            <c:symbol val="diamond"/>
            <c:size val="3"/>
            <c:spPr>
              <a:solidFill>
                <a:schemeClr val="tx2">
                  <a:lumMod val="60000"/>
                  <a:lumOff val="40000"/>
                </a:schemeClr>
              </a:solidFill>
              <a:ln>
                <a:solidFill>
                  <a:schemeClr val="tx2">
                    <a:lumMod val="60000"/>
                    <a:lumOff val="40000"/>
                  </a:schemeClr>
                </a:solidFill>
                <a:prstDash val="solid"/>
              </a:ln>
            </c:spPr>
          </c:marker>
          <c:dLbls>
            <c:numFmt formatCode="0.00%" sourceLinked="0"/>
            <c:spPr>
              <a:noFill/>
              <a:ln>
                <a:noFill/>
              </a:ln>
              <a:effectLst/>
            </c:spPr>
            <c:txPr>
              <a:bodyPr wrap="square" lIns="38100" tIns="19050" rIns="38100" bIns="19050" anchor="ctr">
                <a:spAutoFit/>
              </a:bodyPr>
              <a:lstStyle/>
              <a:p>
                <a:pPr>
                  <a:defRPr sz="1000" b="1"/>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'26'!$A$18:$A$24</c:f>
              <c:strCache>
                <c:ptCount val="7"/>
                <c:pt idx="0">
                  <c:v>2014</c:v>
                </c:pt>
                <c:pt idx="1">
                  <c:v>2015</c:v>
                </c:pt>
                <c:pt idx="2">
                  <c:v>2016</c:v>
                </c:pt>
                <c:pt idx="3">
                  <c:v>2017</c:v>
                </c:pt>
                <c:pt idx="4">
                  <c:v>2018</c:v>
                </c:pt>
                <c:pt idx="5">
                  <c:v>2019</c:v>
                </c:pt>
                <c:pt idx="6">
                  <c:v>2020*</c:v>
                </c:pt>
              </c:strCache>
            </c:strRef>
          </c:cat>
          <c:val>
            <c:numRef>
              <c:f>'26'!$F$18:$F$24</c:f>
              <c:numCache>
                <c:formatCode>0.0%</c:formatCode>
                <c:ptCount val="7"/>
                <c:pt idx="0">
                  <c:v>0.126</c:v>
                </c:pt>
                <c:pt idx="1">
                  <c:v>9.1499999999999998E-2</c:v>
                </c:pt>
                <c:pt idx="2">
                  <c:v>9.7900000000000001E-2</c:v>
                </c:pt>
                <c:pt idx="3">
                  <c:v>0.1038</c:v>
                </c:pt>
                <c:pt idx="4">
                  <c:v>8.8999999999999996E-2</c:v>
                </c:pt>
                <c:pt idx="5">
                  <c:v>8.5000000000000006E-2</c:v>
                </c:pt>
                <c:pt idx="6">
                  <c:v>0.112</c:v>
                </c:pt>
              </c:numCache>
            </c:numRef>
          </c:val>
          <c:smooth val="0"/>
        </c:ser>
        <c:dLbls>
          <c:showLegendKey val="0"/>
          <c:showVal val="0"/>
          <c:showCatName val="0"/>
          <c:showSerName val="0"/>
          <c:showPercent val="0"/>
          <c:showBubbleSize val="0"/>
        </c:dLbls>
        <c:marker val="1"/>
        <c:smooth val="0"/>
        <c:axId val="199521696"/>
        <c:axId val="199520912"/>
      </c:lineChart>
      <c:catAx>
        <c:axId val="199521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s-PY"/>
          </a:p>
        </c:txPr>
        <c:crossAx val="199520912"/>
        <c:crosses val="autoZero"/>
        <c:auto val="1"/>
        <c:lblAlgn val="ctr"/>
        <c:lblOffset val="100"/>
        <c:tickLblSkip val="1"/>
        <c:tickMarkSkip val="1"/>
        <c:noMultiLvlLbl val="0"/>
      </c:catAx>
      <c:valAx>
        <c:axId val="199520912"/>
        <c:scaling>
          <c:orientation val="minMax"/>
          <c:max val="0.2"/>
        </c:scaling>
        <c:delete val="0"/>
        <c:axPos val="l"/>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PY"/>
          </a:p>
        </c:txPr>
        <c:crossAx val="199521696"/>
        <c:crosses val="autoZero"/>
        <c:crossBetween val="between"/>
        <c:minorUnit val="1.2000000000000002E-2"/>
      </c:valAx>
      <c:spPr>
        <a:noFill/>
        <a:ln w="25400">
          <a:noFill/>
        </a:ln>
      </c:spPr>
    </c:plotArea>
    <c:legend>
      <c:legendPos val="b"/>
      <c:layout>
        <c:manualLayout>
          <c:xMode val="edge"/>
          <c:yMode val="edge"/>
          <c:x val="0.30111168056655641"/>
          <c:y val="0.86827430931323157"/>
          <c:w val="0.52006460730870174"/>
          <c:h val="9.3810998743640461E-2"/>
        </c:manualLayout>
      </c:layout>
      <c:overlay val="0"/>
      <c:txPr>
        <a:bodyPr/>
        <a:lstStyle/>
        <a:p>
          <a:pPr>
            <a:defRPr sz="1000"/>
          </a:pPr>
          <a:endParaRPr lang="es-PY"/>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s-PY"/>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en-US" sz="1000" b="1" i="0" u="none" strike="noStrike" baseline="0">
                <a:solidFill>
                  <a:srgbClr val="000000"/>
                </a:solidFill>
                <a:latin typeface="+mn-lt"/>
                <a:ea typeface="Arial"/>
                <a:cs typeface="Arial"/>
              </a:defRPr>
            </a:pPr>
            <a:r>
              <a:rPr lang="en-US" sz="1200" dirty="0">
                <a:latin typeface="+mn-lt"/>
              </a:rPr>
              <a:t>Tasas de Interés en USD</a:t>
            </a:r>
          </a:p>
          <a:p>
            <a:pPr algn="ctr">
              <a:defRPr lang="en-US" sz="1000" b="1" i="0" u="none" strike="noStrike" baseline="0">
                <a:solidFill>
                  <a:srgbClr val="000000"/>
                </a:solidFill>
                <a:latin typeface="+mn-lt"/>
                <a:ea typeface="Arial"/>
                <a:cs typeface="Arial"/>
              </a:defRPr>
            </a:pPr>
            <a:r>
              <a:rPr lang="en-US" sz="1050" b="0" dirty="0">
                <a:latin typeface="+mn-lt"/>
              </a:rPr>
              <a:t>Promedios</a:t>
            </a:r>
            <a:r>
              <a:rPr lang="en-US" sz="1050" b="0" baseline="0" dirty="0">
                <a:latin typeface="+mn-lt"/>
              </a:rPr>
              <a:t> Ponderados</a:t>
            </a:r>
            <a:endParaRPr lang="en-US" sz="1050" b="0" dirty="0">
              <a:latin typeface="+mn-lt"/>
            </a:endParaRPr>
          </a:p>
        </c:rich>
      </c:tx>
      <c:layout>
        <c:manualLayout>
          <c:xMode val="edge"/>
          <c:yMode val="edge"/>
          <c:x val="4.5960655935582989E-2"/>
          <c:y val="3.3506540982322378E-2"/>
        </c:manualLayout>
      </c:layout>
      <c:overlay val="0"/>
      <c:spPr>
        <a:noFill/>
        <a:ln w="25400">
          <a:noFill/>
        </a:ln>
      </c:spPr>
    </c:title>
    <c:autoTitleDeleted val="0"/>
    <c:plotArea>
      <c:layout>
        <c:manualLayout>
          <c:layoutTarget val="inner"/>
          <c:xMode val="edge"/>
          <c:yMode val="edge"/>
          <c:x val="0.12662721893491125"/>
          <c:y val="0.20379196676244851"/>
          <c:w val="0.80769230769230771"/>
          <c:h val="0.54976430540095556"/>
        </c:manualLayout>
      </c:layout>
      <c:lineChart>
        <c:grouping val="standard"/>
        <c:varyColors val="0"/>
        <c:ser>
          <c:idx val="2"/>
          <c:order val="0"/>
          <c:tx>
            <c:strRef>
              <c:f>'26'!$F$7:$G$7</c:f>
              <c:strCache>
                <c:ptCount val="1"/>
                <c:pt idx="0">
                  <c:v>Mercado Bursátil</c:v>
                </c:pt>
              </c:strCache>
            </c:strRef>
          </c:tx>
          <c:spPr>
            <a:ln w="28575">
              <a:solidFill>
                <a:schemeClr val="tx2">
                  <a:lumMod val="60000"/>
                  <a:lumOff val="40000"/>
                </a:schemeClr>
              </a:solidFill>
              <a:prstDash val="solid"/>
            </a:ln>
          </c:spPr>
          <c:marker>
            <c:symbol val="diamond"/>
            <c:size val="3"/>
            <c:spPr>
              <a:solidFill>
                <a:schemeClr val="tx2">
                  <a:lumMod val="60000"/>
                  <a:lumOff val="40000"/>
                </a:schemeClr>
              </a:solidFill>
              <a:ln>
                <a:solidFill>
                  <a:schemeClr val="tx2">
                    <a:lumMod val="60000"/>
                    <a:lumOff val="40000"/>
                  </a:schemeClr>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1"/>
              <c:dLblPos val="t"/>
              <c:showLegendKey val="0"/>
              <c:showVal val="1"/>
              <c:showCatName val="0"/>
              <c:showSerName val="0"/>
              <c:showPercent val="0"/>
              <c:showBubbleSize val="0"/>
              <c:extLst>
                <c:ext xmlns:c15="http://schemas.microsoft.com/office/drawing/2012/chart" uri="{CE6537A1-D6FC-4f65-9D91-7224C49458BB}"/>
              </c:extLst>
            </c:dLbl>
            <c:dLbl>
              <c:idx val="2"/>
              <c:dLblPos val="t"/>
              <c:showLegendKey val="0"/>
              <c:showVal val="1"/>
              <c:showCatName val="0"/>
              <c:showSerName val="0"/>
              <c:showPercent val="0"/>
              <c:showBubbleSize val="0"/>
              <c:extLst>
                <c:ext xmlns:c15="http://schemas.microsoft.com/office/drawing/2012/chart" uri="{CE6537A1-D6FC-4f65-9D91-7224C49458BB}"/>
              </c:extLst>
            </c:dLbl>
            <c:dLbl>
              <c:idx val="3"/>
              <c:dLblPos val="t"/>
              <c:showLegendKey val="0"/>
              <c:showVal val="1"/>
              <c:showCatName val="0"/>
              <c:showSerName val="0"/>
              <c:showPercent val="0"/>
              <c:showBubbleSize val="0"/>
              <c:extLst>
                <c:ext xmlns:c15="http://schemas.microsoft.com/office/drawing/2012/chart" uri="{CE6537A1-D6FC-4f65-9D91-7224C49458BB}"/>
              </c:extLst>
            </c:dLbl>
            <c:dLbl>
              <c:idx val="4"/>
              <c:dLblPos val="t"/>
              <c:showLegendKey val="0"/>
              <c:showVal val="1"/>
              <c:showCatName val="0"/>
              <c:showSerName val="0"/>
              <c:showPercent val="0"/>
              <c:showBubbleSize val="0"/>
              <c:extLst>
                <c:ext xmlns:c15="http://schemas.microsoft.com/office/drawing/2012/chart" uri="{CE6537A1-D6FC-4f65-9D91-7224C49458BB}"/>
              </c:extLst>
            </c:dLbl>
            <c:dLbl>
              <c:idx val="5"/>
              <c:dLblPos val="t"/>
              <c:showLegendKey val="0"/>
              <c:showVal val="1"/>
              <c:showCatName val="0"/>
              <c:showSerName val="0"/>
              <c:showPercent val="0"/>
              <c:showBubbleSize val="0"/>
              <c:extLst>
                <c:ext xmlns:c15="http://schemas.microsoft.com/office/drawing/2012/chart" uri="{CE6537A1-D6FC-4f65-9D91-7224C49458BB}"/>
              </c:extLst>
            </c:dLbl>
            <c:dLbl>
              <c:idx val="6"/>
              <c:dLblPos val="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50" b="1"/>
                </a:pPr>
                <a:endParaRPr lang="es-PY"/>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'26'!$A$18:$A$24</c:f>
              <c:strCache>
                <c:ptCount val="7"/>
                <c:pt idx="0">
                  <c:v>2014</c:v>
                </c:pt>
                <c:pt idx="1">
                  <c:v>2015</c:v>
                </c:pt>
                <c:pt idx="2">
                  <c:v>2016</c:v>
                </c:pt>
                <c:pt idx="3">
                  <c:v>2017</c:v>
                </c:pt>
                <c:pt idx="4">
                  <c:v>2018</c:v>
                </c:pt>
                <c:pt idx="5">
                  <c:v>2019</c:v>
                </c:pt>
                <c:pt idx="6">
                  <c:v>2020*</c:v>
                </c:pt>
              </c:strCache>
            </c:strRef>
          </c:cat>
          <c:val>
            <c:numRef>
              <c:f>'26'!$G$18:$G$24</c:f>
              <c:numCache>
                <c:formatCode>0.0%</c:formatCode>
                <c:ptCount val="7"/>
                <c:pt idx="0">
                  <c:v>7.0999999999999994E-2</c:v>
                </c:pt>
                <c:pt idx="1">
                  <c:v>0.06</c:v>
                </c:pt>
                <c:pt idx="2">
                  <c:v>7.0599999999999996E-2</c:v>
                </c:pt>
                <c:pt idx="3">
                  <c:v>6.88E-2</c:v>
                </c:pt>
                <c:pt idx="4">
                  <c:v>5.8999999999999997E-2</c:v>
                </c:pt>
                <c:pt idx="5">
                  <c:v>6.2E-2</c:v>
                </c:pt>
                <c:pt idx="6">
                  <c:v>6.5100000000000005E-2</c:v>
                </c:pt>
              </c:numCache>
            </c:numRef>
          </c:val>
          <c:smooth val="0"/>
        </c:ser>
        <c:dLbls>
          <c:showLegendKey val="0"/>
          <c:showVal val="0"/>
          <c:showCatName val="0"/>
          <c:showSerName val="0"/>
          <c:showPercent val="0"/>
          <c:showBubbleSize val="0"/>
        </c:dLbls>
        <c:marker val="1"/>
        <c:smooth val="0"/>
        <c:axId val="199522480"/>
        <c:axId val="200842912"/>
      </c:lineChart>
      <c:catAx>
        <c:axId val="199522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s-PY"/>
          </a:p>
        </c:txPr>
        <c:crossAx val="200842912"/>
        <c:crosses val="autoZero"/>
        <c:auto val="1"/>
        <c:lblAlgn val="ctr"/>
        <c:lblOffset val="100"/>
        <c:tickLblSkip val="1"/>
        <c:tickMarkSkip val="1"/>
        <c:noMultiLvlLbl val="0"/>
      </c:catAx>
      <c:valAx>
        <c:axId val="200842912"/>
        <c:scaling>
          <c:orientation val="minMax"/>
          <c:max val="0.12000000000000001"/>
        </c:scaling>
        <c:delete val="0"/>
        <c:axPos val="l"/>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PY"/>
          </a:p>
        </c:txPr>
        <c:crossAx val="199522480"/>
        <c:crosses val="autoZero"/>
        <c:crossBetween val="between"/>
        <c:minorUnit val="1.2000000000000002E-2"/>
      </c:valAx>
      <c:spPr>
        <a:noFill/>
        <a:ln w="25400">
          <a:noFill/>
        </a:ln>
      </c:spPr>
    </c:plotArea>
    <c:legend>
      <c:legendPos val="b"/>
      <c:layout>
        <c:manualLayout>
          <c:xMode val="edge"/>
          <c:yMode val="edge"/>
          <c:x val="0.30111168056655641"/>
          <c:y val="0.86827430931323157"/>
          <c:w val="0.52006460730870174"/>
          <c:h val="9.3810998743640461E-2"/>
        </c:manualLayout>
      </c:layout>
      <c:overlay val="0"/>
      <c:txPr>
        <a:bodyPr/>
        <a:lstStyle/>
        <a:p>
          <a:pPr>
            <a:defRPr sz="1000"/>
          </a:pPr>
          <a:endParaRPr lang="es-PY"/>
        </a:p>
      </c:txPr>
    </c:legend>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s-PY"/>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dirty="0"/>
              <a:t>Tasa</a:t>
            </a:r>
            <a:r>
              <a:rPr lang="es-PY" sz="1200" b="1" baseline="0" dirty="0"/>
              <a:t> de interés</a:t>
            </a:r>
          </a:p>
          <a:p>
            <a:pPr>
              <a:defRPr sz="1400" b="0" i="0" u="none" strike="noStrike" kern="1200" spc="0" baseline="0">
                <a:solidFill>
                  <a:schemeClr val="tx1">
                    <a:lumMod val="65000"/>
                    <a:lumOff val="35000"/>
                  </a:schemeClr>
                </a:solidFill>
                <a:latin typeface="+mn-lt"/>
                <a:ea typeface="+mn-ea"/>
                <a:cs typeface="+mn-cs"/>
              </a:defRPr>
            </a:pPr>
            <a:r>
              <a:rPr lang="es-PY" sz="900" b="0" dirty="0" smtClean="0"/>
              <a:t>Moneda</a:t>
            </a:r>
            <a:r>
              <a:rPr lang="es-PY" sz="900" b="0" baseline="0" dirty="0" smtClean="0"/>
              <a:t> extranjera</a:t>
            </a:r>
            <a:endParaRPr lang="es-PY" sz="900" b="0" dirty="0"/>
          </a:p>
        </c:rich>
      </c:tx>
      <c:layout>
        <c:manualLayout>
          <c:xMode val="edge"/>
          <c:yMode val="edge"/>
          <c:x val="7.8481991833448783E-2"/>
          <c:y val="3.7267080745341616E-2"/>
        </c:manualLayout>
      </c:layout>
      <c:overlay val="0"/>
      <c:spPr>
        <a:noFill/>
        <a:ln>
          <a:noFill/>
        </a:ln>
        <a:effectLst/>
      </c:spPr>
    </c:title>
    <c:autoTitleDeleted val="0"/>
    <c:plotArea>
      <c:layout>
        <c:manualLayout>
          <c:layoutTarget val="inner"/>
          <c:xMode val="edge"/>
          <c:yMode val="edge"/>
          <c:x val="0.1160255905511811"/>
          <c:y val="0.2225696267133275"/>
          <c:w val="0.85341885389326333"/>
          <c:h val="0.56412766112569257"/>
        </c:manualLayout>
      </c:layout>
      <c:lineChart>
        <c:grouping val="standard"/>
        <c:varyColors val="0"/>
        <c:ser>
          <c:idx val="0"/>
          <c:order val="0"/>
          <c:tx>
            <c:v>Tasa activa Sistema Bancario</c:v>
          </c:tx>
          <c:spPr>
            <a:ln w="28575" cap="rnd">
              <a:solidFill>
                <a:schemeClr val="tx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'26'!$D$18:$D$24</c:f>
              <c:numCache>
                <c:formatCode>0.00%</c:formatCode>
                <c:ptCount val="7"/>
                <c:pt idx="0">
                  <c:v>7.8399999999999997E-2</c:v>
                </c:pt>
                <c:pt idx="1">
                  <c:v>9.01E-2</c:v>
                </c:pt>
                <c:pt idx="2">
                  <c:v>8.5699999999999998E-2</c:v>
                </c:pt>
                <c:pt idx="3">
                  <c:v>7.17E-2</c:v>
                </c:pt>
                <c:pt idx="4">
                  <c:v>7.7200000000000005E-2</c:v>
                </c:pt>
                <c:pt idx="5">
                  <c:v>7.5899999999999995E-2</c:v>
                </c:pt>
                <c:pt idx="6">
                  <c:v>8.2699999999999996E-2</c:v>
                </c:pt>
              </c:numCache>
            </c:numRef>
          </c:val>
          <c:smooth val="0"/>
        </c:ser>
        <c:ser>
          <c:idx val="1"/>
          <c:order val="1"/>
          <c:tx>
            <c:v>Tasa de interés Mercado Bursátil</c:v>
          </c:tx>
          <c:spPr>
            <a:ln w="28575" cap="rnd">
              <a:solidFill>
                <a:srgbClr val="FF0000"/>
              </a:solidFill>
              <a:round/>
            </a:ln>
            <a:effectLst/>
          </c:spPr>
          <c:marker>
            <c:symbol val="none"/>
          </c:marker>
          <c:dLbls>
            <c:dLbl>
              <c:idx val="0"/>
              <c:layout>
                <c:manualLayout>
                  <c:x val="-4.1188581061258771E-2"/>
                  <c:y val="3.10868750101889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1188581061258771E-2"/>
                  <c:y val="3.936844850915374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'26'!$G$18:$G$24</c:f>
              <c:numCache>
                <c:formatCode>0.0%</c:formatCode>
                <c:ptCount val="7"/>
                <c:pt idx="0">
                  <c:v>7.0999999999999994E-2</c:v>
                </c:pt>
                <c:pt idx="1">
                  <c:v>0.06</c:v>
                </c:pt>
                <c:pt idx="2">
                  <c:v>7.0599999999999996E-2</c:v>
                </c:pt>
                <c:pt idx="3">
                  <c:v>6.88E-2</c:v>
                </c:pt>
                <c:pt idx="4">
                  <c:v>5.8999999999999997E-2</c:v>
                </c:pt>
                <c:pt idx="5">
                  <c:v>6.2E-2</c:v>
                </c:pt>
                <c:pt idx="6">
                  <c:v>6.5100000000000005E-2</c:v>
                </c:pt>
              </c:numCache>
            </c:numRef>
          </c:val>
          <c:smooth val="0"/>
        </c:ser>
        <c:dLbls>
          <c:dLblPos val="t"/>
          <c:showLegendKey val="0"/>
          <c:showVal val="1"/>
          <c:showCatName val="0"/>
          <c:showSerName val="0"/>
          <c:showPercent val="0"/>
          <c:showBubbleSize val="0"/>
        </c:dLbls>
        <c:smooth val="0"/>
        <c:axId val="200844480"/>
        <c:axId val="200844872"/>
      </c:lineChart>
      <c:catAx>
        <c:axId val="20084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Y"/>
          </a:p>
        </c:txPr>
        <c:crossAx val="200844872"/>
        <c:crosses val="autoZero"/>
        <c:auto val="1"/>
        <c:lblAlgn val="ctr"/>
        <c:lblOffset val="100"/>
        <c:noMultiLvlLbl val="0"/>
      </c:catAx>
      <c:valAx>
        <c:axId val="20084487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084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ysClr val="windowText" lastClr="000000">
                    <a:lumMod val="65000"/>
                    <a:lumOff val="35000"/>
                  </a:sysClr>
                </a:solidFill>
                <a:latin typeface="+mn-lt"/>
                <a:ea typeface="+mn-ea"/>
                <a:cs typeface="+mn-cs"/>
              </a:defRPr>
            </a:pPr>
            <a:r>
              <a:rPr lang="en-US" sz="1200" b="1" dirty="0"/>
              <a:t>Tasa</a:t>
            </a:r>
            <a:r>
              <a:rPr lang="en-US" sz="1200" b="1" baseline="0" dirty="0"/>
              <a:t> de interés</a:t>
            </a:r>
            <a:endParaRPr lang="en-US" sz="900" b="0" i="0" u="none" strike="noStrike" kern="1200" spc="0" baseline="0" dirty="0">
              <a:solidFill>
                <a:sysClr val="windowText" lastClr="000000">
                  <a:lumMod val="65000"/>
                  <a:lumOff val="35000"/>
                </a:sysClr>
              </a:solidFill>
              <a:latin typeface="+mn-lt"/>
              <a:ea typeface="+mn-ea"/>
              <a:cs typeface="+mn-cs"/>
            </a:endParaRPr>
          </a:p>
          <a:p>
            <a:pPr algn="ctr" rtl="0">
              <a:defRPr sz="1400" b="0" i="0" u="none" strike="noStrike" kern="1200" spc="0" baseline="0">
                <a:solidFill>
                  <a:sysClr val="windowText" lastClr="000000">
                    <a:lumMod val="65000"/>
                    <a:lumOff val="35000"/>
                  </a:sysClr>
                </a:solidFill>
                <a:latin typeface="+mn-lt"/>
                <a:ea typeface="+mn-ea"/>
                <a:cs typeface="+mn-cs"/>
              </a:defRPr>
            </a:pPr>
            <a:r>
              <a:rPr lang="en-US" sz="900" b="0" dirty="0"/>
              <a:t>Moneda local</a:t>
            </a:r>
          </a:p>
        </c:rich>
      </c:tx>
      <c:layout>
        <c:manualLayout>
          <c:xMode val="edge"/>
          <c:yMode val="edge"/>
          <c:x val="4.7174098904058354E-2"/>
          <c:y val="3.2407362123212859E-2"/>
        </c:manualLayout>
      </c:layout>
      <c:overlay val="0"/>
      <c:spPr>
        <a:noFill/>
        <a:ln>
          <a:noFill/>
        </a:ln>
        <a:effectLst/>
      </c:spPr>
    </c:title>
    <c:autoTitleDeleted val="0"/>
    <c:plotArea>
      <c:layout/>
      <c:lineChart>
        <c:grouping val="standard"/>
        <c:varyColors val="0"/>
        <c:ser>
          <c:idx val="1"/>
          <c:order val="0"/>
          <c:tx>
            <c:v>Tasa de interés Mercado Bursátil</c:v>
          </c:tx>
          <c:spPr>
            <a:ln w="28575" cap="rnd">
              <a:solidFill>
                <a:srgbClr val="FF0000"/>
              </a:solidFill>
              <a:round/>
            </a:ln>
            <a:effectLst/>
          </c:spPr>
          <c:marker>
            <c:symbol val="none"/>
          </c:marker>
          <c:dLbls>
            <c:dLbl>
              <c:idx val="6"/>
              <c:layout>
                <c:manualLayout>
                  <c:x val="-4.6147560648975156E-2"/>
                  <c:y val="-2.274335273308227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'26'!$F$18:$F$24</c:f>
              <c:numCache>
                <c:formatCode>0.0%</c:formatCode>
                <c:ptCount val="7"/>
                <c:pt idx="0">
                  <c:v>0.126</c:v>
                </c:pt>
                <c:pt idx="1">
                  <c:v>9.1499999999999998E-2</c:v>
                </c:pt>
                <c:pt idx="2">
                  <c:v>9.7900000000000001E-2</c:v>
                </c:pt>
                <c:pt idx="3">
                  <c:v>0.1038</c:v>
                </c:pt>
                <c:pt idx="4">
                  <c:v>8.8999999999999996E-2</c:v>
                </c:pt>
                <c:pt idx="5">
                  <c:v>8.5000000000000006E-2</c:v>
                </c:pt>
                <c:pt idx="6">
                  <c:v>0.112</c:v>
                </c:pt>
              </c:numCache>
            </c:numRef>
          </c:val>
          <c:smooth val="0"/>
        </c:ser>
        <c:ser>
          <c:idx val="0"/>
          <c:order val="1"/>
          <c:tx>
            <c:v>Tasa activa Sistema Bancario</c:v>
          </c:tx>
          <c:spPr>
            <a:ln w="28575" cap="rnd">
              <a:solidFill>
                <a:schemeClr val="tx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'26'!$B$18:$B$24</c:f>
              <c:numCache>
                <c:formatCode>0.00%</c:formatCode>
                <c:ptCount val="7"/>
                <c:pt idx="0">
                  <c:v>0.16159999999999999</c:v>
                </c:pt>
                <c:pt idx="1">
                  <c:v>0.1744</c:v>
                </c:pt>
                <c:pt idx="2">
                  <c:v>0.16589999999999999</c:v>
                </c:pt>
                <c:pt idx="3">
                  <c:v>0.1527</c:v>
                </c:pt>
                <c:pt idx="4">
                  <c:v>0.15110000000000001</c:v>
                </c:pt>
                <c:pt idx="5">
                  <c:v>0.14779999999999999</c:v>
                </c:pt>
                <c:pt idx="6">
                  <c:v>0.13159999999999999</c:v>
                </c:pt>
              </c:numCache>
            </c:numRef>
          </c:val>
          <c:smooth val="0"/>
        </c:ser>
        <c:dLbls>
          <c:dLblPos val="t"/>
          <c:showLegendKey val="0"/>
          <c:showVal val="1"/>
          <c:showCatName val="0"/>
          <c:showSerName val="0"/>
          <c:showPercent val="0"/>
          <c:showBubbleSize val="0"/>
        </c:dLbls>
        <c:smooth val="0"/>
        <c:axId val="200845656"/>
        <c:axId val="200846048"/>
      </c:lineChart>
      <c:catAx>
        <c:axId val="20084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Y"/>
          </a:p>
        </c:txPr>
        <c:crossAx val="200846048"/>
        <c:crosses val="autoZero"/>
        <c:auto val="1"/>
        <c:lblAlgn val="ctr"/>
        <c:lblOffset val="100"/>
        <c:noMultiLvlLbl val="0"/>
      </c:catAx>
      <c:valAx>
        <c:axId val="2008460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084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dirty="0"/>
              <a:t>Spread</a:t>
            </a:r>
          </a:p>
        </c:rich>
      </c:tx>
      <c:layout>
        <c:manualLayout>
          <c:xMode val="edge"/>
          <c:yMode val="edge"/>
          <c:x val="0.43799300087489063"/>
          <c:y val="0.26679851730228632"/>
        </c:manualLayout>
      </c:layout>
      <c:overlay val="0"/>
      <c:spPr>
        <a:noFill/>
        <a:ln>
          <a:noFill/>
        </a:ln>
        <a:effectLst/>
      </c:spPr>
    </c:title>
    <c:autoTitleDeleted val="0"/>
    <c:plotArea>
      <c:layout>
        <c:manualLayout>
          <c:layoutTarget val="inner"/>
          <c:xMode val="edge"/>
          <c:yMode val="edge"/>
          <c:x val="3.425925925925926E-2"/>
          <c:y val="0.12759275950558882"/>
          <c:w val="0.93888888888888888"/>
          <c:h val="0.71526639221718025"/>
        </c:manualLayout>
      </c:layout>
      <c:barChart>
        <c:barDir val="col"/>
        <c:grouping val="clustered"/>
        <c:varyColors val="0"/>
        <c:ser>
          <c:idx val="0"/>
          <c:order val="0"/>
          <c:spPr>
            <a:solidFill>
              <a:schemeClr val="accent1"/>
            </a:solidFill>
            <a:ln>
              <a:noFill/>
            </a:ln>
            <a:effectLst/>
          </c:spPr>
          <c:invertIfNegative val="0"/>
          <c:cat>
            <c:numRef>
              <c:f>'26'!$F$64:$F$70</c:f>
              <c:numCache>
                <c:formatCode>General</c:formatCode>
                <c:ptCount val="7"/>
              </c:numCache>
            </c:numRef>
          </c:cat>
          <c:val>
            <c:numRef>
              <c:f>'26'!$B$64:$B$70</c:f>
              <c:numCache>
                <c:formatCode>0.00%</c:formatCode>
                <c:ptCount val="7"/>
                <c:pt idx="0">
                  <c:v>3.5599999999999993E-2</c:v>
                </c:pt>
                <c:pt idx="1">
                  <c:v>8.2900000000000001E-2</c:v>
                </c:pt>
                <c:pt idx="2">
                  <c:v>6.7999999999999991E-2</c:v>
                </c:pt>
                <c:pt idx="3">
                  <c:v>4.8899999999999999E-2</c:v>
                </c:pt>
                <c:pt idx="4">
                  <c:v>6.2100000000000016E-2</c:v>
                </c:pt>
                <c:pt idx="5">
                  <c:v>6.2799999999999981E-2</c:v>
                </c:pt>
                <c:pt idx="6">
                  <c:v>1.9599999999999992E-2</c:v>
                </c:pt>
              </c:numCache>
            </c:numRef>
          </c:val>
        </c:ser>
        <c:dLbls>
          <c:showLegendKey val="0"/>
          <c:showVal val="0"/>
          <c:showCatName val="0"/>
          <c:showSerName val="0"/>
          <c:showPercent val="0"/>
          <c:showBubbleSize val="0"/>
        </c:dLbls>
        <c:gapWidth val="32"/>
        <c:overlap val="-27"/>
        <c:axId val="204550232"/>
        <c:axId val="204550624"/>
      </c:barChart>
      <c:catAx>
        <c:axId val="204550232"/>
        <c:scaling>
          <c:orientation val="minMax"/>
        </c:scaling>
        <c:delete val="0"/>
        <c:axPos val="b"/>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4550624"/>
        <c:crosses val="autoZero"/>
        <c:auto val="1"/>
        <c:lblAlgn val="ctr"/>
        <c:lblOffset val="100"/>
        <c:noMultiLvlLbl val="0"/>
      </c:catAx>
      <c:valAx>
        <c:axId val="204550624"/>
        <c:scaling>
          <c:orientation val="minMax"/>
          <c:max val="0.2"/>
        </c:scaling>
        <c:delete val="1"/>
        <c:axPos val="l"/>
        <c:numFmt formatCode="0.00%" sourceLinked="1"/>
        <c:majorTickMark val="out"/>
        <c:minorTickMark val="none"/>
        <c:tickLblPos val="nextTo"/>
        <c:crossAx val="204550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100" b="1" dirty="0"/>
              <a:t>Spread</a:t>
            </a:r>
          </a:p>
        </c:rich>
      </c:tx>
      <c:layout>
        <c:manualLayout>
          <c:xMode val="edge"/>
          <c:yMode val="edge"/>
          <c:x val="0.42996522309711288"/>
          <c:y val="0.42592592592592593"/>
        </c:manualLayout>
      </c:layout>
      <c:overlay val="0"/>
      <c:spPr>
        <a:noFill/>
        <a:ln>
          <a:noFill/>
        </a:ln>
        <a:effectLst/>
      </c:spPr>
    </c:title>
    <c:autoTitleDeleted val="0"/>
    <c:plotArea>
      <c:layout>
        <c:manualLayout>
          <c:layoutTarget val="inner"/>
          <c:xMode val="edge"/>
          <c:yMode val="edge"/>
          <c:x val="5.2777777777777778E-2"/>
          <c:y val="7.0411904199139688E-2"/>
          <c:w val="0.93888888888888888"/>
          <c:h val="0.78868875765529312"/>
        </c:manualLayout>
      </c:layout>
      <c:barChart>
        <c:barDir val="col"/>
        <c:grouping val="clustered"/>
        <c:varyColors val="0"/>
        <c:ser>
          <c:idx val="0"/>
          <c:order val="0"/>
          <c:spPr>
            <a:solidFill>
              <a:schemeClr val="accent1"/>
            </a:solidFill>
            <a:ln>
              <a:noFill/>
            </a:ln>
            <a:effectLst/>
          </c:spPr>
          <c:invertIfNegative val="0"/>
          <c:cat>
            <c:numRef>
              <c:f>'26'!$F$64:$F$70</c:f>
              <c:numCache>
                <c:formatCode>General</c:formatCode>
                <c:ptCount val="7"/>
              </c:numCache>
            </c:numRef>
          </c:cat>
          <c:val>
            <c:numRef>
              <c:f>'26'!$D$64:$D$70</c:f>
              <c:numCache>
                <c:formatCode>0.00%</c:formatCode>
                <c:ptCount val="7"/>
                <c:pt idx="0">
                  <c:v>1.8600000000000005E-2</c:v>
                </c:pt>
                <c:pt idx="1">
                  <c:v>3.6299999999999999E-2</c:v>
                </c:pt>
                <c:pt idx="2">
                  <c:v>1.5100000000000002E-2</c:v>
                </c:pt>
                <c:pt idx="3">
                  <c:v>9.3000000000000027E-3</c:v>
                </c:pt>
                <c:pt idx="4">
                  <c:v>2.6800000000000004E-2</c:v>
                </c:pt>
                <c:pt idx="5">
                  <c:v>1.4799999999999994E-2</c:v>
                </c:pt>
                <c:pt idx="6">
                  <c:v>8.6999999999999994E-3</c:v>
                </c:pt>
              </c:numCache>
            </c:numRef>
          </c:val>
        </c:ser>
        <c:dLbls>
          <c:showLegendKey val="0"/>
          <c:showVal val="0"/>
          <c:showCatName val="0"/>
          <c:showSerName val="0"/>
          <c:showPercent val="0"/>
          <c:showBubbleSize val="0"/>
        </c:dLbls>
        <c:gapWidth val="30"/>
        <c:overlap val="-27"/>
        <c:axId val="204551408"/>
        <c:axId val="204551800"/>
      </c:barChart>
      <c:catAx>
        <c:axId val="20455140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4551800"/>
        <c:crosses val="autoZero"/>
        <c:auto val="1"/>
        <c:lblAlgn val="ctr"/>
        <c:lblOffset val="100"/>
        <c:noMultiLvlLbl val="0"/>
      </c:catAx>
      <c:valAx>
        <c:axId val="204551800"/>
        <c:scaling>
          <c:orientation val="minMax"/>
          <c:max val="9.0000000000000024E-2"/>
        </c:scaling>
        <c:delete val="1"/>
        <c:axPos val="l"/>
        <c:numFmt formatCode="0.00%" sourceLinked="1"/>
        <c:majorTickMark val="none"/>
        <c:minorTickMark val="none"/>
        <c:tickLblPos val="nextTo"/>
        <c:crossAx val="204551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sz="1200" b="1" dirty="0"/>
              <a:t>Tasa</a:t>
            </a:r>
            <a:r>
              <a:rPr lang="es-PY" sz="1200" b="1" baseline="0" dirty="0"/>
              <a:t> de interés</a:t>
            </a:r>
          </a:p>
          <a:p>
            <a:pPr>
              <a:defRPr sz="1400" b="0" i="0" u="none" strike="noStrike" kern="1200" spc="0" baseline="0">
                <a:solidFill>
                  <a:schemeClr val="tx1">
                    <a:lumMod val="65000"/>
                    <a:lumOff val="35000"/>
                  </a:schemeClr>
                </a:solidFill>
                <a:latin typeface="+mn-lt"/>
                <a:ea typeface="+mn-ea"/>
                <a:cs typeface="+mn-cs"/>
              </a:defRPr>
            </a:pPr>
            <a:r>
              <a:rPr lang="es-PY" sz="900" b="0" dirty="0"/>
              <a:t>Moneda local</a:t>
            </a:r>
          </a:p>
        </c:rich>
      </c:tx>
      <c:layout>
        <c:manualLayout>
          <c:xMode val="edge"/>
          <c:yMode val="edge"/>
          <c:x val="0.10099197245680239"/>
          <c:y val="1.3888888888888888E-2"/>
        </c:manualLayout>
      </c:layout>
      <c:overlay val="0"/>
      <c:spPr>
        <a:noFill/>
        <a:ln>
          <a:noFill/>
        </a:ln>
        <a:effectLst/>
      </c:spPr>
    </c:title>
    <c:autoTitleDeleted val="0"/>
    <c:plotArea>
      <c:layout/>
      <c:lineChart>
        <c:grouping val="standard"/>
        <c:varyColors val="0"/>
        <c:ser>
          <c:idx val="0"/>
          <c:order val="0"/>
          <c:tx>
            <c:v>Tasa pasiva Sistema Bancario</c:v>
          </c:tx>
          <c:spPr>
            <a:ln w="28575" cap="rnd">
              <a:solidFill>
                <a:schemeClr val="tx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75000"/>
                      </a:schemeClr>
                    </a:solidFill>
                    <a:latin typeface="+mn-lt"/>
                    <a:ea typeface="+mn-ea"/>
                    <a:cs typeface="+mn-cs"/>
                  </a:defRPr>
                </a:pPr>
                <a:endParaRPr lang="es-PY"/>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'26'!$C$18:$C$24</c:f>
              <c:numCache>
                <c:formatCode>0.00%</c:formatCode>
                <c:ptCount val="7"/>
                <c:pt idx="0">
                  <c:v>8.9599999999999999E-2</c:v>
                </c:pt>
                <c:pt idx="1">
                  <c:v>9.6299999999999997E-2</c:v>
                </c:pt>
                <c:pt idx="2">
                  <c:v>8.5699999999999998E-2</c:v>
                </c:pt>
                <c:pt idx="3">
                  <c:v>7.8100000000000003E-2</c:v>
                </c:pt>
                <c:pt idx="4">
                  <c:v>8.5800000000000001E-2</c:v>
                </c:pt>
                <c:pt idx="5">
                  <c:v>7.6799999999999993E-2</c:v>
                </c:pt>
                <c:pt idx="6">
                  <c:v>7.3800000000000004E-2</c:v>
                </c:pt>
              </c:numCache>
            </c:numRef>
          </c:val>
          <c:smooth val="0"/>
        </c:ser>
        <c:ser>
          <c:idx val="1"/>
          <c:order val="1"/>
          <c:tx>
            <c:v>Tasa de interés Mercado Bursátil</c:v>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es-PY"/>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'26'!$A$18:$A$24</c:f>
              <c:strCache>
                <c:ptCount val="7"/>
                <c:pt idx="0">
                  <c:v>2014*</c:v>
                </c:pt>
                <c:pt idx="1">
                  <c:v>2015</c:v>
                </c:pt>
                <c:pt idx="2">
                  <c:v>2016</c:v>
                </c:pt>
                <c:pt idx="3">
                  <c:v>2017</c:v>
                </c:pt>
                <c:pt idx="4">
                  <c:v>2018</c:v>
                </c:pt>
                <c:pt idx="5">
                  <c:v>2019</c:v>
                </c:pt>
                <c:pt idx="6">
                  <c:v>2020*</c:v>
                </c:pt>
              </c:strCache>
            </c:strRef>
          </c:cat>
          <c:val>
            <c:numRef>
              <c:f>'26'!$F$18:$F$24</c:f>
              <c:numCache>
                <c:formatCode>0.0%</c:formatCode>
                <c:ptCount val="7"/>
                <c:pt idx="0">
                  <c:v>0.126</c:v>
                </c:pt>
                <c:pt idx="1">
                  <c:v>9.1499999999999998E-2</c:v>
                </c:pt>
                <c:pt idx="2">
                  <c:v>9.7900000000000001E-2</c:v>
                </c:pt>
                <c:pt idx="3">
                  <c:v>0.1038</c:v>
                </c:pt>
                <c:pt idx="4">
                  <c:v>8.8999999999999996E-2</c:v>
                </c:pt>
                <c:pt idx="5">
                  <c:v>8.5000000000000006E-2</c:v>
                </c:pt>
                <c:pt idx="6">
                  <c:v>0.112</c:v>
                </c:pt>
              </c:numCache>
            </c:numRef>
          </c:val>
          <c:smooth val="0"/>
        </c:ser>
        <c:dLbls>
          <c:dLblPos val="t"/>
          <c:showLegendKey val="0"/>
          <c:showVal val="1"/>
          <c:showCatName val="0"/>
          <c:showSerName val="0"/>
          <c:showPercent val="0"/>
          <c:showBubbleSize val="0"/>
        </c:dLbls>
        <c:smooth val="0"/>
        <c:axId val="204552584"/>
        <c:axId val="204552976"/>
      </c:lineChart>
      <c:catAx>
        <c:axId val="20455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PY"/>
          </a:p>
        </c:txPr>
        <c:crossAx val="204552976"/>
        <c:crosses val="autoZero"/>
        <c:auto val="1"/>
        <c:lblAlgn val="ctr"/>
        <c:lblOffset val="100"/>
        <c:noMultiLvlLbl val="0"/>
      </c:catAx>
      <c:valAx>
        <c:axId val="2045529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20455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solidFill>
      <a:schemeClr val="bg1"/>
    </a:solidFill>
    <a:ln w="9525" cap="flat" cmpd="sng" algn="ctr">
      <a:noFill/>
      <a:round/>
    </a:ln>
    <a:effectLst/>
  </c:spPr>
  <c:txPr>
    <a:bodyPr/>
    <a:lstStyle/>
    <a:p>
      <a:pPr>
        <a:defRPr/>
      </a:pPr>
      <a:endParaRPr lang="es-PY"/>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BA1E0-084F-4F17-8686-6DBC4F2B0A95}" type="doc">
      <dgm:prSet loTypeId="urn:microsoft.com/office/officeart/2005/8/layout/lProcess2" loCatId="list" qsTypeId="urn:microsoft.com/office/officeart/2005/8/quickstyle/simple4" qsCatId="simple" csTypeId="urn:microsoft.com/office/officeart/2005/8/colors/accent1_4" csCatId="accent1" phldr="1"/>
      <dgm:spPr/>
    </dgm:pt>
    <dgm:pt modelId="{DAC43633-B1D2-409C-9CC9-1B9DA6AA9D32}">
      <dgm:prSet phldrT="[Texto]" custT="1"/>
      <dgm:spPr>
        <a:solidFill>
          <a:srgbClr val="294970"/>
        </a:solidFill>
        <a:ln>
          <a:solidFill>
            <a:srgbClr val="294970"/>
          </a:solidFill>
        </a:ln>
      </dgm:spPr>
      <dgm:t>
        <a:bodyPr/>
        <a:lstStyle/>
        <a:p>
          <a:r>
            <a:rPr lang="es-ES" sz="1000" b="1" dirty="0">
              <a:solidFill>
                <a:schemeClr val="bg1"/>
              </a:solidFill>
            </a:rPr>
            <a:t>Sociedades Emisoras de Capital Abierto</a:t>
          </a:r>
        </a:p>
      </dgm:t>
    </dgm:pt>
    <dgm:pt modelId="{A7607426-B418-48E2-94FA-065F1C2854B5}" type="parTrans" cxnId="{B7410350-9530-46D6-A3E6-D3C65A96AB43}">
      <dgm:prSet/>
      <dgm:spPr/>
      <dgm:t>
        <a:bodyPr/>
        <a:lstStyle/>
        <a:p>
          <a:endParaRPr lang="es-ES"/>
        </a:p>
      </dgm:t>
    </dgm:pt>
    <dgm:pt modelId="{35E1848A-8595-4FED-9978-19D6CC460C7A}" type="sibTrans" cxnId="{B7410350-9530-46D6-A3E6-D3C65A96AB43}">
      <dgm:prSet/>
      <dgm:spPr/>
      <dgm:t>
        <a:bodyPr/>
        <a:lstStyle/>
        <a:p>
          <a:endParaRPr lang="es-ES"/>
        </a:p>
      </dgm:t>
    </dgm:pt>
    <dgm:pt modelId="{7E0B246B-E8BA-4CC3-B116-65AF96352D7C}">
      <dgm:prSet phldrT="[Texto]" custT="1"/>
      <dgm:spPr>
        <a:solidFill>
          <a:srgbClr val="294970"/>
        </a:solidFill>
        <a:ln>
          <a:solidFill>
            <a:srgbClr val="294970"/>
          </a:solidFill>
        </a:ln>
      </dgm:spPr>
      <dgm:t>
        <a:bodyPr/>
        <a:lstStyle/>
        <a:p>
          <a:r>
            <a:rPr lang="es-ES" sz="1000" b="1" dirty="0">
              <a:solidFill>
                <a:schemeClr val="bg1"/>
              </a:solidFill>
            </a:rPr>
            <a:t>Sociedades Emisoras</a:t>
          </a:r>
        </a:p>
      </dgm:t>
    </dgm:pt>
    <dgm:pt modelId="{651A5751-96FF-4D85-BCE3-F9E251BC0677}" type="parTrans" cxnId="{0315E551-8BC3-43BE-80AD-1DE9A9064507}">
      <dgm:prSet/>
      <dgm:spPr/>
      <dgm:t>
        <a:bodyPr/>
        <a:lstStyle/>
        <a:p>
          <a:endParaRPr lang="es-ES"/>
        </a:p>
      </dgm:t>
    </dgm:pt>
    <dgm:pt modelId="{F204FF43-5EB6-4EA8-A6E6-2F08BF62D964}" type="sibTrans" cxnId="{0315E551-8BC3-43BE-80AD-1DE9A9064507}">
      <dgm:prSet/>
      <dgm:spPr/>
      <dgm:t>
        <a:bodyPr/>
        <a:lstStyle/>
        <a:p>
          <a:endParaRPr lang="es-ES"/>
        </a:p>
      </dgm:t>
    </dgm:pt>
    <dgm:pt modelId="{3E20389E-DF91-496D-AC1F-A605CC5348EE}">
      <dgm:prSet phldrT="[Texto]" custT="1"/>
      <dgm:spPr>
        <a:solidFill>
          <a:srgbClr val="294970"/>
        </a:solidFill>
        <a:ln>
          <a:solidFill>
            <a:srgbClr val="294970"/>
          </a:solidFill>
        </a:ln>
      </dgm:spPr>
      <dgm:t>
        <a:bodyPr/>
        <a:lstStyle/>
        <a:p>
          <a:r>
            <a:rPr lang="es-ES" sz="1000" b="1" dirty="0">
              <a:solidFill>
                <a:schemeClr val="bg1"/>
              </a:solidFill>
            </a:rPr>
            <a:t>Sociedades Calificado-ras de Riesgo</a:t>
          </a:r>
        </a:p>
      </dgm:t>
    </dgm:pt>
    <dgm:pt modelId="{3BFADF1D-2FEA-420E-A2E7-1542F249B6C1}" type="parTrans" cxnId="{11E8F131-79E7-43D2-9E9C-D5FD487B7996}">
      <dgm:prSet/>
      <dgm:spPr/>
      <dgm:t>
        <a:bodyPr/>
        <a:lstStyle/>
        <a:p>
          <a:endParaRPr lang="es-ES"/>
        </a:p>
      </dgm:t>
    </dgm:pt>
    <dgm:pt modelId="{369E1511-443D-408B-8F78-7D07CB5E5B74}" type="sibTrans" cxnId="{11E8F131-79E7-43D2-9E9C-D5FD487B7996}">
      <dgm:prSet/>
      <dgm:spPr/>
      <dgm:t>
        <a:bodyPr/>
        <a:lstStyle/>
        <a:p>
          <a:endParaRPr lang="es-ES"/>
        </a:p>
      </dgm:t>
    </dgm:pt>
    <dgm:pt modelId="{3647A747-E8AD-4CED-93C2-62ACC6D9410D}">
      <dgm:prSet/>
      <dgm:spPr>
        <a:solidFill>
          <a:srgbClr val="A8B9F0"/>
        </a:solidFill>
      </dgm:spPr>
      <dgm:t>
        <a:bodyPr/>
        <a:lstStyle/>
        <a:p>
          <a:r>
            <a:rPr lang="es-PY" b="1" dirty="0">
              <a:solidFill>
                <a:schemeClr val="tx1"/>
              </a:solidFill>
            </a:rPr>
            <a:t>42</a:t>
          </a:r>
          <a:endParaRPr lang="es-ES" b="1" dirty="0">
            <a:solidFill>
              <a:schemeClr val="tx1"/>
            </a:solidFill>
          </a:endParaRPr>
        </a:p>
      </dgm:t>
    </dgm:pt>
    <dgm:pt modelId="{443BB9C3-C0AA-4A71-84DF-7D69FB0798C1}" type="parTrans" cxnId="{23DD2040-96A2-4134-BD57-02B60630C461}">
      <dgm:prSet/>
      <dgm:spPr/>
      <dgm:t>
        <a:bodyPr/>
        <a:lstStyle/>
        <a:p>
          <a:endParaRPr lang="es-ES"/>
        </a:p>
      </dgm:t>
    </dgm:pt>
    <dgm:pt modelId="{ED2920FD-FF51-463A-8C63-B4414AFCC9D4}" type="sibTrans" cxnId="{23DD2040-96A2-4134-BD57-02B60630C461}">
      <dgm:prSet/>
      <dgm:spPr/>
      <dgm:t>
        <a:bodyPr/>
        <a:lstStyle/>
        <a:p>
          <a:endParaRPr lang="es-ES"/>
        </a:p>
      </dgm:t>
    </dgm:pt>
    <dgm:pt modelId="{5C2A0E72-3586-4B71-8490-D8D535A98DD4}">
      <dgm:prSet/>
      <dgm:spPr>
        <a:solidFill>
          <a:srgbClr val="A8B9F0"/>
        </a:solidFill>
      </dgm:spPr>
      <dgm:t>
        <a:bodyPr/>
        <a:lstStyle/>
        <a:p>
          <a:r>
            <a:rPr lang="es-PY" b="1" dirty="0" smtClean="0">
              <a:solidFill>
                <a:schemeClr val="tx1"/>
              </a:solidFill>
            </a:rPr>
            <a:t>44</a:t>
          </a:r>
          <a:endParaRPr lang="es-ES" b="1" dirty="0">
            <a:solidFill>
              <a:schemeClr val="tx1"/>
            </a:solidFill>
          </a:endParaRPr>
        </a:p>
      </dgm:t>
    </dgm:pt>
    <dgm:pt modelId="{4A941794-FECD-4380-A620-CE61F387FBD4}" type="parTrans" cxnId="{A7497100-FD12-42FD-9460-13601899EC3C}">
      <dgm:prSet/>
      <dgm:spPr/>
      <dgm:t>
        <a:bodyPr/>
        <a:lstStyle/>
        <a:p>
          <a:endParaRPr lang="es-ES"/>
        </a:p>
      </dgm:t>
    </dgm:pt>
    <dgm:pt modelId="{29E509B5-32EB-46B8-8061-565D4B79D5DB}" type="sibTrans" cxnId="{A7497100-FD12-42FD-9460-13601899EC3C}">
      <dgm:prSet/>
      <dgm:spPr/>
      <dgm:t>
        <a:bodyPr/>
        <a:lstStyle/>
        <a:p>
          <a:endParaRPr lang="es-ES"/>
        </a:p>
      </dgm:t>
    </dgm:pt>
    <dgm:pt modelId="{EB29F21B-9652-4E85-B596-05359CED0829}">
      <dgm:prSet custT="1"/>
      <dgm:spPr>
        <a:solidFill>
          <a:srgbClr val="294970"/>
        </a:solidFill>
        <a:ln>
          <a:solidFill>
            <a:srgbClr val="294970"/>
          </a:solidFill>
        </a:ln>
      </dgm:spPr>
      <dgm:t>
        <a:bodyPr/>
        <a:lstStyle/>
        <a:p>
          <a:r>
            <a:rPr lang="es-ES" sz="1000" b="1" dirty="0">
              <a:solidFill>
                <a:schemeClr val="bg1"/>
              </a:solidFill>
            </a:rPr>
            <a:t>Administra-doras de Fondos Mutuos</a:t>
          </a:r>
        </a:p>
      </dgm:t>
    </dgm:pt>
    <dgm:pt modelId="{92D6CE18-4DF5-4A70-8180-3BD61B5E43AA}" type="parTrans" cxnId="{A9496513-E6C9-4893-AAD5-EF4EAF8BC5DA}">
      <dgm:prSet/>
      <dgm:spPr/>
      <dgm:t>
        <a:bodyPr/>
        <a:lstStyle/>
        <a:p>
          <a:endParaRPr lang="es-ES"/>
        </a:p>
      </dgm:t>
    </dgm:pt>
    <dgm:pt modelId="{267A68A9-35F6-440B-8CE8-96A6C6037227}" type="sibTrans" cxnId="{A9496513-E6C9-4893-AAD5-EF4EAF8BC5DA}">
      <dgm:prSet/>
      <dgm:spPr/>
      <dgm:t>
        <a:bodyPr/>
        <a:lstStyle/>
        <a:p>
          <a:endParaRPr lang="es-ES"/>
        </a:p>
      </dgm:t>
    </dgm:pt>
    <dgm:pt modelId="{6D8843E2-570E-487C-8FDC-C34857686AF1}">
      <dgm:prSet/>
      <dgm:spPr>
        <a:solidFill>
          <a:srgbClr val="A8B9F0"/>
        </a:solidFill>
      </dgm:spPr>
      <dgm:t>
        <a:bodyPr/>
        <a:lstStyle/>
        <a:p>
          <a:r>
            <a:rPr lang="es-ES" b="1" dirty="0">
              <a:solidFill>
                <a:schemeClr val="tx1"/>
              </a:solidFill>
            </a:rPr>
            <a:t>5</a:t>
          </a:r>
        </a:p>
      </dgm:t>
    </dgm:pt>
    <dgm:pt modelId="{DBD89EB8-EDDC-48B8-9993-6DA369311F8D}" type="parTrans" cxnId="{54BAA3DC-627F-4AE4-8D8A-92993DF70E38}">
      <dgm:prSet/>
      <dgm:spPr/>
      <dgm:t>
        <a:bodyPr/>
        <a:lstStyle/>
        <a:p>
          <a:endParaRPr lang="es-ES"/>
        </a:p>
      </dgm:t>
    </dgm:pt>
    <dgm:pt modelId="{D6A2D014-D2CE-47DD-8925-2264D2766588}" type="sibTrans" cxnId="{54BAA3DC-627F-4AE4-8D8A-92993DF70E38}">
      <dgm:prSet/>
      <dgm:spPr/>
      <dgm:t>
        <a:bodyPr/>
        <a:lstStyle/>
        <a:p>
          <a:endParaRPr lang="es-ES"/>
        </a:p>
      </dgm:t>
    </dgm:pt>
    <dgm:pt modelId="{5A16D061-0140-43FC-A332-89BBD58A98E9}">
      <dgm:prSet/>
      <dgm:spPr>
        <a:solidFill>
          <a:srgbClr val="294970"/>
        </a:solidFill>
        <a:ln>
          <a:solidFill>
            <a:srgbClr val="294970"/>
          </a:solidFill>
        </a:ln>
      </dgm:spPr>
      <dgm:t>
        <a:bodyPr/>
        <a:lstStyle/>
        <a:p>
          <a:r>
            <a:rPr lang="es-ES" b="1" dirty="0">
              <a:solidFill>
                <a:schemeClr val="bg1"/>
              </a:solidFill>
            </a:rPr>
            <a:t>Bolsa de Valores</a:t>
          </a:r>
        </a:p>
      </dgm:t>
    </dgm:pt>
    <dgm:pt modelId="{7F022011-7424-4C5B-A387-CD51D3342FFF}" type="parTrans" cxnId="{878A8C15-6A61-4525-849B-55FD0358D31F}">
      <dgm:prSet/>
      <dgm:spPr/>
      <dgm:t>
        <a:bodyPr/>
        <a:lstStyle/>
        <a:p>
          <a:endParaRPr lang="es-ES"/>
        </a:p>
      </dgm:t>
    </dgm:pt>
    <dgm:pt modelId="{16633900-8895-4702-A436-A84E640766DA}" type="sibTrans" cxnId="{878A8C15-6A61-4525-849B-55FD0358D31F}">
      <dgm:prSet/>
      <dgm:spPr/>
      <dgm:t>
        <a:bodyPr/>
        <a:lstStyle/>
        <a:p>
          <a:endParaRPr lang="es-ES"/>
        </a:p>
      </dgm:t>
    </dgm:pt>
    <dgm:pt modelId="{50B3DED6-EC60-4721-8325-D471AAED7889}">
      <dgm:prSet/>
      <dgm:spPr>
        <a:solidFill>
          <a:srgbClr val="A8B9F0"/>
        </a:solidFill>
      </dgm:spPr>
      <dgm:t>
        <a:bodyPr/>
        <a:lstStyle/>
        <a:p>
          <a:r>
            <a:rPr lang="es-ES" b="1" dirty="0">
              <a:solidFill>
                <a:schemeClr val="tx1"/>
              </a:solidFill>
            </a:rPr>
            <a:t>4</a:t>
          </a:r>
        </a:p>
      </dgm:t>
    </dgm:pt>
    <dgm:pt modelId="{4BA825C1-269F-405C-99A5-93688BA11D99}" type="parTrans" cxnId="{BD75D5A1-2983-4D79-B300-8D438886B27D}">
      <dgm:prSet/>
      <dgm:spPr/>
      <dgm:t>
        <a:bodyPr/>
        <a:lstStyle/>
        <a:p>
          <a:endParaRPr lang="es-ES"/>
        </a:p>
      </dgm:t>
    </dgm:pt>
    <dgm:pt modelId="{CEAD5D27-8861-49EC-80BF-1D086450E4F4}" type="sibTrans" cxnId="{BD75D5A1-2983-4D79-B300-8D438886B27D}">
      <dgm:prSet/>
      <dgm:spPr/>
      <dgm:t>
        <a:bodyPr/>
        <a:lstStyle/>
        <a:p>
          <a:endParaRPr lang="es-ES"/>
        </a:p>
      </dgm:t>
    </dgm:pt>
    <dgm:pt modelId="{A8522991-AE3E-4FD9-B74E-D98823EE3D73}">
      <dgm:prSet/>
      <dgm:spPr>
        <a:solidFill>
          <a:srgbClr val="294970"/>
        </a:solidFill>
        <a:ln>
          <a:solidFill>
            <a:srgbClr val="294970"/>
          </a:solidFill>
        </a:ln>
      </dgm:spPr>
      <dgm:t>
        <a:bodyPr/>
        <a:lstStyle/>
        <a:p>
          <a:r>
            <a:rPr lang="es-ES" b="1" dirty="0">
              <a:solidFill>
                <a:schemeClr val="bg1"/>
              </a:solidFill>
            </a:rPr>
            <a:t>Casas de Bolsa</a:t>
          </a:r>
        </a:p>
      </dgm:t>
    </dgm:pt>
    <dgm:pt modelId="{6555B2B7-0BA7-467B-A970-22C80C0206D8}" type="parTrans" cxnId="{C1F070F4-10DF-4219-8C6E-04C07499706B}">
      <dgm:prSet/>
      <dgm:spPr/>
      <dgm:t>
        <a:bodyPr/>
        <a:lstStyle/>
        <a:p>
          <a:endParaRPr lang="es-ES"/>
        </a:p>
      </dgm:t>
    </dgm:pt>
    <dgm:pt modelId="{62F1A2E9-9AC1-4FB0-B94E-1B9AEB967EC5}" type="sibTrans" cxnId="{C1F070F4-10DF-4219-8C6E-04C07499706B}">
      <dgm:prSet/>
      <dgm:spPr/>
      <dgm:t>
        <a:bodyPr/>
        <a:lstStyle/>
        <a:p>
          <a:endParaRPr lang="es-ES"/>
        </a:p>
      </dgm:t>
    </dgm:pt>
    <dgm:pt modelId="{14B9FE33-C66E-4CA0-B589-94EC04259613}">
      <dgm:prSet/>
      <dgm:spPr>
        <a:solidFill>
          <a:srgbClr val="294970"/>
        </a:solidFill>
        <a:ln>
          <a:solidFill>
            <a:srgbClr val="294970"/>
          </a:solidFill>
        </a:ln>
      </dgm:spPr>
      <dgm:t>
        <a:bodyPr/>
        <a:lstStyle/>
        <a:p>
          <a:r>
            <a:rPr lang="es-ES" b="1" dirty="0">
              <a:solidFill>
                <a:schemeClr val="bg1"/>
              </a:solidFill>
            </a:rPr>
            <a:t>Operadores de Bolsa</a:t>
          </a:r>
        </a:p>
      </dgm:t>
    </dgm:pt>
    <dgm:pt modelId="{2B057D3B-7070-4973-9BA7-2FB83477B0FF}" type="parTrans" cxnId="{A6E15C3B-81AE-4338-A5DF-E839563A7AAD}">
      <dgm:prSet/>
      <dgm:spPr/>
      <dgm:t>
        <a:bodyPr/>
        <a:lstStyle/>
        <a:p>
          <a:endParaRPr lang="es-ES"/>
        </a:p>
      </dgm:t>
    </dgm:pt>
    <dgm:pt modelId="{CCFFBAF0-339B-435D-822E-34545310F71E}" type="sibTrans" cxnId="{A6E15C3B-81AE-4338-A5DF-E839563A7AAD}">
      <dgm:prSet/>
      <dgm:spPr/>
      <dgm:t>
        <a:bodyPr/>
        <a:lstStyle/>
        <a:p>
          <a:endParaRPr lang="es-ES"/>
        </a:p>
      </dgm:t>
    </dgm:pt>
    <dgm:pt modelId="{1B1A7EE8-2DD3-487C-9D71-E264AEAE28C4}">
      <dgm:prSet/>
      <dgm:spPr>
        <a:solidFill>
          <a:srgbClr val="A8B9F0"/>
        </a:solidFill>
      </dgm:spPr>
      <dgm:t>
        <a:bodyPr/>
        <a:lstStyle/>
        <a:p>
          <a:r>
            <a:rPr lang="es-ES" b="1" dirty="0">
              <a:solidFill>
                <a:schemeClr val="tx1"/>
              </a:solidFill>
            </a:rPr>
            <a:t>1</a:t>
          </a:r>
        </a:p>
      </dgm:t>
    </dgm:pt>
    <dgm:pt modelId="{06133264-0D0C-494F-AC97-FE01E8862C64}" type="parTrans" cxnId="{48C8AE7A-7AF7-4B2A-9741-64F29A2E1978}">
      <dgm:prSet/>
      <dgm:spPr/>
      <dgm:t>
        <a:bodyPr/>
        <a:lstStyle/>
        <a:p>
          <a:endParaRPr lang="es-ES"/>
        </a:p>
      </dgm:t>
    </dgm:pt>
    <dgm:pt modelId="{979FFBCD-5F93-49A1-B309-8A4B557B8CEB}" type="sibTrans" cxnId="{48C8AE7A-7AF7-4B2A-9741-64F29A2E1978}">
      <dgm:prSet/>
      <dgm:spPr/>
      <dgm:t>
        <a:bodyPr/>
        <a:lstStyle/>
        <a:p>
          <a:endParaRPr lang="es-ES"/>
        </a:p>
      </dgm:t>
    </dgm:pt>
    <dgm:pt modelId="{D6B66F23-6D87-4974-87FC-A0F64FF662C4}">
      <dgm:prSet/>
      <dgm:spPr>
        <a:solidFill>
          <a:srgbClr val="A8B9F0"/>
        </a:solidFill>
      </dgm:spPr>
      <dgm:t>
        <a:bodyPr/>
        <a:lstStyle/>
        <a:p>
          <a:r>
            <a:rPr lang="es-ES" b="1" dirty="0">
              <a:solidFill>
                <a:schemeClr val="tx1"/>
              </a:solidFill>
            </a:rPr>
            <a:t>14</a:t>
          </a:r>
        </a:p>
      </dgm:t>
    </dgm:pt>
    <dgm:pt modelId="{957CACCC-5D30-4D10-9A4D-8B48763DFAE1}" type="parTrans" cxnId="{253FE46C-D567-49B7-A3D2-14FCBC5E6F70}">
      <dgm:prSet/>
      <dgm:spPr/>
      <dgm:t>
        <a:bodyPr/>
        <a:lstStyle/>
        <a:p>
          <a:endParaRPr lang="es-ES"/>
        </a:p>
      </dgm:t>
    </dgm:pt>
    <dgm:pt modelId="{DC892BCE-AB55-4AD7-B4E1-85C6569494C0}" type="sibTrans" cxnId="{253FE46C-D567-49B7-A3D2-14FCBC5E6F70}">
      <dgm:prSet/>
      <dgm:spPr/>
      <dgm:t>
        <a:bodyPr/>
        <a:lstStyle/>
        <a:p>
          <a:endParaRPr lang="es-ES"/>
        </a:p>
      </dgm:t>
    </dgm:pt>
    <dgm:pt modelId="{C5DC2F95-99CD-44B7-88B1-6BB4DE3CB43A}">
      <dgm:prSet/>
      <dgm:spPr>
        <a:solidFill>
          <a:srgbClr val="294970"/>
        </a:solidFill>
        <a:ln>
          <a:solidFill>
            <a:srgbClr val="294970"/>
          </a:solidFill>
        </a:ln>
      </dgm:spPr>
      <dgm:t>
        <a:bodyPr/>
        <a:lstStyle/>
        <a:p>
          <a:r>
            <a:rPr lang="es-ES" b="1" dirty="0">
              <a:solidFill>
                <a:schemeClr val="bg1"/>
              </a:solidFill>
            </a:rPr>
            <a:t>Auditores Externos</a:t>
          </a:r>
        </a:p>
      </dgm:t>
    </dgm:pt>
    <dgm:pt modelId="{D406BF55-4CCB-4C9A-BDDA-AACB01EFBC12}" type="parTrans" cxnId="{896A46C3-BD66-4341-9CBE-ADD5E91AB586}">
      <dgm:prSet/>
      <dgm:spPr/>
      <dgm:t>
        <a:bodyPr/>
        <a:lstStyle/>
        <a:p>
          <a:endParaRPr lang="es-ES"/>
        </a:p>
      </dgm:t>
    </dgm:pt>
    <dgm:pt modelId="{9ECF8652-BED5-414F-A574-D19C73661ADA}" type="sibTrans" cxnId="{896A46C3-BD66-4341-9CBE-ADD5E91AB586}">
      <dgm:prSet/>
      <dgm:spPr/>
      <dgm:t>
        <a:bodyPr/>
        <a:lstStyle/>
        <a:p>
          <a:endParaRPr lang="es-ES"/>
        </a:p>
      </dgm:t>
    </dgm:pt>
    <dgm:pt modelId="{AE680E00-25D2-48DF-8F33-EE0C021E6221}">
      <dgm:prSet/>
      <dgm:spPr>
        <a:solidFill>
          <a:srgbClr val="A8B9F0"/>
        </a:solidFill>
      </dgm:spPr>
      <dgm:t>
        <a:bodyPr/>
        <a:lstStyle/>
        <a:p>
          <a:r>
            <a:rPr lang="es-ES" b="1" dirty="0" smtClean="0">
              <a:solidFill>
                <a:schemeClr val="tx1"/>
              </a:solidFill>
            </a:rPr>
            <a:t>38</a:t>
          </a:r>
          <a:endParaRPr lang="es-ES" b="1" dirty="0">
            <a:solidFill>
              <a:schemeClr val="tx1"/>
            </a:solidFill>
          </a:endParaRPr>
        </a:p>
      </dgm:t>
    </dgm:pt>
    <dgm:pt modelId="{9FFC4C6D-1E73-45DF-8D34-C25BF78B318D}" type="parTrans" cxnId="{AEDC5567-65F7-448D-9220-C3F181825289}">
      <dgm:prSet/>
      <dgm:spPr/>
      <dgm:t>
        <a:bodyPr/>
        <a:lstStyle/>
        <a:p>
          <a:endParaRPr lang="es-ES"/>
        </a:p>
      </dgm:t>
    </dgm:pt>
    <dgm:pt modelId="{2D1C362D-6815-4E9A-BD46-0B4A13BD3841}" type="sibTrans" cxnId="{AEDC5567-65F7-448D-9220-C3F181825289}">
      <dgm:prSet/>
      <dgm:spPr/>
      <dgm:t>
        <a:bodyPr/>
        <a:lstStyle/>
        <a:p>
          <a:endParaRPr lang="es-ES"/>
        </a:p>
      </dgm:t>
    </dgm:pt>
    <dgm:pt modelId="{08469BEB-3074-4C10-8A9E-38EFCE8EF0AA}">
      <dgm:prSet/>
      <dgm:spPr>
        <a:solidFill>
          <a:srgbClr val="A8B9F0"/>
        </a:solidFill>
      </dgm:spPr>
      <dgm:t>
        <a:bodyPr/>
        <a:lstStyle/>
        <a:p>
          <a:r>
            <a:rPr lang="es-ES" b="1" dirty="0" smtClean="0">
              <a:solidFill>
                <a:schemeClr val="tx1"/>
              </a:solidFill>
            </a:rPr>
            <a:t>32</a:t>
          </a:r>
          <a:endParaRPr lang="es-ES" b="1" dirty="0">
            <a:solidFill>
              <a:schemeClr val="tx1"/>
            </a:solidFill>
          </a:endParaRPr>
        </a:p>
      </dgm:t>
    </dgm:pt>
    <dgm:pt modelId="{364138C8-368E-4FC1-AB50-784D24DDC631}" type="sibTrans" cxnId="{4C6FA3BA-425E-4416-815E-E6EBF4F3354F}">
      <dgm:prSet/>
      <dgm:spPr/>
      <dgm:t>
        <a:bodyPr/>
        <a:lstStyle/>
        <a:p>
          <a:endParaRPr lang="es-ES"/>
        </a:p>
      </dgm:t>
    </dgm:pt>
    <dgm:pt modelId="{E57FF722-9FB3-49E8-9CE4-D56FD533991E}" type="parTrans" cxnId="{4C6FA3BA-425E-4416-815E-E6EBF4F3354F}">
      <dgm:prSet/>
      <dgm:spPr/>
      <dgm:t>
        <a:bodyPr/>
        <a:lstStyle/>
        <a:p>
          <a:endParaRPr lang="es-ES"/>
        </a:p>
      </dgm:t>
    </dgm:pt>
    <dgm:pt modelId="{932B8C88-1897-4352-AF9B-E5B08E91765E}">
      <dgm:prSet/>
      <dgm:spPr>
        <a:solidFill>
          <a:srgbClr val="A8B9F0"/>
        </a:solidFill>
      </dgm:spPr>
      <dgm:t>
        <a:bodyPr/>
        <a:lstStyle/>
        <a:p>
          <a:r>
            <a:rPr lang="es-PY" b="1" dirty="0" smtClean="0">
              <a:solidFill>
                <a:schemeClr val="tx1"/>
              </a:solidFill>
            </a:rPr>
            <a:t>11</a:t>
          </a:r>
          <a:endParaRPr lang="es-ES" b="1" dirty="0">
            <a:solidFill>
              <a:schemeClr val="tx1"/>
            </a:solidFill>
          </a:endParaRPr>
        </a:p>
      </dgm:t>
    </dgm:pt>
    <dgm:pt modelId="{F1656DE1-AC35-492C-9BC2-69CD1E24A5D5}" type="parTrans" cxnId="{8DF23F1E-84D3-44AC-8930-CC1F7C5CA255}">
      <dgm:prSet/>
      <dgm:spPr/>
      <dgm:t>
        <a:bodyPr/>
        <a:lstStyle/>
        <a:p>
          <a:endParaRPr lang="es-ES"/>
        </a:p>
      </dgm:t>
    </dgm:pt>
    <dgm:pt modelId="{C0009A02-68C7-4D0F-A98F-C2F585FA020C}" type="sibTrans" cxnId="{8DF23F1E-84D3-44AC-8930-CC1F7C5CA255}">
      <dgm:prSet/>
      <dgm:spPr/>
      <dgm:t>
        <a:bodyPr/>
        <a:lstStyle/>
        <a:p>
          <a:endParaRPr lang="es-ES"/>
        </a:p>
      </dgm:t>
    </dgm:pt>
    <dgm:pt modelId="{231C8D49-A548-441E-B756-6D1D6D2A5F22}">
      <dgm:prSet/>
      <dgm:spPr>
        <a:solidFill>
          <a:srgbClr val="294970"/>
        </a:solidFill>
      </dgm:spPr>
      <dgm:t>
        <a:bodyPr/>
        <a:lstStyle/>
        <a:p>
          <a:r>
            <a:rPr lang="es-PY" b="1" dirty="0">
              <a:solidFill>
                <a:schemeClr val="bg1"/>
              </a:solidFill>
            </a:rPr>
            <a:t>Entidades Públicas Incorporadas</a:t>
          </a:r>
          <a:endParaRPr lang="es-ES" b="1" dirty="0">
            <a:solidFill>
              <a:schemeClr val="bg1"/>
            </a:solidFill>
          </a:endParaRPr>
        </a:p>
      </dgm:t>
    </dgm:pt>
    <dgm:pt modelId="{3C482B9B-D022-40A1-92F5-3E861D98897D}" type="parTrans" cxnId="{A8680F05-DC67-4737-A8D3-C4A053C2207B}">
      <dgm:prSet/>
      <dgm:spPr/>
      <dgm:t>
        <a:bodyPr/>
        <a:lstStyle/>
        <a:p>
          <a:endParaRPr lang="es-ES"/>
        </a:p>
      </dgm:t>
    </dgm:pt>
    <dgm:pt modelId="{2F0084A7-1C27-43E2-93F9-9ECDB7E0C237}" type="sibTrans" cxnId="{A8680F05-DC67-4737-A8D3-C4A053C2207B}">
      <dgm:prSet/>
      <dgm:spPr/>
      <dgm:t>
        <a:bodyPr/>
        <a:lstStyle/>
        <a:p>
          <a:endParaRPr lang="es-ES"/>
        </a:p>
      </dgm:t>
    </dgm:pt>
    <dgm:pt modelId="{7E5FA52D-28DF-47C1-8A2C-D54D60AA64A6}" type="pres">
      <dgm:prSet presAssocID="{35CBA1E0-084F-4F17-8686-6DBC4F2B0A95}" presName="theList" presStyleCnt="0">
        <dgm:presLayoutVars>
          <dgm:dir/>
          <dgm:animLvl val="lvl"/>
          <dgm:resizeHandles val="exact"/>
        </dgm:presLayoutVars>
      </dgm:prSet>
      <dgm:spPr/>
    </dgm:pt>
    <dgm:pt modelId="{E79FEA87-A28E-4DF1-A5CB-EA3A4D0F2C6D}" type="pres">
      <dgm:prSet presAssocID="{DAC43633-B1D2-409C-9CC9-1B9DA6AA9D32}" presName="compNode" presStyleCnt="0"/>
      <dgm:spPr/>
    </dgm:pt>
    <dgm:pt modelId="{225F6A5D-86EA-4167-AE8A-C1FC22873F14}" type="pres">
      <dgm:prSet presAssocID="{DAC43633-B1D2-409C-9CC9-1B9DA6AA9D32}" presName="aNode" presStyleLbl="bgShp" presStyleIdx="0" presStyleCnt="9"/>
      <dgm:spPr/>
      <dgm:t>
        <a:bodyPr/>
        <a:lstStyle/>
        <a:p>
          <a:endParaRPr lang="es-PY"/>
        </a:p>
      </dgm:t>
    </dgm:pt>
    <dgm:pt modelId="{4D34E4B4-DF5D-40D0-A770-D6080D7B2E5F}" type="pres">
      <dgm:prSet presAssocID="{DAC43633-B1D2-409C-9CC9-1B9DA6AA9D32}" presName="textNode" presStyleLbl="bgShp" presStyleIdx="0" presStyleCnt="9"/>
      <dgm:spPr/>
      <dgm:t>
        <a:bodyPr/>
        <a:lstStyle/>
        <a:p>
          <a:endParaRPr lang="es-PY"/>
        </a:p>
      </dgm:t>
    </dgm:pt>
    <dgm:pt modelId="{32DACF05-3DF2-4C25-8CAE-6499521D019E}" type="pres">
      <dgm:prSet presAssocID="{DAC43633-B1D2-409C-9CC9-1B9DA6AA9D32}" presName="compChildNode" presStyleCnt="0"/>
      <dgm:spPr/>
    </dgm:pt>
    <dgm:pt modelId="{08A55DD3-D039-46B3-9268-8AC3D972275E}" type="pres">
      <dgm:prSet presAssocID="{DAC43633-B1D2-409C-9CC9-1B9DA6AA9D32}" presName="theInnerList" presStyleCnt="0"/>
      <dgm:spPr/>
    </dgm:pt>
    <dgm:pt modelId="{1646FAC6-2632-4BCD-B563-74689AB27707}" type="pres">
      <dgm:prSet presAssocID="{3647A747-E8AD-4CED-93C2-62ACC6D9410D}" presName="childNode" presStyleLbl="node1" presStyleIdx="0" presStyleCnt="9" custScaleY="53024" custLinFactNeighborX="2952" custLinFactNeighborY="-31516">
        <dgm:presLayoutVars>
          <dgm:bulletEnabled val="1"/>
        </dgm:presLayoutVars>
      </dgm:prSet>
      <dgm:spPr/>
      <dgm:t>
        <a:bodyPr/>
        <a:lstStyle/>
        <a:p>
          <a:endParaRPr lang="es-PY"/>
        </a:p>
      </dgm:t>
    </dgm:pt>
    <dgm:pt modelId="{0C44565E-333B-4D15-BB36-D28F34590FDE}" type="pres">
      <dgm:prSet presAssocID="{DAC43633-B1D2-409C-9CC9-1B9DA6AA9D32}" presName="aSpace" presStyleCnt="0"/>
      <dgm:spPr/>
    </dgm:pt>
    <dgm:pt modelId="{A2A73DF0-51AC-48C1-AC6E-EF9C9E04F6D1}" type="pres">
      <dgm:prSet presAssocID="{7E0B246B-E8BA-4CC3-B116-65AF96352D7C}" presName="compNode" presStyleCnt="0"/>
      <dgm:spPr/>
    </dgm:pt>
    <dgm:pt modelId="{F9589525-0568-4841-B0FE-37F97B58709B}" type="pres">
      <dgm:prSet presAssocID="{7E0B246B-E8BA-4CC3-B116-65AF96352D7C}" presName="aNode" presStyleLbl="bgShp" presStyleIdx="1" presStyleCnt="9"/>
      <dgm:spPr/>
      <dgm:t>
        <a:bodyPr/>
        <a:lstStyle/>
        <a:p>
          <a:endParaRPr lang="es-PY"/>
        </a:p>
      </dgm:t>
    </dgm:pt>
    <dgm:pt modelId="{F2B62C44-DCC8-413A-9C76-E8E6378D00FB}" type="pres">
      <dgm:prSet presAssocID="{7E0B246B-E8BA-4CC3-B116-65AF96352D7C}" presName="textNode" presStyleLbl="bgShp" presStyleIdx="1" presStyleCnt="9"/>
      <dgm:spPr/>
      <dgm:t>
        <a:bodyPr/>
        <a:lstStyle/>
        <a:p>
          <a:endParaRPr lang="es-PY"/>
        </a:p>
      </dgm:t>
    </dgm:pt>
    <dgm:pt modelId="{CC8F8E9C-FA13-47EC-997E-94677D0C6F6D}" type="pres">
      <dgm:prSet presAssocID="{7E0B246B-E8BA-4CC3-B116-65AF96352D7C}" presName="compChildNode" presStyleCnt="0"/>
      <dgm:spPr/>
    </dgm:pt>
    <dgm:pt modelId="{9BAA1861-3779-46AD-8C52-4C48A06B72A1}" type="pres">
      <dgm:prSet presAssocID="{7E0B246B-E8BA-4CC3-B116-65AF96352D7C}" presName="theInnerList" presStyleCnt="0"/>
      <dgm:spPr/>
    </dgm:pt>
    <dgm:pt modelId="{486EB946-39D3-429C-A56C-F22374F3FE94}" type="pres">
      <dgm:prSet presAssocID="{5C2A0E72-3586-4B71-8490-D8D535A98DD4}" presName="childNode" presStyleLbl="node1" presStyleIdx="1" presStyleCnt="9" custScaleY="53024" custLinFactNeighborX="2952" custLinFactNeighborY="-31516">
        <dgm:presLayoutVars>
          <dgm:bulletEnabled val="1"/>
        </dgm:presLayoutVars>
      </dgm:prSet>
      <dgm:spPr/>
      <dgm:t>
        <a:bodyPr/>
        <a:lstStyle/>
        <a:p>
          <a:endParaRPr lang="es-PY"/>
        </a:p>
      </dgm:t>
    </dgm:pt>
    <dgm:pt modelId="{79A9B0CC-F96E-4BB6-BFAC-AF4E8E38E319}" type="pres">
      <dgm:prSet presAssocID="{7E0B246B-E8BA-4CC3-B116-65AF96352D7C}" presName="aSpace" presStyleCnt="0"/>
      <dgm:spPr/>
    </dgm:pt>
    <dgm:pt modelId="{D1591414-CEB2-46A6-9220-92DB01BF1441}" type="pres">
      <dgm:prSet presAssocID="{3E20389E-DF91-496D-AC1F-A605CC5348EE}" presName="compNode" presStyleCnt="0"/>
      <dgm:spPr/>
    </dgm:pt>
    <dgm:pt modelId="{47549B1B-33B1-4527-8F28-45467ED14829}" type="pres">
      <dgm:prSet presAssocID="{3E20389E-DF91-496D-AC1F-A605CC5348EE}" presName="aNode" presStyleLbl="bgShp" presStyleIdx="2" presStyleCnt="9"/>
      <dgm:spPr/>
      <dgm:t>
        <a:bodyPr/>
        <a:lstStyle/>
        <a:p>
          <a:endParaRPr lang="es-PY"/>
        </a:p>
      </dgm:t>
    </dgm:pt>
    <dgm:pt modelId="{BA0F95B5-ACDD-4BAF-BEB5-FFC12A73FCC2}" type="pres">
      <dgm:prSet presAssocID="{3E20389E-DF91-496D-AC1F-A605CC5348EE}" presName="textNode" presStyleLbl="bgShp" presStyleIdx="2" presStyleCnt="9"/>
      <dgm:spPr/>
      <dgm:t>
        <a:bodyPr/>
        <a:lstStyle/>
        <a:p>
          <a:endParaRPr lang="es-PY"/>
        </a:p>
      </dgm:t>
    </dgm:pt>
    <dgm:pt modelId="{BF5976E7-3AD2-4B08-A18A-7F146DFC97B5}" type="pres">
      <dgm:prSet presAssocID="{3E20389E-DF91-496D-AC1F-A605CC5348EE}" presName="compChildNode" presStyleCnt="0"/>
      <dgm:spPr/>
    </dgm:pt>
    <dgm:pt modelId="{E1422F92-3940-44E9-855B-7D64FE3E86EC}" type="pres">
      <dgm:prSet presAssocID="{3E20389E-DF91-496D-AC1F-A605CC5348EE}" presName="theInnerList" presStyleCnt="0"/>
      <dgm:spPr/>
    </dgm:pt>
    <dgm:pt modelId="{9322BDDC-A389-4571-A6D1-D87DA7A75573}" type="pres">
      <dgm:prSet presAssocID="{6D8843E2-570E-487C-8FDC-C34857686AF1}" presName="childNode" presStyleLbl="node1" presStyleIdx="2" presStyleCnt="9" custScaleY="53024" custLinFactNeighborX="2952" custLinFactNeighborY="-31516">
        <dgm:presLayoutVars>
          <dgm:bulletEnabled val="1"/>
        </dgm:presLayoutVars>
      </dgm:prSet>
      <dgm:spPr/>
      <dgm:t>
        <a:bodyPr/>
        <a:lstStyle/>
        <a:p>
          <a:endParaRPr lang="es-PY"/>
        </a:p>
      </dgm:t>
    </dgm:pt>
    <dgm:pt modelId="{1F694212-8010-4EE8-A0AD-4AF0BAB38B9C}" type="pres">
      <dgm:prSet presAssocID="{3E20389E-DF91-496D-AC1F-A605CC5348EE}" presName="aSpace" presStyleCnt="0"/>
      <dgm:spPr/>
    </dgm:pt>
    <dgm:pt modelId="{7C912F30-655B-477F-BB0A-17F8A8479077}" type="pres">
      <dgm:prSet presAssocID="{EB29F21B-9652-4E85-B596-05359CED0829}" presName="compNode" presStyleCnt="0"/>
      <dgm:spPr/>
    </dgm:pt>
    <dgm:pt modelId="{44B89561-288E-481C-B640-0E38C15E7CC8}" type="pres">
      <dgm:prSet presAssocID="{EB29F21B-9652-4E85-B596-05359CED0829}" presName="aNode" presStyleLbl="bgShp" presStyleIdx="3" presStyleCnt="9"/>
      <dgm:spPr/>
      <dgm:t>
        <a:bodyPr/>
        <a:lstStyle/>
        <a:p>
          <a:endParaRPr lang="es-PY"/>
        </a:p>
      </dgm:t>
    </dgm:pt>
    <dgm:pt modelId="{256CDE76-FB89-4620-8228-3F1C084133D7}" type="pres">
      <dgm:prSet presAssocID="{EB29F21B-9652-4E85-B596-05359CED0829}" presName="textNode" presStyleLbl="bgShp" presStyleIdx="3" presStyleCnt="9"/>
      <dgm:spPr/>
      <dgm:t>
        <a:bodyPr/>
        <a:lstStyle/>
        <a:p>
          <a:endParaRPr lang="es-PY"/>
        </a:p>
      </dgm:t>
    </dgm:pt>
    <dgm:pt modelId="{DDF125B7-6C12-480B-B555-8DA7F4E4C380}" type="pres">
      <dgm:prSet presAssocID="{EB29F21B-9652-4E85-B596-05359CED0829}" presName="compChildNode" presStyleCnt="0"/>
      <dgm:spPr/>
    </dgm:pt>
    <dgm:pt modelId="{734AB5F2-D4C2-42DB-AC56-723A1C7A6BEE}" type="pres">
      <dgm:prSet presAssocID="{EB29F21B-9652-4E85-B596-05359CED0829}" presName="theInnerList" presStyleCnt="0"/>
      <dgm:spPr/>
    </dgm:pt>
    <dgm:pt modelId="{E5F0B6A8-0441-4536-A998-357953363ACC}" type="pres">
      <dgm:prSet presAssocID="{50B3DED6-EC60-4721-8325-D471AAED7889}" presName="childNode" presStyleLbl="node1" presStyleIdx="3" presStyleCnt="9" custScaleY="53024" custLinFactNeighborX="2952" custLinFactNeighborY="-31516">
        <dgm:presLayoutVars>
          <dgm:bulletEnabled val="1"/>
        </dgm:presLayoutVars>
      </dgm:prSet>
      <dgm:spPr/>
      <dgm:t>
        <a:bodyPr/>
        <a:lstStyle/>
        <a:p>
          <a:endParaRPr lang="es-PY"/>
        </a:p>
      </dgm:t>
    </dgm:pt>
    <dgm:pt modelId="{B4D67B4C-BC47-46F3-BE4E-51CF265E793A}" type="pres">
      <dgm:prSet presAssocID="{EB29F21B-9652-4E85-B596-05359CED0829}" presName="aSpace" presStyleCnt="0"/>
      <dgm:spPr/>
    </dgm:pt>
    <dgm:pt modelId="{2868AF3B-C0EB-471D-9094-A3DFE3AE4775}" type="pres">
      <dgm:prSet presAssocID="{5A16D061-0140-43FC-A332-89BBD58A98E9}" presName="compNode" presStyleCnt="0"/>
      <dgm:spPr/>
    </dgm:pt>
    <dgm:pt modelId="{8C7DDEDF-1D4F-4B38-96FE-0D0567C9BEE5}" type="pres">
      <dgm:prSet presAssocID="{5A16D061-0140-43FC-A332-89BBD58A98E9}" presName="aNode" presStyleLbl="bgShp" presStyleIdx="4" presStyleCnt="9"/>
      <dgm:spPr/>
      <dgm:t>
        <a:bodyPr/>
        <a:lstStyle/>
        <a:p>
          <a:endParaRPr lang="es-PY"/>
        </a:p>
      </dgm:t>
    </dgm:pt>
    <dgm:pt modelId="{6BB3210C-2236-43BC-9405-408F4875FE16}" type="pres">
      <dgm:prSet presAssocID="{5A16D061-0140-43FC-A332-89BBD58A98E9}" presName="textNode" presStyleLbl="bgShp" presStyleIdx="4" presStyleCnt="9"/>
      <dgm:spPr/>
      <dgm:t>
        <a:bodyPr/>
        <a:lstStyle/>
        <a:p>
          <a:endParaRPr lang="es-PY"/>
        </a:p>
      </dgm:t>
    </dgm:pt>
    <dgm:pt modelId="{64BB0E21-201E-4625-AD4F-C2BC721CBE29}" type="pres">
      <dgm:prSet presAssocID="{5A16D061-0140-43FC-A332-89BBD58A98E9}" presName="compChildNode" presStyleCnt="0"/>
      <dgm:spPr/>
    </dgm:pt>
    <dgm:pt modelId="{7F17EB0E-02B0-45AD-AFFB-DAE79C4E4052}" type="pres">
      <dgm:prSet presAssocID="{5A16D061-0140-43FC-A332-89BBD58A98E9}" presName="theInnerList" presStyleCnt="0"/>
      <dgm:spPr/>
    </dgm:pt>
    <dgm:pt modelId="{5D6A0971-9B9C-492D-B37D-B820933124BB}" type="pres">
      <dgm:prSet presAssocID="{1B1A7EE8-2DD3-487C-9D71-E264AEAE28C4}" presName="childNode" presStyleLbl="node1" presStyleIdx="4" presStyleCnt="9" custScaleY="53024" custLinFactNeighborX="2952" custLinFactNeighborY="-31516">
        <dgm:presLayoutVars>
          <dgm:bulletEnabled val="1"/>
        </dgm:presLayoutVars>
      </dgm:prSet>
      <dgm:spPr/>
      <dgm:t>
        <a:bodyPr/>
        <a:lstStyle/>
        <a:p>
          <a:endParaRPr lang="es-PY"/>
        </a:p>
      </dgm:t>
    </dgm:pt>
    <dgm:pt modelId="{58073FF2-F7D1-43CC-983E-28EF628D1C2A}" type="pres">
      <dgm:prSet presAssocID="{5A16D061-0140-43FC-A332-89BBD58A98E9}" presName="aSpace" presStyleCnt="0"/>
      <dgm:spPr/>
    </dgm:pt>
    <dgm:pt modelId="{ECFEE5B5-BA4C-4C1A-9E94-C34AA59AF80B}" type="pres">
      <dgm:prSet presAssocID="{A8522991-AE3E-4FD9-B74E-D98823EE3D73}" presName="compNode" presStyleCnt="0"/>
      <dgm:spPr/>
    </dgm:pt>
    <dgm:pt modelId="{27060A8B-13D6-4B3D-9CB9-3419E97BD52B}" type="pres">
      <dgm:prSet presAssocID="{A8522991-AE3E-4FD9-B74E-D98823EE3D73}" presName="aNode" presStyleLbl="bgShp" presStyleIdx="5" presStyleCnt="9"/>
      <dgm:spPr/>
      <dgm:t>
        <a:bodyPr/>
        <a:lstStyle/>
        <a:p>
          <a:endParaRPr lang="es-PY"/>
        </a:p>
      </dgm:t>
    </dgm:pt>
    <dgm:pt modelId="{DCA5B192-67B3-4127-9D05-43D97ED2C0B5}" type="pres">
      <dgm:prSet presAssocID="{A8522991-AE3E-4FD9-B74E-D98823EE3D73}" presName="textNode" presStyleLbl="bgShp" presStyleIdx="5" presStyleCnt="9"/>
      <dgm:spPr/>
      <dgm:t>
        <a:bodyPr/>
        <a:lstStyle/>
        <a:p>
          <a:endParaRPr lang="es-PY"/>
        </a:p>
      </dgm:t>
    </dgm:pt>
    <dgm:pt modelId="{D33CD3B2-C83C-4E4D-8E43-8F48DEE5017D}" type="pres">
      <dgm:prSet presAssocID="{A8522991-AE3E-4FD9-B74E-D98823EE3D73}" presName="compChildNode" presStyleCnt="0"/>
      <dgm:spPr/>
    </dgm:pt>
    <dgm:pt modelId="{8B0E4CCE-1900-4A12-B62D-86A7F5246DD4}" type="pres">
      <dgm:prSet presAssocID="{A8522991-AE3E-4FD9-B74E-D98823EE3D73}" presName="theInnerList" presStyleCnt="0"/>
      <dgm:spPr/>
    </dgm:pt>
    <dgm:pt modelId="{E305C52A-C5AA-40E3-91E6-46AB9BD182EE}" type="pres">
      <dgm:prSet presAssocID="{D6B66F23-6D87-4974-87FC-A0F64FF662C4}" presName="childNode" presStyleLbl="node1" presStyleIdx="5" presStyleCnt="9" custScaleY="52651" custLinFactNeighborX="3993" custLinFactNeighborY="-30471">
        <dgm:presLayoutVars>
          <dgm:bulletEnabled val="1"/>
        </dgm:presLayoutVars>
      </dgm:prSet>
      <dgm:spPr/>
      <dgm:t>
        <a:bodyPr/>
        <a:lstStyle/>
        <a:p>
          <a:endParaRPr lang="es-PY"/>
        </a:p>
      </dgm:t>
    </dgm:pt>
    <dgm:pt modelId="{EB04AA3B-5406-48D1-9DB2-99B962A85B3D}" type="pres">
      <dgm:prSet presAssocID="{A8522991-AE3E-4FD9-B74E-D98823EE3D73}" presName="aSpace" presStyleCnt="0"/>
      <dgm:spPr/>
    </dgm:pt>
    <dgm:pt modelId="{57905370-599F-4D69-912E-23978A415D9A}" type="pres">
      <dgm:prSet presAssocID="{14B9FE33-C66E-4CA0-B589-94EC04259613}" presName="compNode" presStyleCnt="0"/>
      <dgm:spPr/>
    </dgm:pt>
    <dgm:pt modelId="{DABBCD87-F31B-4D54-AA77-D2DD7C937F49}" type="pres">
      <dgm:prSet presAssocID="{14B9FE33-C66E-4CA0-B589-94EC04259613}" presName="aNode" presStyleLbl="bgShp" presStyleIdx="6" presStyleCnt="9"/>
      <dgm:spPr/>
      <dgm:t>
        <a:bodyPr/>
        <a:lstStyle/>
        <a:p>
          <a:endParaRPr lang="es-PY"/>
        </a:p>
      </dgm:t>
    </dgm:pt>
    <dgm:pt modelId="{5F1EDF8B-B913-4E24-A09B-C3309578ACA3}" type="pres">
      <dgm:prSet presAssocID="{14B9FE33-C66E-4CA0-B589-94EC04259613}" presName="textNode" presStyleLbl="bgShp" presStyleIdx="6" presStyleCnt="9"/>
      <dgm:spPr/>
      <dgm:t>
        <a:bodyPr/>
        <a:lstStyle/>
        <a:p>
          <a:endParaRPr lang="es-PY"/>
        </a:p>
      </dgm:t>
    </dgm:pt>
    <dgm:pt modelId="{CE601B42-D9E4-42FF-8330-6F9EC18AB47F}" type="pres">
      <dgm:prSet presAssocID="{14B9FE33-C66E-4CA0-B589-94EC04259613}" presName="compChildNode" presStyleCnt="0"/>
      <dgm:spPr/>
    </dgm:pt>
    <dgm:pt modelId="{AEA6138D-5A84-4F2A-9349-75F00E4C3FA5}" type="pres">
      <dgm:prSet presAssocID="{14B9FE33-C66E-4CA0-B589-94EC04259613}" presName="theInnerList" presStyleCnt="0"/>
      <dgm:spPr/>
    </dgm:pt>
    <dgm:pt modelId="{85BF2E0B-2616-46CD-AB9D-C3EE2FFD1023}" type="pres">
      <dgm:prSet presAssocID="{08469BEB-3074-4C10-8A9E-38EFCE8EF0AA}" presName="childNode" presStyleLbl="node1" presStyleIdx="6" presStyleCnt="9" custScaleY="53026" custLinFactNeighborX="2952" custLinFactNeighborY="-30283">
        <dgm:presLayoutVars>
          <dgm:bulletEnabled val="1"/>
        </dgm:presLayoutVars>
      </dgm:prSet>
      <dgm:spPr/>
      <dgm:t>
        <a:bodyPr/>
        <a:lstStyle/>
        <a:p>
          <a:endParaRPr lang="es-PY"/>
        </a:p>
      </dgm:t>
    </dgm:pt>
    <dgm:pt modelId="{027A537C-E8BC-4105-AEC6-89103FA99326}" type="pres">
      <dgm:prSet presAssocID="{14B9FE33-C66E-4CA0-B589-94EC04259613}" presName="aSpace" presStyleCnt="0"/>
      <dgm:spPr/>
    </dgm:pt>
    <dgm:pt modelId="{CC84B662-70FA-4410-A9E8-179E72512386}" type="pres">
      <dgm:prSet presAssocID="{C5DC2F95-99CD-44B7-88B1-6BB4DE3CB43A}" presName="compNode" presStyleCnt="0"/>
      <dgm:spPr/>
    </dgm:pt>
    <dgm:pt modelId="{A7494FF2-F492-4FD5-BFD7-2C4474ED9C3B}" type="pres">
      <dgm:prSet presAssocID="{C5DC2F95-99CD-44B7-88B1-6BB4DE3CB43A}" presName="aNode" presStyleLbl="bgShp" presStyleIdx="7" presStyleCnt="9"/>
      <dgm:spPr/>
      <dgm:t>
        <a:bodyPr/>
        <a:lstStyle/>
        <a:p>
          <a:endParaRPr lang="es-PY"/>
        </a:p>
      </dgm:t>
    </dgm:pt>
    <dgm:pt modelId="{FA9D6758-E71C-4A6A-B6C5-62197CF1B2EE}" type="pres">
      <dgm:prSet presAssocID="{C5DC2F95-99CD-44B7-88B1-6BB4DE3CB43A}" presName="textNode" presStyleLbl="bgShp" presStyleIdx="7" presStyleCnt="9"/>
      <dgm:spPr/>
      <dgm:t>
        <a:bodyPr/>
        <a:lstStyle/>
        <a:p>
          <a:endParaRPr lang="es-PY"/>
        </a:p>
      </dgm:t>
    </dgm:pt>
    <dgm:pt modelId="{02212746-F5BD-470B-B047-3B4F23D9EAEA}" type="pres">
      <dgm:prSet presAssocID="{C5DC2F95-99CD-44B7-88B1-6BB4DE3CB43A}" presName="compChildNode" presStyleCnt="0"/>
      <dgm:spPr/>
    </dgm:pt>
    <dgm:pt modelId="{F0620DF8-3CC8-4EC9-900A-3E9648D89243}" type="pres">
      <dgm:prSet presAssocID="{C5DC2F95-99CD-44B7-88B1-6BB4DE3CB43A}" presName="theInnerList" presStyleCnt="0"/>
      <dgm:spPr/>
    </dgm:pt>
    <dgm:pt modelId="{2CBB7097-D497-4E02-9ECB-27F3F339E5AB}" type="pres">
      <dgm:prSet presAssocID="{AE680E00-25D2-48DF-8F33-EE0C021E6221}" presName="childNode" presStyleLbl="node1" presStyleIdx="7" presStyleCnt="9" custScaleY="53026" custLinFactNeighborX="1910" custLinFactNeighborY="-30283">
        <dgm:presLayoutVars>
          <dgm:bulletEnabled val="1"/>
        </dgm:presLayoutVars>
      </dgm:prSet>
      <dgm:spPr/>
      <dgm:t>
        <a:bodyPr/>
        <a:lstStyle/>
        <a:p>
          <a:endParaRPr lang="es-PY"/>
        </a:p>
      </dgm:t>
    </dgm:pt>
    <dgm:pt modelId="{FF05E9D1-1284-4382-8D54-737644088BA8}" type="pres">
      <dgm:prSet presAssocID="{C5DC2F95-99CD-44B7-88B1-6BB4DE3CB43A}" presName="aSpace" presStyleCnt="0"/>
      <dgm:spPr/>
    </dgm:pt>
    <dgm:pt modelId="{AA4A3EC4-E730-434E-A4F8-11D1C0DDA711}" type="pres">
      <dgm:prSet presAssocID="{231C8D49-A548-441E-B756-6D1D6D2A5F22}" presName="compNode" presStyleCnt="0"/>
      <dgm:spPr/>
    </dgm:pt>
    <dgm:pt modelId="{0145611B-7A05-4E7D-BC36-30435F0F6AF5}" type="pres">
      <dgm:prSet presAssocID="{231C8D49-A548-441E-B756-6D1D6D2A5F22}" presName="aNode" presStyleLbl="bgShp" presStyleIdx="8" presStyleCnt="9"/>
      <dgm:spPr/>
      <dgm:t>
        <a:bodyPr/>
        <a:lstStyle/>
        <a:p>
          <a:endParaRPr lang="es-PY"/>
        </a:p>
      </dgm:t>
    </dgm:pt>
    <dgm:pt modelId="{C630C927-37DB-4A28-BC9B-0AA833DADE93}" type="pres">
      <dgm:prSet presAssocID="{231C8D49-A548-441E-B756-6D1D6D2A5F22}" presName="textNode" presStyleLbl="bgShp" presStyleIdx="8" presStyleCnt="9"/>
      <dgm:spPr/>
      <dgm:t>
        <a:bodyPr/>
        <a:lstStyle/>
        <a:p>
          <a:endParaRPr lang="es-PY"/>
        </a:p>
      </dgm:t>
    </dgm:pt>
    <dgm:pt modelId="{15F7AD4A-89B9-4914-BA41-DF4EB27F7EB1}" type="pres">
      <dgm:prSet presAssocID="{231C8D49-A548-441E-B756-6D1D6D2A5F22}" presName="compChildNode" presStyleCnt="0"/>
      <dgm:spPr/>
    </dgm:pt>
    <dgm:pt modelId="{182C4B8B-26E9-476D-8349-68EB793EDDFD}" type="pres">
      <dgm:prSet presAssocID="{231C8D49-A548-441E-B756-6D1D6D2A5F22}" presName="theInnerList" presStyleCnt="0"/>
      <dgm:spPr/>
    </dgm:pt>
    <dgm:pt modelId="{9C4B6F8F-91C2-43C2-A9D5-9B1C61242185}" type="pres">
      <dgm:prSet presAssocID="{932B8C88-1897-4352-AF9B-E5B08E91765E}" presName="childNode" presStyleLbl="node1" presStyleIdx="8" presStyleCnt="9" custScaleY="52651" custLinFactNeighborX="567" custLinFactNeighborY="-30471">
        <dgm:presLayoutVars>
          <dgm:bulletEnabled val="1"/>
        </dgm:presLayoutVars>
      </dgm:prSet>
      <dgm:spPr/>
      <dgm:t>
        <a:bodyPr/>
        <a:lstStyle/>
        <a:p>
          <a:endParaRPr lang="es-PY"/>
        </a:p>
      </dgm:t>
    </dgm:pt>
  </dgm:ptLst>
  <dgm:cxnLst>
    <dgm:cxn modelId="{54BAA3DC-627F-4AE4-8D8A-92993DF70E38}" srcId="{3E20389E-DF91-496D-AC1F-A605CC5348EE}" destId="{6D8843E2-570E-487C-8FDC-C34857686AF1}" srcOrd="0" destOrd="0" parTransId="{DBD89EB8-EDDC-48B8-9993-6DA369311F8D}" sibTransId="{D6A2D014-D2CE-47DD-8925-2264D2766588}"/>
    <dgm:cxn modelId="{9D5BD7A4-F797-4DA0-BFC1-6360C976F61B}" type="presOf" srcId="{EB29F21B-9652-4E85-B596-05359CED0829}" destId="{256CDE76-FB89-4620-8228-3F1C084133D7}" srcOrd="1" destOrd="0" presId="urn:microsoft.com/office/officeart/2005/8/layout/lProcess2"/>
    <dgm:cxn modelId="{11E8F131-79E7-43D2-9E9C-D5FD487B7996}" srcId="{35CBA1E0-084F-4F17-8686-6DBC4F2B0A95}" destId="{3E20389E-DF91-496D-AC1F-A605CC5348EE}" srcOrd="2" destOrd="0" parTransId="{3BFADF1D-2FEA-420E-A2E7-1542F249B6C1}" sibTransId="{369E1511-443D-408B-8F78-7D07CB5E5B74}"/>
    <dgm:cxn modelId="{BD75D5A1-2983-4D79-B300-8D438886B27D}" srcId="{EB29F21B-9652-4E85-B596-05359CED0829}" destId="{50B3DED6-EC60-4721-8325-D471AAED7889}" srcOrd="0" destOrd="0" parTransId="{4BA825C1-269F-405C-99A5-93688BA11D99}" sibTransId="{CEAD5D27-8861-49EC-80BF-1D086450E4F4}"/>
    <dgm:cxn modelId="{48C8AE7A-7AF7-4B2A-9741-64F29A2E1978}" srcId="{5A16D061-0140-43FC-A332-89BBD58A98E9}" destId="{1B1A7EE8-2DD3-487C-9D71-E264AEAE28C4}" srcOrd="0" destOrd="0" parTransId="{06133264-0D0C-494F-AC97-FE01E8862C64}" sibTransId="{979FFBCD-5F93-49A1-B309-8A4B557B8CEB}"/>
    <dgm:cxn modelId="{F43447CF-3DAC-4714-8CD5-B267E2EB2346}" type="presOf" srcId="{3647A747-E8AD-4CED-93C2-62ACC6D9410D}" destId="{1646FAC6-2632-4BCD-B563-74689AB27707}" srcOrd="0" destOrd="0" presId="urn:microsoft.com/office/officeart/2005/8/layout/lProcess2"/>
    <dgm:cxn modelId="{F62F0258-7A94-4900-AB73-BDECB6830465}" type="presOf" srcId="{C5DC2F95-99CD-44B7-88B1-6BB4DE3CB43A}" destId="{A7494FF2-F492-4FD5-BFD7-2C4474ED9C3B}" srcOrd="0" destOrd="0" presId="urn:microsoft.com/office/officeart/2005/8/layout/lProcess2"/>
    <dgm:cxn modelId="{07AB3363-4556-4217-9C3F-00B1AB98FEEF}" type="presOf" srcId="{DAC43633-B1D2-409C-9CC9-1B9DA6AA9D32}" destId="{4D34E4B4-DF5D-40D0-A770-D6080D7B2E5F}" srcOrd="1" destOrd="0" presId="urn:microsoft.com/office/officeart/2005/8/layout/lProcess2"/>
    <dgm:cxn modelId="{CC5A06D0-B0BA-4818-B179-08940EE3BB18}" type="presOf" srcId="{D6B66F23-6D87-4974-87FC-A0F64FF662C4}" destId="{E305C52A-C5AA-40E3-91E6-46AB9BD182EE}" srcOrd="0" destOrd="0" presId="urn:microsoft.com/office/officeart/2005/8/layout/lProcess2"/>
    <dgm:cxn modelId="{D81A6EE6-7EC5-468B-8402-76D9F367CA78}" type="presOf" srcId="{1B1A7EE8-2DD3-487C-9D71-E264AEAE28C4}" destId="{5D6A0971-9B9C-492D-B37D-B820933124BB}" srcOrd="0" destOrd="0" presId="urn:microsoft.com/office/officeart/2005/8/layout/lProcess2"/>
    <dgm:cxn modelId="{567604A0-D02A-4840-86A6-00E756433DCF}" type="presOf" srcId="{7E0B246B-E8BA-4CC3-B116-65AF96352D7C}" destId="{F9589525-0568-4841-B0FE-37F97B58709B}" srcOrd="0" destOrd="0" presId="urn:microsoft.com/office/officeart/2005/8/layout/lProcess2"/>
    <dgm:cxn modelId="{32661BCC-FA2C-42E9-8C07-A58C96BBA7F7}" type="presOf" srcId="{EB29F21B-9652-4E85-B596-05359CED0829}" destId="{44B89561-288E-481C-B640-0E38C15E7CC8}" srcOrd="0" destOrd="0" presId="urn:microsoft.com/office/officeart/2005/8/layout/lProcess2"/>
    <dgm:cxn modelId="{EBBDF79A-B522-4427-BA9B-AF7F575296E1}" type="presOf" srcId="{932B8C88-1897-4352-AF9B-E5B08E91765E}" destId="{9C4B6F8F-91C2-43C2-A9D5-9B1C61242185}" srcOrd="0" destOrd="0" presId="urn:microsoft.com/office/officeart/2005/8/layout/lProcess2"/>
    <dgm:cxn modelId="{F20F4B88-4357-4137-8347-5701008F5393}" type="presOf" srcId="{A8522991-AE3E-4FD9-B74E-D98823EE3D73}" destId="{27060A8B-13D6-4B3D-9CB9-3419E97BD52B}" srcOrd="0" destOrd="0" presId="urn:microsoft.com/office/officeart/2005/8/layout/lProcess2"/>
    <dgm:cxn modelId="{C1F070F4-10DF-4219-8C6E-04C07499706B}" srcId="{35CBA1E0-084F-4F17-8686-6DBC4F2B0A95}" destId="{A8522991-AE3E-4FD9-B74E-D98823EE3D73}" srcOrd="5" destOrd="0" parTransId="{6555B2B7-0BA7-467B-A970-22C80C0206D8}" sibTransId="{62F1A2E9-9AC1-4FB0-B94E-1B9AEB967EC5}"/>
    <dgm:cxn modelId="{F7A05D18-1195-4A69-BFEF-C57C8D7D35A7}" type="presOf" srcId="{35CBA1E0-084F-4F17-8686-6DBC4F2B0A95}" destId="{7E5FA52D-28DF-47C1-8A2C-D54D60AA64A6}" srcOrd="0" destOrd="0" presId="urn:microsoft.com/office/officeart/2005/8/layout/lProcess2"/>
    <dgm:cxn modelId="{896A46C3-BD66-4341-9CBE-ADD5E91AB586}" srcId="{35CBA1E0-084F-4F17-8686-6DBC4F2B0A95}" destId="{C5DC2F95-99CD-44B7-88B1-6BB4DE3CB43A}" srcOrd="7" destOrd="0" parTransId="{D406BF55-4CCB-4C9A-BDDA-AACB01EFBC12}" sibTransId="{9ECF8652-BED5-414F-A574-D19C73661ADA}"/>
    <dgm:cxn modelId="{B7410350-9530-46D6-A3E6-D3C65A96AB43}" srcId="{35CBA1E0-084F-4F17-8686-6DBC4F2B0A95}" destId="{DAC43633-B1D2-409C-9CC9-1B9DA6AA9D32}" srcOrd="0" destOrd="0" parTransId="{A7607426-B418-48E2-94FA-065F1C2854B5}" sibTransId="{35E1848A-8595-4FED-9978-19D6CC460C7A}"/>
    <dgm:cxn modelId="{CF3336E0-DECA-4D7B-89BC-84D0AB0F23B5}" type="presOf" srcId="{50B3DED6-EC60-4721-8325-D471AAED7889}" destId="{E5F0B6A8-0441-4536-A998-357953363ACC}" srcOrd="0" destOrd="0" presId="urn:microsoft.com/office/officeart/2005/8/layout/lProcess2"/>
    <dgm:cxn modelId="{1A1EE4B2-C612-42A8-B812-2D265B3B7BE7}" type="presOf" srcId="{5C2A0E72-3586-4B71-8490-D8D535A98DD4}" destId="{486EB946-39D3-429C-A56C-F22374F3FE94}" srcOrd="0" destOrd="0" presId="urn:microsoft.com/office/officeart/2005/8/layout/lProcess2"/>
    <dgm:cxn modelId="{A6EDD005-E0BC-4452-AD6F-F33807C99129}" type="presOf" srcId="{5A16D061-0140-43FC-A332-89BBD58A98E9}" destId="{6BB3210C-2236-43BC-9405-408F4875FE16}" srcOrd="1" destOrd="0" presId="urn:microsoft.com/office/officeart/2005/8/layout/lProcess2"/>
    <dgm:cxn modelId="{AEDC5567-65F7-448D-9220-C3F181825289}" srcId="{C5DC2F95-99CD-44B7-88B1-6BB4DE3CB43A}" destId="{AE680E00-25D2-48DF-8F33-EE0C021E6221}" srcOrd="0" destOrd="0" parTransId="{9FFC4C6D-1E73-45DF-8D34-C25BF78B318D}" sibTransId="{2D1C362D-6815-4E9A-BD46-0B4A13BD3841}"/>
    <dgm:cxn modelId="{E2E15DB9-E736-46AC-97E3-74AAF0635681}" type="presOf" srcId="{231C8D49-A548-441E-B756-6D1D6D2A5F22}" destId="{0145611B-7A05-4E7D-BC36-30435F0F6AF5}" srcOrd="0" destOrd="0" presId="urn:microsoft.com/office/officeart/2005/8/layout/lProcess2"/>
    <dgm:cxn modelId="{D305DDC1-CDC6-4566-BAD7-48209A8DEB98}" type="presOf" srcId="{6D8843E2-570E-487C-8FDC-C34857686AF1}" destId="{9322BDDC-A389-4571-A6D1-D87DA7A75573}" srcOrd="0" destOrd="0" presId="urn:microsoft.com/office/officeart/2005/8/layout/lProcess2"/>
    <dgm:cxn modelId="{8DF23F1E-84D3-44AC-8930-CC1F7C5CA255}" srcId="{231C8D49-A548-441E-B756-6D1D6D2A5F22}" destId="{932B8C88-1897-4352-AF9B-E5B08E91765E}" srcOrd="0" destOrd="0" parTransId="{F1656DE1-AC35-492C-9BC2-69CD1E24A5D5}" sibTransId="{C0009A02-68C7-4D0F-A98F-C2F585FA020C}"/>
    <dgm:cxn modelId="{A9496513-E6C9-4893-AAD5-EF4EAF8BC5DA}" srcId="{35CBA1E0-084F-4F17-8686-6DBC4F2B0A95}" destId="{EB29F21B-9652-4E85-B596-05359CED0829}" srcOrd="3" destOrd="0" parTransId="{92D6CE18-4DF5-4A70-8180-3BD61B5E43AA}" sibTransId="{267A68A9-35F6-440B-8CE8-96A6C6037227}"/>
    <dgm:cxn modelId="{A8680F05-DC67-4737-A8D3-C4A053C2207B}" srcId="{35CBA1E0-084F-4F17-8686-6DBC4F2B0A95}" destId="{231C8D49-A548-441E-B756-6D1D6D2A5F22}" srcOrd="8" destOrd="0" parTransId="{3C482B9B-D022-40A1-92F5-3E861D98897D}" sibTransId="{2F0084A7-1C27-43E2-93F9-9ECDB7E0C237}"/>
    <dgm:cxn modelId="{0315E551-8BC3-43BE-80AD-1DE9A9064507}" srcId="{35CBA1E0-084F-4F17-8686-6DBC4F2B0A95}" destId="{7E0B246B-E8BA-4CC3-B116-65AF96352D7C}" srcOrd="1" destOrd="0" parTransId="{651A5751-96FF-4D85-BCE3-F9E251BC0677}" sibTransId="{F204FF43-5EB6-4EA8-A6E6-2F08BF62D964}"/>
    <dgm:cxn modelId="{4C6FA3BA-425E-4416-815E-E6EBF4F3354F}" srcId="{14B9FE33-C66E-4CA0-B589-94EC04259613}" destId="{08469BEB-3074-4C10-8A9E-38EFCE8EF0AA}" srcOrd="0" destOrd="0" parTransId="{E57FF722-9FB3-49E8-9CE4-D56FD533991E}" sibTransId="{364138C8-368E-4FC1-AB50-784D24DDC631}"/>
    <dgm:cxn modelId="{8FA19DCC-F673-41D4-9AB8-0AC1FFCE7091}" type="presOf" srcId="{231C8D49-A548-441E-B756-6D1D6D2A5F22}" destId="{C630C927-37DB-4A28-BC9B-0AA833DADE93}" srcOrd="1" destOrd="0" presId="urn:microsoft.com/office/officeart/2005/8/layout/lProcess2"/>
    <dgm:cxn modelId="{C8EE0F37-03C8-41E4-88D6-5DE644D644AD}" type="presOf" srcId="{08469BEB-3074-4C10-8A9E-38EFCE8EF0AA}" destId="{85BF2E0B-2616-46CD-AB9D-C3EE2FFD1023}" srcOrd="0" destOrd="0" presId="urn:microsoft.com/office/officeart/2005/8/layout/lProcess2"/>
    <dgm:cxn modelId="{696EE65D-C1A3-4899-B8D2-291F45413B6C}" type="presOf" srcId="{14B9FE33-C66E-4CA0-B589-94EC04259613}" destId="{5F1EDF8B-B913-4E24-A09B-C3309578ACA3}" srcOrd="1" destOrd="0" presId="urn:microsoft.com/office/officeart/2005/8/layout/lProcess2"/>
    <dgm:cxn modelId="{85522E55-7D7F-4751-80D1-0443A59BE3C0}" type="presOf" srcId="{7E0B246B-E8BA-4CC3-B116-65AF96352D7C}" destId="{F2B62C44-DCC8-413A-9C76-E8E6378D00FB}" srcOrd="1" destOrd="0" presId="urn:microsoft.com/office/officeart/2005/8/layout/lProcess2"/>
    <dgm:cxn modelId="{8181F450-BA87-426E-AF7C-C2343A7B5662}" type="presOf" srcId="{AE680E00-25D2-48DF-8F33-EE0C021E6221}" destId="{2CBB7097-D497-4E02-9ECB-27F3F339E5AB}" srcOrd="0" destOrd="0" presId="urn:microsoft.com/office/officeart/2005/8/layout/lProcess2"/>
    <dgm:cxn modelId="{878A8C15-6A61-4525-849B-55FD0358D31F}" srcId="{35CBA1E0-084F-4F17-8686-6DBC4F2B0A95}" destId="{5A16D061-0140-43FC-A332-89BBD58A98E9}" srcOrd="4" destOrd="0" parTransId="{7F022011-7424-4C5B-A387-CD51D3342FFF}" sibTransId="{16633900-8895-4702-A436-A84E640766DA}"/>
    <dgm:cxn modelId="{253FE46C-D567-49B7-A3D2-14FCBC5E6F70}" srcId="{A8522991-AE3E-4FD9-B74E-D98823EE3D73}" destId="{D6B66F23-6D87-4974-87FC-A0F64FF662C4}" srcOrd="0" destOrd="0" parTransId="{957CACCC-5D30-4D10-9A4D-8B48763DFAE1}" sibTransId="{DC892BCE-AB55-4AD7-B4E1-85C6569494C0}"/>
    <dgm:cxn modelId="{FE255DC5-0ABF-45FA-AFCB-EF97DE041F2C}" type="presOf" srcId="{C5DC2F95-99CD-44B7-88B1-6BB4DE3CB43A}" destId="{FA9D6758-E71C-4A6A-B6C5-62197CF1B2EE}" srcOrd="1" destOrd="0" presId="urn:microsoft.com/office/officeart/2005/8/layout/lProcess2"/>
    <dgm:cxn modelId="{A7497100-FD12-42FD-9460-13601899EC3C}" srcId="{7E0B246B-E8BA-4CC3-B116-65AF96352D7C}" destId="{5C2A0E72-3586-4B71-8490-D8D535A98DD4}" srcOrd="0" destOrd="0" parTransId="{4A941794-FECD-4380-A620-CE61F387FBD4}" sibTransId="{29E509B5-32EB-46B8-8061-565D4B79D5DB}"/>
    <dgm:cxn modelId="{A6E15C3B-81AE-4338-A5DF-E839563A7AAD}" srcId="{35CBA1E0-084F-4F17-8686-6DBC4F2B0A95}" destId="{14B9FE33-C66E-4CA0-B589-94EC04259613}" srcOrd="6" destOrd="0" parTransId="{2B057D3B-7070-4973-9BA7-2FB83477B0FF}" sibTransId="{CCFFBAF0-339B-435D-822E-34545310F71E}"/>
    <dgm:cxn modelId="{9672A58A-12CD-434F-A446-D7AC8766AAB6}" type="presOf" srcId="{3E20389E-DF91-496D-AC1F-A605CC5348EE}" destId="{47549B1B-33B1-4527-8F28-45467ED14829}" srcOrd="0" destOrd="0" presId="urn:microsoft.com/office/officeart/2005/8/layout/lProcess2"/>
    <dgm:cxn modelId="{6C3BA968-FD58-4E29-B7B3-9F4B0C10ACFF}" type="presOf" srcId="{3E20389E-DF91-496D-AC1F-A605CC5348EE}" destId="{BA0F95B5-ACDD-4BAF-BEB5-FFC12A73FCC2}" srcOrd="1" destOrd="0" presId="urn:microsoft.com/office/officeart/2005/8/layout/lProcess2"/>
    <dgm:cxn modelId="{23DD2040-96A2-4134-BD57-02B60630C461}" srcId="{DAC43633-B1D2-409C-9CC9-1B9DA6AA9D32}" destId="{3647A747-E8AD-4CED-93C2-62ACC6D9410D}" srcOrd="0" destOrd="0" parTransId="{443BB9C3-C0AA-4A71-84DF-7D69FB0798C1}" sibTransId="{ED2920FD-FF51-463A-8C63-B4414AFCC9D4}"/>
    <dgm:cxn modelId="{A3B04396-F496-4B0F-AE05-0DDF461FF537}" type="presOf" srcId="{DAC43633-B1D2-409C-9CC9-1B9DA6AA9D32}" destId="{225F6A5D-86EA-4167-AE8A-C1FC22873F14}" srcOrd="0" destOrd="0" presId="urn:microsoft.com/office/officeart/2005/8/layout/lProcess2"/>
    <dgm:cxn modelId="{51ACA842-657F-4A81-930B-E630961A1530}" type="presOf" srcId="{14B9FE33-C66E-4CA0-B589-94EC04259613}" destId="{DABBCD87-F31B-4D54-AA77-D2DD7C937F49}" srcOrd="0" destOrd="0" presId="urn:microsoft.com/office/officeart/2005/8/layout/lProcess2"/>
    <dgm:cxn modelId="{051095EE-3AC0-47AE-84C1-F39C2589313F}" type="presOf" srcId="{5A16D061-0140-43FC-A332-89BBD58A98E9}" destId="{8C7DDEDF-1D4F-4B38-96FE-0D0567C9BEE5}" srcOrd="0" destOrd="0" presId="urn:microsoft.com/office/officeart/2005/8/layout/lProcess2"/>
    <dgm:cxn modelId="{90156920-68DE-417B-B367-5323F997AAD9}" type="presOf" srcId="{A8522991-AE3E-4FD9-B74E-D98823EE3D73}" destId="{DCA5B192-67B3-4127-9D05-43D97ED2C0B5}" srcOrd="1" destOrd="0" presId="urn:microsoft.com/office/officeart/2005/8/layout/lProcess2"/>
    <dgm:cxn modelId="{103FE3FA-5C3E-41EE-8EF2-FECE75F22023}" type="presParOf" srcId="{7E5FA52D-28DF-47C1-8A2C-D54D60AA64A6}" destId="{E79FEA87-A28E-4DF1-A5CB-EA3A4D0F2C6D}" srcOrd="0" destOrd="0" presId="urn:microsoft.com/office/officeart/2005/8/layout/lProcess2"/>
    <dgm:cxn modelId="{F3091C29-82F7-4072-8425-15BAC932AE21}" type="presParOf" srcId="{E79FEA87-A28E-4DF1-A5CB-EA3A4D0F2C6D}" destId="{225F6A5D-86EA-4167-AE8A-C1FC22873F14}" srcOrd="0" destOrd="0" presId="urn:microsoft.com/office/officeart/2005/8/layout/lProcess2"/>
    <dgm:cxn modelId="{1473D62E-94F3-4BC6-9481-B3B9FB5B7146}" type="presParOf" srcId="{E79FEA87-A28E-4DF1-A5CB-EA3A4D0F2C6D}" destId="{4D34E4B4-DF5D-40D0-A770-D6080D7B2E5F}" srcOrd="1" destOrd="0" presId="urn:microsoft.com/office/officeart/2005/8/layout/lProcess2"/>
    <dgm:cxn modelId="{93829CEE-5234-48D7-85DE-91085B8CF9D1}" type="presParOf" srcId="{E79FEA87-A28E-4DF1-A5CB-EA3A4D0F2C6D}" destId="{32DACF05-3DF2-4C25-8CAE-6499521D019E}" srcOrd="2" destOrd="0" presId="urn:microsoft.com/office/officeart/2005/8/layout/lProcess2"/>
    <dgm:cxn modelId="{0D5364A9-C19C-44BC-AB82-6B6B85E62A7C}" type="presParOf" srcId="{32DACF05-3DF2-4C25-8CAE-6499521D019E}" destId="{08A55DD3-D039-46B3-9268-8AC3D972275E}" srcOrd="0" destOrd="0" presId="urn:microsoft.com/office/officeart/2005/8/layout/lProcess2"/>
    <dgm:cxn modelId="{683DBDCD-3CE0-4998-AC44-C3421BA7196A}" type="presParOf" srcId="{08A55DD3-D039-46B3-9268-8AC3D972275E}" destId="{1646FAC6-2632-4BCD-B563-74689AB27707}" srcOrd="0" destOrd="0" presId="urn:microsoft.com/office/officeart/2005/8/layout/lProcess2"/>
    <dgm:cxn modelId="{F6B20C96-8D1D-4147-BC61-8DFC8596683D}" type="presParOf" srcId="{7E5FA52D-28DF-47C1-8A2C-D54D60AA64A6}" destId="{0C44565E-333B-4D15-BB36-D28F34590FDE}" srcOrd="1" destOrd="0" presId="urn:microsoft.com/office/officeart/2005/8/layout/lProcess2"/>
    <dgm:cxn modelId="{C85E1B3E-E359-40EC-93C6-417CB1C88221}" type="presParOf" srcId="{7E5FA52D-28DF-47C1-8A2C-D54D60AA64A6}" destId="{A2A73DF0-51AC-48C1-AC6E-EF9C9E04F6D1}" srcOrd="2" destOrd="0" presId="urn:microsoft.com/office/officeart/2005/8/layout/lProcess2"/>
    <dgm:cxn modelId="{A2E0C6F3-DB19-438E-8D20-EA98911C374E}" type="presParOf" srcId="{A2A73DF0-51AC-48C1-AC6E-EF9C9E04F6D1}" destId="{F9589525-0568-4841-B0FE-37F97B58709B}" srcOrd="0" destOrd="0" presId="urn:microsoft.com/office/officeart/2005/8/layout/lProcess2"/>
    <dgm:cxn modelId="{11BE8F6D-2790-4906-99B3-EBA7C51118D6}" type="presParOf" srcId="{A2A73DF0-51AC-48C1-AC6E-EF9C9E04F6D1}" destId="{F2B62C44-DCC8-413A-9C76-E8E6378D00FB}" srcOrd="1" destOrd="0" presId="urn:microsoft.com/office/officeart/2005/8/layout/lProcess2"/>
    <dgm:cxn modelId="{18C4D62E-C167-4A2B-91D6-972DB49A8CCB}" type="presParOf" srcId="{A2A73DF0-51AC-48C1-AC6E-EF9C9E04F6D1}" destId="{CC8F8E9C-FA13-47EC-997E-94677D0C6F6D}" srcOrd="2" destOrd="0" presId="urn:microsoft.com/office/officeart/2005/8/layout/lProcess2"/>
    <dgm:cxn modelId="{48BE7940-5200-4803-8038-3C7960E1971A}" type="presParOf" srcId="{CC8F8E9C-FA13-47EC-997E-94677D0C6F6D}" destId="{9BAA1861-3779-46AD-8C52-4C48A06B72A1}" srcOrd="0" destOrd="0" presId="urn:microsoft.com/office/officeart/2005/8/layout/lProcess2"/>
    <dgm:cxn modelId="{D577AE97-8C0B-45C9-8402-71611E49BF19}" type="presParOf" srcId="{9BAA1861-3779-46AD-8C52-4C48A06B72A1}" destId="{486EB946-39D3-429C-A56C-F22374F3FE94}" srcOrd="0" destOrd="0" presId="urn:microsoft.com/office/officeart/2005/8/layout/lProcess2"/>
    <dgm:cxn modelId="{F510063E-43C0-41E8-8BB6-12623FD47B05}" type="presParOf" srcId="{7E5FA52D-28DF-47C1-8A2C-D54D60AA64A6}" destId="{79A9B0CC-F96E-4BB6-BFAC-AF4E8E38E319}" srcOrd="3" destOrd="0" presId="urn:microsoft.com/office/officeart/2005/8/layout/lProcess2"/>
    <dgm:cxn modelId="{C05C6EBE-28EB-4B22-890C-1591DC80E9F2}" type="presParOf" srcId="{7E5FA52D-28DF-47C1-8A2C-D54D60AA64A6}" destId="{D1591414-CEB2-46A6-9220-92DB01BF1441}" srcOrd="4" destOrd="0" presId="urn:microsoft.com/office/officeart/2005/8/layout/lProcess2"/>
    <dgm:cxn modelId="{09DF3BFB-DF6A-4700-83C0-18CD29368959}" type="presParOf" srcId="{D1591414-CEB2-46A6-9220-92DB01BF1441}" destId="{47549B1B-33B1-4527-8F28-45467ED14829}" srcOrd="0" destOrd="0" presId="urn:microsoft.com/office/officeart/2005/8/layout/lProcess2"/>
    <dgm:cxn modelId="{CF0A7E78-D584-42A2-B465-63D079E603A1}" type="presParOf" srcId="{D1591414-CEB2-46A6-9220-92DB01BF1441}" destId="{BA0F95B5-ACDD-4BAF-BEB5-FFC12A73FCC2}" srcOrd="1" destOrd="0" presId="urn:microsoft.com/office/officeart/2005/8/layout/lProcess2"/>
    <dgm:cxn modelId="{5AF8F558-7E9F-44C7-81AF-216DFAB140F5}" type="presParOf" srcId="{D1591414-CEB2-46A6-9220-92DB01BF1441}" destId="{BF5976E7-3AD2-4B08-A18A-7F146DFC97B5}" srcOrd="2" destOrd="0" presId="urn:microsoft.com/office/officeart/2005/8/layout/lProcess2"/>
    <dgm:cxn modelId="{6F030895-8773-4FDC-9933-780F05252365}" type="presParOf" srcId="{BF5976E7-3AD2-4B08-A18A-7F146DFC97B5}" destId="{E1422F92-3940-44E9-855B-7D64FE3E86EC}" srcOrd="0" destOrd="0" presId="urn:microsoft.com/office/officeart/2005/8/layout/lProcess2"/>
    <dgm:cxn modelId="{A0BE0DBC-3443-45AF-88E7-6D2947BAB59B}" type="presParOf" srcId="{E1422F92-3940-44E9-855B-7D64FE3E86EC}" destId="{9322BDDC-A389-4571-A6D1-D87DA7A75573}" srcOrd="0" destOrd="0" presId="urn:microsoft.com/office/officeart/2005/8/layout/lProcess2"/>
    <dgm:cxn modelId="{68BBF126-19F5-47AC-82AF-AC93E6B10D5D}" type="presParOf" srcId="{7E5FA52D-28DF-47C1-8A2C-D54D60AA64A6}" destId="{1F694212-8010-4EE8-A0AD-4AF0BAB38B9C}" srcOrd="5" destOrd="0" presId="urn:microsoft.com/office/officeart/2005/8/layout/lProcess2"/>
    <dgm:cxn modelId="{DB8DBCDB-72B1-462E-9913-63522564B9AE}" type="presParOf" srcId="{7E5FA52D-28DF-47C1-8A2C-D54D60AA64A6}" destId="{7C912F30-655B-477F-BB0A-17F8A8479077}" srcOrd="6" destOrd="0" presId="urn:microsoft.com/office/officeart/2005/8/layout/lProcess2"/>
    <dgm:cxn modelId="{7C935D47-F42A-40EB-919E-929615AF905F}" type="presParOf" srcId="{7C912F30-655B-477F-BB0A-17F8A8479077}" destId="{44B89561-288E-481C-B640-0E38C15E7CC8}" srcOrd="0" destOrd="0" presId="urn:microsoft.com/office/officeart/2005/8/layout/lProcess2"/>
    <dgm:cxn modelId="{B4A8158A-2153-44F1-B7D6-8240CC2B0EDA}" type="presParOf" srcId="{7C912F30-655B-477F-BB0A-17F8A8479077}" destId="{256CDE76-FB89-4620-8228-3F1C084133D7}" srcOrd="1" destOrd="0" presId="urn:microsoft.com/office/officeart/2005/8/layout/lProcess2"/>
    <dgm:cxn modelId="{5D441462-B6D2-42DD-B043-24754DFBB78D}" type="presParOf" srcId="{7C912F30-655B-477F-BB0A-17F8A8479077}" destId="{DDF125B7-6C12-480B-B555-8DA7F4E4C380}" srcOrd="2" destOrd="0" presId="urn:microsoft.com/office/officeart/2005/8/layout/lProcess2"/>
    <dgm:cxn modelId="{D9AEAC01-1688-4D24-A141-6BEBAD9D8342}" type="presParOf" srcId="{DDF125B7-6C12-480B-B555-8DA7F4E4C380}" destId="{734AB5F2-D4C2-42DB-AC56-723A1C7A6BEE}" srcOrd="0" destOrd="0" presId="urn:microsoft.com/office/officeart/2005/8/layout/lProcess2"/>
    <dgm:cxn modelId="{49B18507-D6BD-406F-A85D-F3A62E9B41F6}" type="presParOf" srcId="{734AB5F2-D4C2-42DB-AC56-723A1C7A6BEE}" destId="{E5F0B6A8-0441-4536-A998-357953363ACC}" srcOrd="0" destOrd="0" presId="urn:microsoft.com/office/officeart/2005/8/layout/lProcess2"/>
    <dgm:cxn modelId="{01E072D7-B8E1-4C6C-85D9-4A7EE1040C13}" type="presParOf" srcId="{7E5FA52D-28DF-47C1-8A2C-D54D60AA64A6}" destId="{B4D67B4C-BC47-46F3-BE4E-51CF265E793A}" srcOrd="7" destOrd="0" presId="urn:microsoft.com/office/officeart/2005/8/layout/lProcess2"/>
    <dgm:cxn modelId="{B4DD880F-0F89-447E-9A24-525565FAE434}" type="presParOf" srcId="{7E5FA52D-28DF-47C1-8A2C-D54D60AA64A6}" destId="{2868AF3B-C0EB-471D-9094-A3DFE3AE4775}" srcOrd="8" destOrd="0" presId="urn:microsoft.com/office/officeart/2005/8/layout/lProcess2"/>
    <dgm:cxn modelId="{40DFC1B0-50B0-49EB-A021-9D879190D5EE}" type="presParOf" srcId="{2868AF3B-C0EB-471D-9094-A3DFE3AE4775}" destId="{8C7DDEDF-1D4F-4B38-96FE-0D0567C9BEE5}" srcOrd="0" destOrd="0" presId="urn:microsoft.com/office/officeart/2005/8/layout/lProcess2"/>
    <dgm:cxn modelId="{2916FA78-AEDE-4392-94DD-EB9546AAB237}" type="presParOf" srcId="{2868AF3B-C0EB-471D-9094-A3DFE3AE4775}" destId="{6BB3210C-2236-43BC-9405-408F4875FE16}" srcOrd="1" destOrd="0" presId="urn:microsoft.com/office/officeart/2005/8/layout/lProcess2"/>
    <dgm:cxn modelId="{FBF0CFFA-EDC3-4E99-ABB2-729F036D7768}" type="presParOf" srcId="{2868AF3B-C0EB-471D-9094-A3DFE3AE4775}" destId="{64BB0E21-201E-4625-AD4F-C2BC721CBE29}" srcOrd="2" destOrd="0" presId="urn:microsoft.com/office/officeart/2005/8/layout/lProcess2"/>
    <dgm:cxn modelId="{94CE518A-C542-4294-8413-6746AAB525DF}" type="presParOf" srcId="{64BB0E21-201E-4625-AD4F-C2BC721CBE29}" destId="{7F17EB0E-02B0-45AD-AFFB-DAE79C4E4052}" srcOrd="0" destOrd="0" presId="urn:microsoft.com/office/officeart/2005/8/layout/lProcess2"/>
    <dgm:cxn modelId="{32E4D2DB-4BA2-478D-A8F2-83FBD60F7897}" type="presParOf" srcId="{7F17EB0E-02B0-45AD-AFFB-DAE79C4E4052}" destId="{5D6A0971-9B9C-492D-B37D-B820933124BB}" srcOrd="0" destOrd="0" presId="urn:microsoft.com/office/officeart/2005/8/layout/lProcess2"/>
    <dgm:cxn modelId="{6B5A1ACB-F109-4B26-AC2C-48EA5DFEAFB6}" type="presParOf" srcId="{7E5FA52D-28DF-47C1-8A2C-D54D60AA64A6}" destId="{58073FF2-F7D1-43CC-983E-28EF628D1C2A}" srcOrd="9" destOrd="0" presId="urn:microsoft.com/office/officeart/2005/8/layout/lProcess2"/>
    <dgm:cxn modelId="{79141DCA-7045-4959-A3A3-81C9CCAA4729}" type="presParOf" srcId="{7E5FA52D-28DF-47C1-8A2C-D54D60AA64A6}" destId="{ECFEE5B5-BA4C-4C1A-9E94-C34AA59AF80B}" srcOrd="10" destOrd="0" presId="urn:microsoft.com/office/officeart/2005/8/layout/lProcess2"/>
    <dgm:cxn modelId="{3F5E7BD3-D45F-45D8-946D-9A0AB90CB18E}" type="presParOf" srcId="{ECFEE5B5-BA4C-4C1A-9E94-C34AA59AF80B}" destId="{27060A8B-13D6-4B3D-9CB9-3419E97BD52B}" srcOrd="0" destOrd="0" presId="urn:microsoft.com/office/officeart/2005/8/layout/lProcess2"/>
    <dgm:cxn modelId="{7BE50A46-66E6-48FB-A458-079FC8B02D08}" type="presParOf" srcId="{ECFEE5B5-BA4C-4C1A-9E94-C34AA59AF80B}" destId="{DCA5B192-67B3-4127-9D05-43D97ED2C0B5}" srcOrd="1" destOrd="0" presId="urn:microsoft.com/office/officeart/2005/8/layout/lProcess2"/>
    <dgm:cxn modelId="{7A6B9302-ADC4-4007-9388-7C1FD84F5598}" type="presParOf" srcId="{ECFEE5B5-BA4C-4C1A-9E94-C34AA59AF80B}" destId="{D33CD3B2-C83C-4E4D-8E43-8F48DEE5017D}" srcOrd="2" destOrd="0" presId="urn:microsoft.com/office/officeart/2005/8/layout/lProcess2"/>
    <dgm:cxn modelId="{14F064E6-701C-4070-B0B5-313DFC44C073}" type="presParOf" srcId="{D33CD3B2-C83C-4E4D-8E43-8F48DEE5017D}" destId="{8B0E4CCE-1900-4A12-B62D-86A7F5246DD4}" srcOrd="0" destOrd="0" presId="urn:microsoft.com/office/officeart/2005/8/layout/lProcess2"/>
    <dgm:cxn modelId="{5B2EA146-9740-4B47-BDD3-1C1E3AFF9200}" type="presParOf" srcId="{8B0E4CCE-1900-4A12-B62D-86A7F5246DD4}" destId="{E305C52A-C5AA-40E3-91E6-46AB9BD182EE}" srcOrd="0" destOrd="0" presId="urn:microsoft.com/office/officeart/2005/8/layout/lProcess2"/>
    <dgm:cxn modelId="{3FFDEEEC-A158-4B35-9BC2-42ED0FFB53AA}" type="presParOf" srcId="{7E5FA52D-28DF-47C1-8A2C-D54D60AA64A6}" destId="{EB04AA3B-5406-48D1-9DB2-99B962A85B3D}" srcOrd="11" destOrd="0" presId="urn:microsoft.com/office/officeart/2005/8/layout/lProcess2"/>
    <dgm:cxn modelId="{21E7D484-7D3F-4129-8AB1-466C138CC141}" type="presParOf" srcId="{7E5FA52D-28DF-47C1-8A2C-D54D60AA64A6}" destId="{57905370-599F-4D69-912E-23978A415D9A}" srcOrd="12" destOrd="0" presId="urn:microsoft.com/office/officeart/2005/8/layout/lProcess2"/>
    <dgm:cxn modelId="{385AD15C-57C5-452B-8DBD-8741C0C2B443}" type="presParOf" srcId="{57905370-599F-4D69-912E-23978A415D9A}" destId="{DABBCD87-F31B-4D54-AA77-D2DD7C937F49}" srcOrd="0" destOrd="0" presId="urn:microsoft.com/office/officeart/2005/8/layout/lProcess2"/>
    <dgm:cxn modelId="{F88086B3-8684-4CA9-818F-39132CA4BF41}" type="presParOf" srcId="{57905370-599F-4D69-912E-23978A415D9A}" destId="{5F1EDF8B-B913-4E24-A09B-C3309578ACA3}" srcOrd="1" destOrd="0" presId="urn:microsoft.com/office/officeart/2005/8/layout/lProcess2"/>
    <dgm:cxn modelId="{A7A835E8-C47A-4248-978C-2AA299D2C961}" type="presParOf" srcId="{57905370-599F-4D69-912E-23978A415D9A}" destId="{CE601B42-D9E4-42FF-8330-6F9EC18AB47F}" srcOrd="2" destOrd="0" presId="urn:microsoft.com/office/officeart/2005/8/layout/lProcess2"/>
    <dgm:cxn modelId="{A359D447-E097-4CB9-8A95-B2FBCAA93922}" type="presParOf" srcId="{CE601B42-D9E4-42FF-8330-6F9EC18AB47F}" destId="{AEA6138D-5A84-4F2A-9349-75F00E4C3FA5}" srcOrd="0" destOrd="0" presId="urn:microsoft.com/office/officeart/2005/8/layout/lProcess2"/>
    <dgm:cxn modelId="{A572935D-B116-47BC-9811-F9C2263B05DB}" type="presParOf" srcId="{AEA6138D-5A84-4F2A-9349-75F00E4C3FA5}" destId="{85BF2E0B-2616-46CD-AB9D-C3EE2FFD1023}" srcOrd="0" destOrd="0" presId="urn:microsoft.com/office/officeart/2005/8/layout/lProcess2"/>
    <dgm:cxn modelId="{16A7C526-D774-40BB-85AA-C47A1A79E9FA}" type="presParOf" srcId="{7E5FA52D-28DF-47C1-8A2C-D54D60AA64A6}" destId="{027A537C-E8BC-4105-AEC6-89103FA99326}" srcOrd="13" destOrd="0" presId="urn:microsoft.com/office/officeart/2005/8/layout/lProcess2"/>
    <dgm:cxn modelId="{7E232EB3-BBB1-4C71-A50A-C7C182855817}" type="presParOf" srcId="{7E5FA52D-28DF-47C1-8A2C-D54D60AA64A6}" destId="{CC84B662-70FA-4410-A9E8-179E72512386}" srcOrd="14" destOrd="0" presId="urn:microsoft.com/office/officeart/2005/8/layout/lProcess2"/>
    <dgm:cxn modelId="{4426CD24-69D0-4E99-ABCA-57B830C26634}" type="presParOf" srcId="{CC84B662-70FA-4410-A9E8-179E72512386}" destId="{A7494FF2-F492-4FD5-BFD7-2C4474ED9C3B}" srcOrd="0" destOrd="0" presId="urn:microsoft.com/office/officeart/2005/8/layout/lProcess2"/>
    <dgm:cxn modelId="{4FB7FDDF-145D-4D60-82C5-F944DBD66D4F}" type="presParOf" srcId="{CC84B662-70FA-4410-A9E8-179E72512386}" destId="{FA9D6758-E71C-4A6A-B6C5-62197CF1B2EE}" srcOrd="1" destOrd="0" presId="urn:microsoft.com/office/officeart/2005/8/layout/lProcess2"/>
    <dgm:cxn modelId="{6B82A225-F88D-43F0-BD7F-37EA7D449299}" type="presParOf" srcId="{CC84B662-70FA-4410-A9E8-179E72512386}" destId="{02212746-F5BD-470B-B047-3B4F23D9EAEA}" srcOrd="2" destOrd="0" presId="urn:microsoft.com/office/officeart/2005/8/layout/lProcess2"/>
    <dgm:cxn modelId="{0D37392A-F2B5-46AF-BD05-AA00B6429E6A}" type="presParOf" srcId="{02212746-F5BD-470B-B047-3B4F23D9EAEA}" destId="{F0620DF8-3CC8-4EC9-900A-3E9648D89243}" srcOrd="0" destOrd="0" presId="urn:microsoft.com/office/officeart/2005/8/layout/lProcess2"/>
    <dgm:cxn modelId="{1A81F528-1F76-4C19-BE72-3B7A4A518844}" type="presParOf" srcId="{F0620DF8-3CC8-4EC9-900A-3E9648D89243}" destId="{2CBB7097-D497-4E02-9ECB-27F3F339E5AB}" srcOrd="0" destOrd="0" presId="urn:microsoft.com/office/officeart/2005/8/layout/lProcess2"/>
    <dgm:cxn modelId="{1F2F814A-9FCE-420C-A6D6-4E9F74F13761}" type="presParOf" srcId="{7E5FA52D-28DF-47C1-8A2C-D54D60AA64A6}" destId="{FF05E9D1-1284-4382-8D54-737644088BA8}" srcOrd="15" destOrd="0" presId="urn:microsoft.com/office/officeart/2005/8/layout/lProcess2"/>
    <dgm:cxn modelId="{A19CC24C-8DC9-4C0B-BF9D-ADB0622CA2B5}" type="presParOf" srcId="{7E5FA52D-28DF-47C1-8A2C-D54D60AA64A6}" destId="{AA4A3EC4-E730-434E-A4F8-11D1C0DDA711}" srcOrd="16" destOrd="0" presId="urn:microsoft.com/office/officeart/2005/8/layout/lProcess2"/>
    <dgm:cxn modelId="{27CDEA4B-782B-47DE-8F83-D00A40C9D9BB}" type="presParOf" srcId="{AA4A3EC4-E730-434E-A4F8-11D1C0DDA711}" destId="{0145611B-7A05-4E7D-BC36-30435F0F6AF5}" srcOrd="0" destOrd="0" presId="urn:microsoft.com/office/officeart/2005/8/layout/lProcess2"/>
    <dgm:cxn modelId="{16B71911-4367-42D1-A523-93A929597194}" type="presParOf" srcId="{AA4A3EC4-E730-434E-A4F8-11D1C0DDA711}" destId="{C630C927-37DB-4A28-BC9B-0AA833DADE93}" srcOrd="1" destOrd="0" presId="urn:microsoft.com/office/officeart/2005/8/layout/lProcess2"/>
    <dgm:cxn modelId="{A3760986-817C-45FF-98CC-1E17C4E9654E}" type="presParOf" srcId="{AA4A3EC4-E730-434E-A4F8-11D1C0DDA711}" destId="{15F7AD4A-89B9-4914-BA41-DF4EB27F7EB1}" srcOrd="2" destOrd="0" presId="urn:microsoft.com/office/officeart/2005/8/layout/lProcess2"/>
    <dgm:cxn modelId="{03A410DC-2680-45D7-B9B7-6BA9EB55AD64}" type="presParOf" srcId="{15F7AD4A-89B9-4914-BA41-DF4EB27F7EB1}" destId="{182C4B8B-26E9-476D-8349-68EB793EDDFD}" srcOrd="0" destOrd="0" presId="urn:microsoft.com/office/officeart/2005/8/layout/lProcess2"/>
    <dgm:cxn modelId="{CF72EDA0-6786-4B2A-989A-7EE47E0189EA}" type="presParOf" srcId="{182C4B8B-26E9-476D-8349-68EB793EDDFD}" destId="{9C4B6F8F-91C2-43C2-A9D5-9B1C6124218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A21E6-8709-42E1-8B23-6ABEDA1A2D2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0EF36C4F-7DCD-4F78-83BC-FC9B5180EE8E}">
      <dgm:prSet phldrT="[Texto]"/>
      <dgm:spPr>
        <a:solidFill>
          <a:srgbClr val="A8B9F0"/>
        </a:solidFill>
      </dgm:spPr>
      <dgm:t>
        <a:bodyPr/>
        <a:lstStyle/>
        <a:p>
          <a:r>
            <a:rPr lang="es-ES" b="1" dirty="0">
              <a:solidFill>
                <a:schemeClr val="tx1"/>
              </a:solidFill>
            </a:rPr>
            <a:t>Total de Agentes: </a:t>
          </a:r>
          <a:r>
            <a:rPr lang="es-ES" b="1" dirty="0" smtClean="0">
              <a:solidFill>
                <a:schemeClr val="tx1"/>
              </a:solidFill>
            </a:rPr>
            <a:t>191</a:t>
          </a:r>
          <a:endParaRPr lang="es-ES" b="1" dirty="0">
            <a:solidFill>
              <a:schemeClr val="tx1"/>
            </a:solidFill>
          </a:endParaRPr>
        </a:p>
      </dgm:t>
    </dgm:pt>
    <dgm:pt modelId="{23CDF833-55D7-4061-90C8-C8D6AE2F523C}" type="parTrans" cxnId="{8EAB1818-757E-4FD0-A595-6ACDDE27EAAB}">
      <dgm:prSet/>
      <dgm:spPr/>
      <dgm:t>
        <a:bodyPr/>
        <a:lstStyle/>
        <a:p>
          <a:endParaRPr lang="es-ES"/>
        </a:p>
      </dgm:t>
    </dgm:pt>
    <dgm:pt modelId="{6B953074-81CE-4F66-B9FB-6691F9A6E1D3}" type="sibTrans" cxnId="{8EAB1818-757E-4FD0-A595-6ACDDE27EAAB}">
      <dgm:prSet/>
      <dgm:spPr/>
      <dgm:t>
        <a:bodyPr/>
        <a:lstStyle/>
        <a:p>
          <a:endParaRPr lang="es-ES"/>
        </a:p>
      </dgm:t>
    </dgm:pt>
    <dgm:pt modelId="{284B195D-7E86-42DC-A8CB-3137E3C35F20}" type="pres">
      <dgm:prSet presAssocID="{E83A21E6-8709-42E1-8B23-6ABEDA1A2D2E}" presName="linear" presStyleCnt="0">
        <dgm:presLayoutVars>
          <dgm:animLvl val="lvl"/>
          <dgm:resizeHandles val="exact"/>
        </dgm:presLayoutVars>
      </dgm:prSet>
      <dgm:spPr/>
      <dgm:t>
        <a:bodyPr/>
        <a:lstStyle/>
        <a:p>
          <a:endParaRPr lang="es-PY"/>
        </a:p>
      </dgm:t>
    </dgm:pt>
    <dgm:pt modelId="{2F89169E-9F42-4223-B77D-09CFD2663BD0}" type="pres">
      <dgm:prSet presAssocID="{0EF36C4F-7DCD-4F78-83BC-FC9B5180EE8E}" presName="parentText" presStyleLbl="node1" presStyleIdx="0" presStyleCnt="1" custLinFactNeighborX="-1181">
        <dgm:presLayoutVars>
          <dgm:chMax val="0"/>
          <dgm:bulletEnabled val="1"/>
        </dgm:presLayoutVars>
      </dgm:prSet>
      <dgm:spPr/>
      <dgm:t>
        <a:bodyPr/>
        <a:lstStyle/>
        <a:p>
          <a:endParaRPr lang="es-PY"/>
        </a:p>
      </dgm:t>
    </dgm:pt>
  </dgm:ptLst>
  <dgm:cxnLst>
    <dgm:cxn modelId="{5AEC88FC-B60D-4386-9859-BE337D1C866B}" type="presOf" srcId="{0EF36C4F-7DCD-4F78-83BC-FC9B5180EE8E}" destId="{2F89169E-9F42-4223-B77D-09CFD2663BD0}" srcOrd="0" destOrd="0" presId="urn:microsoft.com/office/officeart/2005/8/layout/vList2"/>
    <dgm:cxn modelId="{8EAB1818-757E-4FD0-A595-6ACDDE27EAAB}" srcId="{E83A21E6-8709-42E1-8B23-6ABEDA1A2D2E}" destId="{0EF36C4F-7DCD-4F78-83BC-FC9B5180EE8E}" srcOrd="0" destOrd="0" parTransId="{23CDF833-55D7-4061-90C8-C8D6AE2F523C}" sibTransId="{6B953074-81CE-4F66-B9FB-6691F9A6E1D3}"/>
    <dgm:cxn modelId="{970A97A0-D937-41E6-A0B5-54D84FE3D712}" type="presOf" srcId="{E83A21E6-8709-42E1-8B23-6ABEDA1A2D2E}" destId="{284B195D-7E86-42DC-A8CB-3137E3C35F20}" srcOrd="0" destOrd="0" presId="urn:microsoft.com/office/officeart/2005/8/layout/vList2"/>
    <dgm:cxn modelId="{A64ED14A-6AFD-4CC8-BD79-C0F2D4BE77B5}" type="presParOf" srcId="{284B195D-7E86-42DC-A8CB-3137E3C35F20}" destId="{2F89169E-9F42-4223-B77D-09CFD2663BD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F6A5D-86EA-4167-AE8A-C1FC22873F14}">
      <dsp:nvSpPr>
        <dsp:cNvPr id="0" name=""/>
        <dsp:cNvSpPr/>
      </dsp:nvSpPr>
      <dsp:spPr>
        <a:xfrm>
          <a:off x="1676"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Emisoras de Capital Abierto</a:t>
          </a:r>
        </a:p>
      </dsp:txBody>
      <dsp:txXfrm>
        <a:off x="1676" y="0"/>
        <a:ext cx="893535" cy="1219200"/>
      </dsp:txXfrm>
    </dsp:sp>
    <dsp:sp modelId="{1646FAC6-2632-4BCD-B563-74689AB27707}">
      <dsp:nvSpPr>
        <dsp:cNvPr id="0" name=""/>
        <dsp:cNvSpPr/>
      </dsp:nvSpPr>
      <dsp:spPr>
        <a:xfrm>
          <a:off x="112131"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a:solidFill>
                <a:schemeClr val="tx1"/>
              </a:solidFill>
            </a:rPr>
            <a:t>42</a:t>
          </a:r>
          <a:endParaRPr lang="es-ES" sz="3500" b="1" kern="1200" dirty="0">
            <a:solidFill>
              <a:schemeClr val="tx1"/>
            </a:solidFill>
          </a:endParaRPr>
        </a:p>
      </dsp:txBody>
      <dsp:txXfrm>
        <a:off x="133068" y="1028069"/>
        <a:ext cx="672954" cy="1358807"/>
      </dsp:txXfrm>
    </dsp:sp>
    <dsp:sp modelId="{F9589525-0568-4841-B0FE-37F97B58709B}">
      <dsp:nvSpPr>
        <dsp:cNvPr id="0" name=""/>
        <dsp:cNvSpPr/>
      </dsp:nvSpPr>
      <dsp:spPr>
        <a:xfrm>
          <a:off x="962226"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Emisoras</a:t>
          </a:r>
        </a:p>
      </dsp:txBody>
      <dsp:txXfrm>
        <a:off x="962226" y="0"/>
        <a:ext cx="893535" cy="1219200"/>
      </dsp:txXfrm>
    </dsp:sp>
    <dsp:sp modelId="{486EB946-39D3-429C-A56C-F22374F3FE94}">
      <dsp:nvSpPr>
        <dsp:cNvPr id="0" name=""/>
        <dsp:cNvSpPr/>
      </dsp:nvSpPr>
      <dsp:spPr>
        <a:xfrm>
          <a:off x="1072681"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smtClean="0">
              <a:solidFill>
                <a:schemeClr val="tx1"/>
              </a:solidFill>
            </a:rPr>
            <a:t>44</a:t>
          </a:r>
          <a:endParaRPr lang="es-ES" sz="3500" b="1" kern="1200" dirty="0">
            <a:solidFill>
              <a:schemeClr val="tx1"/>
            </a:solidFill>
          </a:endParaRPr>
        </a:p>
      </dsp:txBody>
      <dsp:txXfrm>
        <a:off x="1093618" y="1028069"/>
        <a:ext cx="672954" cy="1358807"/>
      </dsp:txXfrm>
    </dsp:sp>
    <dsp:sp modelId="{47549B1B-33B1-4527-8F28-45467ED14829}">
      <dsp:nvSpPr>
        <dsp:cNvPr id="0" name=""/>
        <dsp:cNvSpPr/>
      </dsp:nvSpPr>
      <dsp:spPr>
        <a:xfrm>
          <a:off x="1922777"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Calificado-ras de Riesgo</a:t>
          </a:r>
        </a:p>
      </dsp:txBody>
      <dsp:txXfrm>
        <a:off x="1922777" y="0"/>
        <a:ext cx="893535" cy="1219200"/>
      </dsp:txXfrm>
    </dsp:sp>
    <dsp:sp modelId="{9322BDDC-A389-4571-A6D1-D87DA7A75573}">
      <dsp:nvSpPr>
        <dsp:cNvPr id="0" name=""/>
        <dsp:cNvSpPr/>
      </dsp:nvSpPr>
      <dsp:spPr>
        <a:xfrm>
          <a:off x="2033232"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5</a:t>
          </a:r>
        </a:p>
      </dsp:txBody>
      <dsp:txXfrm>
        <a:off x="2054169" y="1028069"/>
        <a:ext cx="672954" cy="1358807"/>
      </dsp:txXfrm>
    </dsp:sp>
    <dsp:sp modelId="{44B89561-288E-481C-B640-0E38C15E7CC8}">
      <dsp:nvSpPr>
        <dsp:cNvPr id="0" name=""/>
        <dsp:cNvSpPr/>
      </dsp:nvSpPr>
      <dsp:spPr>
        <a:xfrm>
          <a:off x="2883328"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Administra-doras de Fondos Mutuos</a:t>
          </a:r>
        </a:p>
      </dsp:txBody>
      <dsp:txXfrm>
        <a:off x="2883328" y="0"/>
        <a:ext cx="893535" cy="1219200"/>
      </dsp:txXfrm>
    </dsp:sp>
    <dsp:sp modelId="{E5F0B6A8-0441-4536-A998-357953363ACC}">
      <dsp:nvSpPr>
        <dsp:cNvPr id="0" name=""/>
        <dsp:cNvSpPr/>
      </dsp:nvSpPr>
      <dsp:spPr>
        <a:xfrm>
          <a:off x="2993783"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4</a:t>
          </a:r>
        </a:p>
      </dsp:txBody>
      <dsp:txXfrm>
        <a:off x="3014720" y="1028069"/>
        <a:ext cx="672954" cy="1358807"/>
      </dsp:txXfrm>
    </dsp:sp>
    <dsp:sp modelId="{8C7DDEDF-1D4F-4B38-96FE-0D0567C9BEE5}">
      <dsp:nvSpPr>
        <dsp:cNvPr id="0" name=""/>
        <dsp:cNvSpPr/>
      </dsp:nvSpPr>
      <dsp:spPr>
        <a:xfrm>
          <a:off x="3843878"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Bolsa de Valores</a:t>
          </a:r>
        </a:p>
      </dsp:txBody>
      <dsp:txXfrm>
        <a:off x="3843878" y="0"/>
        <a:ext cx="893535" cy="1219200"/>
      </dsp:txXfrm>
    </dsp:sp>
    <dsp:sp modelId="{5D6A0971-9B9C-492D-B37D-B820933124BB}">
      <dsp:nvSpPr>
        <dsp:cNvPr id="0" name=""/>
        <dsp:cNvSpPr/>
      </dsp:nvSpPr>
      <dsp:spPr>
        <a:xfrm>
          <a:off x="3954334"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1</a:t>
          </a:r>
        </a:p>
      </dsp:txBody>
      <dsp:txXfrm>
        <a:off x="3975271" y="1028069"/>
        <a:ext cx="672954" cy="1358807"/>
      </dsp:txXfrm>
    </dsp:sp>
    <dsp:sp modelId="{27060A8B-13D6-4B3D-9CB9-3419E97BD52B}">
      <dsp:nvSpPr>
        <dsp:cNvPr id="0" name=""/>
        <dsp:cNvSpPr/>
      </dsp:nvSpPr>
      <dsp:spPr>
        <a:xfrm>
          <a:off x="4804429"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Casas de Bolsa</a:t>
          </a:r>
        </a:p>
      </dsp:txBody>
      <dsp:txXfrm>
        <a:off x="4804429" y="0"/>
        <a:ext cx="893535" cy="1219200"/>
      </dsp:txXfrm>
    </dsp:sp>
    <dsp:sp modelId="{E305C52A-C5AA-40E3-91E6-46AB9BD182EE}">
      <dsp:nvSpPr>
        <dsp:cNvPr id="0" name=""/>
        <dsp:cNvSpPr/>
      </dsp:nvSpPr>
      <dsp:spPr>
        <a:xfrm>
          <a:off x="4922326" y="1039663"/>
          <a:ext cx="714828" cy="1390828"/>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14</a:t>
          </a:r>
        </a:p>
      </dsp:txBody>
      <dsp:txXfrm>
        <a:off x="4943263" y="1060600"/>
        <a:ext cx="672954" cy="1348954"/>
      </dsp:txXfrm>
    </dsp:sp>
    <dsp:sp modelId="{DABBCD87-F31B-4D54-AA77-D2DD7C937F49}">
      <dsp:nvSpPr>
        <dsp:cNvPr id="0" name=""/>
        <dsp:cNvSpPr/>
      </dsp:nvSpPr>
      <dsp:spPr>
        <a:xfrm>
          <a:off x="5764980"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Operadores de Bolsa</a:t>
          </a:r>
        </a:p>
      </dsp:txBody>
      <dsp:txXfrm>
        <a:off x="5764980" y="0"/>
        <a:ext cx="893535" cy="1219200"/>
      </dsp:txXfrm>
    </dsp:sp>
    <dsp:sp modelId="{85BF2E0B-2616-46CD-AB9D-C3EE2FFD1023}">
      <dsp:nvSpPr>
        <dsp:cNvPr id="0" name=""/>
        <dsp:cNvSpPr/>
      </dsp:nvSpPr>
      <dsp:spPr>
        <a:xfrm>
          <a:off x="5875435" y="1039676"/>
          <a:ext cx="714828" cy="1400734"/>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smtClean="0">
              <a:solidFill>
                <a:schemeClr val="tx1"/>
              </a:solidFill>
            </a:rPr>
            <a:t>32</a:t>
          </a:r>
          <a:endParaRPr lang="es-ES" sz="3500" b="1" kern="1200" dirty="0">
            <a:solidFill>
              <a:schemeClr val="tx1"/>
            </a:solidFill>
          </a:endParaRPr>
        </a:p>
      </dsp:txBody>
      <dsp:txXfrm>
        <a:off x="5896372" y="1060613"/>
        <a:ext cx="672954" cy="1358860"/>
      </dsp:txXfrm>
    </dsp:sp>
    <dsp:sp modelId="{A7494FF2-F492-4FD5-BFD7-2C4474ED9C3B}">
      <dsp:nvSpPr>
        <dsp:cNvPr id="0" name=""/>
        <dsp:cNvSpPr/>
      </dsp:nvSpPr>
      <dsp:spPr>
        <a:xfrm>
          <a:off x="6725530"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Auditores Externos</a:t>
          </a:r>
        </a:p>
      </dsp:txBody>
      <dsp:txXfrm>
        <a:off x="6725530" y="0"/>
        <a:ext cx="893535" cy="1219200"/>
      </dsp:txXfrm>
    </dsp:sp>
    <dsp:sp modelId="{2CBB7097-D497-4E02-9ECB-27F3F339E5AB}">
      <dsp:nvSpPr>
        <dsp:cNvPr id="0" name=""/>
        <dsp:cNvSpPr/>
      </dsp:nvSpPr>
      <dsp:spPr>
        <a:xfrm>
          <a:off x="6828537" y="1039676"/>
          <a:ext cx="714828" cy="1400734"/>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smtClean="0">
              <a:solidFill>
                <a:schemeClr val="tx1"/>
              </a:solidFill>
            </a:rPr>
            <a:t>38</a:t>
          </a:r>
          <a:endParaRPr lang="es-ES" sz="3500" b="1" kern="1200" dirty="0">
            <a:solidFill>
              <a:schemeClr val="tx1"/>
            </a:solidFill>
          </a:endParaRPr>
        </a:p>
      </dsp:txBody>
      <dsp:txXfrm>
        <a:off x="6849474" y="1060613"/>
        <a:ext cx="672954" cy="1358860"/>
      </dsp:txXfrm>
    </dsp:sp>
    <dsp:sp modelId="{0145611B-7A05-4E7D-BC36-30435F0F6AF5}">
      <dsp:nvSpPr>
        <dsp:cNvPr id="0" name=""/>
        <dsp:cNvSpPr/>
      </dsp:nvSpPr>
      <dsp:spPr>
        <a:xfrm>
          <a:off x="7686081" y="0"/>
          <a:ext cx="893535" cy="4064000"/>
        </a:xfrm>
        <a:prstGeom prst="roundRect">
          <a:avLst>
            <a:gd name="adj" fmla="val 10000"/>
          </a:avLst>
        </a:prstGeom>
        <a:solidFill>
          <a:srgbClr val="29497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PY" sz="1000" b="1" kern="1200" dirty="0">
              <a:solidFill>
                <a:schemeClr val="bg1"/>
              </a:solidFill>
            </a:rPr>
            <a:t>Entidades Públicas Incorporadas</a:t>
          </a:r>
          <a:endParaRPr lang="es-ES" sz="1000" b="1" kern="1200" dirty="0">
            <a:solidFill>
              <a:schemeClr val="bg1"/>
            </a:solidFill>
          </a:endParaRPr>
        </a:p>
      </dsp:txBody>
      <dsp:txXfrm>
        <a:off x="7686081" y="0"/>
        <a:ext cx="893535" cy="1219200"/>
      </dsp:txXfrm>
    </dsp:sp>
    <dsp:sp modelId="{9C4B6F8F-91C2-43C2-A9D5-9B1C61242185}">
      <dsp:nvSpPr>
        <dsp:cNvPr id="0" name=""/>
        <dsp:cNvSpPr/>
      </dsp:nvSpPr>
      <dsp:spPr>
        <a:xfrm>
          <a:off x="7779488" y="1039663"/>
          <a:ext cx="714828" cy="1390828"/>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smtClean="0">
              <a:solidFill>
                <a:schemeClr val="tx1"/>
              </a:solidFill>
            </a:rPr>
            <a:t>11</a:t>
          </a:r>
          <a:endParaRPr lang="es-ES" sz="3500" b="1" kern="1200" dirty="0">
            <a:solidFill>
              <a:schemeClr val="tx1"/>
            </a:solidFill>
          </a:endParaRPr>
        </a:p>
      </dsp:txBody>
      <dsp:txXfrm>
        <a:off x="7800425" y="1060600"/>
        <a:ext cx="672954" cy="1348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169E-9F42-4223-B77D-09CFD2663BD0}">
      <dsp:nvSpPr>
        <dsp:cNvPr id="0" name=""/>
        <dsp:cNvSpPr/>
      </dsp:nvSpPr>
      <dsp:spPr>
        <a:xfrm>
          <a:off x="0" y="152859"/>
          <a:ext cx="6096000" cy="1006200"/>
        </a:xfrm>
        <a:prstGeom prst="roundRect">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s-ES" sz="4300" b="1" kern="1200" dirty="0">
              <a:solidFill>
                <a:schemeClr val="tx1"/>
              </a:solidFill>
            </a:rPr>
            <a:t>Total de Agentes: </a:t>
          </a:r>
          <a:r>
            <a:rPr lang="es-ES" sz="4300" b="1" kern="1200" dirty="0" smtClean="0">
              <a:solidFill>
                <a:schemeClr val="tx1"/>
              </a:solidFill>
            </a:rPr>
            <a:t>191</a:t>
          </a:r>
          <a:endParaRPr lang="es-ES" sz="4300" b="1" kern="1200" dirty="0">
            <a:solidFill>
              <a:schemeClr val="tx1"/>
            </a:solidFill>
          </a:endParaRPr>
        </a:p>
      </dsp:txBody>
      <dsp:txXfrm>
        <a:off x="49119" y="201978"/>
        <a:ext cx="5997762" cy="9079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imes New Roman" pitchFamily="18" charset="0"/>
              </a:defRPr>
            </a:lvl1pPr>
          </a:lstStyle>
          <a:p>
            <a:pPr>
              <a:defRPr/>
            </a:pPr>
            <a:endParaRPr lang="es-ES"/>
          </a:p>
        </p:txBody>
      </p:sp>
      <p:sp>
        <p:nvSpPr>
          <p:cNvPr id="9523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imes New Roman" pitchFamily="18" charset="0"/>
              </a:defRPr>
            </a:lvl1pPr>
          </a:lstStyle>
          <a:p>
            <a:pPr>
              <a:defRPr/>
            </a:pPr>
            <a:endParaRPr lang="es-ES"/>
          </a:p>
        </p:txBody>
      </p:sp>
      <p:sp>
        <p:nvSpPr>
          <p:cNvPr id="358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9523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imes New Roman" pitchFamily="18" charset="0"/>
              </a:defRPr>
            </a:lvl1pPr>
          </a:lstStyle>
          <a:p>
            <a:pPr>
              <a:defRPr/>
            </a:pPr>
            <a:endParaRPr lang="es-ES"/>
          </a:p>
        </p:txBody>
      </p:sp>
      <p:sp>
        <p:nvSpPr>
          <p:cNvPr id="9523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imes New Roman" pitchFamily="18" charset="0"/>
                <a:cs typeface="Arial" charset="0"/>
              </a:defRPr>
            </a:lvl1pPr>
          </a:lstStyle>
          <a:p>
            <a:pPr>
              <a:defRPr/>
            </a:pPr>
            <a:fld id="{DA2B3FE2-D6F2-4D36-B4A9-CC72AD71D9F4}" type="slidenum">
              <a:rPr lang="es-ES"/>
              <a:pPr>
                <a:defRPr/>
              </a:pPr>
              <a:t>‹Nº›</a:t>
            </a:fld>
            <a:endParaRPr lang="es-ES"/>
          </a:p>
        </p:txBody>
      </p:sp>
    </p:spTree>
    <p:extLst>
      <p:ext uri="{BB962C8B-B14F-4D97-AF65-F5344CB8AC3E}">
        <p14:creationId xmlns:p14="http://schemas.microsoft.com/office/powerpoint/2010/main" val="1672189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xfrm>
            <a:off x="992188" y="768350"/>
            <a:ext cx="5114925" cy="3836988"/>
          </a:xfrm>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1</a:t>
            </a:fld>
            <a:endParaRPr lang="es-ES"/>
          </a:p>
        </p:txBody>
      </p:sp>
    </p:spTree>
    <p:extLst>
      <p:ext uri="{BB962C8B-B14F-4D97-AF65-F5344CB8AC3E}">
        <p14:creationId xmlns:p14="http://schemas.microsoft.com/office/powerpoint/2010/main" val="413665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a:t>
            </a:fld>
            <a:endParaRPr lang="es-ES"/>
          </a:p>
        </p:txBody>
      </p:sp>
    </p:spTree>
    <p:extLst>
      <p:ext uri="{BB962C8B-B14F-4D97-AF65-F5344CB8AC3E}">
        <p14:creationId xmlns:p14="http://schemas.microsoft.com/office/powerpoint/2010/main" val="154398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6</a:t>
            </a:fld>
            <a:endParaRPr lang="es-ES"/>
          </a:p>
        </p:txBody>
      </p:sp>
    </p:spTree>
    <p:extLst>
      <p:ext uri="{BB962C8B-B14F-4D97-AF65-F5344CB8AC3E}">
        <p14:creationId xmlns:p14="http://schemas.microsoft.com/office/powerpoint/2010/main" val="154398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7</a:t>
            </a:fld>
            <a:endParaRPr lang="es-ES"/>
          </a:p>
        </p:txBody>
      </p:sp>
    </p:spTree>
    <p:extLst>
      <p:ext uri="{BB962C8B-B14F-4D97-AF65-F5344CB8AC3E}">
        <p14:creationId xmlns:p14="http://schemas.microsoft.com/office/powerpoint/2010/main" val="154398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xfrm>
            <a:off x="992188" y="768350"/>
            <a:ext cx="5114925" cy="3836988"/>
          </a:xfrm>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22</a:t>
            </a:fld>
            <a:endParaRPr lang="es-ES"/>
          </a:p>
        </p:txBody>
      </p:sp>
    </p:spTree>
    <p:extLst>
      <p:ext uri="{BB962C8B-B14F-4D97-AF65-F5344CB8AC3E}">
        <p14:creationId xmlns:p14="http://schemas.microsoft.com/office/powerpoint/2010/main" val="41366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26</a:t>
            </a:fld>
            <a:endParaRPr lang="es-ES"/>
          </a:p>
        </p:txBody>
      </p:sp>
    </p:spTree>
    <p:extLst>
      <p:ext uri="{BB962C8B-B14F-4D97-AF65-F5344CB8AC3E}">
        <p14:creationId xmlns:p14="http://schemas.microsoft.com/office/powerpoint/2010/main" val="186632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28</a:t>
            </a:fld>
            <a:endParaRPr lang="es-ES"/>
          </a:p>
        </p:txBody>
      </p:sp>
    </p:spTree>
    <p:extLst>
      <p:ext uri="{BB962C8B-B14F-4D97-AF65-F5344CB8AC3E}">
        <p14:creationId xmlns:p14="http://schemas.microsoft.com/office/powerpoint/2010/main" val="109135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29</a:t>
            </a:fld>
            <a:endParaRPr lang="es-ES"/>
          </a:p>
        </p:txBody>
      </p:sp>
    </p:spTree>
    <p:extLst>
      <p:ext uri="{BB962C8B-B14F-4D97-AF65-F5344CB8AC3E}">
        <p14:creationId xmlns:p14="http://schemas.microsoft.com/office/powerpoint/2010/main" val="157798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31</a:t>
            </a:fld>
            <a:endParaRPr lang="es-ES"/>
          </a:p>
        </p:txBody>
      </p:sp>
    </p:spTree>
    <p:extLst>
      <p:ext uri="{BB962C8B-B14F-4D97-AF65-F5344CB8AC3E}">
        <p14:creationId xmlns:p14="http://schemas.microsoft.com/office/powerpoint/2010/main" val="366040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a:t>Haga clic para modificar el estilo de subtítulo del patrón</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2570BE-541E-4247-A3B6-BDB7741F2FEC}" type="slidenum">
              <a:rPr lang="es-ES"/>
              <a:pPr>
                <a:defRPr/>
              </a:pPr>
              <a:t>‹Nº›</a:t>
            </a:fld>
            <a:endParaRPr lang="es-E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C9022DD-AE96-4487-9B76-6329EAD32B4D}" type="slidenum">
              <a:rPr lang="es-ES"/>
              <a:pPr>
                <a:defRPr/>
              </a:pPr>
              <a:t>‹Nº›</a:t>
            </a:fld>
            <a:endParaRPr lang="es-E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595259-AA09-4D75-A5A7-5EC15A0067B3}" type="slidenum">
              <a:rPr lang="es-ES"/>
              <a:pPr>
                <a:defRPr/>
              </a:pPr>
              <a:t>‹Nº›</a:t>
            </a:fld>
            <a:endParaRPr lang="es-E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PY"/>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63549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422290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3887"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47887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551390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texto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Marcador de fecha 6"/>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Y"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89622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fecha 2"/>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Y"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49097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Y"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621602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7406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10D16C-880A-4DA8-8A5F-5BAD0DF79994}" type="slidenum">
              <a:rPr lang="es-ES"/>
              <a:pPr>
                <a:defRPr/>
              </a:pPr>
              <a:t>‹Nº›</a:t>
            </a:fld>
            <a:endParaRPr lang="es-E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853120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67742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167271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PY"/>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566716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740003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40887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75868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Marcador de fecha 6"/>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Y"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81324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fecha 2"/>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Y"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256755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Y"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22157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54A463-1E87-45C9-BD62-5CA6CA4C6917}" type="slidenum">
              <a:rPr lang="es-ES"/>
              <a:pPr>
                <a:defRPr/>
              </a:pPr>
              <a:t>‹Nº›</a:t>
            </a:fld>
            <a:endParaRPr lang="es-ES"/>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64672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51136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953987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23/09/2020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37778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4E2848F-A841-46BC-B172-CE026C1F9FA5}" type="slidenum">
              <a:rPr lang="es-ES"/>
              <a:pPr>
                <a:defRPr/>
              </a:pPr>
              <a:t>‹Nº›</a:t>
            </a:fld>
            <a:endParaRPr lang="es-E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EDDC213-2C50-423B-AF9B-4F05357D0634}" type="slidenum">
              <a:rPr lang="es-ES"/>
              <a:pPr>
                <a:defRPr/>
              </a:pPr>
              <a:t>‹Nº›</a:t>
            </a:fld>
            <a:endParaRPr lang="es-E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245AE1-416A-417A-97F2-9BCEB67B141C}" type="slidenum">
              <a:rPr lang="es-ES"/>
              <a:pPr>
                <a:defRPr/>
              </a:pPr>
              <a:t>‹Nº›</a:t>
            </a:fld>
            <a:endParaRPr lang="es-E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EAF0FEA-7E03-4FBD-BBFE-A3272BADD055}" type="slidenum">
              <a:rPr lang="es-ES"/>
              <a:pPr>
                <a:defRPr/>
              </a:pPr>
              <a:t>‹Nº›</a:t>
            </a:fld>
            <a:endParaRPr lang="es-E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CBAD47-0E4F-4AE2-BB22-8F1059A2A1F3}" type="slidenum">
              <a:rPr lang="es-ES"/>
              <a:pPr>
                <a:defRPr/>
              </a:pPr>
              <a:t>‹Nº›</a:t>
            </a:fld>
            <a:endParaRPr lang="es-E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88F184D-ACB9-475C-918F-9F7442113600}" type="slidenum">
              <a:rPr lang="es-ES"/>
              <a:pPr>
                <a:defRPr/>
              </a:pPr>
              <a:t>‹Nº›</a:t>
            </a:fld>
            <a:endParaRPr lang="es-E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20000" t="16000" r="20000" b="6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7171"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5BBED0-C0BA-457A-AF09-682D7692D39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72C2CA-93CE-4B4E-95F1-F7C0E129FF70}" type="datetimeFigureOut">
              <a:rPr lang="es-PY" smtClean="0">
                <a:solidFill>
                  <a:prstClr val="black">
                    <a:tint val="75000"/>
                  </a:prstClr>
                </a:solidFill>
                <a:latin typeface="Calibri" panose="020F0502020204030204"/>
              </a:rPr>
              <a:pPr fontAlgn="auto">
                <a:spcBef>
                  <a:spcPts val="0"/>
                </a:spcBef>
                <a:spcAft>
                  <a:spcPts val="0"/>
                </a:spcAft>
              </a:pPr>
              <a:t>23/09/2020</a:t>
            </a:fld>
            <a:endParaRPr lang="es-PY" dirty="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PY" dirty="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3C4DAB5-D90D-4D36-8A70-B015BA391CF0}" type="slidenum">
              <a:rPr lang="es-PY" smtClean="0">
                <a:solidFill>
                  <a:prstClr val="black">
                    <a:tint val="75000"/>
                  </a:prstClr>
                </a:solidFill>
                <a:latin typeface="Calibri" panose="020F0502020204030204"/>
              </a:rPr>
              <a:pPr fontAlgn="auto">
                <a:spcBef>
                  <a:spcPts val="0"/>
                </a:spcBef>
                <a:spcAft>
                  <a:spcPts val="0"/>
                </a:spcAft>
              </a:pPr>
              <a:t>‹Nº›</a:t>
            </a:fld>
            <a:endParaRPr lang="es-PY"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2773079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72C2CA-93CE-4B4E-95F1-F7C0E129FF70}" type="datetimeFigureOut">
              <a:rPr lang="es-PY" smtClean="0">
                <a:solidFill>
                  <a:prstClr val="black">
                    <a:tint val="75000"/>
                  </a:prstClr>
                </a:solidFill>
                <a:latin typeface="Calibri" panose="020F0502020204030204"/>
              </a:rPr>
              <a:pPr fontAlgn="auto">
                <a:spcBef>
                  <a:spcPts val="0"/>
                </a:spcBef>
                <a:spcAft>
                  <a:spcPts val="0"/>
                </a:spcAft>
              </a:pPr>
              <a:t>23/09/2020</a:t>
            </a:fld>
            <a:endParaRPr lang="es-PY" dirty="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PY" dirty="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3C4DAB5-D90D-4D36-8A70-B015BA391CF0}" type="slidenum">
              <a:rPr lang="es-PY" smtClean="0">
                <a:solidFill>
                  <a:prstClr val="black">
                    <a:tint val="75000"/>
                  </a:prstClr>
                </a:solidFill>
                <a:latin typeface="Calibri" panose="020F0502020204030204"/>
              </a:rPr>
              <a:pPr fontAlgn="auto">
                <a:spcBef>
                  <a:spcPts val="0"/>
                </a:spcBef>
                <a:spcAft>
                  <a:spcPts val="0"/>
                </a:spcAft>
              </a:pPr>
              <a:t>‹Nº›</a:t>
            </a:fld>
            <a:endParaRPr lang="es-PY"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260971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chart" Target="../charts/chart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9.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vpasa.com.py/" TargetMode="External"/><Relationship Id="rId2" Type="http://schemas.openxmlformats.org/officeDocument/2006/relationships/hyperlink" Target="http://www.cnv.gov.py/" TargetMode="Externa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51522" y="4509122"/>
            <a:ext cx="8640959" cy="1015663"/>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smtClean="0"/>
              <a:t>Romina Solís</a:t>
            </a:r>
            <a:endParaRPr lang="es-ES" sz="2400" dirty="0"/>
          </a:p>
          <a:p>
            <a:pPr algn="ctr">
              <a:spcBef>
                <a:spcPct val="50000"/>
              </a:spcBef>
            </a:pPr>
            <a:r>
              <a:rPr lang="es-ES" sz="2400" dirty="0" smtClean="0"/>
              <a:t>Dirección de Estudios Económicos y Análisis Financieros</a:t>
            </a:r>
            <a:endParaRPr lang="es-ES" sz="2400" dirty="0"/>
          </a:p>
        </p:txBody>
      </p:sp>
      <p:sp>
        <p:nvSpPr>
          <p:cNvPr id="10" name="Text Box 2"/>
          <p:cNvSpPr txBox="1">
            <a:spLocks noChangeArrowheads="1"/>
          </p:cNvSpPr>
          <p:nvPr/>
        </p:nvSpPr>
        <p:spPr bwMode="auto">
          <a:xfrm>
            <a:off x="251522" y="6063681"/>
            <a:ext cx="8640959" cy="46166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smtClean="0"/>
              <a:t>Setiembre, </a:t>
            </a:r>
            <a:r>
              <a:rPr lang="es-ES" sz="2400" b="1" dirty="0"/>
              <a:t>2020</a:t>
            </a:r>
          </a:p>
        </p:txBody>
      </p:sp>
      <p:sp>
        <p:nvSpPr>
          <p:cNvPr id="9" name="Text Box 2"/>
          <p:cNvSpPr txBox="1">
            <a:spLocks noChangeArrowheads="1"/>
          </p:cNvSpPr>
          <p:nvPr/>
        </p:nvSpPr>
        <p:spPr bwMode="auto">
          <a:xfrm>
            <a:off x="273176" y="2461765"/>
            <a:ext cx="8654813" cy="1754326"/>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smtClean="0">
                <a:solidFill>
                  <a:schemeClr val="bg1"/>
                </a:solidFill>
              </a:rPr>
              <a:t>El Mercado de Valores como alternativa al Sistema Financiero Tradicional</a:t>
            </a:r>
          </a:p>
        </p:txBody>
      </p:sp>
      <p:sp>
        <p:nvSpPr>
          <p:cNvPr id="11" name="10 Rectángulo"/>
          <p:cNvSpPr/>
          <p:nvPr/>
        </p:nvSpPr>
        <p:spPr bwMode="auto">
          <a:xfrm>
            <a:off x="8410078" y="2770351"/>
            <a:ext cx="517910" cy="1116000"/>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3" y="0"/>
            <a:ext cx="5197875" cy="2924944"/>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r>
              <a:rPr lang="es-PY" dirty="0" smtClean="0"/>
              <a:t>Funciones:</a:t>
            </a:r>
          </a:p>
          <a:p>
            <a:pPr lvl="1" eaLnBrk="1" hangingPunct="1">
              <a:lnSpc>
                <a:spcPct val="80000"/>
              </a:lnSpc>
            </a:pPr>
            <a:r>
              <a:rPr lang="es-PY" dirty="0"/>
              <a:t>Reglamentar el Mercado de Valores </a:t>
            </a:r>
            <a:r>
              <a:rPr lang="es-PY" dirty="0" smtClean="0"/>
              <a:t>Nacional.</a:t>
            </a:r>
            <a:endParaRPr lang="es-PY" dirty="0"/>
          </a:p>
          <a:p>
            <a:pPr lvl="1" eaLnBrk="1" hangingPunct="1">
              <a:lnSpc>
                <a:spcPct val="80000"/>
              </a:lnSpc>
            </a:pPr>
            <a:r>
              <a:rPr lang="es-PY" dirty="0"/>
              <a:t>Llevar el Registro y Control de agentes principales en el Mercado de Valores y de los títulos emitidos.</a:t>
            </a:r>
          </a:p>
          <a:p>
            <a:pPr lvl="1" eaLnBrk="1" hangingPunct="1">
              <a:lnSpc>
                <a:spcPct val="80000"/>
              </a:lnSpc>
            </a:pPr>
            <a:r>
              <a:rPr lang="es-PY" dirty="0"/>
              <a:t>Realizar Inspecciones y fiscalizaciones in situ a los diferentes agentes.</a:t>
            </a:r>
          </a:p>
          <a:p>
            <a:pPr lvl="1" eaLnBrk="1" hangingPunct="1">
              <a:lnSpc>
                <a:spcPct val="80000"/>
              </a:lnSpc>
            </a:pPr>
            <a:r>
              <a:rPr lang="es-PY" dirty="0"/>
              <a:t>Promocionar el Mercado de Valores Nacional</a:t>
            </a:r>
            <a:r>
              <a:rPr lang="es-PY" dirty="0" smtClean="0"/>
              <a:t>.</a:t>
            </a:r>
            <a:endParaRPr lang="es-PY" dirty="0"/>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Comisión Nacional de Valores</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9558632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r>
              <a:rPr lang="es-ES" dirty="0"/>
              <a:t>Es una Institución privada (Sociedad Anónima), de objeto exclusivo, cuya función primordial es proporcionar la infraestructura adecuada y los servicios necesarios para la concentración de la oferta y demanda de valores, o sea, la realización eficaz de los procesos de emisión, colocación e intercambio de Títulos – Valores</a:t>
            </a:r>
            <a:r>
              <a:rPr lang="es-ES" dirty="0" smtClean="0"/>
              <a:t>.</a:t>
            </a:r>
            <a:endParaRPr lang="es-ES" dirty="0"/>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Bolsa de Valores</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3563290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800" dirty="0"/>
              <a:t>Son los intermediarios de Títulos - Valores, denominados también  “Corredores de Bolsa” porque median entre clientes.</a:t>
            </a:r>
          </a:p>
          <a:p>
            <a:pPr algn="just"/>
            <a:r>
              <a:rPr lang="es-ES" sz="2800" dirty="0"/>
              <a:t>Cobran una comisión por </a:t>
            </a:r>
            <a:r>
              <a:rPr lang="es-ES" sz="2800" dirty="0" smtClean="0"/>
              <a:t>operación.</a:t>
            </a:r>
            <a:endParaRPr lang="es-ES" sz="2800" dirty="0"/>
          </a:p>
          <a:p>
            <a:pPr algn="just"/>
            <a:r>
              <a:rPr lang="es-ES" sz="2800" dirty="0"/>
              <a:t>En Paraguay deben constituirse en Sociedades Anónimas.</a:t>
            </a:r>
          </a:p>
          <a:p>
            <a:pPr algn="just"/>
            <a:r>
              <a:rPr lang="es-ES" sz="2800" dirty="0"/>
              <a:t>También reciben otras denominaciones, como Agentes de Bolsa, </a:t>
            </a:r>
            <a:r>
              <a:rPr lang="es-ES" sz="2800" dirty="0" err="1"/>
              <a:t>Brokers</a:t>
            </a:r>
            <a:r>
              <a:rPr lang="es-ES" sz="2800" dirty="0"/>
              <a:t>, Banquero de Inversión, Agente Registrado, etc.</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Casas de Bolsa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81749646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lvl="0"/>
            <a:r>
              <a:rPr lang="es-PY" dirty="0"/>
              <a:t>Sociedades especializadas en la captación y administración de recursos monetarios de personas físicas y jurídicas para ser invertidos por cuenta y riesgo de los partícipes, aportantes o </a:t>
            </a:r>
            <a:r>
              <a:rPr lang="es-PY" dirty="0" err="1" smtClean="0"/>
              <a:t>cuotapartistas</a:t>
            </a:r>
            <a:r>
              <a:rPr lang="es-PY" dirty="0" smtClean="0"/>
              <a:t>.</a:t>
            </a:r>
          </a:p>
          <a:p>
            <a:pPr lvl="0"/>
            <a:endParaRPr lang="en-US" dirty="0"/>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Administradoras de Fondos</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4190440998"/>
              </p:ext>
            </p:extLst>
          </p:nvPr>
        </p:nvGraphicFramePr>
        <p:xfrm>
          <a:off x="1187622" y="3933056"/>
          <a:ext cx="7056278" cy="2011680"/>
        </p:xfrm>
        <a:graphic>
          <a:graphicData uri="http://schemas.openxmlformats.org/drawingml/2006/table">
            <a:tbl>
              <a:tblPr firstRow="1" bandRow="1">
                <a:tableStyleId>{5C22544A-7EE6-4342-B048-85BDC9FD1C3A}</a:tableStyleId>
              </a:tblPr>
              <a:tblGrid>
                <a:gridCol w="3528139"/>
                <a:gridCol w="3528139"/>
              </a:tblGrid>
              <a:tr h="370840">
                <a:tc>
                  <a:txBody>
                    <a:bodyPr/>
                    <a:lstStyle/>
                    <a:p>
                      <a:pPr lvl="0" rtl="0"/>
                      <a:r>
                        <a:rPr lang="es-PY" sz="1800" b="1" dirty="0" smtClean="0">
                          <a:solidFill>
                            <a:schemeClr val="tx1"/>
                          </a:solidFill>
                        </a:rPr>
                        <a:t>FONDO MUTUO: </a:t>
                      </a:r>
                    </a:p>
                    <a:p>
                      <a:pPr lvl="0" rtl="0"/>
                      <a:r>
                        <a:rPr lang="es-PY" sz="1800" b="0" dirty="0" smtClean="0">
                          <a:solidFill>
                            <a:schemeClr val="tx1"/>
                          </a:solidFill>
                        </a:rPr>
                        <a:t>Patrimonio integrado con aportes de personas físicas o jurídicas, cuyas cuotas de participación son esencialmente rescatables.</a:t>
                      </a:r>
                      <a:endParaRPr lang="en-US" sz="1800" b="0" dirty="0" smtClean="0">
                        <a:solidFill>
                          <a:schemeClr val="tx1"/>
                        </a:solidFill>
                      </a:endParaRPr>
                    </a:p>
                  </a:txBody>
                  <a:tcPr/>
                </a:tc>
                <a:tc>
                  <a:txBody>
                    <a:bodyPr/>
                    <a:lstStyle/>
                    <a:p>
                      <a:pPr lvl="0" rtl="0"/>
                      <a:r>
                        <a:rPr lang="es-PY" sz="1800" b="1" dirty="0" smtClean="0">
                          <a:solidFill>
                            <a:schemeClr val="tx1"/>
                          </a:solidFill>
                        </a:rPr>
                        <a:t>FONDO DE INVERSIÓN: </a:t>
                      </a:r>
                    </a:p>
                    <a:p>
                      <a:pPr lvl="0" rtl="0"/>
                      <a:r>
                        <a:rPr lang="es-PY" sz="1800" b="0" dirty="0" smtClean="0">
                          <a:solidFill>
                            <a:schemeClr val="tx1"/>
                          </a:solidFill>
                        </a:rPr>
                        <a:t>Patrimonio integrado con aportes de personas físicas o jurídicas, cuyos aportes quedarán expresados en cuotas de participación no rescatables.</a:t>
                      </a:r>
                      <a:endParaRPr lang="en-US" sz="1800" b="0" dirty="0" smtClean="0">
                        <a:solidFill>
                          <a:schemeClr val="tx1"/>
                        </a:solidFill>
                      </a:endParaRPr>
                    </a:p>
                    <a:p>
                      <a:endParaRPr lang="es-PY" dirty="0">
                        <a:solidFill>
                          <a:schemeClr val="tx1"/>
                        </a:solidFill>
                      </a:endParaRPr>
                    </a:p>
                  </a:txBody>
                  <a:tcPr/>
                </a:tc>
              </a:tr>
            </a:tbl>
          </a:graphicData>
        </a:graphic>
      </p:graphicFrame>
    </p:spTree>
    <p:extLst>
      <p:ext uri="{BB962C8B-B14F-4D97-AF65-F5344CB8AC3E}">
        <p14:creationId xmlns:p14="http://schemas.microsoft.com/office/powerpoint/2010/main" val="11346598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800" dirty="0"/>
              <a:t>Personas físicas o jurídicas profesionales inscriptas encargadas de realizar auditorías a empresas inscriptas en el Mercado de Valores.</a:t>
            </a:r>
          </a:p>
          <a:p>
            <a:pPr algn="just"/>
            <a:r>
              <a:rPr lang="es-ES" sz="2800" dirty="0" smtClean="0"/>
              <a:t>El </a:t>
            </a:r>
            <a:r>
              <a:rPr lang="es-ES" sz="2800" dirty="0"/>
              <a:t>objetivo de su participación es asegurar la fiabilidad y transparencia de la información de los estados financieros de las empresas del Mercado de Valores. </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Auditores Externos</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5054886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1786" y="1120235"/>
            <a:ext cx="8224671" cy="5117079"/>
          </a:xfrm>
        </p:spPr>
        <p:txBody>
          <a:bodyPr/>
          <a:lstStyle/>
          <a:p>
            <a:pPr algn="just"/>
            <a:r>
              <a:rPr lang="es-ES" sz="2800" dirty="0"/>
              <a:t>Son sociedades anónimas de objeto exclusivo que se encargan de calificar los valores por el nivel de riesgos en el mercado de valores de oferta pública, emitiendo una opinión sobre el riesgo de pago oportuno de una emisión de valores.  </a:t>
            </a:r>
          </a:p>
          <a:p>
            <a:pPr lvl="1" eaLnBrk="1" hangingPunct="1">
              <a:lnSpc>
                <a:spcPct val="80000"/>
              </a:lnSpc>
            </a:pPr>
            <a:r>
              <a:rPr lang="es-ES" dirty="0"/>
              <a:t>Sobre la base de dicha calificación (opinión) los inversionistas pueden conocer y comparar los riesgos derivados de las diferentes opciones de inversión que se les presenta.</a:t>
            </a:r>
          </a:p>
          <a:p>
            <a:pPr lvl="1" eaLnBrk="1" hangingPunct="1">
              <a:lnSpc>
                <a:spcPct val="80000"/>
              </a:lnSpc>
            </a:pPr>
            <a:r>
              <a:rPr lang="es-ES" dirty="0"/>
              <a:t>La calificación permite a los emisores de valores calificados obtener mejores condiciones financieras. </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Calificadoras de Riesgo</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25489559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800" dirty="0"/>
              <a:t>Son todas las personas jurídicas que emiten títulos valores para ofrecer al público en el Mercado de Valores con el fin de obtener recursos financieros para un determinado fin. </a:t>
            </a:r>
            <a:endParaRPr lang="es-ES" sz="2800" dirty="0" smtClean="0"/>
          </a:p>
          <a:p>
            <a:pPr algn="just"/>
            <a:r>
              <a:rPr lang="es-ES" sz="2800" dirty="0" smtClean="0"/>
              <a:t>En </a:t>
            </a:r>
            <a:r>
              <a:rPr lang="es-ES" sz="2800" dirty="0"/>
              <a:t>nuestro país pueden ser </a:t>
            </a:r>
            <a:r>
              <a:rPr lang="es-ES" sz="2800" dirty="0" smtClean="0"/>
              <a:t>Sociedades Emisoras </a:t>
            </a:r>
            <a:r>
              <a:rPr lang="es-ES" sz="2800" dirty="0"/>
              <a:t>(habilitadas para emitir bonos) o </a:t>
            </a:r>
            <a:r>
              <a:rPr lang="es-ES" sz="2800" dirty="0" smtClean="0"/>
              <a:t>Sociedades Emisoras </a:t>
            </a:r>
            <a:r>
              <a:rPr lang="es-ES" sz="2800" dirty="0"/>
              <a:t>de Capital Abierto (habilitadas para emitir bonos y acciones)</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Emisores</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206191915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800" dirty="0"/>
              <a:t>Son las personas que compran los títulos valores o determinados activos con el objetivo de obtener utilidades en el futuro. </a:t>
            </a:r>
            <a:endParaRPr lang="es-ES" sz="2800" dirty="0" smtClean="0"/>
          </a:p>
          <a:p>
            <a:pPr lvl="1" eaLnBrk="1" hangingPunct="1">
              <a:lnSpc>
                <a:spcPct val="80000"/>
              </a:lnSpc>
            </a:pPr>
            <a:r>
              <a:rPr lang="es-ES" dirty="0"/>
              <a:t>Un inversionista individual es cualquier persona o sociedad con un excedente de fondos y que busca obtener un rendimiento sobre él.</a:t>
            </a:r>
          </a:p>
          <a:p>
            <a:pPr lvl="1" eaLnBrk="1" hangingPunct="1">
              <a:lnSpc>
                <a:spcPct val="80000"/>
              </a:lnSpc>
            </a:pPr>
            <a:r>
              <a:rPr lang="es-ES" dirty="0"/>
              <a:t>Un inversionista institucional es una persona jurídica que reúne grandes sumas de dinero para invertirlos a cuenta de terceros y posee experiencia y sofisticación en el manejo de instrumentos financieros para lograr su objetivo</a:t>
            </a:r>
            <a:r>
              <a:rPr lang="es-ES" sz="2800" dirty="0"/>
              <a:t>.</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Inversionistas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287152704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Tipos de instrumentos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graphicFrame>
        <p:nvGraphicFramePr>
          <p:cNvPr id="5" name="4 Marcador de contenido"/>
          <p:cNvGraphicFramePr>
            <a:graphicFrameLocks noGrp="1"/>
          </p:cNvGraphicFramePr>
          <p:nvPr>
            <p:ph idx="1"/>
            <p:extLst>
              <p:ext uri="{D42A27DB-BD31-4B8C-83A1-F6EECF244321}">
                <p14:modId xmlns:p14="http://schemas.microsoft.com/office/powerpoint/2010/main" val="3417177119"/>
              </p:ext>
            </p:extLst>
          </p:nvPr>
        </p:nvGraphicFramePr>
        <p:xfrm>
          <a:off x="395537" y="1340768"/>
          <a:ext cx="8352928" cy="4752528"/>
        </p:xfrm>
        <a:graphic>
          <a:graphicData uri="http://schemas.openxmlformats.org/drawingml/2006/table">
            <a:tbl>
              <a:tblPr firstRow="1" bandRow="1">
                <a:tableStyleId>{5C22544A-7EE6-4342-B048-85BDC9FD1C3A}</a:tableStyleId>
              </a:tblPr>
              <a:tblGrid>
                <a:gridCol w="4176464"/>
                <a:gridCol w="4176464"/>
              </a:tblGrid>
              <a:tr h="469465">
                <a:tc>
                  <a:txBody>
                    <a:bodyPr/>
                    <a:lstStyle/>
                    <a:p>
                      <a:r>
                        <a:rPr lang="es-PY" sz="2000" dirty="0" smtClean="0">
                          <a:solidFill>
                            <a:schemeClr val="tx1"/>
                          </a:solidFill>
                        </a:rPr>
                        <a:t>RENTA FIJA</a:t>
                      </a:r>
                      <a:endParaRPr lang="es-PY" sz="2000" dirty="0">
                        <a:solidFill>
                          <a:schemeClr val="tx1"/>
                        </a:solidFill>
                      </a:endParaRPr>
                    </a:p>
                  </a:txBody>
                  <a:tcPr/>
                </a:tc>
                <a:tc>
                  <a:txBody>
                    <a:bodyPr/>
                    <a:lstStyle/>
                    <a:p>
                      <a:r>
                        <a:rPr lang="es-PY" sz="2000" dirty="0" smtClean="0">
                          <a:solidFill>
                            <a:schemeClr val="tx1"/>
                          </a:solidFill>
                        </a:rPr>
                        <a:t>RENTA VARIABLE</a:t>
                      </a:r>
                      <a:endParaRPr lang="es-PY" sz="2000" dirty="0">
                        <a:solidFill>
                          <a:schemeClr val="tx1"/>
                        </a:solidFill>
                      </a:endParaRPr>
                    </a:p>
                  </a:txBody>
                  <a:tcPr/>
                </a:tc>
              </a:tr>
              <a:tr h="4283063">
                <a:tc>
                  <a:txBody>
                    <a:bodyPr/>
                    <a:lstStyle/>
                    <a:p>
                      <a:r>
                        <a:rPr lang="es-ES" sz="2000" b="1" dirty="0" smtClean="0"/>
                        <a:t>Bonos: </a:t>
                      </a:r>
                      <a:r>
                        <a:rPr lang="es-ES" sz="2000" dirty="0" smtClean="0"/>
                        <a:t>los poseedores de un bono se constituyen en acreedores del emisor y pueden ser emitidos sin garantía, con garantía prendaria o hipotecaria y con garantía fiduciaria.</a:t>
                      </a:r>
                    </a:p>
                    <a:p>
                      <a:r>
                        <a:rPr lang="es-ES" sz="2000" dirty="0" smtClean="0"/>
                        <a:t>Los emisores de un bono pueden ser los gobiernos centrales, las municipalidades, las sociedades anónimas, las sociedades de responsabilidad limitada, las cooperativas de producción, las Pymes y los fideicomisos.</a:t>
                      </a:r>
                      <a:endParaRPr lang="es-PY" sz="2000" dirty="0"/>
                    </a:p>
                  </a:txBody>
                  <a:tcPr/>
                </a:tc>
                <a:tc>
                  <a:txBody>
                    <a:bodyPr/>
                    <a:lstStyle/>
                    <a:p>
                      <a:r>
                        <a:rPr lang="es-ES" sz="2000" b="1" dirty="0" smtClean="0"/>
                        <a:t>Acciones</a:t>
                      </a:r>
                      <a:r>
                        <a:rPr lang="es-ES" sz="2000" dirty="0" smtClean="0"/>
                        <a:t>: son participaciones en el capital de una empresa, los compradores se constituyen en propietarios de la sociedad.</a:t>
                      </a:r>
                    </a:p>
                    <a:p>
                      <a:endParaRPr lang="es-ES" sz="2000" dirty="0" smtClean="0"/>
                    </a:p>
                    <a:p>
                      <a:r>
                        <a:rPr lang="es-ES" sz="2000" b="1" dirty="0" smtClean="0"/>
                        <a:t>Participaciones en fondos: </a:t>
                      </a:r>
                      <a:r>
                        <a:rPr lang="es-ES" sz="2000" dirty="0" smtClean="0"/>
                        <a:t>aportes monetarios para ser parte de un fondo, los compradores se constituyen en </a:t>
                      </a:r>
                      <a:r>
                        <a:rPr lang="es-ES" sz="2000" dirty="0" err="1" smtClean="0"/>
                        <a:t>cuotapartistas</a:t>
                      </a:r>
                      <a:r>
                        <a:rPr lang="es-ES" sz="2000" dirty="0" smtClean="0"/>
                        <a:t> del fondo.</a:t>
                      </a:r>
                      <a:endParaRPr lang="es-PY" sz="2000" dirty="0"/>
                    </a:p>
                  </a:txBody>
                  <a:tcPr/>
                </a:tc>
              </a:tr>
            </a:tbl>
          </a:graphicData>
        </a:graphic>
      </p:graphicFrame>
    </p:spTree>
    <p:extLst>
      <p:ext uri="{BB962C8B-B14F-4D97-AF65-F5344CB8AC3E}">
        <p14:creationId xmlns:p14="http://schemas.microsoft.com/office/powerpoint/2010/main" val="396317108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400" dirty="0"/>
              <a:t>Es un mercado alternativo y complementario al </a:t>
            </a:r>
            <a:r>
              <a:rPr lang="es-ES" sz="2400" dirty="0" smtClean="0"/>
              <a:t>financiamiento </a:t>
            </a:r>
            <a:r>
              <a:rPr lang="es-ES" sz="2400" dirty="0"/>
              <a:t>vía banco o </a:t>
            </a:r>
            <a:r>
              <a:rPr lang="es-ES" sz="2400" dirty="0" smtClean="0"/>
              <a:t>financiera.</a:t>
            </a:r>
          </a:p>
          <a:p>
            <a:pPr algn="just"/>
            <a:r>
              <a:rPr lang="es-ES" sz="2400" dirty="0" smtClean="0"/>
              <a:t> </a:t>
            </a:r>
            <a:r>
              <a:rPr lang="es-ES" sz="2400" dirty="0"/>
              <a:t>Se obtienen recursos financieros a menor </a:t>
            </a:r>
            <a:r>
              <a:rPr lang="es-ES" sz="2400" dirty="0" smtClean="0"/>
              <a:t>costo.</a:t>
            </a:r>
          </a:p>
          <a:p>
            <a:pPr algn="just"/>
            <a:r>
              <a:rPr lang="es-ES" sz="2400" dirty="0" smtClean="0"/>
              <a:t> </a:t>
            </a:r>
            <a:r>
              <a:rPr lang="es-ES" sz="2400" dirty="0"/>
              <a:t>Se diseñan las condiciones de financiamiento de acuerdo a las necesidades </a:t>
            </a:r>
            <a:r>
              <a:rPr lang="es-ES" sz="2400" dirty="0" smtClean="0"/>
              <a:t>específicas de plazos, tasas </a:t>
            </a:r>
            <a:r>
              <a:rPr lang="es-ES" sz="2400" dirty="0"/>
              <a:t>de interés</a:t>
            </a:r>
            <a:r>
              <a:rPr lang="es-ES" sz="2400" dirty="0" smtClean="0"/>
              <a:t>, </a:t>
            </a:r>
            <a:r>
              <a:rPr lang="es-ES" sz="2400" dirty="0"/>
              <a:t>amortización</a:t>
            </a:r>
            <a:r>
              <a:rPr lang="es-ES" sz="2400" dirty="0" smtClean="0"/>
              <a:t>, </a:t>
            </a:r>
            <a:r>
              <a:rPr lang="es-ES" sz="2400" dirty="0"/>
              <a:t>modalidad de pago, etc</a:t>
            </a:r>
            <a:r>
              <a:rPr lang="es-ES" sz="2400" dirty="0" smtClean="0"/>
              <a:t>.</a:t>
            </a:r>
          </a:p>
          <a:p>
            <a:pPr algn="just"/>
            <a:r>
              <a:rPr lang="es-ES" sz="2400" dirty="0" smtClean="0"/>
              <a:t>Las </a:t>
            </a:r>
            <a:r>
              <a:rPr lang="es-ES" sz="2400" dirty="0"/>
              <a:t>sociedades pueden encontrar nuevos accionistas interesados en acompañar proyectos a ser realizados</a:t>
            </a:r>
            <a:r>
              <a:rPr lang="es-ES" sz="2400" dirty="0" smtClean="0"/>
              <a:t>.</a:t>
            </a:r>
          </a:p>
          <a:p>
            <a:pPr algn="just"/>
            <a:r>
              <a:rPr lang="es-ES" sz="2400" dirty="0" smtClean="0"/>
              <a:t>Proyectar </a:t>
            </a:r>
            <a:r>
              <a:rPr lang="es-ES" sz="2400" dirty="0"/>
              <a:t>una imagen corporativa, debido a que el público cuenta con información sobre la sociedad</a:t>
            </a:r>
            <a:r>
              <a:rPr lang="es-ES" sz="2400" dirty="0" smtClean="0"/>
              <a:t>.</a:t>
            </a:r>
            <a:endParaRPr lang="es-ES" sz="2400" dirty="0"/>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Ventajas para el emisor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85601383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Mercado Financiero</a:t>
              </a:r>
              <a:endParaRPr lang="es-ES" sz="1600" dirty="0">
                <a:solidFill>
                  <a:schemeClr val="bg1"/>
                </a:solidFill>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r>
              <a:rPr lang="es-PY" dirty="0" smtClean="0"/>
              <a:t>Es el espacio económico que reúne a oferentes y demandantes de </a:t>
            </a:r>
            <a:r>
              <a:rPr lang="es-PY" b="1" u="sng" dirty="0" smtClean="0"/>
              <a:t>activos financieros</a:t>
            </a:r>
            <a:r>
              <a:rPr lang="es-PY" sz="2800" b="1" u="sng" dirty="0" smtClean="0"/>
              <a:t>.</a:t>
            </a:r>
          </a:p>
          <a:p>
            <a:r>
              <a:rPr lang="es-ES" dirty="0"/>
              <a:t>En el mercado financiero se distinguen dos tipos de intermediación: </a:t>
            </a:r>
            <a:endParaRPr lang="es-ES" dirty="0" smtClean="0"/>
          </a:p>
          <a:p>
            <a:pPr marL="514350" indent="-514350">
              <a:buAutoNum type="arabicPeriod"/>
            </a:pPr>
            <a:r>
              <a:rPr lang="es-ES" sz="2800" dirty="0" smtClean="0"/>
              <a:t>Sistema </a:t>
            </a:r>
            <a:r>
              <a:rPr lang="es-ES" sz="2800" dirty="0"/>
              <a:t>indirecto o sistema bancario </a:t>
            </a:r>
            <a:endParaRPr lang="es-ES" sz="2800" dirty="0" smtClean="0"/>
          </a:p>
          <a:p>
            <a:pPr marL="0" indent="0">
              <a:buNone/>
            </a:pPr>
            <a:r>
              <a:rPr lang="es-ES" sz="2800" dirty="0" smtClean="0"/>
              <a:t>2</a:t>
            </a:r>
            <a:r>
              <a:rPr lang="es-ES" sz="2800" dirty="0"/>
              <a:t>. Sistema directo o mercado de valores</a:t>
            </a:r>
            <a:endParaRPr lang="es-PY" sz="2800" dirty="0" smtClean="0"/>
          </a:p>
          <a:p>
            <a:endParaRPr lang="es-PY" dirty="0"/>
          </a:p>
        </p:txBody>
      </p:sp>
    </p:spTree>
    <p:extLst>
      <p:ext uri="{BB962C8B-B14F-4D97-AF65-F5344CB8AC3E}">
        <p14:creationId xmlns:p14="http://schemas.microsoft.com/office/powerpoint/2010/main" val="275612717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400" dirty="0"/>
              <a:t>Ofrece variedad de alternativas de inversión según el riesgo y el rendimiento que cada inversionista desea</a:t>
            </a:r>
            <a:r>
              <a:rPr lang="es-ES" sz="2400" dirty="0" smtClean="0"/>
              <a:t>.</a:t>
            </a:r>
          </a:p>
          <a:p>
            <a:pPr algn="just"/>
            <a:r>
              <a:rPr lang="es-ES" sz="2400" dirty="0" smtClean="0"/>
              <a:t> </a:t>
            </a:r>
            <a:r>
              <a:rPr lang="es-ES" sz="2400" dirty="0"/>
              <a:t>Los precios son formados por el libre juego de la oferta y demanda en el mercado. </a:t>
            </a:r>
            <a:endParaRPr lang="es-ES" sz="2400" dirty="0" smtClean="0"/>
          </a:p>
          <a:p>
            <a:pPr algn="just"/>
            <a:r>
              <a:rPr lang="es-ES" sz="2400" dirty="0" smtClean="0"/>
              <a:t>Se </a:t>
            </a:r>
            <a:r>
              <a:rPr lang="es-ES" sz="2400" dirty="0"/>
              <a:t>puede diversificar la inversión por la variedad de instrumentos </a:t>
            </a:r>
            <a:r>
              <a:rPr lang="es-ES" sz="2400" dirty="0" smtClean="0"/>
              <a:t>ofrecidos.</a:t>
            </a:r>
          </a:p>
          <a:p>
            <a:pPr algn="just"/>
            <a:r>
              <a:rPr lang="es-ES" sz="2400" dirty="0" smtClean="0"/>
              <a:t>Mayor </a:t>
            </a:r>
            <a:r>
              <a:rPr lang="es-ES" sz="2400" dirty="0"/>
              <a:t>liquidez debido a que pueden ser negociados en el mercado secundario. </a:t>
            </a:r>
            <a:endParaRPr lang="es-ES" sz="2400" dirty="0" smtClean="0"/>
          </a:p>
          <a:p>
            <a:pPr algn="just"/>
            <a:r>
              <a:rPr lang="es-ES" sz="2400" dirty="0" smtClean="0"/>
              <a:t>Cuenta </a:t>
            </a:r>
            <a:r>
              <a:rPr lang="es-ES" sz="2400" dirty="0"/>
              <a:t>con asesoramiento de una casa de bolsa que orienta al inversionista en sus decisiones</a:t>
            </a:r>
            <a:r>
              <a:rPr lang="es-ES" sz="2400" dirty="0" smtClean="0"/>
              <a:t>.</a:t>
            </a:r>
          </a:p>
          <a:p>
            <a:pPr algn="just"/>
            <a:r>
              <a:rPr lang="es-ES" sz="2400" dirty="0" smtClean="0"/>
              <a:t>Es </a:t>
            </a:r>
            <a:r>
              <a:rPr lang="es-ES" sz="2400" dirty="0"/>
              <a:t>un mercado supervisado y controlado, en cual se pueden encontrar información para la toma de decisión de inversión.</a:t>
            </a: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Ventajas para el inversionista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304438865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pPr algn="just"/>
            <a:r>
              <a:rPr lang="es-ES" sz="2400" dirty="0" smtClean="0"/>
              <a:t>LEY 5810/2017 “MERCADO DE VALORES”</a:t>
            </a:r>
          </a:p>
          <a:p>
            <a:r>
              <a:rPr lang="es-ES" sz="2400" dirty="0" smtClean="0"/>
              <a:t>RES. </a:t>
            </a:r>
            <a:r>
              <a:rPr lang="es-ES" sz="2400" dirty="0"/>
              <a:t>CNV CG N° 6/2019 “APRUEBA REGLAMENTO GENERAL DEL MERCADO DE VALORES, Y SE DEROGAN LAS RESOLUCIONES CNV CG </a:t>
            </a:r>
            <a:r>
              <a:rPr lang="es-ES" sz="2400" dirty="0" err="1"/>
              <a:t>N°s</a:t>
            </a:r>
            <a:r>
              <a:rPr lang="es-ES" sz="2400" dirty="0"/>
              <a:t> 1/19, 2/19, 3/19, 4/19 y 5/19</a:t>
            </a:r>
            <a:r>
              <a:rPr lang="es-ES" sz="2400" dirty="0" smtClean="0"/>
              <a:t>”</a:t>
            </a:r>
          </a:p>
          <a:p>
            <a:pPr algn="just"/>
            <a:r>
              <a:rPr lang="es-ES" sz="2400" dirty="0" smtClean="0"/>
              <a:t>TÍTULO 4 “ DE LOS EMISORES”</a:t>
            </a:r>
          </a:p>
          <a:p>
            <a:pPr algn="just"/>
            <a:r>
              <a:rPr lang="es-ES" sz="2400" dirty="0" smtClean="0"/>
              <a:t> Capítulo 4 “Del Régimen Especial para Pequeñas y Medianas Empresas (PYMES)”</a:t>
            </a:r>
          </a:p>
          <a:p>
            <a:pPr algn="just"/>
            <a:r>
              <a:rPr lang="es-ES" sz="2400" dirty="0" smtClean="0"/>
              <a:t>TÍTULO 31 “</a:t>
            </a:r>
            <a:r>
              <a:rPr lang="es-PY" sz="2400" dirty="0"/>
              <a:t>NORMAS UNIFORMES PARA LOS SISTEMAS DE CONTABILIDAD E INFORMES DE LAS SOCIEDADES EMISORAS</a:t>
            </a:r>
            <a:r>
              <a:rPr lang="es-PY" sz="2400" dirty="0" smtClean="0"/>
              <a:t>.”</a:t>
            </a:r>
            <a:endParaRPr lang="es-ES" sz="2400" dirty="0"/>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Normativa vigente		</a:t>
            </a:r>
            <a:endParaRPr lang="es-ES" dirty="0">
              <a:solidFill>
                <a:schemeClr val="bg1"/>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21519378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73176" y="3015763"/>
            <a:ext cx="8654813" cy="646331"/>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smtClean="0">
                <a:solidFill>
                  <a:schemeClr val="bg1"/>
                </a:solidFill>
              </a:rPr>
              <a:t>Datos sobre el Mercado de Valores</a:t>
            </a:r>
          </a:p>
        </p:txBody>
      </p:sp>
      <p:sp>
        <p:nvSpPr>
          <p:cNvPr id="11" name="10 Rectángulo"/>
          <p:cNvSpPr/>
          <p:nvPr/>
        </p:nvSpPr>
        <p:spPr bwMode="auto">
          <a:xfrm>
            <a:off x="8424754" y="2959513"/>
            <a:ext cx="503236" cy="70258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3" y="0"/>
            <a:ext cx="5197875" cy="2924944"/>
          </a:xfrm>
          <a:prstGeom prst="rect">
            <a:avLst/>
          </a:prstGeom>
        </p:spPr>
      </p:pic>
    </p:spTree>
    <p:extLst>
      <p:ext uri="{BB962C8B-B14F-4D97-AF65-F5344CB8AC3E}">
        <p14:creationId xmlns:p14="http://schemas.microsoft.com/office/powerpoint/2010/main" val="181831776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
          <p:cNvGraphicFramePr>
            <a:graphicFrameLocks/>
          </p:cNvGraphicFramePr>
          <p:nvPr>
            <p:extLst>
              <p:ext uri="{D42A27DB-BD31-4B8C-83A1-F6EECF244321}">
                <p14:modId xmlns:p14="http://schemas.microsoft.com/office/powerpoint/2010/main" val="3738249166"/>
              </p:ext>
            </p:extLst>
          </p:nvPr>
        </p:nvGraphicFramePr>
        <p:xfrm>
          <a:off x="422490" y="1423184"/>
          <a:ext cx="4349135" cy="3728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p:cNvGraphicFramePr>
            <a:graphicFrameLocks/>
          </p:cNvGraphicFramePr>
          <p:nvPr>
            <p:extLst>
              <p:ext uri="{D42A27DB-BD31-4B8C-83A1-F6EECF244321}">
                <p14:modId xmlns:p14="http://schemas.microsoft.com/office/powerpoint/2010/main" val="654342379"/>
              </p:ext>
            </p:extLst>
          </p:nvPr>
        </p:nvGraphicFramePr>
        <p:xfrm>
          <a:off x="4459612" y="1391051"/>
          <a:ext cx="4684388" cy="38313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347730" y="6104586"/>
            <a:ext cx="4510826" cy="261610"/>
          </a:xfrm>
          <a:prstGeom prst="rect">
            <a:avLst/>
          </a:prstGeom>
          <a:noFill/>
        </p:spPr>
        <p:txBody>
          <a:bodyPr wrap="square" rtlCol="0">
            <a:spAutoFit/>
          </a:bodyPr>
          <a:lstStyle/>
          <a:p>
            <a:pPr fontAlgn="auto">
              <a:spcBef>
                <a:spcPts val="0"/>
              </a:spcBef>
              <a:spcAft>
                <a:spcPts val="0"/>
              </a:spcAft>
            </a:pPr>
            <a:r>
              <a:rPr lang="es-PY" sz="1100" dirty="0" smtClean="0">
                <a:solidFill>
                  <a:prstClr val="black"/>
                </a:solidFill>
                <a:latin typeface="Calibri" panose="020F0502020204030204"/>
              </a:rPr>
              <a:t>Obs.: (*) Hasta junio 2020. No incluye sector público</a:t>
            </a:r>
            <a:endParaRPr lang="es-PY" sz="1100" dirty="0">
              <a:solidFill>
                <a:prstClr val="black"/>
              </a:solidFill>
              <a:latin typeface="Calibri" panose="020F0502020204030204"/>
            </a:endParaRPr>
          </a:p>
        </p:txBody>
      </p:sp>
      <p:grpSp>
        <p:nvGrpSpPr>
          <p:cNvPr id="5" name="4 Grupo"/>
          <p:cNvGrpSpPr/>
          <p:nvPr/>
        </p:nvGrpSpPr>
        <p:grpSpPr>
          <a:xfrm>
            <a:off x="251522" y="362415"/>
            <a:ext cx="8654813" cy="584775"/>
            <a:chOff x="259909" y="2538827"/>
            <a:chExt cx="8654813" cy="827856"/>
          </a:xfrm>
        </p:grpSpPr>
        <p:sp>
          <p:nvSpPr>
            <p:cNvPr id="9"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Comparativo tasas de interés (promedio)</a:t>
              </a:r>
              <a:endParaRPr lang="es-ES" sz="1600" dirty="0">
                <a:solidFill>
                  <a:schemeClr val="bg1"/>
                </a:solidFill>
              </a:endParaRPr>
            </a:p>
          </p:txBody>
        </p:sp>
        <p:sp>
          <p:nvSpPr>
            <p:cNvPr id="10" name="9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4168829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980367511"/>
              </p:ext>
            </p:extLst>
          </p:nvPr>
        </p:nvGraphicFramePr>
        <p:xfrm>
          <a:off x="4504499" y="922354"/>
          <a:ext cx="4046935" cy="306705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328413" y="6117464"/>
            <a:ext cx="4723327" cy="600164"/>
          </a:xfrm>
          <a:prstGeom prst="rect">
            <a:avLst/>
          </a:prstGeom>
          <a:noFill/>
        </p:spPr>
        <p:txBody>
          <a:bodyPr wrap="square" rtlCol="0">
            <a:spAutoFit/>
          </a:bodyPr>
          <a:lstStyle/>
          <a:p>
            <a:pPr fontAlgn="auto">
              <a:spcBef>
                <a:spcPts val="0"/>
              </a:spcBef>
              <a:spcAft>
                <a:spcPts val="0"/>
              </a:spcAft>
            </a:pPr>
            <a:r>
              <a:rPr lang="es-PY" sz="1100" dirty="0" smtClean="0">
                <a:solidFill>
                  <a:prstClr val="black"/>
                </a:solidFill>
                <a:latin typeface="Calibri" panose="020F0502020204030204"/>
              </a:rPr>
              <a:t>Obs.: 2014*- utilizada la tasa de interés promedio enero 2015</a:t>
            </a:r>
          </a:p>
          <a:p>
            <a:pPr fontAlgn="auto">
              <a:spcBef>
                <a:spcPts val="0"/>
              </a:spcBef>
              <a:spcAft>
                <a:spcPts val="0"/>
              </a:spcAft>
            </a:pPr>
            <a:r>
              <a:rPr lang="es-PY" sz="1100" dirty="0" smtClean="0">
                <a:solidFill>
                  <a:prstClr val="black"/>
                </a:solidFill>
                <a:latin typeface="Calibri" panose="020F0502020204030204"/>
              </a:rPr>
              <a:t>2020* - hasta junio 2020</a:t>
            </a:r>
          </a:p>
          <a:p>
            <a:pPr fontAlgn="auto">
              <a:spcBef>
                <a:spcPts val="0"/>
              </a:spcBef>
              <a:spcAft>
                <a:spcPts val="0"/>
              </a:spcAft>
            </a:pPr>
            <a:r>
              <a:rPr lang="es-PY" sz="1100" dirty="0" smtClean="0">
                <a:solidFill>
                  <a:prstClr val="black"/>
                </a:solidFill>
                <a:latin typeface="Calibri" panose="020F0502020204030204"/>
              </a:rPr>
              <a:t>Fuente: BCP – Anexo Estadístico Informe Económico – Cuadro 32 y 32 (Cont.)</a:t>
            </a:r>
            <a:endParaRPr lang="es-PY" sz="1100" dirty="0">
              <a:solidFill>
                <a:prstClr val="black"/>
              </a:solidFill>
              <a:latin typeface="Calibri" panose="020F0502020204030204"/>
            </a:endParaRPr>
          </a:p>
        </p:txBody>
      </p:sp>
      <p:graphicFrame>
        <p:nvGraphicFramePr>
          <p:cNvPr id="6" name="Gráfico 5"/>
          <p:cNvGraphicFramePr>
            <a:graphicFrameLocks/>
          </p:cNvGraphicFramePr>
          <p:nvPr>
            <p:extLst>
              <p:ext uri="{D42A27DB-BD31-4B8C-83A1-F6EECF244321}">
                <p14:modId xmlns:p14="http://schemas.microsoft.com/office/powerpoint/2010/main" val="1902389933"/>
              </p:ext>
            </p:extLst>
          </p:nvPr>
        </p:nvGraphicFramePr>
        <p:xfrm>
          <a:off x="328413" y="926406"/>
          <a:ext cx="4082654" cy="3067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ext uri="{D42A27DB-BD31-4B8C-83A1-F6EECF244321}">
                <p14:modId xmlns:p14="http://schemas.microsoft.com/office/powerpoint/2010/main" val="2565463642"/>
              </p:ext>
            </p:extLst>
          </p:nvPr>
        </p:nvGraphicFramePr>
        <p:xfrm>
          <a:off x="558647" y="3870248"/>
          <a:ext cx="3429000" cy="20902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135152325"/>
              </p:ext>
            </p:extLst>
          </p:nvPr>
        </p:nvGraphicFramePr>
        <p:xfrm>
          <a:off x="4587640" y="3926470"/>
          <a:ext cx="3429000" cy="2187329"/>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6 Grupo"/>
          <p:cNvGrpSpPr/>
          <p:nvPr/>
        </p:nvGrpSpPr>
        <p:grpSpPr>
          <a:xfrm>
            <a:off x="251522" y="362415"/>
            <a:ext cx="8654813" cy="584775"/>
            <a:chOff x="259909" y="2538827"/>
            <a:chExt cx="8654813" cy="827856"/>
          </a:xfrm>
        </p:grpSpPr>
        <p:sp>
          <p:nvSpPr>
            <p:cNvPr id="9"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Comparativo tasas de interés (Activas)</a:t>
              </a:r>
              <a:endParaRPr lang="es-ES" sz="1600" dirty="0">
                <a:solidFill>
                  <a:schemeClr val="bg1"/>
                </a:solidFill>
              </a:endParaRPr>
            </a:p>
          </p:txBody>
        </p:sp>
        <p:sp>
          <p:nvSpPr>
            <p:cNvPr id="10" name="9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3019287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171906066"/>
              </p:ext>
            </p:extLst>
          </p:nvPr>
        </p:nvGraphicFramePr>
        <p:xfrm>
          <a:off x="546281" y="1052736"/>
          <a:ext cx="403264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a:graphicFrameLocks/>
          </p:cNvGraphicFramePr>
          <p:nvPr>
            <p:extLst>
              <p:ext uri="{D42A27DB-BD31-4B8C-83A1-F6EECF244321}">
                <p14:modId xmlns:p14="http://schemas.microsoft.com/office/powerpoint/2010/main" val="1135194243"/>
              </p:ext>
            </p:extLst>
          </p:nvPr>
        </p:nvGraphicFramePr>
        <p:xfrm>
          <a:off x="4554001" y="981054"/>
          <a:ext cx="436126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328412" y="6117464"/>
            <a:ext cx="4723327" cy="769441"/>
          </a:xfrm>
          <a:prstGeom prst="rect">
            <a:avLst/>
          </a:prstGeom>
          <a:noFill/>
        </p:spPr>
        <p:txBody>
          <a:bodyPr wrap="square" rtlCol="0">
            <a:spAutoFit/>
          </a:bodyPr>
          <a:lstStyle/>
          <a:p>
            <a:r>
              <a:rPr lang="es-PY" sz="1100" dirty="0" smtClean="0"/>
              <a:t>Obs.: 2014*- utilizada la tasa de interés promedio enero 2015</a:t>
            </a:r>
          </a:p>
          <a:p>
            <a:r>
              <a:rPr lang="es-PY" sz="1100" dirty="0" smtClean="0"/>
              <a:t>2020* - hasta junio 2020</a:t>
            </a:r>
          </a:p>
          <a:p>
            <a:r>
              <a:rPr lang="es-PY" sz="1100" dirty="0" smtClean="0"/>
              <a:t>Fuente: BCP – Anexo Estadístico Informe Económico – Cuadro 32 y 32 (Cont.)</a:t>
            </a:r>
            <a:endParaRPr lang="es-PY" sz="1100" dirty="0"/>
          </a:p>
        </p:txBody>
      </p:sp>
      <p:graphicFrame>
        <p:nvGraphicFramePr>
          <p:cNvPr id="7" name="Gráfico 6"/>
          <p:cNvGraphicFramePr>
            <a:graphicFrameLocks/>
          </p:cNvGraphicFramePr>
          <p:nvPr>
            <p:extLst>
              <p:ext uri="{D42A27DB-BD31-4B8C-83A1-F6EECF244321}">
                <p14:modId xmlns:p14="http://schemas.microsoft.com/office/powerpoint/2010/main" val="17299636"/>
              </p:ext>
            </p:extLst>
          </p:nvPr>
        </p:nvGraphicFramePr>
        <p:xfrm>
          <a:off x="755576" y="3861048"/>
          <a:ext cx="3296822" cy="2132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3178531762"/>
              </p:ext>
            </p:extLst>
          </p:nvPr>
        </p:nvGraphicFramePr>
        <p:xfrm>
          <a:off x="5051739" y="3787014"/>
          <a:ext cx="3276332" cy="2330450"/>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8 Grupo"/>
          <p:cNvGrpSpPr/>
          <p:nvPr/>
        </p:nvGrpSpPr>
        <p:grpSpPr>
          <a:xfrm>
            <a:off x="251522" y="362415"/>
            <a:ext cx="8654813" cy="584775"/>
            <a:chOff x="259909" y="2538827"/>
            <a:chExt cx="8654813" cy="827856"/>
          </a:xfrm>
        </p:grpSpPr>
        <p:sp>
          <p:nvSpPr>
            <p:cNvPr id="10"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Comparativo tasas de interés (Pasivas)</a:t>
              </a:r>
              <a:endParaRPr lang="es-ES" sz="1600" dirty="0">
                <a:solidFill>
                  <a:schemeClr val="bg1"/>
                </a:solidFill>
              </a:endParaRPr>
            </a:p>
          </p:txBody>
        </p:sp>
        <p:sp>
          <p:nvSpPr>
            <p:cNvPr id="11" name="10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566405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11 Diagrama"/>
          <p:cNvGraphicFramePr/>
          <p:nvPr>
            <p:extLst>
              <p:ext uri="{D42A27DB-BD31-4B8C-83A1-F6EECF244321}">
                <p14:modId xmlns:p14="http://schemas.microsoft.com/office/powerpoint/2010/main" val="297725226"/>
              </p:ext>
            </p:extLst>
          </p:nvPr>
        </p:nvGraphicFramePr>
        <p:xfrm>
          <a:off x="239180" y="1669256"/>
          <a:ext cx="85812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6" name="12 Diagrama"/>
          <p:cNvGraphicFramePr/>
          <p:nvPr>
            <p:extLst>
              <p:ext uri="{D42A27DB-BD31-4B8C-83A1-F6EECF244321}">
                <p14:modId xmlns:p14="http://schemas.microsoft.com/office/powerpoint/2010/main" val="1201387613"/>
              </p:ext>
            </p:extLst>
          </p:nvPr>
        </p:nvGraphicFramePr>
        <p:xfrm>
          <a:off x="1519375" y="4221088"/>
          <a:ext cx="6096000" cy="1311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1" y="6519446"/>
            <a:ext cx="1895071" cy="338554"/>
          </a:xfrm>
          <a:prstGeom prst="rect">
            <a:avLst/>
          </a:prstGeom>
          <a:noFill/>
        </p:spPr>
        <p:txBody>
          <a:bodyPr wrap="none" rtlCol="0">
            <a:spAutoFit/>
          </a:bodyPr>
          <a:lstStyle/>
          <a:p>
            <a:r>
              <a:rPr lang="es-PY" sz="800" b="1" dirty="0"/>
              <a:t>Fuente: CNV – Dirección de </a:t>
            </a:r>
            <a:r>
              <a:rPr lang="es-PY" sz="800" b="1" dirty="0" err="1"/>
              <a:t>EEyAF</a:t>
            </a:r>
            <a:endParaRPr lang="es-PY" sz="800" b="1" dirty="0"/>
          </a:p>
          <a:p>
            <a:r>
              <a:rPr lang="es-PY" sz="800" b="1" dirty="0"/>
              <a:t>A </a:t>
            </a:r>
            <a:r>
              <a:rPr lang="es-PY" sz="800" b="1" dirty="0" smtClean="0"/>
              <a:t>31/07/2020</a:t>
            </a:r>
            <a:endParaRPr lang="es-PY" sz="800" b="1" dirty="0"/>
          </a:p>
        </p:txBody>
      </p:sp>
      <p:sp>
        <p:nvSpPr>
          <p:cNvPr id="9"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rPr>
              <a:t>Agentes Participantes</a:t>
            </a:r>
            <a:endParaRPr lang="es-ES" dirty="0">
              <a:solidFill>
                <a:schemeClr val="bg1"/>
              </a:solidFill>
            </a:endParaRPr>
          </a:p>
        </p:txBody>
      </p:sp>
      <p:sp>
        <p:nvSpPr>
          <p:cNvPr id="10" name="9 Rectángulo"/>
          <p:cNvSpPr/>
          <p:nvPr/>
        </p:nvSpPr>
        <p:spPr bwMode="auto">
          <a:xfrm>
            <a:off x="8376082" y="402372"/>
            <a:ext cx="517910" cy="64975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1" name="10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66978777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51522" y="393191"/>
            <a:ext cx="8654813"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Volumen negociado (en miles de millones de Gs.)</a:t>
            </a:r>
            <a:endParaRPr lang="es-ES" sz="1600" dirty="0">
              <a:solidFill>
                <a:schemeClr val="bg1"/>
              </a:solidFill>
            </a:endParaRPr>
          </a:p>
        </p:txBody>
      </p:sp>
      <p:pic>
        <p:nvPicPr>
          <p:cNvPr id="7" name="slide2" descr="Volumen total acumulado por mercado 2019 (2)">
            <a:extLst>
              <a:ext uri="{FF2B5EF4-FFF2-40B4-BE49-F238E27FC236}">
                <a16:creationId xmlns:a16="http://schemas.microsoft.com/office/drawing/2014/main" xmlns="" id="{0C082CF9-F9B5-4653-A1B8-8D5254D0C877}"/>
              </a:ext>
            </a:extLst>
          </p:cNvPr>
          <p:cNvPicPr>
            <a:picLocks noChangeAspect="1"/>
          </p:cNvPicPr>
          <p:nvPr/>
        </p:nvPicPr>
        <p:blipFill rotWithShape="1">
          <a:blip r:embed="rId2">
            <a:extLst>
              <a:ext uri="{28A0092B-C50C-407E-A947-70E740481C1C}">
                <a14:useLocalDpi xmlns:a14="http://schemas.microsoft.com/office/drawing/2010/main" val="0"/>
              </a:ext>
            </a:extLst>
          </a:blip>
          <a:srcRect t="9362" r="2926" b="14168"/>
          <a:stretch/>
        </p:blipFill>
        <p:spPr>
          <a:xfrm>
            <a:off x="1874398" y="1268760"/>
            <a:ext cx="5409060" cy="4610638"/>
          </a:xfrm>
          <a:prstGeom prst="rect">
            <a:avLst/>
          </a:prstGeom>
        </p:spPr>
      </p:pic>
      <p:sp>
        <p:nvSpPr>
          <p:cNvPr id="8" name="CuadroTexto 7"/>
          <p:cNvSpPr txBox="1"/>
          <p:nvPr/>
        </p:nvSpPr>
        <p:spPr>
          <a:xfrm>
            <a:off x="328412" y="6117464"/>
            <a:ext cx="4723327" cy="430887"/>
          </a:xfrm>
          <a:prstGeom prst="rect">
            <a:avLst/>
          </a:prstGeom>
          <a:noFill/>
        </p:spPr>
        <p:txBody>
          <a:bodyPr wrap="square" rtlCol="0">
            <a:spAutoFit/>
          </a:bodyPr>
          <a:lstStyle/>
          <a:p>
            <a:r>
              <a:rPr lang="es-PY" sz="1100" dirty="0" smtClean="0"/>
              <a:t>2020* - hasta </a:t>
            </a:r>
            <a:r>
              <a:rPr lang="es-PY" sz="1100" dirty="0" smtClean="0"/>
              <a:t>Set 18/</a:t>
            </a:r>
            <a:r>
              <a:rPr lang="es-PY" sz="1100" dirty="0" smtClean="0"/>
              <a:t> </a:t>
            </a:r>
            <a:r>
              <a:rPr lang="es-PY" sz="1100" dirty="0" smtClean="0"/>
              <a:t>2020</a:t>
            </a:r>
          </a:p>
          <a:p>
            <a:r>
              <a:rPr lang="es-PY" sz="1100" dirty="0" smtClean="0"/>
              <a:t>Fuente: </a:t>
            </a:r>
            <a:r>
              <a:rPr lang="es-PY" sz="1100" dirty="0" smtClean="0"/>
              <a:t>DEEAF-CNV</a:t>
            </a:r>
            <a:endParaRPr lang="es-PY" sz="1100"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365104"/>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5" y="3861048"/>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4165079"/>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2254" y="3788879"/>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564" y="2708920"/>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1556792"/>
            <a:ext cx="5143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89146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1"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Fondos Patrimoniales de Inversión Gs.</a:t>
              </a:r>
              <a:endParaRPr lang="es-ES" dirty="0">
                <a:solidFill>
                  <a:schemeClr val="bg1"/>
                </a:solidFill>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3216115370"/>
              </p:ext>
            </p:extLst>
          </p:nvPr>
        </p:nvGraphicFramePr>
        <p:xfrm>
          <a:off x="578963" y="1484784"/>
          <a:ext cx="7999927" cy="46396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915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1"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Fondos Patrimoniales de Inversión USD</a:t>
              </a:r>
              <a:endParaRPr lang="es-ES" dirty="0">
                <a:solidFill>
                  <a:schemeClr val="bg1"/>
                </a:solidFill>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698526577"/>
              </p:ext>
            </p:extLst>
          </p:nvPr>
        </p:nvGraphicFramePr>
        <p:xfrm>
          <a:off x="405099" y="1340768"/>
          <a:ext cx="8347656" cy="47297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911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4127" y="1196752"/>
            <a:ext cx="8174864" cy="4896544"/>
          </a:xfrm>
        </p:spPr>
        <p:txBody>
          <a:bodyPr/>
          <a:lstStyle/>
          <a:p>
            <a:pPr eaLnBrk="1" hangingPunct="1"/>
            <a:r>
              <a:rPr lang="es-PY" altLang="es-PY" dirty="0"/>
              <a:t>Proceso de intermediación financiera</a:t>
            </a:r>
          </a:p>
          <a:p>
            <a:pPr lvl="1" eaLnBrk="1" hangingPunct="1"/>
            <a:r>
              <a:rPr lang="es-PY" altLang="es-PY" dirty="0"/>
              <a:t>El Ahorro se convierte en Inversión</a:t>
            </a:r>
          </a:p>
          <a:p>
            <a:pPr lvl="1" eaLnBrk="1" hangingPunct="1"/>
            <a:r>
              <a:rPr lang="es-PY" altLang="es-PY" dirty="0"/>
              <a:t>Surge como efecto de la falta de información perfecta y especialización</a:t>
            </a:r>
          </a:p>
          <a:p>
            <a:pPr lvl="1" eaLnBrk="1" hangingPunct="1"/>
            <a:r>
              <a:rPr lang="es-PY" altLang="es-PY" dirty="0"/>
              <a:t>Beneficios:</a:t>
            </a:r>
          </a:p>
          <a:p>
            <a:pPr lvl="2" eaLnBrk="1" hangingPunct="1"/>
            <a:r>
              <a:rPr lang="es-PY" altLang="es-PY" dirty="0"/>
              <a:t>de reducción del riesgo corporativo a bancario</a:t>
            </a:r>
          </a:p>
          <a:p>
            <a:pPr lvl="2" eaLnBrk="1" hangingPunct="1"/>
            <a:r>
              <a:rPr lang="es-PY" altLang="es-PY" dirty="0"/>
              <a:t>Diversificación</a:t>
            </a:r>
          </a:p>
          <a:p>
            <a:pPr lvl="2" eaLnBrk="1" hangingPunct="1"/>
            <a:r>
              <a:rPr lang="es-PY" altLang="es-PY" dirty="0"/>
              <a:t>Indivisibilidades</a:t>
            </a:r>
          </a:p>
          <a:p>
            <a:pPr lvl="2" eaLnBrk="1" hangingPunct="1"/>
            <a:r>
              <a:rPr lang="es-PY" altLang="es-PY" dirty="0"/>
              <a:t>Economías de gestión y transacción</a:t>
            </a:r>
          </a:p>
          <a:p>
            <a:pPr lvl="2" eaLnBrk="1" hangingPunct="1"/>
            <a:r>
              <a:rPr lang="es-PY" altLang="es-PY" dirty="0"/>
              <a:t>Gestión de Mecanismos de pagos</a:t>
            </a:r>
          </a:p>
          <a:p>
            <a:endParaRPr lang="es-PY" dirty="0"/>
          </a:p>
        </p:txBody>
      </p:sp>
      <p:grpSp>
        <p:nvGrpSpPr>
          <p:cNvPr id="4" name="3 Grupo"/>
          <p:cNvGrpSpPr/>
          <p:nvPr/>
        </p:nvGrpSpPr>
        <p:grpSpPr>
          <a:xfrm>
            <a:off x="251522" y="362415"/>
            <a:ext cx="8654813" cy="584775"/>
            <a:chOff x="259909" y="2538827"/>
            <a:chExt cx="8654813" cy="827856"/>
          </a:xfrm>
        </p:grpSpPr>
        <p:sp>
          <p:nvSpPr>
            <p:cNvPr id="5"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Sistema indirecto o sistema bancario</a:t>
              </a:r>
              <a:endParaRPr lang="es-ES" sz="1600" dirty="0">
                <a:solidFill>
                  <a:schemeClr val="bg1"/>
                </a:solidFill>
              </a:endParaRPr>
            </a:p>
          </p:txBody>
        </p:sp>
        <p:sp>
          <p:nvSpPr>
            <p:cNvPr id="6" name="5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40853569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rmAutofit/>
          </a:bodyPr>
          <a:lstStyle/>
          <a:p>
            <a:pPr marL="0" indent="0" algn="just">
              <a:buNone/>
            </a:pPr>
            <a:r>
              <a:rPr lang="es-PY" sz="4000" dirty="0" smtClean="0">
                <a:latin typeface="Arial" panose="020B0604020202020204" pitchFamily="34" charset="0"/>
                <a:cs typeface="Arial" panose="020B0604020202020204" pitchFamily="34" charset="0"/>
                <a:hlinkClick r:id="rId2"/>
              </a:rPr>
              <a:t>www.cnv.gov.py</a:t>
            </a:r>
            <a:endParaRPr lang="es-PY" sz="4000" dirty="0" smtClean="0">
              <a:latin typeface="Arial" panose="020B0604020202020204" pitchFamily="34" charset="0"/>
              <a:cs typeface="Arial" panose="020B0604020202020204" pitchFamily="34" charset="0"/>
            </a:endParaRPr>
          </a:p>
          <a:p>
            <a:pPr marL="0" indent="0" algn="just">
              <a:buNone/>
            </a:pPr>
            <a:r>
              <a:rPr lang="es-PY" sz="4000" dirty="0" smtClean="0">
                <a:latin typeface="Arial" panose="020B0604020202020204" pitchFamily="34" charset="0"/>
                <a:cs typeface="Arial" panose="020B0604020202020204" pitchFamily="34" charset="0"/>
                <a:hlinkClick r:id="rId3"/>
              </a:rPr>
              <a:t>www.bvpasa.com.py</a:t>
            </a:r>
            <a:endParaRPr lang="es-PY" sz="4000" dirty="0" smtClean="0">
              <a:latin typeface="Arial" panose="020B0604020202020204" pitchFamily="34" charset="0"/>
              <a:cs typeface="Arial" panose="020B0604020202020204" pitchFamily="34" charset="0"/>
            </a:endParaRPr>
          </a:p>
          <a:p>
            <a:pPr marL="0" indent="0" algn="just">
              <a:buNone/>
            </a:pPr>
            <a:endParaRPr lang="es-ES" sz="4000" dirty="0">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grpSp>
        <p:nvGrpSpPr>
          <p:cNvPr id="5" name="4 Grupo"/>
          <p:cNvGrpSpPr/>
          <p:nvPr/>
        </p:nvGrpSpPr>
        <p:grpSpPr>
          <a:xfrm>
            <a:off x="251521" y="362415"/>
            <a:ext cx="8654813" cy="584775"/>
            <a:chOff x="259909" y="2538827"/>
            <a:chExt cx="8654813" cy="827856"/>
          </a:xfrm>
        </p:grpSpPr>
        <p:sp>
          <p:nvSpPr>
            <p:cNvPr id="7"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Paginas Web</a:t>
              </a:r>
              <a:endParaRPr lang="es-ES" dirty="0">
                <a:solidFill>
                  <a:schemeClr val="bg1"/>
                </a:solidFill>
              </a:endParaRPr>
            </a:p>
          </p:txBody>
        </p:sp>
        <p:sp>
          <p:nvSpPr>
            <p:cNvPr id="8"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44788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r>
              <a:rPr lang="es-PY" sz="4400" b="1" dirty="0"/>
              <a:t>MUCHAS GRACIAS</a:t>
            </a:r>
          </a:p>
          <a:p>
            <a:pPr algn="ctr">
              <a:buNone/>
            </a:pPr>
            <a:endParaRPr lang="es-PY" b="1" dirty="0"/>
          </a:p>
          <a:p>
            <a:pPr algn="ctr">
              <a:buNone/>
            </a:pPr>
            <a:endParaRPr lang="es-PY" b="1" dirty="0"/>
          </a:p>
          <a:p>
            <a:pPr algn="ctr">
              <a:buNone/>
            </a:pPr>
            <a:endParaRPr lang="es-PY" b="1" dirty="0"/>
          </a:p>
          <a:p>
            <a:pPr algn="ctr">
              <a:buNone/>
            </a:pPr>
            <a:endParaRPr lang="es-PY" sz="2000" b="1"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11" name="Text Box 2"/>
          <p:cNvSpPr txBox="1">
            <a:spLocks noChangeArrowheads="1"/>
          </p:cNvSpPr>
          <p:nvPr/>
        </p:nvSpPr>
        <p:spPr bwMode="auto">
          <a:xfrm>
            <a:off x="269875" y="515807"/>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82846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eaLnBrk="1" hangingPunct="1">
              <a:lnSpc>
                <a:spcPct val="80000"/>
              </a:lnSpc>
            </a:pPr>
            <a:r>
              <a:rPr lang="es-PY" altLang="es-PY" dirty="0"/>
              <a:t>Proceso de desintermediación financiera</a:t>
            </a:r>
          </a:p>
          <a:p>
            <a:pPr lvl="1" eaLnBrk="1" hangingPunct="1">
              <a:lnSpc>
                <a:spcPct val="80000"/>
              </a:lnSpc>
            </a:pPr>
            <a:r>
              <a:rPr lang="es-PY" altLang="es-PY" dirty="0"/>
              <a:t>El flujo de fondos se aplican directamente entre los agentes superavitarios y deficitarios</a:t>
            </a:r>
          </a:p>
          <a:p>
            <a:pPr lvl="1" eaLnBrk="1" hangingPunct="1">
              <a:lnSpc>
                <a:spcPct val="80000"/>
              </a:lnSpc>
            </a:pPr>
            <a:r>
              <a:rPr lang="es-PY" altLang="es-PY" dirty="0"/>
              <a:t>Eliminación del spread del intermediario.</a:t>
            </a:r>
          </a:p>
          <a:p>
            <a:pPr lvl="1" eaLnBrk="1" hangingPunct="1">
              <a:lnSpc>
                <a:spcPct val="80000"/>
              </a:lnSpc>
            </a:pPr>
            <a:r>
              <a:rPr lang="es-PY" altLang="es-PY" dirty="0"/>
              <a:t>Existencia de mediadores para facilitar las negociaciones</a:t>
            </a:r>
          </a:p>
          <a:p>
            <a:pPr lvl="1" eaLnBrk="1" hangingPunct="1">
              <a:lnSpc>
                <a:spcPct val="80000"/>
              </a:lnSpc>
            </a:pPr>
            <a:r>
              <a:rPr lang="es-PY" altLang="es-PY" dirty="0"/>
              <a:t>No existe transformación de nuevos activos financieros, solo ayudan a la circulación de recursos y activos financieros.</a:t>
            </a:r>
          </a:p>
          <a:p>
            <a:pPr marL="0" indent="0">
              <a:buNone/>
            </a:pPr>
            <a:endParaRPr lang="es-PY" dirty="0"/>
          </a:p>
        </p:txBody>
      </p:sp>
      <p:grpSp>
        <p:nvGrpSpPr>
          <p:cNvPr id="4" name="3 Grupo"/>
          <p:cNvGrpSpPr/>
          <p:nvPr/>
        </p:nvGrpSpPr>
        <p:grpSpPr>
          <a:xfrm>
            <a:off x="251522" y="362415"/>
            <a:ext cx="8654813" cy="584775"/>
            <a:chOff x="259909" y="2538827"/>
            <a:chExt cx="8654813" cy="827856"/>
          </a:xfrm>
        </p:grpSpPr>
        <p:sp>
          <p:nvSpPr>
            <p:cNvPr id="5"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Sistema Directo o Mercado de Valores </a:t>
              </a:r>
              <a:endParaRPr lang="es-ES" sz="1600" dirty="0">
                <a:solidFill>
                  <a:schemeClr val="bg1"/>
                </a:solidFill>
              </a:endParaRPr>
            </a:p>
          </p:txBody>
        </p:sp>
        <p:sp>
          <p:nvSpPr>
            <p:cNvPr id="6" name="5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3250366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1" y="947190"/>
            <a:ext cx="8424936" cy="5616624"/>
          </a:xfrm>
        </p:spPr>
        <p:txBody>
          <a:bodyPr>
            <a:normAutofit/>
          </a:bodyPr>
          <a:lstStyle/>
          <a:p>
            <a:pPr marL="0" indent="0" algn="just">
              <a:buNone/>
            </a:pPr>
            <a:r>
              <a:rPr lang="es-PY" sz="2800" dirty="0"/>
              <a:t>P</a:t>
            </a:r>
            <a:r>
              <a:rPr lang="es-PY" sz="2800" dirty="0" smtClean="0"/>
              <a:t>roceso </a:t>
            </a:r>
            <a:r>
              <a:rPr lang="es-PY" sz="2800" dirty="0"/>
              <a:t>mediante el cual se une directamente al que busca liquidez con el que la posee.</a:t>
            </a:r>
          </a:p>
          <a:p>
            <a:pPr marL="0" indent="0" algn="ctr">
              <a:buNone/>
            </a:pPr>
            <a:r>
              <a:rPr lang="es-PY" sz="2000" dirty="0" smtClean="0"/>
              <a:t>INTERMEDIACIÓN</a:t>
            </a:r>
            <a:endParaRPr lang="es-PY" sz="2000" dirty="0"/>
          </a:p>
          <a:p>
            <a:pPr marL="0" indent="0">
              <a:buNone/>
            </a:pPr>
            <a:endParaRPr lang="es-PY" sz="2400" dirty="0"/>
          </a:p>
          <a:p>
            <a:pPr marL="0" indent="0">
              <a:buNone/>
            </a:pPr>
            <a:endParaRPr lang="es-PY" sz="2400" dirty="0"/>
          </a:p>
          <a:p>
            <a:pPr marL="0" indent="0">
              <a:buNone/>
            </a:pPr>
            <a:endParaRPr lang="es-PY" sz="2400" dirty="0" smtClean="0"/>
          </a:p>
          <a:p>
            <a:pPr marL="0" indent="0" algn="ctr">
              <a:buNone/>
            </a:pPr>
            <a:endParaRPr lang="es-PY" sz="2400" b="1" u="sng" dirty="0" smtClean="0"/>
          </a:p>
          <a:p>
            <a:pPr marL="0" indent="0" algn="ctr">
              <a:buNone/>
            </a:pPr>
            <a:r>
              <a:rPr lang="es-PY" sz="2000" dirty="0" smtClean="0"/>
              <a:t>DESINTERMEDIACIÓN</a:t>
            </a:r>
            <a:endParaRPr lang="es-PY" sz="2000" dirty="0"/>
          </a:p>
          <a:p>
            <a:pPr marL="0" indent="0">
              <a:buNone/>
            </a:pPr>
            <a:endParaRPr lang="es-PY" sz="2400" dirty="0"/>
          </a:p>
        </p:txBody>
      </p:sp>
      <p:sp>
        <p:nvSpPr>
          <p:cNvPr id="7" name="6 Elipse"/>
          <p:cNvSpPr/>
          <p:nvPr/>
        </p:nvSpPr>
        <p:spPr>
          <a:xfrm>
            <a:off x="221286" y="2570992"/>
            <a:ext cx="1378780" cy="1070263"/>
          </a:xfrm>
          <a:prstGeom prst="ellipse">
            <a:avLst/>
          </a:prstGeom>
          <a:solidFill>
            <a:srgbClr val="29497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sz="1400" b="1" dirty="0"/>
              <a:t>Ahorrista</a:t>
            </a:r>
          </a:p>
        </p:txBody>
      </p:sp>
      <p:sp>
        <p:nvSpPr>
          <p:cNvPr id="8" name="7 Elipse"/>
          <p:cNvSpPr/>
          <p:nvPr/>
        </p:nvSpPr>
        <p:spPr>
          <a:xfrm>
            <a:off x="3833896" y="2531289"/>
            <a:ext cx="1548194" cy="1025031"/>
          </a:xfrm>
          <a:prstGeom prst="ellipse">
            <a:avLst/>
          </a:prstGeom>
          <a:solidFill>
            <a:srgbClr val="29497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sz="1200" b="1" dirty="0"/>
              <a:t>Prestatario</a:t>
            </a:r>
          </a:p>
        </p:txBody>
      </p:sp>
      <p:cxnSp>
        <p:nvCxnSpPr>
          <p:cNvPr id="10" name="9 Conector recto de flecha"/>
          <p:cNvCxnSpPr/>
          <p:nvPr/>
        </p:nvCxnSpPr>
        <p:spPr>
          <a:xfrm flipH="1" flipV="1">
            <a:off x="1704538" y="3158097"/>
            <a:ext cx="4050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0" name="19 CuadroTexto"/>
          <p:cNvSpPr txBox="1"/>
          <p:nvPr/>
        </p:nvSpPr>
        <p:spPr>
          <a:xfrm>
            <a:off x="1608645" y="2670354"/>
            <a:ext cx="692261" cy="338554"/>
          </a:xfrm>
          <a:prstGeom prst="rect">
            <a:avLst/>
          </a:prstGeom>
          <a:noFill/>
        </p:spPr>
        <p:txBody>
          <a:bodyPr wrap="square" rtlCol="0">
            <a:spAutoFit/>
          </a:bodyPr>
          <a:lstStyle/>
          <a:p>
            <a:r>
              <a:rPr lang="es-PY" sz="1600" dirty="0"/>
              <a:t>Tasa</a:t>
            </a:r>
          </a:p>
        </p:txBody>
      </p:sp>
      <p:sp>
        <p:nvSpPr>
          <p:cNvPr id="21" name="20 CuadroTexto"/>
          <p:cNvSpPr txBox="1"/>
          <p:nvPr/>
        </p:nvSpPr>
        <p:spPr>
          <a:xfrm>
            <a:off x="1494197" y="3177396"/>
            <a:ext cx="850952" cy="338554"/>
          </a:xfrm>
          <a:prstGeom prst="rect">
            <a:avLst/>
          </a:prstGeom>
          <a:noFill/>
        </p:spPr>
        <p:txBody>
          <a:bodyPr wrap="square" rtlCol="0">
            <a:spAutoFit/>
          </a:bodyPr>
          <a:lstStyle/>
          <a:p>
            <a:r>
              <a:rPr lang="es-PY" sz="1600" dirty="0"/>
              <a:t>Pasiva</a:t>
            </a:r>
          </a:p>
        </p:txBody>
      </p:sp>
      <p:sp>
        <p:nvSpPr>
          <p:cNvPr id="23" name="22 CuadroTexto"/>
          <p:cNvSpPr txBox="1"/>
          <p:nvPr/>
        </p:nvSpPr>
        <p:spPr>
          <a:xfrm>
            <a:off x="3076612" y="2719065"/>
            <a:ext cx="855527" cy="338554"/>
          </a:xfrm>
          <a:prstGeom prst="rect">
            <a:avLst/>
          </a:prstGeom>
          <a:noFill/>
        </p:spPr>
        <p:txBody>
          <a:bodyPr wrap="square" rtlCol="0">
            <a:spAutoFit/>
          </a:bodyPr>
          <a:lstStyle/>
          <a:p>
            <a:r>
              <a:rPr lang="es-PY" sz="1600" dirty="0"/>
              <a:t>Tasa</a:t>
            </a:r>
          </a:p>
        </p:txBody>
      </p:sp>
      <p:sp>
        <p:nvSpPr>
          <p:cNvPr id="24" name="23 CuadroTexto"/>
          <p:cNvSpPr txBox="1"/>
          <p:nvPr/>
        </p:nvSpPr>
        <p:spPr>
          <a:xfrm>
            <a:off x="3042242" y="3177396"/>
            <a:ext cx="823457" cy="338554"/>
          </a:xfrm>
          <a:prstGeom prst="rect">
            <a:avLst/>
          </a:prstGeom>
          <a:noFill/>
        </p:spPr>
        <p:txBody>
          <a:bodyPr wrap="square" rtlCol="0">
            <a:spAutoFit/>
          </a:bodyPr>
          <a:lstStyle/>
          <a:p>
            <a:r>
              <a:rPr lang="es-PY" sz="1600" dirty="0"/>
              <a:t>Activa</a:t>
            </a:r>
          </a:p>
        </p:txBody>
      </p:sp>
      <p:cxnSp>
        <p:nvCxnSpPr>
          <p:cNvPr id="25" name="24 Conector recto de flecha"/>
          <p:cNvCxnSpPr/>
          <p:nvPr/>
        </p:nvCxnSpPr>
        <p:spPr>
          <a:xfrm flipH="1">
            <a:off x="3162972" y="3125549"/>
            <a:ext cx="401892" cy="835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1" name="1 Gráfico"/>
          <p:cNvGraphicFramePr>
            <a:graphicFrameLocks/>
          </p:cNvGraphicFramePr>
          <p:nvPr>
            <p:extLst>
              <p:ext uri="{D42A27DB-BD31-4B8C-83A1-F6EECF244321}">
                <p14:modId xmlns:p14="http://schemas.microsoft.com/office/powerpoint/2010/main" val="2556170956"/>
              </p:ext>
            </p:extLst>
          </p:nvPr>
        </p:nvGraphicFramePr>
        <p:xfrm>
          <a:off x="5706127" y="1732592"/>
          <a:ext cx="2014538" cy="2663322"/>
        </p:xfrm>
        <a:graphic>
          <a:graphicData uri="http://schemas.openxmlformats.org/drawingml/2006/chart">
            <c:chart xmlns:c="http://schemas.openxmlformats.org/drawingml/2006/chart" xmlns:r="http://schemas.openxmlformats.org/officeDocument/2006/relationships" r:id="rId2"/>
          </a:graphicData>
        </a:graphic>
      </p:graphicFrame>
      <p:sp>
        <p:nvSpPr>
          <p:cNvPr id="29" name="28 Flecha arriba y abajo"/>
          <p:cNvSpPr/>
          <p:nvPr/>
        </p:nvSpPr>
        <p:spPr>
          <a:xfrm>
            <a:off x="6570222" y="3290021"/>
            <a:ext cx="270030" cy="854022"/>
          </a:xfrm>
          <a:prstGeom prst="upDownArrow">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Y"/>
          </a:p>
        </p:txBody>
      </p:sp>
      <p:sp>
        <p:nvSpPr>
          <p:cNvPr id="33" name="32 Elipse"/>
          <p:cNvSpPr/>
          <p:nvPr/>
        </p:nvSpPr>
        <p:spPr>
          <a:xfrm>
            <a:off x="142407" y="5174118"/>
            <a:ext cx="1372385" cy="932062"/>
          </a:xfrm>
          <a:prstGeom prst="ellipse">
            <a:avLst/>
          </a:prstGeom>
          <a:solidFill>
            <a:srgbClr val="29497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sz="1600" b="1" dirty="0"/>
              <a:t>Emisor</a:t>
            </a:r>
          </a:p>
        </p:txBody>
      </p:sp>
      <p:sp>
        <p:nvSpPr>
          <p:cNvPr id="34" name="33 Elipse"/>
          <p:cNvSpPr/>
          <p:nvPr/>
        </p:nvSpPr>
        <p:spPr>
          <a:xfrm>
            <a:off x="4429081" y="5276901"/>
            <a:ext cx="1554763" cy="798576"/>
          </a:xfrm>
          <a:prstGeom prst="ellipse">
            <a:avLst/>
          </a:prstGeom>
          <a:solidFill>
            <a:srgbClr val="29497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PY" sz="1100" b="1" dirty="0"/>
              <a:t>Inversionista</a:t>
            </a:r>
          </a:p>
        </p:txBody>
      </p:sp>
      <p:sp>
        <p:nvSpPr>
          <p:cNvPr id="37" name="36 CuadroTexto"/>
          <p:cNvSpPr txBox="1"/>
          <p:nvPr/>
        </p:nvSpPr>
        <p:spPr>
          <a:xfrm>
            <a:off x="3259513" y="5288061"/>
            <a:ext cx="1272320" cy="307777"/>
          </a:xfrm>
          <a:prstGeom prst="rect">
            <a:avLst/>
          </a:prstGeom>
          <a:noFill/>
        </p:spPr>
        <p:txBody>
          <a:bodyPr wrap="square" rtlCol="0">
            <a:spAutoFit/>
          </a:bodyPr>
          <a:lstStyle/>
          <a:p>
            <a:r>
              <a:rPr lang="es-PY" sz="1400" b="1" dirty="0"/>
              <a:t>Rentabilidad</a:t>
            </a:r>
          </a:p>
        </p:txBody>
      </p:sp>
      <p:cxnSp>
        <p:nvCxnSpPr>
          <p:cNvPr id="39" name="38 Conector recto de flecha"/>
          <p:cNvCxnSpPr/>
          <p:nvPr/>
        </p:nvCxnSpPr>
        <p:spPr>
          <a:xfrm>
            <a:off x="1717172" y="5697252"/>
            <a:ext cx="4050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0" name="39 Conector recto de flecha"/>
          <p:cNvCxnSpPr/>
          <p:nvPr/>
        </p:nvCxnSpPr>
        <p:spPr>
          <a:xfrm>
            <a:off x="3662603" y="5656300"/>
            <a:ext cx="532611"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2" name="41 CuadroTexto"/>
          <p:cNvSpPr txBox="1"/>
          <p:nvPr/>
        </p:nvSpPr>
        <p:spPr>
          <a:xfrm>
            <a:off x="1430979" y="5288059"/>
            <a:ext cx="864096" cy="400110"/>
          </a:xfrm>
          <a:prstGeom prst="rect">
            <a:avLst/>
          </a:prstGeom>
          <a:noFill/>
        </p:spPr>
        <p:txBody>
          <a:bodyPr wrap="square" rtlCol="0">
            <a:spAutoFit/>
          </a:bodyPr>
          <a:lstStyle/>
          <a:p>
            <a:pPr algn="ctr"/>
            <a:r>
              <a:rPr lang="es-PY" sz="2000" dirty="0" smtClean="0"/>
              <a:t>Costo</a:t>
            </a:r>
            <a:endParaRPr lang="es-PY" sz="2000" dirty="0"/>
          </a:p>
        </p:txBody>
      </p:sp>
      <p:sp>
        <p:nvSpPr>
          <p:cNvPr id="2048" name="2047 CuadroTexto"/>
          <p:cNvSpPr txBox="1"/>
          <p:nvPr/>
        </p:nvSpPr>
        <p:spPr>
          <a:xfrm>
            <a:off x="7423116" y="4657119"/>
            <a:ext cx="1728192" cy="1169551"/>
          </a:xfrm>
          <a:prstGeom prst="rect">
            <a:avLst/>
          </a:prstGeom>
          <a:solidFill>
            <a:schemeClr val="bg1"/>
          </a:solidFill>
          <a:ln w="19050">
            <a:solidFill>
              <a:schemeClr val="tx2"/>
            </a:solidFill>
          </a:ln>
        </p:spPr>
        <p:txBody>
          <a:bodyPr wrap="square" rtlCol="0">
            <a:spAutoFit/>
          </a:bodyPr>
          <a:lstStyle/>
          <a:p>
            <a:pPr algn="ctr"/>
            <a:r>
              <a:rPr lang="es-PY" sz="1400" b="1" dirty="0"/>
              <a:t>Se elimina el spread. La rentabilidad del inversionista es el costo del emisor.</a:t>
            </a:r>
          </a:p>
        </p:txBody>
      </p:sp>
      <p:sp>
        <p:nvSpPr>
          <p:cNvPr id="44" name="43 CuadroTexto"/>
          <p:cNvSpPr txBox="1"/>
          <p:nvPr/>
        </p:nvSpPr>
        <p:spPr>
          <a:xfrm>
            <a:off x="1669907" y="5771162"/>
            <a:ext cx="499533" cy="615553"/>
          </a:xfrm>
          <a:prstGeom prst="rect">
            <a:avLst/>
          </a:prstGeom>
          <a:noFill/>
        </p:spPr>
        <p:txBody>
          <a:bodyPr wrap="square" rtlCol="0">
            <a:spAutoFit/>
          </a:bodyPr>
          <a:lstStyle/>
          <a:p>
            <a:pPr algn="ctr"/>
            <a:r>
              <a:rPr lang="es-PY" sz="2000" dirty="0" smtClean="0"/>
              <a:t>15</a:t>
            </a:r>
            <a:r>
              <a:rPr lang="es-PY" sz="1400" dirty="0"/>
              <a:t>%</a:t>
            </a:r>
            <a:endParaRPr lang="es-PY" dirty="0"/>
          </a:p>
        </p:txBody>
      </p:sp>
      <p:sp>
        <p:nvSpPr>
          <p:cNvPr id="45" name="44 CuadroTexto"/>
          <p:cNvSpPr txBox="1"/>
          <p:nvPr/>
        </p:nvSpPr>
        <p:spPr>
          <a:xfrm>
            <a:off x="3695681" y="5678829"/>
            <a:ext cx="499533" cy="646331"/>
          </a:xfrm>
          <a:prstGeom prst="rect">
            <a:avLst/>
          </a:prstGeom>
          <a:noFill/>
        </p:spPr>
        <p:txBody>
          <a:bodyPr wrap="square" rtlCol="0">
            <a:spAutoFit/>
          </a:bodyPr>
          <a:lstStyle/>
          <a:p>
            <a:pPr algn="ctr"/>
            <a:r>
              <a:rPr lang="es-PY" dirty="0"/>
              <a:t>15%</a:t>
            </a:r>
          </a:p>
        </p:txBody>
      </p:sp>
      <p:pic>
        <p:nvPicPr>
          <p:cNvPr id="2050" name="Picture 2" descr="F:\ban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075" y="2531289"/>
            <a:ext cx="741336" cy="984663"/>
          </a:xfrm>
          <a:prstGeom prst="rect">
            <a:avLst/>
          </a:prstGeom>
          <a:noFill/>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182" y="5370778"/>
            <a:ext cx="1080120" cy="571044"/>
          </a:xfrm>
          <a:prstGeom prst="rect">
            <a:avLst/>
          </a:prstGeom>
        </p:spPr>
      </p:pic>
      <p:graphicFrame>
        <p:nvGraphicFramePr>
          <p:cNvPr id="30" name="Gráfico 29"/>
          <p:cNvGraphicFramePr>
            <a:graphicFrameLocks/>
          </p:cNvGraphicFramePr>
          <p:nvPr>
            <p:extLst>
              <p:ext uri="{D42A27DB-BD31-4B8C-83A1-F6EECF244321}">
                <p14:modId xmlns:p14="http://schemas.microsoft.com/office/powerpoint/2010/main" val="2008605436"/>
              </p:ext>
            </p:extLst>
          </p:nvPr>
        </p:nvGraphicFramePr>
        <p:xfrm>
          <a:off x="5706127" y="4019121"/>
          <a:ext cx="1988090" cy="2031667"/>
        </p:xfrm>
        <a:graphic>
          <a:graphicData uri="http://schemas.openxmlformats.org/drawingml/2006/chart">
            <c:chart xmlns:c="http://schemas.openxmlformats.org/drawingml/2006/chart" xmlns:r="http://schemas.openxmlformats.org/officeDocument/2006/relationships" r:id="rId5"/>
          </a:graphicData>
        </a:graphic>
      </p:graphicFrame>
      <p:grpSp>
        <p:nvGrpSpPr>
          <p:cNvPr id="26" name="25 Grupo"/>
          <p:cNvGrpSpPr/>
          <p:nvPr/>
        </p:nvGrpSpPr>
        <p:grpSpPr>
          <a:xfrm>
            <a:off x="251522" y="332657"/>
            <a:ext cx="8654813" cy="584775"/>
            <a:chOff x="259909" y="2538827"/>
            <a:chExt cx="8654813" cy="827856"/>
          </a:xfrm>
        </p:grpSpPr>
        <p:sp>
          <p:nvSpPr>
            <p:cNvPr id="27"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Desintermediación Financiera </a:t>
              </a:r>
              <a:endParaRPr lang="es-ES" sz="1600" dirty="0">
                <a:solidFill>
                  <a:schemeClr val="bg1"/>
                </a:solidFill>
              </a:endParaRPr>
            </a:p>
          </p:txBody>
        </p:sp>
        <p:sp>
          <p:nvSpPr>
            <p:cNvPr id="28" name="27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32" name="3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295829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0-#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 calcmode="lin" valueType="num">
                                      <p:cBhvr additive="base">
                                        <p:cTn id="7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0-#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0-#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048"/>
                                        </p:tgtEl>
                                        <p:attrNameLst>
                                          <p:attrName>style.visibility</p:attrName>
                                        </p:attrNameLst>
                                      </p:cBhvr>
                                      <p:to>
                                        <p:strVal val="visible"/>
                                      </p:to>
                                    </p:set>
                                    <p:anim calcmode="lin" valueType="num">
                                      <p:cBhvr additive="base">
                                        <p:cTn id="97" dur="500" fill="hold"/>
                                        <p:tgtEl>
                                          <p:spTgt spid="2048"/>
                                        </p:tgtEl>
                                        <p:attrNameLst>
                                          <p:attrName>ppt_x</p:attrName>
                                        </p:attrNameLst>
                                      </p:cBhvr>
                                      <p:tavLst>
                                        <p:tav tm="0">
                                          <p:val>
                                            <p:strVal val="1+#ppt_w/2"/>
                                          </p:val>
                                        </p:tav>
                                        <p:tav tm="100000">
                                          <p:val>
                                            <p:strVal val="#ppt_x"/>
                                          </p:val>
                                        </p:tav>
                                      </p:tavLst>
                                    </p:anim>
                                    <p:anim calcmode="lin" valueType="num">
                                      <p:cBhvr additive="base">
                                        <p:cTn id="98" dur="500" fill="hold"/>
                                        <p:tgtEl>
                                          <p:spTgt spid="204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31"/>
                                        </p:tgtEl>
                                        <p:attrNameLst>
                                          <p:attrName>ppt_x</p:attrName>
                                        </p:attrNameLst>
                                      </p:cBhvr>
                                      <p:tavLst>
                                        <p:tav tm="0">
                                          <p:val>
                                            <p:strVal val="ppt_x"/>
                                          </p:val>
                                        </p:tav>
                                        <p:tav tm="100000">
                                          <p:val>
                                            <p:strVal val="ppt_x"/>
                                          </p:val>
                                        </p:tav>
                                      </p:tavLst>
                                    </p:anim>
                                    <p:anim calcmode="lin" valueType="num">
                                      <p:cBhvr additive="base">
                                        <p:cTn id="103" dur="500"/>
                                        <p:tgtEl>
                                          <p:spTgt spid="31"/>
                                        </p:tgtEl>
                                        <p:attrNameLst>
                                          <p:attrName>ppt_y</p:attrName>
                                        </p:attrNameLst>
                                      </p:cBhvr>
                                      <p:tavLst>
                                        <p:tav tm="0">
                                          <p:val>
                                            <p:strVal val="ppt_y"/>
                                          </p:val>
                                        </p:tav>
                                        <p:tav tm="100000">
                                          <p:val>
                                            <p:strVal val="1+ppt_h/2"/>
                                          </p:val>
                                        </p:tav>
                                      </p:tavLst>
                                    </p:anim>
                                    <p:set>
                                      <p:cBhvr>
                                        <p:cTn id="104" dur="1" fill="hold">
                                          <p:stCondLst>
                                            <p:cond delay="499"/>
                                          </p:stCondLst>
                                        </p:cTn>
                                        <p:tgtEl>
                                          <p:spTgt spid="31"/>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29"/>
                                        </p:tgtEl>
                                        <p:attrNameLst>
                                          <p:attrName>ppt_x</p:attrName>
                                        </p:attrNameLst>
                                      </p:cBhvr>
                                      <p:tavLst>
                                        <p:tav tm="0">
                                          <p:val>
                                            <p:strVal val="ppt_x"/>
                                          </p:val>
                                        </p:tav>
                                        <p:tav tm="100000">
                                          <p:val>
                                            <p:strVal val="ppt_x"/>
                                          </p:val>
                                        </p:tav>
                                      </p:tavLst>
                                    </p:anim>
                                    <p:anim calcmode="lin" valueType="num">
                                      <p:cBhvr additive="base">
                                        <p:cTn id="107" dur="500"/>
                                        <p:tgtEl>
                                          <p:spTgt spid="29"/>
                                        </p:tgtEl>
                                        <p:attrNameLst>
                                          <p:attrName>ppt_y</p:attrName>
                                        </p:attrNameLst>
                                      </p:cBhvr>
                                      <p:tavLst>
                                        <p:tav tm="0">
                                          <p:val>
                                            <p:strVal val="ppt_y"/>
                                          </p:val>
                                        </p:tav>
                                        <p:tav tm="100000">
                                          <p:val>
                                            <p:strVal val="1+ppt_h/2"/>
                                          </p:val>
                                        </p:tav>
                                      </p:tavLst>
                                    </p:anim>
                                    <p:set>
                                      <p:cBhvr>
                                        <p:cTn id="108" dur="1" fill="hold">
                                          <p:stCondLst>
                                            <p:cond delay="499"/>
                                          </p:stCondLst>
                                        </p:cTn>
                                        <p:tgtEl>
                                          <p:spTgt spid="2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ppt_x"/>
                                          </p:val>
                                        </p:tav>
                                        <p:tav tm="100000">
                                          <p:val>
                                            <p:strVal val="#ppt_x"/>
                                          </p:val>
                                        </p:tav>
                                      </p:tavLst>
                                    </p:anim>
                                    <p:anim calcmode="lin" valueType="num">
                                      <p:cBhvr additive="base">
                                        <p:cTn id="1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fill="hold"/>
                                        <p:tgtEl>
                                          <p:spTgt spid="39"/>
                                        </p:tgtEl>
                                        <p:attrNameLst>
                                          <p:attrName>ppt_x</p:attrName>
                                        </p:attrNameLst>
                                      </p:cBhvr>
                                      <p:tavLst>
                                        <p:tav tm="0">
                                          <p:val>
                                            <p:strVal val="0-#ppt_w/2"/>
                                          </p:val>
                                        </p:tav>
                                        <p:tav tm="100000">
                                          <p:val>
                                            <p:strVal val="#ppt_x"/>
                                          </p:val>
                                        </p:tav>
                                      </p:tavLst>
                                    </p:anim>
                                    <p:anim calcmode="lin" valueType="num">
                                      <p:cBhvr additive="base">
                                        <p:cTn id="120" dur="500" fill="hold"/>
                                        <p:tgtEl>
                                          <p:spTgt spid="3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0-#ppt_w/2"/>
                                          </p:val>
                                        </p:tav>
                                        <p:tav tm="100000">
                                          <p:val>
                                            <p:strVal val="#ppt_x"/>
                                          </p:val>
                                        </p:tav>
                                      </p:tavLst>
                                    </p:anim>
                                    <p:anim calcmode="lin" valueType="num">
                                      <p:cBhvr additive="base">
                                        <p:cTn id="124" dur="500" fill="hold"/>
                                        <p:tgtEl>
                                          <p:spTgt spid="44"/>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additive="base">
                                        <p:cTn id="127" dur="500" fill="hold"/>
                                        <p:tgtEl>
                                          <p:spTgt spid="42"/>
                                        </p:tgtEl>
                                        <p:attrNameLst>
                                          <p:attrName>ppt_x</p:attrName>
                                        </p:attrNameLst>
                                      </p:cBhvr>
                                      <p:tavLst>
                                        <p:tav tm="0">
                                          <p:val>
                                            <p:strVal val="0-#ppt_w/2"/>
                                          </p:val>
                                        </p:tav>
                                        <p:tav tm="100000">
                                          <p:val>
                                            <p:strVal val="#ppt_x"/>
                                          </p:val>
                                        </p:tav>
                                      </p:tavLst>
                                    </p:anim>
                                    <p:anim calcmode="lin" valueType="num">
                                      <p:cBhvr additive="base">
                                        <p:cTn id="12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0-#ppt_w/2"/>
                                          </p:val>
                                        </p:tav>
                                        <p:tav tm="100000">
                                          <p:val>
                                            <p:strVal val="#ppt_x"/>
                                          </p:val>
                                        </p:tav>
                                      </p:tavLst>
                                    </p:anim>
                                    <p:anim calcmode="lin" valueType="num">
                                      <p:cBhvr additive="base">
                                        <p:cTn id="134" dur="500" fill="hold"/>
                                        <p:tgtEl>
                                          <p:spTgt spid="40"/>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0-#ppt_w/2"/>
                                          </p:val>
                                        </p:tav>
                                        <p:tav tm="100000">
                                          <p:val>
                                            <p:strVal val="#ppt_x"/>
                                          </p:val>
                                        </p:tav>
                                      </p:tavLst>
                                    </p:anim>
                                    <p:anim calcmode="lin" valueType="num">
                                      <p:cBhvr additive="base">
                                        <p:cTn id="138" dur="500" fill="hold"/>
                                        <p:tgtEl>
                                          <p:spTgt spid="45"/>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0-#ppt_w/2"/>
                                          </p:val>
                                        </p:tav>
                                        <p:tav tm="100000">
                                          <p:val>
                                            <p:strVal val="#ppt_x"/>
                                          </p:val>
                                        </p:tav>
                                      </p:tavLst>
                                    </p:anim>
                                    <p:anim calcmode="lin" valueType="num">
                                      <p:cBhvr additive="base">
                                        <p:cTn id="14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p:bldP spid="21" grpId="0"/>
      <p:bldP spid="23" grpId="0"/>
      <p:bldP spid="24" grpId="0"/>
      <p:bldGraphic spid="31" grpId="0">
        <p:bldAsOne/>
      </p:bldGraphic>
      <p:bldGraphic spid="31" grpId="1">
        <p:bldAsOne/>
      </p:bldGraphic>
      <p:bldP spid="29" grpId="0" animBg="1"/>
      <p:bldP spid="29" grpId="1" animBg="1"/>
      <p:bldP spid="33" grpId="0" animBg="1"/>
      <p:bldP spid="34" grpId="0" animBg="1"/>
      <p:bldP spid="37" grpId="0"/>
      <p:bldP spid="42" grpId="0"/>
      <p:bldP spid="2048" grpId="0" animBg="1"/>
      <p:bldP spid="44" grpId="0"/>
      <p:bldP spid="45" grpId="0"/>
      <p:bldGraphic spid="3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Mercado de Valores</a:t>
              </a:r>
              <a:endParaRPr lang="es-ES" sz="1600" dirty="0">
                <a:solidFill>
                  <a:schemeClr val="bg1"/>
                </a:solidFill>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eaLnBrk="1" hangingPunct="1">
              <a:lnSpc>
                <a:spcPct val="80000"/>
              </a:lnSpc>
            </a:pPr>
            <a:r>
              <a:rPr lang="es-PY" altLang="es-PY" dirty="0"/>
              <a:t>Funciones </a:t>
            </a:r>
            <a:r>
              <a:rPr lang="es-PY" altLang="es-PY" dirty="0" smtClean="0"/>
              <a:t>principales </a:t>
            </a:r>
            <a:endParaRPr lang="es-PY" altLang="es-PY" dirty="0"/>
          </a:p>
          <a:p>
            <a:pPr lvl="1" eaLnBrk="1" hangingPunct="1">
              <a:lnSpc>
                <a:spcPct val="80000"/>
              </a:lnSpc>
            </a:pPr>
            <a:r>
              <a:rPr lang="es-PY" altLang="es-PY" dirty="0"/>
              <a:t>Poner en contacto a</a:t>
            </a:r>
            <a:r>
              <a:rPr lang="es-PY" altLang="es-PY" dirty="0" smtClean="0"/>
              <a:t> </a:t>
            </a:r>
            <a:r>
              <a:rPr lang="es-PY" altLang="es-PY" dirty="0"/>
              <a:t>los agentes económicos</a:t>
            </a:r>
          </a:p>
          <a:p>
            <a:pPr lvl="1" eaLnBrk="1" hangingPunct="1">
              <a:lnSpc>
                <a:spcPct val="80000"/>
              </a:lnSpc>
            </a:pPr>
            <a:r>
              <a:rPr lang="es-PY" altLang="es-PY" dirty="0"/>
              <a:t>Mecanismo de fijación de precios de los activos.  Tanto mercado primario como secundario</a:t>
            </a:r>
          </a:p>
          <a:p>
            <a:pPr lvl="1" eaLnBrk="1" hangingPunct="1">
              <a:lnSpc>
                <a:spcPct val="80000"/>
              </a:lnSpc>
            </a:pPr>
            <a:r>
              <a:rPr lang="es-PY" altLang="es-PY" dirty="0"/>
              <a:t>Proporcionar liquidez a los activos financieros.  Acción más característica que reduce el riesgo de iliquidez.  Liquidez en dos dimensiones: tiempo y costo.</a:t>
            </a:r>
          </a:p>
          <a:p>
            <a:pPr lvl="1" eaLnBrk="1" hangingPunct="1">
              <a:lnSpc>
                <a:spcPct val="80000"/>
              </a:lnSpc>
            </a:pPr>
            <a:r>
              <a:rPr lang="es-PY" altLang="es-PY" dirty="0"/>
              <a:t>Reducir tiempos y costos de intermediación</a:t>
            </a:r>
            <a:r>
              <a:rPr lang="es-PY" altLang="es-PY" sz="2400" dirty="0"/>
              <a:t>  </a:t>
            </a:r>
            <a:endParaRPr lang="es-PY" dirty="0" smtClean="0"/>
          </a:p>
          <a:p>
            <a:endParaRPr lang="es-PY" dirty="0"/>
          </a:p>
        </p:txBody>
      </p:sp>
    </p:spTree>
    <p:extLst>
      <p:ext uri="{BB962C8B-B14F-4D97-AF65-F5344CB8AC3E}">
        <p14:creationId xmlns:p14="http://schemas.microsoft.com/office/powerpoint/2010/main" val="159896085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Mercado de Valores</a:t>
              </a:r>
              <a:endParaRPr lang="es-ES" sz="1600" dirty="0">
                <a:solidFill>
                  <a:schemeClr val="bg1"/>
                </a:solidFill>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lvl="0"/>
            <a:r>
              <a:rPr lang="es-PY" dirty="0" smtClean="0"/>
              <a:t>Características: </a:t>
            </a:r>
          </a:p>
          <a:p>
            <a:pPr lvl="1" eaLnBrk="1" hangingPunct="1">
              <a:lnSpc>
                <a:spcPct val="80000"/>
              </a:lnSpc>
            </a:pPr>
            <a:r>
              <a:rPr lang="es-PY" dirty="0"/>
              <a:t>Ofrece un mercado alternativo y complementario a los mercados financieros tradicionales.</a:t>
            </a:r>
          </a:p>
          <a:p>
            <a:pPr lvl="1" eaLnBrk="1" hangingPunct="1">
              <a:lnSpc>
                <a:spcPct val="80000"/>
              </a:lnSpc>
            </a:pPr>
            <a:r>
              <a:rPr lang="es-PY" dirty="0"/>
              <a:t>Propicia el financiamiento a mediano y largo plazo.</a:t>
            </a:r>
          </a:p>
          <a:p>
            <a:pPr lvl="1" eaLnBrk="1" hangingPunct="1">
              <a:lnSpc>
                <a:spcPct val="80000"/>
              </a:lnSpc>
            </a:pPr>
            <a:r>
              <a:rPr lang="es-PY" dirty="0"/>
              <a:t>Genera un mecanismo de transferencia directa del ahorro a la inversión.</a:t>
            </a:r>
          </a:p>
          <a:p>
            <a:pPr lvl="1" eaLnBrk="1" hangingPunct="1">
              <a:lnSpc>
                <a:spcPct val="80000"/>
              </a:lnSpc>
            </a:pPr>
            <a:r>
              <a:rPr lang="es-PY" dirty="0"/>
              <a:t>Proporciona al Estado una fuente alternativa de financiamiento</a:t>
            </a:r>
            <a:r>
              <a:rPr lang="es-PY" dirty="0" smtClean="0"/>
              <a:t>.</a:t>
            </a:r>
            <a:endParaRPr lang="es-PY" dirty="0"/>
          </a:p>
        </p:txBody>
      </p:sp>
    </p:spTree>
    <p:extLst>
      <p:ext uri="{BB962C8B-B14F-4D97-AF65-F5344CB8AC3E}">
        <p14:creationId xmlns:p14="http://schemas.microsoft.com/office/powerpoint/2010/main" val="145432575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8"/>
            <a:ext cx="8229600" cy="5073427"/>
          </a:xfrm>
        </p:spPr>
        <p:txBody>
          <a:bodyPr/>
          <a:lstStyle/>
          <a:p>
            <a:r>
              <a:rPr lang="es-PY" dirty="0" smtClean="0"/>
              <a:t>Participantes:</a:t>
            </a:r>
          </a:p>
          <a:p>
            <a:pPr lvl="1" eaLnBrk="1" hangingPunct="1">
              <a:lnSpc>
                <a:spcPct val="80000"/>
              </a:lnSpc>
            </a:pPr>
            <a:r>
              <a:rPr lang="es-PY" dirty="0" smtClean="0"/>
              <a:t>Comisión </a:t>
            </a:r>
            <a:r>
              <a:rPr lang="es-PY" dirty="0"/>
              <a:t>Nacional de Valores</a:t>
            </a:r>
          </a:p>
          <a:p>
            <a:pPr lvl="1" eaLnBrk="1" hangingPunct="1">
              <a:lnSpc>
                <a:spcPct val="80000"/>
              </a:lnSpc>
            </a:pPr>
            <a:r>
              <a:rPr lang="es-PY" dirty="0"/>
              <a:t>Bolsa de Valores </a:t>
            </a:r>
          </a:p>
          <a:p>
            <a:pPr lvl="1" eaLnBrk="1" hangingPunct="1">
              <a:lnSpc>
                <a:spcPct val="80000"/>
              </a:lnSpc>
            </a:pPr>
            <a:r>
              <a:rPr lang="es-PY" dirty="0"/>
              <a:t>Casas de Bolsa </a:t>
            </a:r>
          </a:p>
          <a:p>
            <a:pPr lvl="1" eaLnBrk="1" hangingPunct="1">
              <a:lnSpc>
                <a:spcPct val="80000"/>
              </a:lnSpc>
            </a:pPr>
            <a:r>
              <a:rPr lang="es-PY" dirty="0"/>
              <a:t>Administradoras de Fondos </a:t>
            </a:r>
          </a:p>
          <a:p>
            <a:pPr lvl="1" eaLnBrk="1" hangingPunct="1">
              <a:lnSpc>
                <a:spcPct val="80000"/>
              </a:lnSpc>
            </a:pPr>
            <a:r>
              <a:rPr lang="es-PY" dirty="0"/>
              <a:t>Auditores Externos </a:t>
            </a:r>
          </a:p>
          <a:p>
            <a:pPr lvl="1" eaLnBrk="1" hangingPunct="1">
              <a:lnSpc>
                <a:spcPct val="80000"/>
              </a:lnSpc>
            </a:pPr>
            <a:r>
              <a:rPr lang="es-PY" dirty="0"/>
              <a:t>Calificadoras de Riesgo</a:t>
            </a:r>
          </a:p>
          <a:p>
            <a:pPr lvl="1" eaLnBrk="1" hangingPunct="1">
              <a:lnSpc>
                <a:spcPct val="80000"/>
              </a:lnSpc>
            </a:pPr>
            <a:r>
              <a:rPr lang="es-PY" dirty="0"/>
              <a:t>Emisores</a:t>
            </a:r>
          </a:p>
          <a:p>
            <a:pPr lvl="1" eaLnBrk="1" hangingPunct="1">
              <a:lnSpc>
                <a:spcPct val="80000"/>
              </a:lnSpc>
            </a:pPr>
            <a:r>
              <a:rPr lang="es-PY" dirty="0"/>
              <a:t>Inversionistas</a:t>
            </a:r>
          </a:p>
        </p:txBody>
      </p:sp>
      <p:sp>
        <p:nvSpPr>
          <p:cNvPr id="4" name="Text Box 2"/>
          <p:cNvSpPr txBox="1">
            <a:spLocks noChangeArrowheads="1"/>
          </p:cNvSpPr>
          <p:nvPr/>
        </p:nvSpPr>
        <p:spPr bwMode="auto">
          <a:xfrm>
            <a:off x="251522" y="393192"/>
            <a:ext cx="8654813"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Mercado de Valores</a:t>
            </a:r>
            <a:endParaRPr lang="es-ES" sz="1600" dirty="0">
              <a:solidFill>
                <a:schemeClr val="bg1"/>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39724481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La Comisión es una entidad de derecho público, autárquica y autónoma, con jurisdicción en toda la República. </a:t>
            </a:r>
          </a:p>
          <a:p>
            <a:r>
              <a:rPr lang="es-ES" dirty="0"/>
              <a:t>Se encarga de Regular y Supervisar el Mercado de Valores.</a:t>
            </a:r>
          </a:p>
          <a:p>
            <a:r>
              <a:rPr lang="es-ES" dirty="0"/>
              <a:t>Sus relaciones con el Poder Ejecutivo se realiza por intermedio del Ministerio de Industria y </a:t>
            </a:r>
            <a:r>
              <a:rPr lang="es-ES" dirty="0" smtClean="0"/>
              <a:t>Comercio. </a:t>
            </a:r>
            <a:endParaRPr lang="es-ES" dirty="0"/>
          </a:p>
          <a:p>
            <a:endParaRPr lang="es-PY"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5"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rPr>
              <a:t>Comisión Nacional de Valores</a:t>
            </a:r>
            <a:endParaRPr lang="es-ES" dirty="0">
              <a:solidFill>
                <a:schemeClr val="bg1"/>
              </a:solidFill>
            </a:endParaRPr>
          </a:p>
        </p:txBody>
      </p:sp>
    </p:spTree>
    <p:extLst>
      <p:ext uri="{BB962C8B-B14F-4D97-AF65-F5344CB8AC3E}">
        <p14:creationId xmlns:p14="http://schemas.microsoft.com/office/powerpoint/2010/main" val="122910638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7642</TotalTime>
  <Words>1561</Words>
  <Application>Microsoft Office PowerPoint</Application>
  <PresentationFormat>Presentación en pantalla (4:3)</PresentationFormat>
  <Paragraphs>213</Paragraphs>
  <Slides>31</Slides>
  <Notes>9</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31</vt:i4>
      </vt:variant>
    </vt:vector>
  </HeadingPairs>
  <TitlesOfParts>
    <vt:vector size="38" baseType="lpstr">
      <vt:lpstr>Arial</vt:lpstr>
      <vt:lpstr>Calibri</vt:lpstr>
      <vt:lpstr>Calibri Light</vt:lpstr>
      <vt:lpstr>Times New Roman</vt:lpstr>
      <vt:lpstr>Diseño predeterminado</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Comisión Nacional de Valores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sbuhk</dc:creator>
  <cp:lastModifiedBy>Juan Baez</cp:lastModifiedBy>
  <cp:revision>580</cp:revision>
  <dcterms:created xsi:type="dcterms:W3CDTF">2007-05-30T19:35:13Z</dcterms:created>
  <dcterms:modified xsi:type="dcterms:W3CDTF">2020-09-23T22:40:15Z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TC011408203082</vt:lpwstr>
  </property>
</Properties>
</file>