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5.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35" r:id="rId2"/>
  </p:sldMasterIdLst>
  <p:notesMasterIdLst>
    <p:notesMasterId r:id="rId27"/>
  </p:notesMasterIdLst>
  <p:sldIdLst>
    <p:sldId id="256" r:id="rId3"/>
    <p:sldId id="422" r:id="rId4"/>
    <p:sldId id="476" r:id="rId5"/>
    <p:sldId id="485" r:id="rId6"/>
    <p:sldId id="478" r:id="rId7"/>
    <p:sldId id="486" r:id="rId8"/>
    <p:sldId id="493" r:id="rId9"/>
    <p:sldId id="479" r:id="rId10"/>
    <p:sldId id="480" r:id="rId11"/>
    <p:sldId id="481" r:id="rId12"/>
    <p:sldId id="483" r:id="rId13"/>
    <p:sldId id="482" r:id="rId14"/>
    <p:sldId id="494" r:id="rId15"/>
    <p:sldId id="495" r:id="rId16"/>
    <p:sldId id="447" r:id="rId17"/>
    <p:sldId id="477" r:id="rId18"/>
    <p:sldId id="488" r:id="rId19"/>
    <p:sldId id="487" r:id="rId20"/>
    <p:sldId id="492" r:id="rId21"/>
    <p:sldId id="489" r:id="rId22"/>
    <p:sldId id="462" r:id="rId23"/>
    <p:sldId id="388" r:id="rId24"/>
    <p:sldId id="475" r:id="rId25"/>
    <p:sldId id="399" r:id="rId26"/>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970"/>
    <a:srgbClr val="99CCFF"/>
    <a:srgbClr val="F4A024"/>
    <a:srgbClr val="A8B9F0"/>
    <a:srgbClr val="0000FF"/>
    <a:srgbClr val="B77833"/>
    <a:srgbClr val="990000"/>
    <a:srgbClr val="993300"/>
    <a:srgbClr val="D39E63"/>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3716" autoAdjust="0"/>
  </p:normalViewPr>
  <p:slideViewPr>
    <p:cSldViewPr>
      <p:cViewPr varScale="1">
        <p:scale>
          <a:sx n="70" d="100"/>
          <a:sy n="70" d="100"/>
        </p:scale>
        <p:origin x="134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CBA1E0-084F-4F17-8686-6DBC4F2B0A95}" type="doc">
      <dgm:prSet loTypeId="urn:microsoft.com/office/officeart/2005/8/layout/lProcess2" loCatId="list" qsTypeId="urn:microsoft.com/office/officeart/2005/8/quickstyle/simple4" qsCatId="simple" csTypeId="urn:microsoft.com/office/officeart/2005/8/colors/accent1_4" csCatId="accent1" phldr="1"/>
      <dgm:spPr/>
    </dgm:pt>
    <dgm:pt modelId="{DAC43633-B1D2-409C-9CC9-1B9DA6AA9D32}">
      <dgm:prSet phldrT="[Texto]" custT="1"/>
      <dgm:spPr>
        <a:solidFill>
          <a:srgbClr val="294970"/>
        </a:solidFill>
        <a:ln>
          <a:solidFill>
            <a:srgbClr val="294970"/>
          </a:solidFill>
        </a:ln>
      </dgm:spPr>
      <dgm:t>
        <a:bodyPr/>
        <a:lstStyle/>
        <a:p>
          <a:r>
            <a:rPr lang="es-ES" sz="1000" b="1" dirty="0">
              <a:solidFill>
                <a:schemeClr val="bg1"/>
              </a:solidFill>
            </a:rPr>
            <a:t>Sociedades Emisoras de Capital Abierto</a:t>
          </a:r>
        </a:p>
      </dgm:t>
    </dgm:pt>
    <dgm:pt modelId="{A7607426-B418-48E2-94FA-065F1C2854B5}" type="parTrans" cxnId="{B7410350-9530-46D6-A3E6-D3C65A96AB43}">
      <dgm:prSet/>
      <dgm:spPr/>
      <dgm:t>
        <a:bodyPr/>
        <a:lstStyle/>
        <a:p>
          <a:endParaRPr lang="es-ES"/>
        </a:p>
      </dgm:t>
    </dgm:pt>
    <dgm:pt modelId="{35E1848A-8595-4FED-9978-19D6CC460C7A}" type="sibTrans" cxnId="{B7410350-9530-46D6-A3E6-D3C65A96AB43}">
      <dgm:prSet/>
      <dgm:spPr/>
      <dgm:t>
        <a:bodyPr/>
        <a:lstStyle/>
        <a:p>
          <a:endParaRPr lang="es-ES"/>
        </a:p>
      </dgm:t>
    </dgm:pt>
    <dgm:pt modelId="{7E0B246B-E8BA-4CC3-B116-65AF96352D7C}">
      <dgm:prSet phldrT="[Texto]" custT="1"/>
      <dgm:spPr>
        <a:solidFill>
          <a:srgbClr val="294970"/>
        </a:solidFill>
        <a:ln>
          <a:solidFill>
            <a:srgbClr val="294970"/>
          </a:solidFill>
        </a:ln>
      </dgm:spPr>
      <dgm:t>
        <a:bodyPr/>
        <a:lstStyle/>
        <a:p>
          <a:r>
            <a:rPr lang="es-ES" sz="1000" b="1" dirty="0">
              <a:solidFill>
                <a:schemeClr val="bg1"/>
              </a:solidFill>
            </a:rPr>
            <a:t>Sociedades Emisoras</a:t>
          </a:r>
        </a:p>
      </dgm:t>
    </dgm:pt>
    <dgm:pt modelId="{651A5751-96FF-4D85-BCE3-F9E251BC0677}" type="parTrans" cxnId="{0315E551-8BC3-43BE-80AD-1DE9A9064507}">
      <dgm:prSet/>
      <dgm:spPr/>
      <dgm:t>
        <a:bodyPr/>
        <a:lstStyle/>
        <a:p>
          <a:endParaRPr lang="es-ES"/>
        </a:p>
      </dgm:t>
    </dgm:pt>
    <dgm:pt modelId="{F204FF43-5EB6-4EA8-A6E6-2F08BF62D964}" type="sibTrans" cxnId="{0315E551-8BC3-43BE-80AD-1DE9A9064507}">
      <dgm:prSet/>
      <dgm:spPr/>
      <dgm:t>
        <a:bodyPr/>
        <a:lstStyle/>
        <a:p>
          <a:endParaRPr lang="es-ES"/>
        </a:p>
      </dgm:t>
    </dgm:pt>
    <dgm:pt modelId="{3E20389E-DF91-496D-AC1F-A605CC5348EE}">
      <dgm:prSet phldrT="[Texto]" custT="1"/>
      <dgm:spPr>
        <a:solidFill>
          <a:srgbClr val="294970"/>
        </a:solidFill>
        <a:ln>
          <a:solidFill>
            <a:srgbClr val="294970"/>
          </a:solidFill>
        </a:ln>
      </dgm:spPr>
      <dgm:t>
        <a:bodyPr/>
        <a:lstStyle/>
        <a:p>
          <a:r>
            <a:rPr lang="es-ES" sz="1000" b="1" dirty="0">
              <a:solidFill>
                <a:schemeClr val="bg1"/>
              </a:solidFill>
            </a:rPr>
            <a:t>Sociedades Calificado-ras de Riesgo</a:t>
          </a:r>
        </a:p>
      </dgm:t>
    </dgm:pt>
    <dgm:pt modelId="{3BFADF1D-2FEA-420E-A2E7-1542F249B6C1}" type="parTrans" cxnId="{11E8F131-79E7-43D2-9E9C-D5FD487B7996}">
      <dgm:prSet/>
      <dgm:spPr/>
      <dgm:t>
        <a:bodyPr/>
        <a:lstStyle/>
        <a:p>
          <a:endParaRPr lang="es-ES"/>
        </a:p>
      </dgm:t>
    </dgm:pt>
    <dgm:pt modelId="{369E1511-443D-408B-8F78-7D07CB5E5B74}" type="sibTrans" cxnId="{11E8F131-79E7-43D2-9E9C-D5FD487B7996}">
      <dgm:prSet/>
      <dgm:spPr/>
      <dgm:t>
        <a:bodyPr/>
        <a:lstStyle/>
        <a:p>
          <a:endParaRPr lang="es-ES"/>
        </a:p>
      </dgm:t>
    </dgm:pt>
    <dgm:pt modelId="{3647A747-E8AD-4CED-93C2-62ACC6D9410D}">
      <dgm:prSet/>
      <dgm:spPr>
        <a:solidFill>
          <a:srgbClr val="A8B9F0"/>
        </a:solidFill>
      </dgm:spPr>
      <dgm:t>
        <a:bodyPr/>
        <a:lstStyle/>
        <a:p>
          <a:r>
            <a:rPr lang="es-PY" b="1" dirty="0">
              <a:solidFill>
                <a:schemeClr val="tx1"/>
              </a:solidFill>
            </a:rPr>
            <a:t>42</a:t>
          </a:r>
          <a:endParaRPr lang="es-ES" b="1" dirty="0">
            <a:solidFill>
              <a:schemeClr val="tx1"/>
            </a:solidFill>
          </a:endParaRPr>
        </a:p>
      </dgm:t>
    </dgm:pt>
    <dgm:pt modelId="{443BB9C3-C0AA-4A71-84DF-7D69FB0798C1}" type="parTrans" cxnId="{23DD2040-96A2-4134-BD57-02B60630C461}">
      <dgm:prSet/>
      <dgm:spPr/>
      <dgm:t>
        <a:bodyPr/>
        <a:lstStyle/>
        <a:p>
          <a:endParaRPr lang="es-ES"/>
        </a:p>
      </dgm:t>
    </dgm:pt>
    <dgm:pt modelId="{ED2920FD-FF51-463A-8C63-B4414AFCC9D4}" type="sibTrans" cxnId="{23DD2040-96A2-4134-BD57-02B60630C461}">
      <dgm:prSet/>
      <dgm:spPr/>
      <dgm:t>
        <a:bodyPr/>
        <a:lstStyle/>
        <a:p>
          <a:endParaRPr lang="es-ES"/>
        </a:p>
      </dgm:t>
    </dgm:pt>
    <dgm:pt modelId="{5C2A0E72-3586-4B71-8490-D8D535A98DD4}">
      <dgm:prSet/>
      <dgm:spPr>
        <a:solidFill>
          <a:srgbClr val="A8B9F0"/>
        </a:solidFill>
      </dgm:spPr>
      <dgm:t>
        <a:bodyPr/>
        <a:lstStyle/>
        <a:p>
          <a:r>
            <a:rPr lang="es-PY" b="1" dirty="0" smtClean="0">
              <a:solidFill>
                <a:schemeClr val="tx1"/>
              </a:solidFill>
            </a:rPr>
            <a:t>45</a:t>
          </a:r>
          <a:endParaRPr lang="es-ES" b="1" dirty="0">
            <a:solidFill>
              <a:schemeClr val="tx1"/>
            </a:solidFill>
          </a:endParaRPr>
        </a:p>
      </dgm:t>
    </dgm:pt>
    <dgm:pt modelId="{4A941794-FECD-4380-A620-CE61F387FBD4}" type="parTrans" cxnId="{A7497100-FD12-42FD-9460-13601899EC3C}">
      <dgm:prSet/>
      <dgm:spPr/>
      <dgm:t>
        <a:bodyPr/>
        <a:lstStyle/>
        <a:p>
          <a:endParaRPr lang="es-ES"/>
        </a:p>
      </dgm:t>
    </dgm:pt>
    <dgm:pt modelId="{29E509B5-32EB-46B8-8061-565D4B79D5DB}" type="sibTrans" cxnId="{A7497100-FD12-42FD-9460-13601899EC3C}">
      <dgm:prSet/>
      <dgm:spPr/>
      <dgm:t>
        <a:bodyPr/>
        <a:lstStyle/>
        <a:p>
          <a:endParaRPr lang="es-ES"/>
        </a:p>
      </dgm:t>
    </dgm:pt>
    <dgm:pt modelId="{EB29F21B-9652-4E85-B596-05359CED0829}">
      <dgm:prSet custT="1"/>
      <dgm:spPr>
        <a:solidFill>
          <a:srgbClr val="294970"/>
        </a:solidFill>
        <a:ln>
          <a:solidFill>
            <a:srgbClr val="294970"/>
          </a:solidFill>
        </a:ln>
      </dgm:spPr>
      <dgm:t>
        <a:bodyPr/>
        <a:lstStyle/>
        <a:p>
          <a:r>
            <a:rPr lang="es-ES" sz="1000" b="1" dirty="0">
              <a:solidFill>
                <a:schemeClr val="bg1"/>
              </a:solidFill>
            </a:rPr>
            <a:t>Administra-doras de Fondos Mutuos</a:t>
          </a:r>
        </a:p>
      </dgm:t>
    </dgm:pt>
    <dgm:pt modelId="{92D6CE18-4DF5-4A70-8180-3BD61B5E43AA}" type="parTrans" cxnId="{A9496513-E6C9-4893-AAD5-EF4EAF8BC5DA}">
      <dgm:prSet/>
      <dgm:spPr/>
      <dgm:t>
        <a:bodyPr/>
        <a:lstStyle/>
        <a:p>
          <a:endParaRPr lang="es-ES"/>
        </a:p>
      </dgm:t>
    </dgm:pt>
    <dgm:pt modelId="{267A68A9-35F6-440B-8CE8-96A6C6037227}" type="sibTrans" cxnId="{A9496513-E6C9-4893-AAD5-EF4EAF8BC5DA}">
      <dgm:prSet/>
      <dgm:spPr/>
      <dgm:t>
        <a:bodyPr/>
        <a:lstStyle/>
        <a:p>
          <a:endParaRPr lang="es-ES"/>
        </a:p>
      </dgm:t>
    </dgm:pt>
    <dgm:pt modelId="{6D8843E2-570E-487C-8FDC-C34857686AF1}">
      <dgm:prSet/>
      <dgm:spPr>
        <a:solidFill>
          <a:srgbClr val="A8B9F0"/>
        </a:solidFill>
      </dgm:spPr>
      <dgm:t>
        <a:bodyPr/>
        <a:lstStyle/>
        <a:p>
          <a:r>
            <a:rPr lang="es-ES" b="1" dirty="0">
              <a:solidFill>
                <a:schemeClr val="tx1"/>
              </a:solidFill>
            </a:rPr>
            <a:t>5</a:t>
          </a:r>
        </a:p>
      </dgm:t>
    </dgm:pt>
    <dgm:pt modelId="{DBD89EB8-EDDC-48B8-9993-6DA369311F8D}" type="parTrans" cxnId="{54BAA3DC-627F-4AE4-8D8A-92993DF70E38}">
      <dgm:prSet/>
      <dgm:spPr/>
      <dgm:t>
        <a:bodyPr/>
        <a:lstStyle/>
        <a:p>
          <a:endParaRPr lang="es-ES"/>
        </a:p>
      </dgm:t>
    </dgm:pt>
    <dgm:pt modelId="{D6A2D014-D2CE-47DD-8925-2264D2766588}" type="sibTrans" cxnId="{54BAA3DC-627F-4AE4-8D8A-92993DF70E38}">
      <dgm:prSet/>
      <dgm:spPr/>
      <dgm:t>
        <a:bodyPr/>
        <a:lstStyle/>
        <a:p>
          <a:endParaRPr lang="es-ES"/>
        </a:p>
      </dgm:t>
    </dgm:pt>
    <dgm:pt modelId="{5A16D061-0140-43FC-A332-89BBD58A98E9}">
      <dgm:prSet/>
      <dgm:spPr>
        <a:solidFill>
          <a:srgbClr val="294970"/>
        </a:solidFill>
        <a:ln>
          <a:solidFill>
            <a:srgbClr val="294970"/>
          </a:solidFill>
        </a:ln>
      </dgm:spPr>
      <dgm:t>
        <a:bodyPr/>
        <a:lstStyle/>
        <a:p>
          <a:r>
            <a:rPr lang="es-ES" b="1" dirty="0">
              <a:solidFill>
                <a:schemeClr val="bg1"/>
              </a:solidFill>
            </a:rPr>
            <a:t>Bolsa de Valores</a:t>
          </a:r>
        </a:p>
      </dgm:t>
    </dgm:pt>
    <dgm:pt modelId="{7F022011-7424-4C5B-A387-CD51D3342FFF}" type="parTrans" cxnId="{878A8C15-6A61-4525-849B-55FD0358D31F}">
      <dgm:prSet/>
      <dgm:spPr/>
      <dgm:t>
        <a:bodyPr/>
        <a:lstStyle/>
        <a:p>
          <a:endParaRPr lang="es-ES"/>
        </a:p>
      </dgm:t>
    </dgm:pt>
    <dgm:pt modelId="{16633900-8895-4702-A436-A84E640766DA}" type="sibTrans" cxnId="{878A8C15-6A61-4525-849B-55FD0358D31F}">
      <dgm:prSet/>
      <dgm:spPr/>
      <dgm:t>
        <a:bodyPr/>
        <a:lstStyle/>
        <a:p>
          <a:endParaRPr lang="es-ES"/>
        </a:p>
      </dgm:t>
    </dgm:pt>
    <dgm:pt modelId="{50B3DED6-EC60-4721-8325-D471AAED7889}">
      <dgm:prSet/>
      <dgm:spPr>
        <a:solidFill>
          <a:srgbClr val="A8B9F0"/>
        </a:solidFill>
      </dgm:spPr>
      <dgm:t>
        <a:bodyPr/>
        <a:lstStyle/>
        <a:p>
          <a:r>
            <a:rPr lang="es-ES" b="1" dirty="0" smtClean="0">
              <a:solidFill>
                <a:schemeClr val="tx1"/>
              </a:solidFill>
            </a:rPr>
            <a:t>5</a:t>
          </a:r>
          <a:endParaRPr lang="es-ES" b="1" dirty="0">
            <a:solidFill>
              <a:schemeClr val="tx1"/>
            </a:solidFill>
          </a:endParaRPr>
        </a:p>
      </dgm:t>
    </dgm:pt>
    <dgm:pt modelId="{4BA825C1-269F-405C-99A5-93688BA11D99}" type="parTrans" cxnId="{BD75D5A1-2983-4D79-B300-8D438886B27D}">
      <dgm:prSet/>
      <dgm:spPr/>
      <dgm:t>
        <a:bodyPr/>
        <a:lstStyle/>
        <a:p>
          <a:endParaRPr lang="es-ES"/>
        </a:p>
      </dgm:t>
    </dgm:pt>
    <dgm:pt modelId="{CEAD5D27-8861-49EC-80BF-1D086450E4F4}" type="sibTrans" cxnId="{BD75D5A1-2983-4D79-B300-8D438886B27D}">
      <dgm:prSet/>
      <dgm:spPr/>
      <dgm:t>
        <a:bodyPr/>
        <a:lstStyle/>
        <a:p>
          <a:endParaRPr lang="es-ES"/>
        </a:p>
      </dgm:t>
    </dgm:pt>
    <dgm:pt modelId="{A8522991-AE3E-4FD9-B74E-D98823EE3D73}">
      <dgm:prSet/>
      <dgm:spPr>
        <a:solidFill>
          <a:srgbClr val="294970"/>
        </a:solidFill>
        <a:ln>
          <a:solidFill>
            <a:srgbClr val="294970"/>
          </a:solidFill>
        </a:ln>
      </dgm:spPr>
      <dgm:t>
        <a:bodyPr/>
        <a:lstStyle/>
        <a:p>
          <a:r>
            <a:rPr lang="es-ES" b="1" dirty="0">
              <a:solidFill>
                <a:schemeClr val="bg1"/>
              </a:solidFill>
            </a:rPr>
            <a:t>Casas de Bolsa</a:t>
          </a:r>
        </a:p>
      </dgm:t>
    </dgm:pt>
    <dgm:pt modelId="{6555B2B7-0BA7-467B-A970-22C80C0206D8}" type="parTrans" cxnId="{C1F070F4-10DF-4219-8C6E-04C07499706B}">
      <dgm:prSet/>
      <dgm:spPr/>
      <dgm:t>
        <a:bodyPr/>
        <a:lstStyle/>
        <a:p>
          <a:endParaRPr lang="es-ES"/>
        </a:p>
      </dgm:t>
    </dgm:pt>
    <dgm:pt modelId="{62F1A2E9-9AC1-4FB0-B94E-1B9AEB967EC5}" type="sibTrans" cxnId="{C1F070F4-10DF-4219-8C6E-04C07499706B}">
      <dgm:prSet/>
      <dgm:spPr/>
      <dgm:t>
        <a:bodyPr/>
        <a:lstStyle/>
        <a:p>
          <a:endParaRPr lang="es-ES"/>
        </a:p>
      </dgm:t>
    </dgm:pt>
    <dgm:pt modelId="{14B9FE33-C66E-4CA0-B589-94EC04259613}">
      <dgm:prSet/>
      <dgm:spPr>
        <a:solidFill>
          <a:srgbClr val="294970"/>
        </a:solidFill>
        <a:ln>
          <a:solidFill>
            <a:srgbClr val="294970"/>
          </a:solidFill>
        </a:ln>
      </dgm:spPr>
      <dgm:t>
        <a:bodyPr/>
        <a:lstStyle/>
        <a:p>
          <a:r>
            <a:rPr lang="es-ES" b="1" dirty="0">
              <a:solidFill>
                <a:schemeClr val="bg1"/>
              </a:solidFill>
            </a:rPr>
            <a:t>Operadores de Bolsa</a:t>
          </a:r>
        </a:p>
      </dgm:t>
    </dgm:pt>
    <dgm:pt modelId="{2B057D3B-7070-4973-9BA7-2FB83477B0FF}" type="parTrans" cxnId="{A6E15C3B-81AE-4338-A5DF-E839563A7AAD}">
      <dgm:prSet/>
      <dgm:spPr/>
      <dgm:t>
        <a:bodyPr/>
        <a:lstStyle/>
        <a:p>
          <a:endParaRPr lang="es-ES"/>
        </a:p>
      </dgm:t>
    </dgm:pt>
    <dgm:pt modelId="{CCFFBAF0-339B-435D-822E-34545310F71E}" type="sibTrans" cxnId="{A6E15C3B-81AE-4338-A5DF-E839563A7AAD}">
      <dgm:prSet/>
      <dgm:spPr/>
      <dgm:t>
        <a:bodyPr/>
        <a:lstStyle/>
        <a:p>
          <a:endParaRPr lang="es-ES"/>
        </a:p>
      </dgm:t>
    </dgm:pt>
    <dgm:pt modelId="{1B1A7EE8-2DD3-487C-9D71-E264AEAE28C4}">
      <dgm:prSet/>
      <dgm:spPr>
        <a:solidFill>
          <a:srgbClr val="A8B9F0"/>
        </a:solidFill>
      </dgm:spPr>
      <dgm:t>
        <a:bodyPr/>
        <a:lstStyle/>
        <a:p>
          <a:r>
            <a:rPr lang="es-ES" b="1" dirty="0">
              <a:solidFill>
                <a:schemeClr val="tx1"/>
              </a:solidFill>
            </a:rPr>
            <a:t>1</a:t>
          </a:r>
        </a:p>
      </dgm:t>
    </dgm:pt>
    <dgm:pt modelId="{06133264-0D0C-494F-AC97-FE01E8862C64}" type="parTrans" cxnId="{48C8AE7A-7AF7-4B2A-9741-64F29A2E1978}">
      <dgm:prSet/>
      <dgm:spPr/>
      <dgm:t>
        <a:bodyPr/>
        <a:lstStyle/>
        <a:p>
          <a:endParaRPr lang="es-ES"/>
        </a:p>
      </dgm:t>
    </dgm:pt>
    <dgm:pt modelId="{979FFBCD-5F93-49A1-B309-8A4B557B8CEB}" type="sibTrans" cxnId="{48C8AE7A-7AF7-4B2A-9741-64F29A2E1978}">
      <dgm:prSet/>
      <dgm:spPr/>
      <dgm:t>
        <a:bodyPr/>
        <a:lstStyle/>
        <a:p>
          <a:endParaRPr lang="es-ES"/>
        </a:p>
      </dgm:t>
    </dgm:pt>
    <dgm:pt modelId="{D6B66F23-6D87-4974-87FC-A0F64FF662C4}">
      <dgm:prSet/>
      <dgm:spPr>
        <a:solidFill>
          <a:srgbClr val="A8B9F0"/>
        </a:solidFill>
      </dgm:spPr>
      <dgm:t>
        <a:bodyPr/>
        <a:lstStyle/>
        <a:p>
          <a:r>
            <a:rPr lang="es-ES" b="1" dirty="0">
              <a:solidFill>
                <a:schemeClr val="tx1"/>
              </a:solidFill>
            </a:rPr>
            <a:t>14</a:t>
          </a:r>
        </a:p>
      </dgm:t>
    </dgm:pt>
    <dgm:pt modelId="{957CACCC-5D30-4D10-9A4D-8B48763DFAE1}" type="parTrans" cxnId="{253FE46C-D567-49B7-A3D2-14FCBC5E6F70}">
      <dgm:prSet/>
      <dgm:spPr/>
      <dgm:t>
        <a:bodyPr/>
        <a:lstStyle/>
        <a:p>
          <a:endParaRPr lang="es-ES"/>
        </a:p>
      </dgm:t>
    </dgm:pt>
    <dgm:pt modelId="{DC892BCE-AB55-4AD7-B4E1-85C6569494C0}" type="sibTrans" cxnId="{253FE46C-D567-49B7-A3D2-14FCBC5E6F70}">
      <dgm:prSet/>
      <dgm:spPr/>
      <dgm:t>
        <a:bodyPr/>
        <a:lstStyle/>
        <a:p>
          <a:endParaRPr lang="es-ES"/>
        </a:p>
      </dgm:t>
    </dgm:pt>
    <dgm:pt modelId="{C5DC2F95-99CD-44B7-88B1-6BB4DE3CB43A}">
      <dgm:prSet/>
      <dgm:spPr>
        <a:solidFill>
          <a:srgbClr val="294970"/>
        </a:solidFill>
        <a:ln>
          <a:solidFill>
            <a:srgbClr val="294970"/>
          </a:solidFill>
        </a:ln>
      </dgm:spPr>
      <dgm:t>
        <a:bodyPr/>
        <a:lstStyle/>
        <a:p>
          <a:r>
            <a:rPr lang="es-ES" b="1" dirty="0">
              <a:solidFill>
                <a:schemeClr val="bg1"/>
              </a:solidFill>
            </a:rPr>
            <a:t>Auditores Externos</a:t>
          </a:r>
        </a:p>
      </dgm:t>
    </dgm:pt>
    <dgm:pt modelId="{D406BF55-4CCB-4C9A-BDDA-AACB01EFBC12}" type="parTrans" cxnId="{896A46C3-BD66-4341-9CBE-ADD5E91AB586}">
      <dgm:prSet/>
      <dgm:spPr/>
      <dgm:t>
        <a:bodyPr/>
        <a:lstStyle/>
        <a:p>
          <a:endParaRPr lang="es-ES"/>
        </a:p>
      </dgm:t>
    </dgm:pt>
    <dgm:pt modelId="{9ECF8652-BED5-414F-A574-D19C73661ADA}" type="sibTrans" cxnId="{896A46C3-BD66-4341-9CBE-ADD5E91AB586}">
      <dgm:prSet/>
      <dgm:spPr/>
      <dgm:t>
        <a:bodyPr/>
        <a:lstStyle/>
        <a:p>
          <a:endParaRPr lang="es-ES"/>
        </a:p>
      </dgm:t>
    </dgm:pt>
    <dgm:pt modelId="{AE680E00-25D2-48DF-8F33-EE0C021E6221}">
      <dgm:prSet/>
      <dgm:spPr>
        <a:solidFill>
          <a:srgbClr val="A8B9F0"/>
        </a:solidFill>
      </dgm:spPr>
      <dgm:t>
        <a:bodyPr/>
        <a:lstStyle/>
        <a:p>
          <a:r>
            <a:rPr lang="es-ES" b="1" dirty="0" smtClean="0">
              <a:solidFill>
                <a:schemeClr val="tx1"/>
              </a:solidFill>
            </a:rPr>
            <a:t>38</a:t>
          </a:r>
          <a:endParaRPr lang="es-ES" b="1" dirty="0">
            <a:solidFill>
              <a:schemeClr val="tx1"/>
            </a:solidFill>
          </a:endParaRPr>
        </a:p>
      </dgm:t>
    </dgm:pt>
    <dgm:pt modelId="{9FFC4C6D-1E73-45DF-8D34-C25BF78B318D}" type="parTrans" cxnId="{AEDC5567-65F7-448D-9220-C3F181825289}">
      <dgm:prSet/>
      <dgm:spPr/>
      <dgm:t>
        <a:bodyPr/>
        <a:lstStyle/>
        <a:p>
          <a:endParaRPr lang="es-ES"/>
        </a:p>
      </dgm:t>
    </dgm:pt>
    <dgm:pt modelId="{2D1C362D-6815-4E9A-BD46-0B4A13BD3841}" type="sibTrans" cxnId="{AEDC5567-65F7-448D-9220-C3F181825289}">
      <dgm:prSet/>
      <dgm:spPr/>
      <dgm:t>
        <a:bodyPr/>
        <a:lstStyle/>
        <a:p>
          <a:endParaRPr lang="es-ES"/>
        </a:p>
      </dgm:t>
    </dgm:pt>
    <dgm:pt modelId="{08469BEB-3074-4C10-8A9E-38EFCE8EF0AA}">
      <dgm:prSet/>
      <dgm:spPr>
        <a:solidFill>
          <a:srgbClr val="A8B9F0"/>
        </a:solidFill>
      </dgm:spPr>
      <dgm:t>
        <a:bodyPr/>
        <a:lstStyle/>
        <a:p>
          <a:r>
            <a:rPr lang="es-ES" b="1" dirty="0" smtClean="0">
              <a:solidFill>
                <a:schemeClr val="tx1"/>
              </a:solidFill>
            </a:rPr>
            <a:t>32</a:t>
          </a:r>
          <a:endParaRPr lang="es-ES" b="1" dirty="0">
            <a:solidFill>
              <a:schemeClr val="tx1"/>
            </a:solidFill>
          </a:endParaRPr>
        </a:p>
      </dgm:t>
    </dgm:pt>
    <dgm:pt modelId="{364138C8-368E-4FC1-AB50-784D24DDC631}" type="sibTrans" cxnId="{4C6FA3BA-425E-4416-815E-E6EBF4F3354F}">
      <dgm:prSet/>
      <dgm:spPr/>
      <dgm:t>
        <a:bodyPr/>
        <a:lstStyle/>
        <a:p>
          <a:endParaRPr lang="es-ES"/>
        </a:p>
      </dgm:t>
    </dgm:pt>
    <dgm:pt modelId="{E57FF722-9FB3-49E8-9CE4-D56FD533991E}" type="parTrans" cxnId="{4C6FA3BA-425E-4416-815E-E6EBF4F3354F}">
      <dgm:prSet/>
      <dgm:spPr/>
      <dgm:t>
        <a:bodyPr/>
        <a:lstStyle/>
        <a:p>
          <a:endParaRPr lang="es-ES"/>
        </a:p>
      </dgm:t>
    </dgm:pt>
    <dgm:pt modelId="{932B8C88-1897-4352-AF9B-E5B08E91765E}">
      <dgm:prSet/>
      <dgm:spPr>
        <a:solidFill>
          <a:srgbClr val="A8B9F0"/>
        </a:solidFill>
      </dgm:spPr>
      <dgm:t>
        <a:bodyPr/>
        <a:lstStyle/>
        <a:p>
          <a:r>
            <a:rPr lang="es-PY" b="1" dirty="0" smtClean="0">
              <a:solidFill>
                <a:schemeClr val="tx1"/>
              </a:solidFill>
            </a:rPr>
            <a:t>11</a:t>
          </a:r>
          <a:endParaRPr lang="es-ES" b="1" dirty="0">
            <a:solidFill>
              <a:schemeClr val="tx1"/>
            </a:solidFill>
          </a:endParaRPr>
        </a:p>
      </dgm:t>
    </dgm:pt>
    <dgm:pt modelId="{F1656DE1-AC35-492C-9BC2-69CD1E24A5D5}" type="parTrans" cxnId="{8DF23F1E-84D3-44AC-8930-CC1F7C5CA255}">
      <dgm:prSet/>
      <dgm:spPr/>
      <dgm:t>
        <a:bodyPr/>
        <a:lstStyle/>
        <a:p>
          <a:endParaRPr lang="es-ES"/>
        </a:p>
      </dgm:t>
    </dgm:pt>
    <dgm:pt modelId="{C0009A02-68C7-4D0F-A98F-C2F585FA020C}" type="sibTrans" cxnId="{8DF23F1E-84D3-44AC-8930-CC1F7C5CA255}">
      <dgm:prSet/>
      <dgm:spPr/>
      <dgm:t>
        <a:bodyPr/>
        <a:lstStyle/>
        <a:p>
          <a:endParaRPr lang="es-ES"/>
        </a:p>
      </dgm:t>
    </dgm:pt>
    <dgm:pt modelId="{231C8D49-A548-441E-B756-6D1D6D2A5F22}">
      <dgm:prSet/>
      <dgm:spPr>
        <a:solidFill>
          <a:srgbClr val="294970"/>
        </a:solidFill>
      </dgm:spPr>
      <dgm:t>
        <a:bodyPr/>
        <a:lstStyle/>
        <a:p>
          <a:r>
            <a:rPr lang="es-PY" b="1" dirty="0">
              <a:solidFill>
                <a:schemeClr val="bg1"/>
              </a:solidFill>
            </a:rPr>
            <a:t>Entidades Públicas Incorporadas</a:t>
          </a:r>
          <a:endParaRPr lang="es-ES" b="1" dirty="0">
            <a:solidFill>
              <a:schemeClr val="bg1"/>
            </a:solidFill>
          </a:endParaRPr>
        </a:p>
      </dgm:t>
    </dgm:pt>
    <dgm:pt modelId="{3C482B9B-D022-40A1-92F5-3E861D98897D}" type="parTrans" cxnId="{A8680F05-DC67-4737-A8D3-C4A053C2207B}">
      <dgm:prSet/>
      <dgm:spPr/>
      <dgm:t>
        <a:bodyPr/>
        <a:lstStyle/>
        <a:p>
          <a:endParaRPr lang="es-ES"/>
        </a:p>
      </dgm:t>
    </dgm:pt>
    <dgm:pt modelId="{2F0084A7-1C27-43E2-93F9-9ECDB7E0C237}" type="sibTrans" cxnId="{A8680F05-DC67-4737-A8D3-C4A053C2207B}">
      <dgm:prSet/>
      <dgm:spPr/>
      <dgm:t>
        <a:bodyPr/>
        <a:lstStyle/>
        <a:p>
          <a:endParaRPr lang="es-ES"/>
        </a:p>
      </dgm:t>
    </dgm:pt>
    <dgm:pt modelId="{7E5FA52D-28DF-47C1-8A2C-D54D60AA64A6}" type="pres">
      <dgm:prSet presAssocID="{35CBA1E0-084F-4F17-8686-6DBC4F2B0A95}" presName="theList" presStyleCnt="0">
        <dgm:presLayoutVars>
          <dgm:dir/>
          <dgm:animLvl val="lvl"/>
          <dgm:resizeHandles val="exact"/>
        </dgm:presLayoutVars>
      </dgm:prSet>
      <dgm:spPr/>
    </dgm:pt>
    <dgm:pt modelId="{E79FEA87-A28E-4DF1-A5CB-EA3A4D0F2C6D}" type="pres">
      <dgm:prSet presAssocID="{DAC43633-B1D2-409C-9CC9-1B9DA6AA9D32}" presName="compNode" presStyleCnt="0"/>
      <dgm:spPr/>
    </dgm:pt>
    <dgm:pt modelId="{225F6A5D-86EA-4167-AE8A-C1FC22873F14}" type="pres">
      <dgm:prSet presAssocID="{DAC43633-B1D2-409C-9CC9-1B9DA6AA9D32}" presName="aNode" presStyleLbl="bgShp" presStyleIdx="0" presStyleCnt="9"/>
      <dgm:spPr/>
      <dgm:t>
        <a:bodyPr/>
        <a:lstStyle/>
        <a:p>
          <a:endParaRPr lang="es-PY"/>
        </a:p>
      </dgm:t>
    </dgm:pt>
    <dgm:pt modelId="{4D34E4B4-DF5D-40D0-A770-D6080D7B2E5F}" type="pres">
      <dgm:prSet presAssocID="{DAC43633-B1D2-409C-9CC9-1B9DA6AA9D32}" presName="textNode" presStyleLbl="bgShp" presStyleIdx="0" presStyleCnt="9"/>
      <dgm:spPr/>
      <dgm:t>
        <a:bodyPr/>
        <a:lstStyle/>
        <a:p>
          <a:endParaRPr lang="es-PY"/>
        </a:p>
      </dgm:t>
    </dgm:pt>
    <dgm:pt modelId="{32DACF05-3DF2-4C25-8CAE-6499521D019E}" type="pres">
      <dgm:prSet presAssocID="{DAC43633-B1D2-409C-9CC9-1B9DA6AA9D32}" presName="compChildNode" presStyleCnt="0"/>
      <dgm:spPr/>
    </dgm:pt>
    <dgm:pt modelId="{08A55DD3-D039-46B3-9268-8AC3D972275E}" type="pres">
      <dgm:prSet presAssocID="{DAC43633-B1D2-409C-9CC9-1B9DA6AA9D32}" presName="theInnerList" presStyleCnt="0"/>
      <dgm:spPr/>
    </dgm:pt>
    <dgm:pt modelId="{1646FAC6-2632-4BCD-B563-74689AB27707}" type="pres">
      <dgm:prSet presAssocID="{3647A747-E8AD-4CED-93C2-62ACC6D9410D}" presName="childNode" presStyleLbl="node1" presStyleIdx="0" presStyleCnt="9" custScaleY="53024" custLinFactNeighborX="2952" custLinFactNeighborY="-31516">
        <dgm:presLayoutVars>
          <dgm:bulletEnabled val="1"/>
        </dgm:presLayoutVars>
      </dgm:prSet>
      <dgm:spPr/>
      <dgm:t>
        <a:bodyPr/>
        <a:lstStyle/>
        <a:p>
          <a:endParaRPr lang="es-PY"/>
        </a:p>
      </dgm:t>
    </dgm:pt>
    <dgm:pt modelId="{0C44565E-333B-4D15-BB36-D28F34590FDE}" type="pres">
      <dgm:prSet presAssocID="{DAC43633-B1D2-409C-9CC9-1B9DA6AA9D32}" presName="aSpace" presStyleCnt="0"/>
      <dgm:spPr/>
    </dgm:pt>
    <dgm:pt modelId="{A2A73DF0-51AC-48C1-AC6E-EF9C9E04F6D1}" type="pres">
      <dgm:prSet presAssocID="{7E0B246B-E8BA-4CC3-B116-65AF96352D7C}" presName="compNode" presStyleCnt="0"/>
      <dgm:spPr/>
    </dgm:pt>
    <dgm:pt modelId="{F9589525-0568-4841-B0FE-37F97B58709B}" type="pres">
      <dgm:prSet presAssocID="{7E0B246B-E8BA-4CC3-B116-65AF96352D7C}" presName="aNode" presStyleLbl="bgShp" presStyleIdx="1" presStyleCnt="9"/>
      <dgm:spPr/>
      <dgm:t>
        <a:bodyPr/>
        <a:lstStyle/>
        <a:p>
          <a:endParaRPr lang="es-PY"/>
        </a:p>
      </dgm:t>
    </dgm:pt>
    <dgm:pt modelId="{F2B62C44-DCC8-413A-9C76-E8E6378D00FB}" type="pres">
      <dgm:prSet presAssocID="{7E0B246B-E8BA-4CC3-B116-65AF96352D7C}" presName="textNode" presStyleLbl="bgShp" presStyleIdx="1" presStyleCnt="9"/>
      <dgm:spPr/>
      <dgm:t>
        <a:bodyPr/>
        <a:lstStyle/>
        <a:p>
          <a:endParaRPr lang="es-PY"/>
        </a:p>
      </dgm:t>
    </dgm:pt>
    <dgm:pt modelId="{CC8F8E9C-FA13-47EC-997E-94677D0C6F6D}" type="pres">
      <dgm:prSet presAssocID="{7E0B246B-E8BA-4CC3-B116-65AF96352D7C}" presName="compChildNode" presStyleCnt="0"/>
      <dgm:spPr/>
    </dgm:pt>
    <dgm:pt modelId="{9BAA1861-3779-46AD-8C52-4C48A06B72A1}" type="pres">
      <dgm:prSet presAssocID="{7E0B246B-E8BA-4CC3-B116-65AF96352D7C}" presName="theInnerList" presStyleCnt="0"/>
      <dgm:spPr/>
    </dgm:pt>
    <dgm:pt modelId="{486EB946-39D3-429C-A56C-F22374F3FE94}" type="pres">
      <dgm:prSet presAssocID="{5C2A0E72-3586-4B71-8490-D8D535A98DD4}" presName="childNode" presStyleLbl="node1" presStyleIdx="1" presStyleCnt="9" custScaleY="53024" custLinFactNeighborX="2952" custLinFactNeighborY="-31516">
        <dgm:presLayoutVars>
          <dgm:bulletEnabled val="1"/>
        </dgm:presLayoutVars>
      </dgm:prSet>
      <dgm:spPr/>
      <dgm:t>
        <a:bodyPr/>
        <a:lstStyle/>
        <a:p>
          <a:endParaRPr lang="es-PY"/>
        </a:p>
      </dgm:t>
    </dgm:pt>
    <dgm:pt modelId="{79A9B0CC-F96E-4BB6-BFAC-AF4E8E38E319}" type="pres">
      <dgm:prSet presAssocID="{7E0B246B-E8BA-4CC3-B116-65AF96352D7C}" presName="aSpace" presStyleCnt="0"/>
      <dgm:spPr/>
    </dgm:pt>
    <dgm:pt modelId="{D1591414-CEB2-46A6-9220-92DB01BF1441}" type="pres">
      <dgm:prSet presAssocID="{3E20389E-DF91-496D-AC1F-A605CC5348EE}" presName="compNode" presStyleCnt="0"/>
      <dgm:spPr/>
    </dgm:pt>
    <dgm:pt modelId="{47549B1B-33B1-4527-8F28-45467ED14829}" type="pres">
      <dgm:prSet presAssocID="{3E20389E-DF91-496D-AC1F-A605CC5348EE}" presName="aNode" presStyleLbl="bgShp" presStyleIdx="2" presStyleCnt="9"/>
      <dgm:spPr/>
      <dgm:t>
        <a:bodyPr/>
        <a:lstStyle/>
        <a:p>
          <a:endParaRPr lang="es-PY"/>
        </a:p>
      </dgm:t>
    </dgm:pt>
    <dgm:pt modelId="{BA0F95B5-ACDD-4BAF-BEB5-FFC12A73FCC2}" type="pres">
      <dgm:prSet presAssocID="{3E20389E-DF91-496D-AC1F-A605CC5348EE}" presName="textNode" presStyleLbl="bgShp" presStyleIdx="2" presStyleCnt="9"/>
      <dgm:spPr/>
      <dgm:t>
        <a:bodyPr/>
        <a:lstStyle/>
        <a:p>
          <a:endParaRPr lang="es-PY"/>
        </a:p>
      </dgm:t>
    </dgm:pt>
    <dgm:pt modelId="{BF5976E7-3AD2-4B08-A18A-7F146DFC97B5}" type="pres">
      <dgm:prSet presAssocID="{3E20389E-DF91-496D-AC1F-A605CC5348EE}" presName="compChildNode" presStyleCnt="0"/>
      <dgm:spPr/>
    </dgm:pt>
    <dgm:pt modelId="{E1422F92-3940-44E9-855B-7D64FE3E86EC}" type="pres">
      <dgm:prSet presAssocID="{3E20389E-DF91-496D-AC1F-A605CC5348EE}" presName="theInnerList" presStyleCnt="0"/>
      <dgm:spPr/>
    </dgm:pt>
    <dgm:pt modelId="{9322BDDC-A389-4571-A6D1-D87DA7A75573}" type="pres">
      <dgm:prSet presAssocID="{6D8843E2-570E-487C-8FDC-C34857686AF1}" presName="childNode" presStyleLbl="node1" presStyleIdx="2" presStyleCnt="9" custScaleY="53024" custLinFactNeighborX="2952" custLinFactNeighborY="-31516">
        <dgm:presLayoutVars>
          <dgm:bulletEnabled val="1"/>
        </dgm:presLayoutVars>
      </dgm:prSet>
      <dgm:spPr/>
      <dgm:t>
        <a:bodyPr/>
        <a:lstStyle/>
        <a:p>
          <a:endParaRPr lang="es-PY"/>
        </a:p>
      </dgm:t>
    </dgm:pt>
    <dgm:pt modelId="{1F694212-8010-4EE8-A0AD-4AF0BAB38B9C}" type="pres">
      <dgm:prSet presAssocID="{3E20389E-DF91-496D-AC1F-A605CC5348EE}" presName="aSpace" presStyleCnt="0"/>
      <dgm:spPr/>
    </dgm:pt>
    <dgm:pt modelId="{7C912F30-655B-477F-BB0A-17F8A8479077}" type="pres">
      <dgm:prSet presAssocID="{EB29F21B-9652-4E85-B596-05359CED0829}" presName="compNode" presStyleCnt="0"/>
      <dgm:spPr/>
    </dgm:pt>
    <dgm:pt modelId="{44B89561-288E-481C-B640-0E38C15E7CC8}" type="pres">
      <dgm:prSet presAssocID="{EB29F21B-9652-4E85-B596-05359CED0829}" presName="aNode" presStyleLbl="bgShp" presStyleIdx="3" presStyleCnt="9"/>
      <dgm:spPr/>
      <dgm:t>
        <a:bodyPr/>
        <a:lstStyle/>
        <a:p>
          <a:endParaRPr lang="es-PY"/>
        </a:p>
      </dgm:t>
    </dgm:pt>
    <dgm:pt modelId="{256CDE76-FB89-4620-8228-3F1C084133D7}" type="pres">
      <dgm:prSet presAssocID="{EB29F21B-9652-4E85-B596-05359CED0829}" presName="textNode" presStyleLbl="bgShp" presStyleIdx="3" presStyleCnt="9"/>
      <dgm:spPr/>
      <dgm:t>
        <a:bodyPr/>
        <a:lstStyle/>
        <a:p>
          <a:endParaRPr lang="es-PY"/>
        </a:p>
      </dgm:t>
    </dgm:pt>
    <dgm:pt modelId="{DDF125B7-6C12-480B-B555-8DA7F4E4C380}" type="pres">
      <dgm:prSet presAssocID="{EB29F21B-9652-4E85-B596-05359CED0829}" presName="compChildNode" presStyleCnt="0"/>
      <dgm:spPr/>
    </dgm:pt>
    <dgm:pt modelId="{734AB5F2-D4C2-42DB-AC56-723A1C7A6BEE}" type="pres">
      <dgm:prSet presAssocID="{EB29F21B-9652-4E85-B596-05359CED0829}" presName="theInnerList" presStyleCnt="0"/>
      <dgm:spPr/>
    </dgm:pt>
    <dgm:pt modelId="{E5F0B6A8-0441-4536-A998-357953363ACC}" type="pres">
      <dgm:prSet presAssocID="{50B3DED6-EC60-4721-8325-D471AAED7889}" presName="childNode" presStyleLbl="node1" presStyleIdx="3" presStyleCnt="9" custScaleY="53024" custLinFactNeighborX="2952" custLinFactNeighborY="-31516">
        <dgm:presLayoutVars>
          <dgm:bulletEnabled val="1"/>
        </dgm:presLayoutVars>
      </dgm:prSet>
      <dgm:spPr/>
      <dgm:t>
        <a:bodyPr/>
        <a:lstStyle/>
        <a:p>
          <a:endParaRPr lang="es-PY"/>
        </a:p>
      </dgm:t>
    </dgm:pt>
    <dgm:pt modelId="{B4D67B4C-BC47-46F3-BE4E-51CF265E793A}" type="pres">
      <dgm:prSet presAssocID="{EB29F21B-9652-4E85-B596-05359CED0829}" presName="aSpace" presStyleCnt="0"/>
      <dgm:spPr/>
    </dgm:pt>
    <dgm:pt modelId="{2868AF3B-C0EB-471D-9094-A3DFE3AE4775}" type="pres">
      <dgm:prSet presAssocID="{5A16D061-0140-43FC-A332-89BBD58A98E9}" presName="compNode" presStyleCnt="0"/>
      <dgm:spPr/>
    </dgm:pt>
    <dgm:pt modelId="{8C7DDEDF-1D4F-4B38-96FE-0D0567C9BEE5}" type="pres">
      <dgm:prSet presAssocID="{5A16D061-0140-43FC-A332-89BBD58A98E9}" presName="aNode" presStyleLbl="bgShp" presStyleIdx="4" presStyleCnt="9"/>
      <dgm:spPr/>
      <dgm:t>
        <a:bodyPr/>
        <a:lstStyle/>
        <a:p>
          <a:endParaRPr lang="es-PY"/>
        </a:p>
      </dgm:t>
    </dgm:pt>
    <dgm:pt modelId="{6BB3210C-2236-43BC-9405-408F4875FE16}" type="pres">
      <dgm:prSet presAssocID="{5A16D061-0140-43FC-A332-89BBD58A98E9}" presName="textNode" presStyleLbl="bgShp" presStyleIdx="4" presStyleCnt="9"/>
      <dgm:spPr/>
      <dgm:t>
        <a:bodyPr/>
        <a:lstStyle/>
        <a:p>
          <a:endParaRPr lang="es-PY"/>
        </a:p>
      </dgm:t>
    </dgm:pt>
    <dgm:pt modelId="{64BB0E21-201E-4625-AD4F-C2BC721CBE29}" type="pres">
      <dgm:prSet presAssocID="{5A16D061-0140-43FC-A332-89BBD58A98E9}" presName="compChildNode" presStyleCnt="0"/>
      <dgm:spPr/>
    </dgm:pt>
    <dgm:pt modelId="{7F17EB0E-02B0-45AD-AFFB-DAE79C4E4052}" type="pres">
      <dgm:prSet presAssocID="{5A16D061-0140-43FC-A332-89BBD58A98E9}" presName="theInnerList" presStyleCnt="0"/>
      <dgm:spPr/>
    </dgm:pt>
    <dgm:pt modelId="{5D6A0971-9B9C-492D-B37D-B820933124BB}" type="pres">
      <dgm:prSet presAssocID="{1B1A7EE8-2DD3-487C-9D71-E264AEAE28C4}" presName="childNode" presStyleLbl="node1" presStyleIdx="4" presStyleCnt="9" custScaleY="53024" custLinFactNeighborX="2952" custLinFactNeighborY="-31516">
        <dgm:presLayoutVars>
          <dgm:bulletEnabled val="1"/>
        </dgm:presLayoutVars>
      </dgm:prSet>
      <dgm:spPr/>
      <dgm:t>
        <a:bodyPr/>
        <a:lstStyle/>
        <a:p>
          <a:endParaRPr lang="es-PY"/>
        </a:p>
      </dgm:t>
    </dgm:pt>
    <dgm:pt modelId="{58073FF2-F7D1-43CC-983E-28EF628D1C2A}" type="pres">
      <dgm:prSet presAssocID="{5A16D061-0140-43FC-A332-89BBD58A98E9}" presName="aSpace" presStyleCnt="0"/>
      <dgm:spPr/>
    </dgm:pt>
    <dgm:pt modelId="{ECFEE5B5-BA4C-4C1A-9E94-C34AA59AF80B}" type="pres">
      <dgm:prSet presAssocID="{A8522991-AE3E-4FD9-B74E-D98823EE3D73}" presName="compNode" presStyleCnt="0"/>
      <dgm:spPr/>
    </dgm:pt>
    <dgm:pt modelId="{27060A8B-13D6-4B3D-9CB9-3419E97BD52B}" type="pres">
      <dgm:prSet presAssocID="{A8522991-AE3E-4FD9-B74E-D98823EE3D73}" presName="aNode" presStyleLbl="bgShp" presStyleIdx="5" presStyleCnt="9"/>
      <dgm:spPr/>
      <dgm:t>
        <a:bodyPr/>
        <a:lstStyle/>
        <a:p>
          <a:endParaRPr lang="es-PY"/>
        </a:p>
      </dgm:t>
    </dgm:pt>
    <dgm:pt modelId="{DCA5B192-67B3-4127-9D05-43D97ED2C0B5}" type="pres">
      <dgm:prSet presAssocID="{A8522991-AE3E-4FD9-B74E-D98823EE3D73}" presName="textNode" presStyleLbl="bgShp" presStyleIdx="5" presStyleCnt="9"/>
      <dgm:spPr/>
      <dgm:t>
        <a:bodyPr/>
        <a:lstStyle/>
        <a:p>
          <a:endParaRPr lang="es-PY"/>
        </a:p>
      </dgm:t>
    </dgm:pt>
    <dgm:pt modelId="{D33CD3B2-C83C-4E4D-8E43-8F48DEE5017D}" type="pres">
      <dgm:prSet presAssocID="{A8522991-AE3E-4FD9-B74E-D98823EE3D73}" presName="compChildNode" presStyleCnt="0"/>
      <dgm:spPr/>
    </dgm:pt>
    <dgm:pt modelId="{8B0E4CCE-1900-4A12-B62D-86A7F5246DD4}" type="pres">
      <dgm:prSet presAssocID="{A8522991-AE3E-4FD9-B74E-D98823EE3D73}" presName="theInnerList" presStyleCnt="0"/>
      <dgm:spPr/>
    </dgm:pt>
    <dgm:pt modelId="{E305C52A-C5AA-40E3-91E6-46AB9BD182EE}" type="pres">
      <dgm:prSet presAssocID="{D6B66F23-6D87-4974-87FC-A0F64FF662C4}" presName="childNode" presStyleLbl="node1" presStyleIdx="5" presStyleCnt="9" custScaleY="52651" custLinFactNeighborX="3993" custLinFactNeighborY="-30471">
        <dgm:presLayoutVars>
          <dgm:bulletEnabled val="1"/>
        </dgm:presLayoutVars>
      </dgm:prSet>
      <dgm:spPr/>
      <dgm:t>
        <a:bodyPr/>
        <a:lstStyle/>
        <a:p>
          <a:endParaRPr lang="es-PY"/>
        </a:p>
      </dgm:t>
    </dgm:pt>
    <dgm:pt modelId="{EB04AA3B-5406-48D1-9DB2-99B962A85B3D}" type="pres">
      <dgm:prSet presAssocID="{A8522991-AE3E-4FD9-B74E-D98823EE3D73}" presName="aSpace" presStyleCnt="0"/>
      <dgm:spPr/>
    </dgm:pt>
    <dgm:pt modelId="{57905370-599F-4D69-912E-23978A415D9A}" type="pres">
      <dgm:prSet presAssocID="{14B9FE33-C66E-4CA0-B589-94EC04259613}" presName="compNode" presStyleCnt="0"/>
      <dgm:spPr/>
    </dgm:pt>
    <dgm:pt modelId="{DABBCD87-F31B-4D54-AA77-D2DD7C937F49}" type="pres">
      <dgm:prSet presAssocID="{14B9FE33-C66E-4CA0-B589-94EC04259613}" presName="aNode" presStyleLbl="bgShp" presStyleIdx="6" presStyleCnt="9"/>
      <dgm:spPr/>
      <dgm:t>
        <a:bodyPr/>
        <a:lstStyle/>
        <a:p>
          <a:endParaRPr lang="es-PY"/>
        </a:p>
      </dgm:t>
    </dgm:pt>
    <dgm:pt modelId="{5F1EDF8B-B913-4E24-A09B-C3309578ACA3}" type="pres">
      <dgm:prSet presAssocID="{14B9FE33-C66E-4CA0-B589-94EC04259613}" presName="textNode" presStyleLbl="bgShp" presStyleIdx="6" presStyleCnt="9"/>
      <dgm:spPr/>
      <dgm:t>
        <a:bodyPr/>
        <a:lstStyle/>
        <a:p>
          <a:endParaRPr lang="es-PY"/>
        </a:p>
      </dgm:t>
    </dgm:pt>
    <dgm:pt modelId="{CE601B42-D9E4-42FF-8330-6F9EC18AB47F}" type="pres">
      <dgm:prSet presAssocID="{14B9FE33-C66E-4CA0-B589-94EC04259613}" presName="compChildNode" presStyleCnt="0"/>
      <dgm:spPr/>
    </dgm:pt>
    <dgm:pt modelId="{AEA6138D-5A84-4F2A-9349-75F00E4C3FA5}" type="pres">
      <dgm:prSet presAssocID="{14B9FE33-C66E-4CA0-B589-94EC04259613}" presName="theInnerList" presStyleCnt="0"/>
      <dgm:spPr/>
    </dgm:pt>
    <dgm:pt modelId="{85BF2E0B-2616-46CD-AB9D-C3EE2FFD1023}" type="pres">
      <dgm:prSet presAssocID="{08469BEB-3074-4C10-8A9E-38EFCE8EF0AA}" presName="childNode" presStyleLbl="node1" presStyleIdx="6" presStyleCnt="9" custScaleY="53026" custLinFactNeighborX="2952" custLinFactNeighborY="-30283">
        <dgm:presLayoutVars>
          <dgm:bulletEnabled val="1"/>
        </dgm:presLayoutVars>
      </dgm:prSet>
      <dgm:spPr/>
      <dgm:t>
        <a:bodyPr/>
        <a:lstStyle/>
        <a:p>
          <a:endParaRPr lang="es-PY"/>
        </a:p>
      </dgm:t>
    </dgm:pt>
    <dgm:pt modelId="{027A537C-E8BC-4105-AEC6-89103FA99326}" type="pres">
      <dgm:prSet presAssocID="{14B9FE33-C66E-4CA0-B589-94EC04259613}" presName="aSpace" presStyleCnt="0"/>
      <dgm:spPr/>
    </dgm:pt>
    <dgm:pt modelId="{CC84B662-70FA-4410-A9E8-179E72512386}" type="pres">
      <dgm:prSet presAssocID="{C5DC2F95-99CD-44B7-88B1-6BB4DE3CB43A}" presName="compNode" presStyleCnt="0"/>
      <dgm:spPr/>
    </dgm:pt>
    <dgm:pt modelId="{A7494FF2-F492-4FD5-BFD7-2C4474ED9C3B}" type="pres">
      <dgm:prSet presAssocID="{C5DC2F95-99CD-44B7-88B1-6BB4DE3CB43A}" presName="aNode" presStyleLbl="bgShp" presStyleIdx="7" presStyleCnt="9"/>
      <dgm:spPr/>
      <dgm:t>
        <a:bodyPr/>
        <a:lstStyle/>
        <a:p>
          <a:endParaRPr lang="es-PY"/>
        </a:p>
      </dgm:t>
    </dgm:pt>
    <dgm:pt modelId="{FA9D6758-E71C-4A6A-B6C5-62197CF1B2EE}" type="pres">
      <dgm:prSet presAssocID="{C5DC2F95-99CD-44B7-88B1-6BB4DE3CB43A}" presName="textNode" presStyleLbl="bgShp" presStyleIdx="7" presStyleCnt="9"/>
      <dgm:spPr/>
      <dgm:t>
        <a:bodyPr/>
        <a:lstStyle/>
        <a:p>
          <a:endParaRPr lang="es-PY"/>
        </a:p>
      </dgm:t>
    </dgm:pt>
    <dgm:pt modelId="{02212746-F5BD-470B-B047-3B4F23D9EAEA}" type="pres">
      <dgm:prSet presAssocID="{C5DC2F95-99CD-44B7-88B1-6BB4DE3CB43A}" presName="compChildNode" presStyleCnt="0"/>
      <dgm:spPr/>
    </dgm:pt>
    <dgm:pt modelId="{F0620DF8-3CC8-4EC9-900A-3E9648D89243}" type="pres">
      <dgm:prSet presAssocID="{C5DC2F95-99CD-44B7-88B1-6BB4DE3CB43A}" presName="theInnerList" presStyleCnt="0"/>
      <dgm:spPr/>
    </dgm:pt>
    <dgm:pt modelId="{2CBB7097-D497-4E02-9ECB-27F3F339E5AB}" type="pres">
      <dgm:prSet presAssocID="{AE680E00-25D2-48DF-8F33-EE0C021E6221}" presName="childNode" presStyleLbl="node1" presStyleIdx="7" presStyleCnt="9" custScaleY="53026" custLinFactNeighborX="1910" custLinFactNeighborY="-30283">
        <dgm:presLayoutVars>
          <dgm:bulletEnabled val="1"/>
        </dgm:presLayoutVars>
      </dgm:prSet>
      <dgm:spPr/>
      <dgm:t>
        <a:bodyPr/>
        <a:lstStyle/>
        <a:p>
          <a:endParaRPr lang="es-PY"/>
        </a:p>
      </dgm:t>
    </dgm:pt>
    <dgm:pt modelId="{FF05E9D1-1284-4382-8D54-737644088BA8}" type="pres">
      <dgm:prSet presAssocID="{C5DC2F95-99CD-44B7-88B1-6BB4DE3CB43A}" presName="aSpace" presStyleCnt="0"/>
      <dgm:spPr/>
    </dgm:pt>
    <dgm:pt modelId="{AA4A3EC4-E730-434E-A4F8-11D1C0DDA711}" type="pres">
      <dgm:prSet presAssocID="{231C8D49-A548-441E-B756-6D1D6D2A5F22}" presName="compNode" presStyleCnt="0"/>
      <dgm:spPr/>
    </dgm:pt>
    <dgm:pt modelId="{0145611B-7A05-4E7D-BC36-30435F0F6AF5}" type="pres">
      <dgm:prSet presAssocID="{231C8D49-A548-441E-B756-6D1D6D2A5F22}" presName="aNode" presStyleLbl="bgShp" presStyleIdx="8" presStyleCnt="9"/>
      <dgm:spPr/>
      <dgm:t>
        <a:bodyPr/>
        <a:lstStyle/>
        <a:p>
          <a:endParaRPr lang="es-PY"/>
        </a:p>
      </dgm:t>
    </dgm:pt>
    <dgm:pt modelId="{C630C927-37DB-4A28-BC9B-0AA833DADE93}" type="pres">
      <dgm:prSet presAssocID="{231C8D49-A548-441E-B756-6D1D6D2A5F22}" presName="textNode" presStyleLbl="bgShp" presStyleIdx="8" presStyleCnt="9"/>
      <dgm:spPr/>
      <dgm:t>
        <a:bodyPr/>
        <a:lstStyle/>
        <a:p>
          <a:endParaRPr lang="es-PY"/>
        </a:p>
      </dgm:t>
    </dgm:pt>
    <dgm:pt modelId="{15F7AD4A-89B9-4914-BA41-DF4EB27F7EB1}" type="pres">
      <dgm:prSet presAssocID="{231C8D49-A548-441E-B756-6D1D6D2A5F22}" presName="compChildNode" presStyleCnt="0"/>
      <dgm:spPr/>
    </dgm:pt>
    <dgm:pt modelId="{182C4B8B-26E9-476D-8349-68EB793EDDFD}" type="pres">
      <dgm:prSet presAssocID="{231C8D49-A548-441E-B756-6D1D6D2A5F22}" presName="theInnerList" presStyleCnt="0"/>
      <dgm:spPr/>
    </dgm:pt>
    <dgm:pt modelId="{9C4B6F8F-91C2-43C2-A9D5-9B1C61242185}" type="pres">
      <dgm:prSet presAssocID="{932B8C88-1897-4352-AF9B-E5B08E91765E}" presName="childNode" presStyleLbl="node1" presStyleIdx="8" presStyleCnt="9" custScaleY="52651" custLinFactNeighborX="567" custLinFactNeighborY="-30471">
        <dgm:presLayoutVars>
          <dgm:bulletEnabled val="1"/>
        </dgm:presLayoutVars>
      </dgm:prSet>
      <dgm:spPr/>
      <dgm:t>
        <a:bodyPr/>
        <a:lstStyle/>
        <a:p>
          <a:endParaRPr lang="es-PY"/>
        </a:p>
      </dgm:t>
    </dgm:pt>
  </dgm:ptLst>
  <dgm:cxnLst>
    <dgm:cxn modelId="{54BAA3DC-627F-4AE4-8D8A-92993DF70E38}" srcId="{3E20389E-DF91-496D-AC1F-A605CC5348EE}" destId="{6D8843E2-570E-487C-8FDC-C34857686AF1}" srcOrd="0" destOrd="0" parTransId="{DBD89EB8-EDDC-48B8-9993-6DA369311F8D}" sibTransId="{D6A2D014-D2CE-47DD-8925-2264D2766588}"/>
    <dgm:cxn modelId="{9D5BD7A4-F797-4DA0-BFC1-6360C976F61B}" type="presOf" srcId="{EB29F21B-9652-4E85-B596-05359CED0829}" destId="{256CDE76-FB89-4620-8228-3F1C084133D7}" srcOrd="1" destOrd="0" presId="urn:microsoft.com/office/officeart/2005/8/layout/lProcess2"/>
    <dgm:cxn modelId="{11E8F131-79E7-43D2-9E9C-D5FD487B7996}" srcId="{35CBA1E0-084F-4F17-8686-6DBC4F2B0A95}" destId="{3E20389E-DF91-496D-AC1F-A605CC5348EE}" srcOrd="2" destOrd="0" parTransId="{3BFADF1D-2FEA-420E-A2E7-1542F249B6C1}" sibTransId="{369E1511-443D-408B-8F78-7D07CB5E5B74}"/>
    <dgm:cxn modelId="{BD75D5A1-2983-4D79-B300-8D438886B27D}" srcId="{EB29F21B-9652-4E85-B596-05359CED0829}" destId="{50B3DED6-EC60-4721-8325-D471AAED7889}" srcOrd="0" destOrd="0" parTransId="{4BA825C1-269F-405C-99A5-93688BA11D99}" sibTransId="{CEAD5D27-8861-49EC-80BF-1D086450E4F4}"/>
    <dgm:cxn modelId="{48C8AE7A-7AF7-4B2A-9741-64F29A2E1978}" srcId="{5A16D061-0140-43FC-A332-89BBD58A98E9}" destId="{1B1A7EE8-2DD3-487C-9D71-E264AEAE28C4}" srcOrd="0" destOrd="0" parTransId="{06133264-0D0C-494F-AC97-FE01E8862C64}" sibTransId="{979FFBCD-5F93-49A1-B309-8A4B557B8CEB}"/>
    <dgm:cxn modelId="{F43447CF-3DAC-4714-8CD5-B267E2EB2346}" type="presOf" srcId="{3647A747-E8AD-4CED-93C2-62ACC6D9410D}" destId="{1646FAC6-2632-4BCD-B563-74689AB27707}" srcOrd="0" destOrd="0" presId="urn:microsoft.com/office/officeart/2005/8/layout/lProcess2"/>
    <dgm:cxn modelId="{F62F0258-7A94-4900-AB73-BDECB6830465}" type="presOf" srcId="{C5DC2F95-99CD-44B7-88B1-6BB4DE3CB43A}" destId="{A7494FF2-F492-4FD5-BFD7-2C4474ED9C3B}" srcOrd="0" destOrd="0" presId="urn:microsoft.com/office/officeart/2005/8/layout/lProcess2"/>
    <dgm:cxn modelId="{07AB3363-4556-4217-9C3F-00B1AB98FEEF}" type="presOf" srcId="{DAC43633-B1D2-409C-9CC9-1B9DA6AA9D32}" destId="{4D34E4B4-DF5D-40D0-A770-D6080D7B2E5F}" srcOrd="1" destOrd="0" presId="urn:microsoft.com/office/officeart/2005/8/layout/lProcess2"/>
    <dgm:cxn modelId="{CC5A06D0-B0BA-4818-B179-08940EE3BB18}" type="presOf" srcId="{D6B66F23-6D87-4974-87FC-A0F64FF662C4}" destId="{E305C52A-C5AA-40E3-91E6-46AB9BD182EE}" srcOrd="0" destOrd="0" presId="urn:microsoft.com/office/officeart/2005/8/layout/lProcess2"/>
    <dgm:cxn modelId="{D81A6EE6-7EC5-468B-8402-76D9F367CA78}" type="presOf" srcId="{1B1A7EE8-2DD3-487C-9D71-E264AEAE28C4}" destId="{5D6A0971-9B9C-492D-B37D-B820933124BB}" srcOrd="0" destOrd="0" presId="urn:microsoft.com/office/officeart/2005/8/layout/lProcess2"/>
    <dgm:cxn modelId="{567604A0-D02A-4840-86A6-00E756433DCF}" type="presOf" srcId="{7E0B246B-E8BA-4CC3-B116-65AF96352D7C}" destId="{F9589525-0568-4841-B0FE-37F97B58709B}" srcOrd="0" destOrd="0" presId="urn:microsoft.com/office/officeart/2005/8/layout/lProcess2"/>
    <dgm:cxn modelId="{32661BCC-FA2C-42E9-8C07-A58C96BBA7F7}" type="presOf" srcId="{EB29F21B-9652-4E85-B596-05359CED0829}" destId="{44B89561-288E-481C-B640-0E38C15E7CC8}" srcOrd="0" destOrd="0" presId="urn:microsoft.com/office/officeart/2005/8/layout/lProcess2"/>
    <dgm:cxn modelId="{EBBDF79A-B522-4427-BA9B-AF7F575296E1}" type="presOf" srcId="{932B8C88-1897-4352-AF9B-E5B08E91765E}" destId="{9C4B6F8F-91C2-43C2-A9D5-9B1C61242185}" srcOrd="0" destOrd="0" presId="urn:microsoft.com/office/officeart/2005/8/layout/lProcess2"/>
    <dgm:cxn modelId="{F20F4B88-4357-4137-8347-5701008F5393}" type="presOf" srcId="{A8522991-AE3E-4FD9-B74E-D98823EE3D73}" destId="{27060A8B-13D6-4B3D-9CB9-3419E97BD52B}" srcOrd="0" destOrd="0" presId="urn:microsoft.com/office/officeart/2005/8/layout/lProcess2"/>
    <dgm:cxn modelId="{C1F070F4-10DF-4219-8C6E-04C07499706B}" srcId="{35CBA1E0-084F-4F17-8686-6DBC4F2B0A95}" destId="{A8522991-AE3E-4FD9-B74E-D98823EE3D73}" srcOrd="5" destOrd="0" parTransId="{6555B2B7-0BA7-467B-A970-22C80C0206D8}" sibTransId="{62F1A2E9-9AC1-4FB0-B94E-1B9AEB967EC5}"/>
    <dgm:cxn modelId="{F7A05D18-1195-4A69-BFEF-C57C8D7D35A7}" type="presOf" srcId="{35CBA1E0-084F-4F17-8686-6DBC4F2B0A95}" destId="{7E5FA52D-28DF-47C1-8A2C-D54D60AA64A6}" srcOrd="0" destOrd="0" presId="urn:microsoft.com/office/officeart/2005/8/layout/lProcess2"/>
    <dgm:cxn modelId="{896A46C3-BD66-4341-9CBE-ADD5E91AB586}" srcId="{35CBA1E0-084F-4F17-8686-6DBC4F2B0A95}" destId="{C5DC2F95-99CD-44B7-88B1-6BB4DE3CB43A}" srcOrd="7" destOrd="0" parTransId="{D406BF55-4CCB-4C9A-BDDA-AACB01EFBC12}" sibTransId="{9ECF8652-BED5-414F-A574-D19C73661ADA}"/>
    <dgm:cxn modelId="{B7410350-9530-46D6-A3E6-D3C65A96AB43}" srcId="{35CBA1E0-084F-4F17-8686-6DBC4F2B0A95}" destId="{DAC43633-B1D2-409C-9CC9-1B9DA6AA9D32}" srcOrd="0" destOrd="0" parTransId="{A7607426-B418-48E2-94FA-065F1C2854B5}" sibTransId="{35E1848A-8595-4FED-9978-19D6CC460C7A}"/>
    <dgm:cxn modelId="{CF3336E0-DECA-4D7B-89BC-84D0AB0F23B5}" type="presOf" srcId="{50B3DED6-EC60-4721-8325-D471AAED7889}" destId="{E5F0B6A8-0441-4536-A998-357953363ACC}" srcOrd="0" destOrd="0" presId="urn:microsoft.com/office/officeart/2005/8/layout/lProcess2"/>
    <dgm:cxn modelId="{1A1EE4B2-C612-42A8-B812-2D265B3B7BE7}" type="presOf" srcId="{5C2A0E72-3586-4B71-8490-D8D535A98DD4}" destId="{486EB946-39D3-429C-A56C-F22374F3FE94}" srcOrd="0" destOrd="0" presId="urn:microsoft.com/office/officeart/2005/8/layout/lProcess2"/>
    <dgm:cxn modelId="{A6EDD005-E0BC-4452-AD6F-F33807C99129}" type="presOf" srcId="{5A16D061-0140-43FC-A332-89BBD58A98E9}" destId="{6BB3210C-2236-43BC-9405-408F4875FE16}" srcOrd="1" destOrd="0" presId="urn:microsoft.com/office/officeart/2005/8/layout/lProcess2"/>
    <dgm:cxn modelId="{AEDC5567-65F7-448D-9220-C3F181825289}" srcId="{C5DC2F95-99CD-44B7-88B1-6BB4DE3CB43A}" destId="{AE680E00-25D2-48DF-8F33-EE0C021E6221}" srcOrd="0" destOrd="0" parTransId="{9FFC4C6D-1E73-45DF-8D34-C25BF78B318D}" sibTransId="{2D1C362D-6815-4E9A-BD46-0B4A13BD3841}"/>
    <dgm:cxn modelId="{E2E15DB9-E736-46AC-97E3-74AAF0635681}" type="presOf" srcId="{231C8D49-A548-441E-B756-6D1D6D2A5F22}" destId="{0145611B-7A05-4E7D-BC36-30435F0F6AF5}" srcOrd="0" destOrd="0" presId="urn:microsoft.com/office/officeart/2005/8/layout/lProcess2"/>
    <dgm:cxn modelId="{D305DDC1-CDC6-4566-BAD7-48209A8DEB98}" type="presOf" srcId="{6D8843E2-570E-487C-8FDC-C34857686AF1}" destId="{9322BDDC-A389-4571-A6D1-D87DA7A75573}" srcOrd="0" destOrd="0" presId="urn:microsoft.com/office/officeart/2005/8/layout/lProcess2"/>
    <dgm:cxn modelId="{8DF23F1E-84D3-44AC-8930-CC1F7C5CA255}" srcId="{231C8D49-A548-441E-B756-6D1D6D2A5F22}" destId="{932B8C88-1897-4352-AF9B-E5B08E91765E}" srcOrd="0" destOrd="0" parTransId="{F1656DE1-AC35-492C-9BC2-69CD1E24A5D5}" sibTransId="{C0009A02-68C7-4D0F-A98F-C2F585FA020C}"/>
    <dgm:cxn modelId="{A9496513-E6C9-4893-AAD5-EF4EAF8BC5DA}" srcId="{35CBA1E0-084F-4F17-8686-6DBC4F2B0A95}" destId="{EB29F21B-9652-4E85-B596-05359CED0829}" srcOrd="3" destOrd="0" parTransId="{92D6CE18-4DF5-4A70-8180-3BD61B5E43AA}" sibTransId="{267A68A9-35F6-440B-8CE8-96A6C6037227}"/>
    <dgm:cxn modelId="{A8680F05-DC67-4737-A8D3-C4A053C2207B}" srcId="{35CBA1E0-084F-4F17-8686-6DBC4F2B0A95}" destId="{231C8D49-A548-441E-B756-6D1D6D2A5F22}" srcOrd="8" destOrd="0" parTransId="{3C482B9B-D022-40A1-92F5-3E861D98897D}" sibTransId="{2F0084A7-1C27-43E2-93F9-9ECDB7E0C237}"/>
    <dgm:cxn modelId="{0315E551-8BC3-43BE-80AD-1DE9A9064507}" srcId="{35CBA1E0-084F-4F17-8686-6DBC4F2B0A95}" destId="{7E0B246B-E8BA-4CC3-B116-65AF96352D7C}" srcOrd="1" destOrd="0" parTransId="{651A5751-96FF-4D85-BCE3-F9E251BC0677}" sibTransId="{F204FF43-5EB6-4EA8-A6E6-2F08BF62D964}"/>
    <dgm:cxn modelId="{4C6FA3BA-425E-4416-815E-E6EBF4F3354F}" srcId="{14B9FE33-C66E-4CA0-B589-94EC04259613}" destId="{08469BEB-3074-4C10-8A9E-38EFCE8EF0AA}" srcOrd="0" destOrd="0" parTransId="{E57FF722-9FB3-49E8-9CE4-D56FD533991E}" sibTransId="{364138C8-368E-4FC1-AB50-784D24DDC631}"/>
    <dgm:cxn modelId="{8FA19DCC-F673-41D4-9AB8-0AC1FFCE7091}" type="presOf" srcId="{231C8D49-A548-441E-B756-6D1D6D2A5F22}" destId="{C630C927-37DB-4A28-BC9B-0AA833DADE93}" srcOrd="1" destOrd="0" presId="urn:microsoft.com/office/officeart/2005/8/layout/lProcess2"/>
    <dgm:cxn modelId="{C8EE0F37-03C8-41E4-88D6-5DE644D644AD}" type="presOf" srcId="{08469BEB-3074-4C10-8A9E-38EFCE8EF0AA}" destId="{85BF2E0B-2616-46CD-AB9D-C3EE2FFD1023}" srcOrd="0" destOrd="0" presId="urn:microsoft.com/office/officeart/2005/8/layout/lProcess2"/>
    <dgm:cxn modelId="{696EE65D-C1A3-4899-B8D2-291F45413B6C}" type="presOf" srcId="{14B9FE33-C66E-4CA0-B589-94EC04259613}" destId="{5F1EDF8B-B913-4E24-A09B-C3309578ACA3}" srcOrd="1" destOrd="0" presId="urn:microsoft.com/office/officeart/2005/8/layout/lProcess2"/>
    <dgm:cxn modelId="{85522E55-7D7F-4751-80D1-0443A59BE3C0}" type="presOf" srcId="{7E0B246B-E8BA-4CC3-B116-65AF96352D7C}" destId="{F2B62C44-DCC8-413A-9C76-E8E6378D00FB}" srcOrd="1" destOrd="0" presId="urn:microsoft.com/office/officeart/2005/8/layout/lProcess2"/>
    <dgm:cxn modelId="{8181F450-BA87-426E-AF7C-C2343A7B5662}" type="presOf" srcId="{AE680E00-25D2-48DF-8F33-EE0C021E6221}" destId="{2CBB7097-D497-4E02-9ECB-27F3F339E5AB}" srcOrd="0" destOrd="0" presId="urn:microsoft.com/office/officeart/2005/8/layout/lProcess2"/>
    <dgm:cxn modelId="{878A8C15-6A61-4525-849B-55FD0358D31F}" srcId="{35CBA1E0-084F-4F17-8686-6DBC4F2B0A95}" destId="{5A16D061-0140-43FC-A332-89BBD58A98E9}" srcOrd="4" destOrd="0" parTransId="{7F022011-7424-4C5B-A387-CD51D3342FFF}" sibTransId="{16633900-8895-4702-A436-A84E640766DA}"/>
    <dgm:cxn modelId="{253FE46C-D567-49B7-A3D2-14FCBC5E6F70}" srcId="{A8522991-AE3E-4FD9-B74E-D98823EE3D73}" destId="{D6B66F23-6D87-4974-87FC-A0F64FF662C4}" srcOrd="0" destOrd="0" parTransId="{957CACCC-5D30-4D10-9A4D-8B48763DFAE1}" sibTransId="{DC892BCE-AB55-4AD7-B4E1-85C6569494C0}"/>
    <dgm:cxn modelId="{FE255DC5-0ABF-45FA-AFCB-EF97DE041F2C}" type="presOf" srcId="{C5DC2F95-99CD-44B7-88B1-6BB4DE3CB43A}" destId="{FA9D6758-E71C-4A6A-B6C5-62197CF1B2EE}" srcOrd="1" destOrd="0" presId="urn:microsoft.com/office/officeart/2005/8/layout/lProcess2"/>
    <dgm:cxn modelId="{A7497100-FD12-42FD-9460-13601899EC3C}" srcId="{7E0B246B-E8BA-4CC3-B116-65AF96352D7C}" destId="{5C2A0E72-3586-4B71-8490-D8D535A98DD4}" srcOrd="0" destOrd="0" parTransId="{4A941794-FECD-4380-A620-CE61F387FBD4}" sibTransId="{29E509B5-32EB-46B8-8061-565D4B79D5DB}"/>
    <dgm:cxn modelId="{A6E15C3B-81AE-4338-A5DF-E839563A7AAD}" srcId="{35CBA1E0-084F-4F17-8686-6DBC4F2B0A95}" destId="{14B9FE33-C66E-4CA0-B589-94EC04259613}" srcOrd="6" destOrd="0" parTransId="{2B057D3B-7070-4973-9BA7-2FB83477B0FF}" sibTransId="{CCFFBAF0-339B-435D-822E-34545310F71E}"/>
    <dgm:cxn modelId="{9672A58A-12CD-434F-A446-D7AC8766AAB6}" type="presOf" srcId="{3E20389E-DF91-496D-AC1F-A605CC5348EE}" destId="{47549B1B-33B1-4527-8F28-45467ED14829}" srcOrd="0" destOrd="0" presId="urn:microsoft.com/office/officeart/2005/8/layout/lProcess2"/>
    <dgm:cxn modelId="{6C3BA968-FD58-4E29-B7B3-9F4B0C10ACFF}" type="presOf" srcId="{3E20389E-DF91-496D-AC1F-A605CC5348EE}" destId="{BA0F95B5-ACDD-4BAF-BEB5-FFC12A73FCC2}" srcOrd="1" destOrd="0" presId="urn:microsoft.com/office/officeart/2005/8/layout/lProcess2"/>
    <dgm:cxn modelId="{23DD2040-96A2-4134-BD57-02B60630C461}" srcId="{DAC43633-B1D2-409C-9CC9-1B9DA6AA9D32}" destId="{3647A747-E8AD-4CED-93C2-62ACC6D9410D}" srcOrd="0" destOrd="0" parTransId="{443BB9C3-C0AA-4A71-84DF-7D69FB0798C1}" sibTransId="{ED2920FD-FF51-463A-8C63-B4414AFCC9D4}"/>
    <dgm:cxn modelId="{A3B04396-F496-4B0F-AE05-0DDF461FF537}" type="presOf" srcId="{DAC43633-B1D2-409C-9CC9-1B9DA6AA9D32}" destId="{225F6A5D-86EA-4167-AE8A-C1FC22873F14}" srcOrd="0" destOrd="0" presId="urn:microsoft.com/office/officeart/2005/8/layout/lProcess2"/>
    <dgm:cxn modelId="{51ACA842-657F-4A81-930B-E630961A1530}" type="presOf" srcId="{14B9FE33-C66E-4CA0-B589-94EC04259613}" destId="{DABBCD87-F31B-4D54-AA77-D2DD7C937F49}" srcOrd="0" destOrd="0" presId="urn:microsoft.com/office/officeart/2005/8/layout/lProcess2"/>
    <dgm:cxn modelId="{051095EE-3AC0-47AE-84C1-F39C2589313F}" type="presOf" srcId="{5A16D061-0140-43FC-A332-89BBD58A98E9}" destId="{8C7DDEDF-1D4F-4B38-96FE-0D0567C9BEE5}" srcOrd="0" destOrd="0" presId="urn:microsoft.com/office/officeart/2005/8/layout/lProcess2"/>
    <dgm:cxn modelId="{90156920-68DE-417B-B367-5323F997AAD9}" type="presOf" srcId="{A8522991-AE3E-4FD9-B74E-D98823EE3D73}" destId="{DCA5B192-67B3-4127-9D05-43D97ED2C0B5}" srcOrd="1" destOrd="0" presId="urn:microsoft.com/office/officeart/2005/8/layout/lProcess2"/>
    <dgm:cxn modelId="{103FE3FA-5C3E-41EE-8EF2-FECE75F22023}" type="presParOf" srcId="{7E5FA52D-28DF-47C1-8A2C-D54D60AA64A6}" destId="{E79FEA87-A28E-4DF1-A5CB-EA3A4D0F2C6D}" srcOrd="0" destOrd="0" presId="urn:microsoft.com/office/officeart/2005/8/layout/lProcess2"/>
    <dgm:cxn modelId="{F3091C29-82F7-4072-8425-15BAC932AE21}" type="presParOf" srcId="{E79FEA87-A28E-4DF1-A5CB-EA3A4D0F2C6D}" destId="{225F6A5D-86EA-4167-AE8A-C1FC22873F14}" srcOrd="0" destOrd="0" presId="urn:microsoft.com/office/officeart/2005/8/layout/lProcess2"/>
    <dgm:cxn modelId="{1473D62E-94F3-4BC6-9481-B3B9FB5B7146}" type="presParOf" srcId="{E79FEA87-A28E-4DF1-A5CB-EA3A4D0F2C6D}" destId="{4D34E4B4-DF5D-40D0-A770-D6080D7B2E5F}" srcOrd="1" destOrd="0" presId="urn:microsoft.com/office/officeart/2005/8/layout/lProcess2"/>
    <dgm:cxn modelId="{93829CEE-5234-48D7-85DE-91085B8CF9D1}" type="presParOf" srcId="{E79FEA87-A28E-4DF1-A5CB-EA3A4D0F2C6D}" destId="{32DACF05-3DF2-4C25-8CAE-6499521D019E}" srcOrd="2" destOrd="0" presId="urn:microsoft.com/office/officeart/2005/8/layout/lProcess2"/>
    <dgm:cxn modelId="{0D5364A9-C19C-44BC-AB82-6B6B85E62A7C}" type="presParOf" srcId="{32DACF05-3DF2-4C25-8CAE-6499521D019E}" destId="{08A55DD3-D039-46B3-9268-8AC3D972275E}" srcOrd="0" destOrd="0" presId="urn:microsoft.com/office/officeart/2005/8/layout/lProcess2"/>
    <dgm:cxn modelId="{683DBDCD-3CE0-4998-AC44-C3421BA7196A}" type="presParOf" srcId="{08A55DD3-D039-46B3-9268-8AC3D972275E}" destId="{1646FAC6-2632-4BCD-B563-74689AB27707}" srcOrd="0" destOrd="0" presId="urn:microsoft.com/office/officeart/2005/8/layout/lProcess2"/>
    <dgm:cxn modelId="{F6B20C96-8D1D-4147-BC61-8DFC8596683D}" type="presParOf" srcId="{7E5FA52D-28DF-47C1-8A2C-D54D60AA64A6}" destId="{0C44565E-333B-4D15-BB36-D28F34590FDE}" srcOrd="1" destOrd="0" presId="urn:microsoft.com/office/officeart/2005/8/layout/lProcess2"/>
    <dgm:cxn modelId="{C85E1B3E-E359-40EC-93C6-417CB1C88221}" type="presParOf" srcId="{7E5FA52D-28DF-47C1-8A2C-D54D60AA64A6}" destId="{A2A73DF0-51AC-48C1-AC6E-EF9C9E04F6D1}" srcOrd="2" destOrd="0" presId="urn:microsoft.com/office/officeart/2005/8/layout/lProcess2"/>
    <dgm:cxn modelId="{A2E0C6F3-DB19-438E-8D20-EA98911C374E}" type="presParOf" srcId="{A2A73DF0-51AC-48C1-AC6E-EF9C9E04F6D1}" destId="{F9589525-0568-4841-B0FE-37F97B58709B}" srcOrd="0" destOrd="0" presId="urn:microsoft.com/office/officeart/2005/8/layout/lProcess2"/>
    <dgm:cxn modelId="{11BE8F6D-2790-4906-99B3-EBA7C51118D6}" type="presParOf" srcId="{A2A73DF0-51AC-48C1-AC6E-EF9C9E04F6D1}" destId="{F2B62C44-DCC8-413A-9C76-E8E6378D00FB}" srcOrd="1" destOrd="0" presId="urn:microsoft.com/office/officeart/2005/8/layout/lProcess2"/>
    <dgm:cxn modelId="{18C4D62E-C167-4A2B-91D6-972DB49A8CCB}" type="presParOf" srcId="{A2A73DF0-51AC-48C1-AC6E-EF9C9E04F6D1}" destId="{CC8F8E9C-FA13-47EC-997E-94677D0C6F6D}" srcOrd="2" destOrd="0" presId="urn:microsoft.com/office/officeart/2005/8/layout/lProcess2"/>
    <dgm:cxn modelId="{48BE7940-5200-4803-8038-3C7960E1971A}" type="presParOf" srcId="{CC8F8E9C-FA13-47EC-997E-94677D0C6F6D}" destId="{9BAA1861-3779-46AD-8C52-4C48A06B72A1}" srcOrd="0" destOrd="0" presId="urn:microsoft.com/office/officeart/2005/8/layout/lProcess2"/>
    <dgm:cxn modelId="{D577AE97-8C0B-45C9-8402-71611E49BF19}" type="presParOf" srcId="{9BAA1861-3779-46AD-8C52-4C48A06B72A1}" destId="{486EB946-39D3-429C-A56C-F22374F3FE94}" srcOrd="0" destOrd="0" presId="urn:microsoft.com/office/officeart/2005/8/layout/lProcess2"/>
    <dgm:cxn modelId="{F510063E-43C0-41E8-8BB6-12623FD47B05}" type="presParOf" srcId="{7E5FA52D-28DF-47C1-8A2C-D54D60AA64A6}" destId="{79A9B0CC-F96E-4BB6-BFAC-AF4E8E38E319}" srcOrd="3" destOrd="0" presId="urn:microsoft.com/office/officeart/2005/8/layout/lProcess2"/>
    <dgm:cxn modelId="{C05C6EBE-28EB-4B22-890C-1591DC80E9F2}" type="presParOf" srcId="{7E5FA52D-28DF-47C1-8A2C-D54D60AA64A6}" destId="{D1591414-CEB2-46A6-9220-92DB01BF1441}" srcOrd="4" destOrd="0" presId="urn:microsoft.com/office/officeart/2005/8/layout/lProcess2"/>
    <dgm:cxn modelId="{09DF3BFB-DF6A-4700-83C0-18CD29368959}" type="presParOf" srcId="{D1591414-CEB2-46A6-9220-92DB01BF1441}" destId="{47549B1B-33B1-4527-8F28-45467ED14829}" srcOrd="0" destOrd="0" presId="urn:microsoft.com/office/officeart/2005/8/layout/lProcess2"/>
    <dgm:cxn modelId="{CF0A7E78-D584-42A2-B465-63D079E603A1}" type="presParOf" srcId="{D1591414-CEB2-46A6-9220-92DB01BF1441}" destId="{BA0F95B5-ACDD-4BAF-BEB5-FFC12A73FCC2}" srcOrd="1" destOrd="0" presId="urn:microsoft.com/office/officeart/2005/8/layout/lProcess2"/>
    <dgm:cxn modelId="{5AF8F558-7E9F-44C7-81AF-216DFAB140F5}" type="presParOf" srcId="{D1591414-CEB2-46A6-9220-92DB01BF1441}" destId="{BF5976E7-3AD2-4B08-A18A-7F146DFC97B5}" srcOrd="2" destOrd="0" presId="urn:microsoft.com/office/officeart/2005/8/layout/lProcess2"/>
    <dgm:cxn modelId="{6F030895-8773-4FDC-9933-780F05252365}" type="presParOf" srcId="{BF5976E7-3AD2-4B08-A18A-7F146DFC97B5}" destId="{E1422F92-3940-44E9-855B-7D64FE3E86EC}" srcOrd="0" destOrd="0" presId="urn:microsoft.com/office/officeart/2005/8/layout/lProcess2"/>
    <dgm:cxn modelId="{A0BE0DBC-3443-45AF-88E7-6D2947BAB59B}" type="presParOf" srcId="{E1422F92-3940-44E9-855B-7D64FE3E86EC}" destId="{9322BDDC-A389-4571-A6D1-D87DA7A75573}" srcOrd="0" destOrd="0" presId="urn:microsoft.com/office/officeart/2005/8/layout/lProcess2"/>
    <dgm:cxn modelId="{68BBF126-19F5-47AC-82AF-AC93E6B10D5D}" type="presParOf" srcId="{7E5FA52D-28DF-47C1-8A2C-D54D60AA64A6}" destId="{1F694212-8010-4EE8-A0AD-4AF0BAB38B9C}" srcOrd="5" destOrd="0" presId="urn:microsoft.com/office/officeart/2005/8/layout/lProcess2"/>
    <dgm:cxn modelId="{DB8DBCDB-72B1-462E-9913-63522564B9AE}" type="presParOf" srcId="{7E5FA52D-28DF-47C1-8A2C-D54D60AA64A6}" destId="{7C912F30-655B-477F-BB0A-17F8A8479077}" srcOrd="6" destOrd="0" presId="urn:microsoft.com/office/officeart/2005/8/layout/lProcess2"/>
    <dgm:cxn modelId="{7C935D47-F42A-40EB-919E-929615AF905F}" type="presParOf" srcId="{7C912F30-655B-477F-BB0A-17F8A8479077}" destId="{44B89561-288E-481C-B640-0E38C15E7CC8}" srcOrd="0" destOrd="0" presId="urn:microsoft.com/office/officeart/2005/8/layout/lProcess2"/>
    <dgm:cxn modelId="{B4A8158A-2153-44F1-B7D6-8240CC2B0EDA}" type="presParOf" srcId="{7C912F30-655B-477F-BB0A-17F8A8479077}" destId="{256CDE76-FB89-4620-8228-3F1C084133D7}" srcOrd="1" destOrd="0" presId="urn:microsoft.com/office/officeart/2005/8/layout/lProcess2"/>
    <dgm:cxn modelId="{5D441462-B6D2-42DD-B043-24754DFBB78D}" type="presParOf" srcId="{7C912F30-655B-477F-BB0A-17F8A8479077}" destId="{DDF125B7-6C12-480B-B555-8DA7F4E4C380}" srcOrd="2" destOrd="0" presId="urn:microsoft.com/office/officeart/2005/8/layout/lProcess2"/>
    <dgm:cxn modelId="{D9AEAC01-1688-4D24-A141-6BEBAD9D8342}" type="presParOf" srcId="{DDF125B7-6C12-480B-B555-8DA7F4E4C380}" destId="{734AB5F2-D4C2-42DB-AC56-723A1C7A6BEE}" srcOrd="0" destOrd="0" presId="urn:microsoft.com/office/officeart/2005/8/layout/lProcess2"/>
    <dgm:cxn modelId="{49B18507-D6BD-406F-A85D-F3A62E9B41F6}" type="presParOf" srcId="{734AB5F2-D4C2-42DB-AC56-723A1C7A6BEE}" destId="{E5F0B6A8-0441-4536-A998-357953363ACC}" srcOrd="0" destOrd="0" presId="urn:microsoft.com/office/officeart/2005/8/layout/lProcess2"/>
    <dgm:cxn modelId="{01E072D7-B8E1-4C6C-85D9-4A7EE1040C13}" type="presParOf" srcId="{7E5FA52D-28DF-47C1-8A2C-D54D60AA64A6}" destId="{B4D67B4C-BC47-46F3-BE4E-51CF265E793A}" srcOrd="7" destOrd="0" presId="urn:microsoft.com/office/officeart/2005/8/layout/lProcess2"/>
    <dgm:cxn modelId="{B4DD880F-0F89-447E-9A24-525565FAE434}" type="presParOf" srcId="{7E5FA52D-28DF-47C1-8A2C-D54D60AA64A6}" destId="{2868AF3B-C0EB-471D-9094-A3DFE3AE4775}" srcOrd="8" destOrd="0" presId="urn:microsoft.com/office/officeart/2005/8/layout/lProcess2"/>
    <dgm:cxn modelId="{40DFC1B0-50B0-49EB-A021-9D879190D5EE}" type="presParOf" srcId="{2868AF3B-C0EB-471D-9094-A3DFE3AE4775}" destId="{8C7DDEDF-1D4F-4B38-96FE-0D0567C9BEE5}" srcOrd="0" destOrd="0" presId="urn:microsoft.com/office/officeart/2005/8/layout/lProcess2"/>
    <dgm:cxn modelId="{2916FA78-AEDE-4392-94DD-EB9546AAB237}" type="presParOf" srcId="{2868AF3B-C0EB-471D-9094-A3DFE3AE4775}" destId="{6BB3210C-2236-43BC-9405-408F4875FE16}" srcOrd="1" destOrd="0" presId="urn:microsoft.com/office/officeart/2005/8/layout/lProcess2"/>
    <dgm:cxn modelId="{FBF0CFFA-EDC3-4E99-ABB2-729F036D7768}" type="presParOf" srcId="{2868AF3B-C0EB-471D-9094-A3DFE3AE4775}" destId="{64BB0E21-201E-4625-AD4F-C2BC721CBE29}" srcOrd="2" destOrd="0" presId="urn:microsoft.com/office/officeart/2005/8/layout/lProcess2"/>
    <dgm:cxn modelId="{94CE518A-C542-4294-8413-6746AAB525DF}" type="presParOf" srcId="{64BB0E21-201E-4625-AD4F-C2BC721CBE29}" destId="{7F17EB0E-02B0-45AD-AFFB-DAE79C4E4052}" srcOrd="0" destOrd="0" presId="urn:microsoft.com/office/officeart/2005/8/layout/lProcess2"/>
    <dgm:cxn modelId="{32E4D2DB-4BA2-478D-A8F2-83FBD60F7897}" type="presParOf" srcId="{7F17EB0E-02B0-45AD-AFFB-DAE79C4E4052}" destId="{5D6A0971-9B9C-492D-B37D-B820933124BB}" srcOrd="0" destOrd="0" presId="urn:microsoft.com/office/officeart/2005/8/layout/lProcess2"/>
    <dgm:cxn modelId="{6B5A1ACB-F109-4B26-AC2C-48EA5DFEAFB6}" type="presParOf" srcId="{7E5FA52D-28DF-47C1-8A2C-D54D60AA64A6}" destId="{58073FF2-F7D1-43CC-983E-28EF628D1C2A}" srcOrd="9" destOrd="0" presId="urn:microsoft.com/office/officeart/2005/8/layout/lProcess2"/>
    <dgm:cxn modelId="{79141DCA-7045-4959-A3A3-81C9CCAA4729}" type="presParOf" srcId="{7E5FA52D-28DF-47C1-8A2C-D54D60AA64A6}" destId="{ECFEE5B5-BA4C-4C1A-9E94-C34AA59AF80B}" srcOrd="10" destOrd="0" presId="urn:microsoft.com/office/officeart/2005/8/layout/lProcess2"/>
    <dgm:cxn modelId="{3F5E7BD3-D45F-45D8-946D-9A0AB90CB18E}" type="presParOf" srcId="{ECFEE5B5-BA4C-4C1A-9E94-C34AA59AF80B}" destId="{27060A8B-13D6-4B3D-9CB9-3419E97BD52B}" srcOrd="0" destOrd="0" presId="urn:microsoft.com/office/officeart/2005/8/layout/lProcess2"/>
    <dgm:cxn modelId="{7BE50A46-66E6-48FB-A458-079FC8B02D08}" type="presParOf" srcId="{ECFEE5B5-BA4C-4C1A-9E94-C34AA59AF80B}" destId="{DCA5B192-67B3-4127-9D05-43D97ED2C0B5}" srcOrd="1" destOrd="0" presId="urn:microsoft.com/office/officeart/2005/8/layout/lProcess2"/>
    <dgm:cxn modelId="{7A6B9302-ADC4-4007-9388-7C1FD84F5598}" type="presParOf" srcId="{ECFEE5B5-BA4C-4C1A-9E94-C34AA59AF80B}" destId="{D33CD3B2-C83C-4E4D-8E43-8F48DEE5017D}" srcOrd="2" destOrd="0" presId="urn:microsoft.com/office/officeart/2005/8/layout/lProcess2"/>
    <dgm:cxn modelId="{14F064E6-701C-4070-B0B5-313DFC44C073}" type="presParOf" srcId="{D33CD3B2-C83C-4E4D-8E43-8F48DEE5017D}" destId="{8B0E4CCE-1900-4A12-B62D-86A7F5246DD4}" srcOrd="0" destOrd="0" presId="urn:microsoft.com/office/officeart/2005/8/layout/lProcess2"/>
    <dgm:cxn modelId="{5B2EA146-9740-4B47-BDD3-1C1E3AFF9200}" type="presParOf" srcId="{8B0E4CCE-1900-4A12-B62D-86A7F5246DD4}" destId="{E305C52A-C5AA-40E3-91E6-46AB9BD182EE}" srcOrd="0" destOrd="0" presId="urn:microsoft.com/office/officeart/2005/8/layout/lProcess2"/>
    <dgm:cxn modelId="{3FFDEEEC-A158-4B35-9BC2-42ED0FFB53AA}" type="presParOf" srcId="{7E5FA52D-28DF-47C1-8A2C-D54D60AA64A6}" destId="{EB04AA3B-5406-48D1-9DB2-99B962A85B3D}" srcOrd="11" destOrd="0" presId="urn:microsoft.com/office/officeart/2005/8/layout/lProcess2"/>
    <dgm:cxn modelId="{21E7D484-7D3F-4129-8AB1-466C138CC141}" type="presParOf" srcId="{7E5FA52D-28DF-47C1-8A2C-D54D60AA64A6}" destId="{57905370-599F-4D69-912E-23978A415D9A}" srcOrd="12" destOrd="0" presId="urn:microsoft.com/office/officeart/2005/8/layout/lProcess2"/>
    <dgm:cxn modelId="{385AD15C-57C5-452B-8DBD-8741C0C2B443}" type="presParOf" srcId="{57905370-599F-4D69-912E-23978A415D9A}" destId="{DABBCD87-F31B-4D54-AA77-D2DD7C937F49}" srcOrd="0" destOrd="0" presId="urn:microsoft.com/office/officeart/2005/8/layout/lProcess2"/>
    <dgm:cxn modelId="{F88086B3-8684-4CA9-818F-39132CA4BF41}" type="presParOf" srcId="{57905370-599F-4D69-912E-23978A415D9A}" destId="{5F1EDF8B-B913-4E24-A09B-C3309578ACA3}" srcOrd="1" destOrd="0" presId="urn:microsoft.com/office/officeart/2005/8/layout/lProcess2"/>
    <dgm:cxn modelId="{A7A835E8-C47A-4248-978C-2AA299D2C961}" type="presParOf" srcId="{57905370-599F-4D69-912E-23978A415D9A}" destId="{CE601B42-D9E4-42FF-8330-6F9EC18AB47F}" srcOrd="2" destOrd="0" presId="urn:microsoft.com/office/officeart/2005/8/layout/lProcess2"/>
    <dgm:cxn modelId="{A359D447-E097-4CB9-8A95-B2FBCAA93922}" type="presParOf" srcId="{CE601B42-D9E4-42FF-8330-6F9EC18AB47F}" destId="{AEA6138D-5A84-4F2A-9349-75F00E4C3FA5}" srcOrd="0" destOrd="0" presId="urn:microsoft.com/office/officeart/2005/8/layout/lProcess2"/>
    <dgm:cxn modelId="{A572935D-B116-47BC-9811-F9C2263B05DB}" type="presParOf" srcId="{AEA6138D-5A84-4F2A-9349-75F00E4C3FA5}" destId="{85BF2E0B-2616-46CD-AB9D-C3EE2FFD1023}" srcOrd="0" destOrd="0" presId="urn:microsoft.com/office/officeart/2005/8/layout/lProcess2"/>
    <dgm:cxn modelId="{16A7C526-D774-40BB-85AA-C47A1A79E9FA}" type="presParOf" srcId="{7E5FA52D-28DF-47C1-8A2C-D54D60AA64A6}" destId="{027A537C-E8BC-4105-AEC6-89103FA99326}" srcOrd="13" destOrd="0" presId="urn:microsoft.com/office/officeart/2005/8/layout/lProcess2"/>
    <dgm:cxn modelId="{7E232EB3-BBB1-4C71-A50A-C7C182855817}" type="presParOf" srcId="{7E5FA52D-28DF-47C1-8A2C-D54D60AA64A6}" destId="{CC84B662-70FA-4410-A9E8-179E72512386}" srcOrd="14" destOrd="0" presId="urn:microsoft.com/office/officeart/2005/8/layout/lProcess2"/>
    <dgm:cxn modelId="{4426CD24-69D0-4E99-ABCA-57B830C26634}" type="presParOf" srcId="{CC84B662-70FA-4410-A9E8-179E72512386}" destId="{A7494FF2-F492-4FD5-BFD7-2C4474ED9C3B}" srcOrd="0" destOrd="0" presId="urn:microsoft.com/office/officeart/2005/8/layout/lProcess2"/>
    <dgm:cxn modelId="{4FB7FDDF-145D-4D60-82C5-F944DBD66D4F}" type="presParOf" srcId="{CC84B662-70FA-4410-A9E8-179E72512386}" destId="{FA9D6758-E71C-4A6A-B6C5-62197CF1B2EE}" srcOrd="1" destOrd="0" presId="urn:microsoft.com/office/officeart/2005/8/layout/lProcess2"/>
    <dgm:cxn modelId="{6B82A225-F88D-43F0-BD7F-37EA7D449299}" type="presParOf" srcId="{CC84B662-70FA-4410-A9E8-179E72512386}" destId="{02212746-F5BD-470B-B047-3B4F23D9EAEA}" srcOrd="2" destOrd="0" presId="urn:microsoft.com/office/officeart/2005/8/layout/lProcess2"/>
    <dgm:cxn modelId="{0D37392A-F2B5-46AF-BD05-AA00B6429E6A}" type="presParOf" srcId="{02212746-F5BD-470B-B047-3B4F23D9EAEA}" destId="{F0620DF8-3CC8-4EC9-900A-3E9648D89243}" srcOrd="0" destOrd="0" presId="urn:microsoft.com/office/officeart/2005/8/layout/lProcess2"/>
    <dgm:cxn modelId="{1A81F528-1F76-4C19-BE72-3B7A4A518844}" type="presParOf" srcId="{F0620DF8-3CC8-4EC9-900A-3E9648D89243}" destId="{2CBB7097-D497-4E02-9ECB-27F3F339E5AB}" srcOrd="0" destOrd="0" presId="urn:microsoft.com/office/officeart/2005/8/layout/lProcess2"/>
    <dgm:cxn modelId="{1F2F814A-9FCE-420C-A6D6-4E9F74F13761}" type="presParOf" srcId="{7E5FA52D-28DF-47C1-8A2C-D54D60AA64A6}" destId="{FF05E9D1-1284-4382-8D54-737644088BA8}" srcOrd="15" destOrd="0" presId="urn:microsoft.com/office/officeart/2005/8/layout/lProcess2"/>
    <dgm:cxn modelId="{A19CC24C-8DC9-4C0B-BF9D-ADB0622CA2B5}" type="presParOf" srcId="{7E5FA52D-28DF-47C1-8A2C-D54D60AA64A6}" destId="{AA4A3EC4-E730-434E-A4F8-11D1C0DDA711}" srcOrd="16" destOrd="0" presId="urn:microsoft.com/office/officeart/2005/8/layout/lProcess2"/>
    <dgm:cxn modelId="{27CDEA4B-782B-47DE-8F83-D00A40C9D9BB}" type="presParOf" srcId="{AA4A3EC4-E730-434E-A4F8-11D1C0DDA711}" destId="{0145611B-7A05-4E7D-BC36-30435F0F6AF5}" srcOrd="0" destOrd="0" presId="urn:microsoft.com/office/officeart/2005/8/layout/lProcess2"/>
    <dgm:cxn modelId="{16B71911-4367-42D1-A523-93A929597194}" type="presParOf" srcId="{AA4A3EC4-E730-434E-A4F8-11D1C0DDA711}" destId="{C630C927-37DB-4A28-BC9B-0AA833DADE93}" srcOrd="1" destOrd="0" presId="urn:microsoft.com/office/officeart/2005/8/layout/lProcess2"/>
    <dgm:cxn modelId="{A3760986-817C-45FF-98CC-1E17C4E9654E}" type="presParOf" srcId="{AA4A3EC4-E730-434E-A4F8-11D1C0DDA711}" destId="{15F7AD4A-89B9-4914-BA41-DF4EB27F7EB1}" srcOrd="2" destOrd="0" presId="urn:microsoft.com/office/officeart/2005/8/layout/lProcess2"/>
    <dgm:cxn modelId="{03A410DC-2680-45D7-B9B7-6BA9EB55AD64}" type="presParOf" srcId="{15F7AD4A-89B9-4914-BA41-DF4EB27F7EB1}" destId="{182C4B8B-26E9-476D-8349-68EB793EDDFD}" srcOrd="0" destOrd="0" presId="urn:microsoft.com/office/officeart/2005/8/layout/lProcess2"/>
    <dgm:cxn modelId="{CF72EDA0-6786-4B2A-989A-7EE47E0189EA}" type="presParOf" srcId="{182C4B8B-26E9-476D-8349-68EB793EDDFD}" destId="{9C4B6F8F-91C2-43C2-A9D5-9B1C6124218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3A21E6-8709-42E1-8B23-6ABEDA1A2D2E}"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
        </a:p>
      </dgm:t>
    </dgm:pt>
    <dgm:pt modelId="{0EF36C4F-7DCD-4F78-83BC-FC9B5180EE8E}">
      <dgm:prSet phldrT="[Texto]"/>
      <dgm:spPr>
        <a:solidFill>
          <a:srgbClr val="A8B9F0"/>
        </a:solidFill>
      </dgm:spPr>
      <dgm:t>
        <a:bodyPr/>
        <a:lstStyle/>
        <a:p>
          <a:r>
            <a:rPr lang="es-ES" b="1" dirty="0">
              <a:solidFill>
                <a:schemeClr val="tx1"/>
              </a:solidFill>
            </a:rPr>
            <a:t>Total de Agentes: </a:t>
          </a:r>
          <a:r>
            <a:rPr lang="es-ES" b="1" dirty="0" smtClean="0">
              <a:solidFill>
                <a:schemeClr val="tx1"/>
              </a:solidFill>
            </a:rPr>
            <a:t>193</a:t>
          </a:r>
          <a:endParaRPr lang="es-ES" b="1" dirty="0">
            <a:solidFill>
              <a:schemeClr val="tx1"/>
            </a:solidFill>
          </a:endParaRPr>
        </a:p>
      </dgm:t>
    </dgm:pt>
    <dgm:pt modelId="{23CDF833-55D7-4061-90C8-C8D6AE2F523C}" type="parTrans" cxnId="{8EAB1818-757E-4FD0-A595-6ACDDE27EAAB}">
      <dgm:prSet/>
      <dgm:spPr/>
      <dgm:t>
        <a:bodyPr/>
        <a:lstStyle/>
        <a:p>
          <a:endParaRPr lang="es-ES"/>
        </a:p>
      </dgm:t>
    </dgm:pt>
    <dgm:pt modelId="{6B953074-81CE-4F66-B9FB-6691F9A6E1D3}" type="sibTrans" cxnId="{8EAB1818-757E-4FD0-A595-6ACDDE27EAAB}">
      <dgm:prSet/>
      <dgm:spPr/>
      <dgm:t>
        <a:bodyPr/>
        <a:lstStyle/>
        <a:p>
          <a:endParaRPr lang="es-ES"/>
        </a:p>
      </dgm:t>
    </dgm:pt>
    <dgm:pt modelId="{284B195D-7E86-42DC-A8CB-3137E3C35F20}" type="pres">
      <dgm:prSet presAssocID="{E83A21E6-8709-42E1-8B23-6ABEDA1A2D2E}" presName="linear" presStyleCnt="0">
        <dgm:presLayoutVars>
          <dgm:animLvl val="lvl"/>
          <dgm:resizeHandles val="exact"/>
        </dgm:presLayoutVars>
      </dgm:prSet>
      <dgm:spPr/>
      <dgm:t>
        <a:bodyPr/>
        <a:lstStyle/>
        <a:p>
          <a:endParaRPr lang="es-PY"/>
        </a:p>
      </dgm:t>
    </dgm:pt>
    <dgm:pt modelId="{2F89169E-9F42-4223-B77D-09CFD2663BD0}" type="pres">
      <dgm:prSet presAssocID="{0EF36C4F-7DCD-4F78-83BC-FC9B5180EE8E}" presName="parentText" presStyleLbl="node1" presStyleIdx="0" presStyleCnt="1" custLinFactNeighborX="-1181">
        <dgm:presLayoutVars>
          <dgm:chMax val="0"/>
          <dgm:bulletEnabled val="1"/>
        </dgm:presLayoutVars>
      </dgm:prSet>
      <dgm:spPr/>
      <dgm:t>
        <a:bodyPr/>
        <a:lstStyle/>
        <a:p>
          <a:endParaRPr lang="es-PY"/>
        </a:p>
      </dgm:t>
    </dgm:pt>
  </dgm:ptLst>
  <dgm:cxnLst>
    <dgm:cxn modelId="{5AEC88FC-B60D-4386-9859-BE337D1C866B}" type="presOf" srcId="{0EF36C4F-7DCD-4F78-83BC-FC9B5180EE8E}" destId="{2F89169E-9F42-4223-B77D-09CFD2663BD0}" srcOrd="0" destOrd="0" presId="urn:microsoft.com/office/officeart/2005/8/layout/vList2"/>
    <dgm:cxn modelId="{8EAB1818-757E-4FD0-A595-6ACDDE27EAAB}" srcId="{E83A21E6-8709-42E1-8B23-6ABEDA1A2D2E}" destId="{0EF36C4F-7DCD-4F78-83BC-FC9B5180EE8E}" srcOrd="0" destOrd="0" parTransId="{23CDF833-55D7-4061-90C8-C8D6AE2F523C}" sibTransId="{6B953074-81CE-4F66-B9FB-6691F9A6E1D3}"/>
    <dgm:cxn modelId="{970A97A0-D937-41E6-A0B5-54D84FE3D712}" type="presOf" srcId="{E83A21E6-8709-42E1-8B23-6ABEDA1A2D2E}" destId="{284B195D-7E86-42DC-A8CB-3137E3C35F20}" srcOrd="0" destOrd="0" presId="urn:microsoft.com/office/officeart/2005/8/layout/vList2"/>
    <dgm:cxn modelId="{A64ED14A-6AFD-4CC8-BD79-C0F2D4BE77B5}" type="presParOf" srcId="{284B195D-7E86-42DC-A8CB-3137E3C35F20}" destId="{2F89169E-9F42-4223-B77D-09CFD2663BD0}"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F6A5D-86EA-4167-AE8A-C1FC22873F14}">
      <dsp:nvSpPr>
        <dsp:cNvPr id="0" name=""/>
        <dsp:cNvSpPr/>
      </dsp:nvSpPr>
      <dsp:spPr>
        <a:xfrm>
          <a:off x="1676" y="0"/>
          <a:ext cx="893535" cy="4064000"/>
        </a:xfrm>
        <a:prstGeom prst="roundRect">
          <a:avLst>
            <a:gd name="adj" fmla="val 10000"/>
          </a:avLst>
        </a:prstGeom>
        <a:solidFill>
          <a:srgbClr val="294970"/>
        </a:solidFill>
        <a:ln>
          <a:solidFill>
            <a:srgbClr val="29497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a:solidFill>
                <a:schemeClr val="bg1"/>
              </a:solidFill>
            </a:rPr>
            <a:t>Sociedades Emisoras de Capital Abierto</a:t>
          </a:r>
        </a:p>
      </dsp:txBody>
      <dsp:txXfrm>
        <a:off x="1676" y="0"/>
        <a:ext cx="893535" cy="1219200"/>
      </dsp:txXfrm>
    </dsp:sp>
    <dsp:sp modelId="{1646FAC6-2632-4BCD-B563-74689AB27707}">
      <dsp:nvSpPr>
        <dsp:cNvPr id="0" name=""/>
        <dsp:cNvSpPr/>
      </dsp:nvSpPr>
      <dsp:spPr>
        <a:xfrm>
          <a:off x="112131" y="1007132"/>
          <a:ext cx="714828" cy="1400681"/>
        </a:xfrm>
        <a:prstGeom prst="roundRect">
          <a:avLst>
            <a:gd name="adj" fmla="val 10000"/>
          </a:avLst>
        </a:prstGeom>
        <a:solidFill>
          <a:srgbClr val="A8B9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s-PY" sz="3500" b="1" kern="1200" dirty="0">
              <a:solidFill>
                <a:schemeClr val="tx1"/>
              </a:solidFill>
            </a:rPr>
            <a:t>42</a:t>
          </a:r>
          <a:endParaRPr lang="es-ES" sz="3500" b="1" kern="1200" dirty="0">
            <a:solidFill>
              <a:schemeClr val="tx1"/>
            </a:solidFill>
          </a:endParaRPr>
        </a:p>
      </dsp:txBody>
      <dsp:txXfrm>
        <a:off x="133068" y="1028069"/>
        <a:ext cx="672954" cy="1358807"/>
      </dsp:txXfrm>
    </dsp:sp>
    <dsp:sp modelId="{F9589525-0568-4841-B0FE-37F97B58709B}">
      <dsp:nvSpPr>
        <dsp:cNvPr id="0" name=""/>
        <dsp:cNvSpPr/>
      </dsp:nvSpPr>
      <dsp:spPr>
        <a:xfrm>
          <a:off x="962226" y="0"/>
          <a:ext cx="893535" cy="4064000"/>
        </a:xfrm>
        <a:prstGeom prst="roundRect">
          <a:avLst>
            <a:gd name="adj" fmla="val 10000"/>
          </a:avLst>
        </a:prstGeom>
        <a:solidFill>
          <a:srgbClr val="294970"/>
        </a:solidFill>
        <a:ln>
          <a:solidFill>
            <a:srgbClr val="29497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a:solidFill>
                <a:schemeClr val="bg1"/>
              </a:solidFill>
            </a:rPr>
            <a:t>Sociedades Emisoras</a:t>
          </a:r>
        </a:p>
      </dsp:txBody>
      <dsp:txXfrm>
        <a:off x="962226" y="0"/>
        <a:ext cx="893535" cy="1219200"/>
      </dsp:txXfrm>
    </dsp:sp>
    <dsp:sp modelId="{486EB946-39D3-429C-A56C-F22374F3FE94}">
      <dsp:nvSpPr>
        <dsp:cNvPr id="0" name=""/>
        <dsp:cNvSpPr/>
      </dsp:nvSpPr>
      <dsp:spPr>
        <a:xfrm>
          <a:off x="1072681" y="1007132"/>
          <a:ext cx="714828" cy="1400681"/>
        </a:xfrm>
        <a:prstGeom prst="roundRect">
          <a:avLst>
            <a:gd name="adj" fmla="val 10000"/>
          </a:avLst>
        </a:prstGeom>
        <a:solidFill>
          <a:srgbClr val="A8B9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s-PY" sz="3500" b="1" kern="1200" dirty="0" smtClean="0">
              <a:solidFill>
                <a:schemeClr val="tx1"/>
              </a:solidFill>
            </a:rPr>
            <a:t>45</a:t>
          </a:r>
          <a:endParaRPr lang="es-ES" sz="3500" b="1" kern="1200" dirty="0">
            <a:solidFill>
              <a:schemeClr val="tx1"/>
            </a:solidFill>
          </a:endParaRPr>
        </a:p>
      </dsp:txBody>
      <dsp:txXfrm>
        <a:off x="1093618" y="1028069"/>
        <a:ext cx="672954" cy="1358807"/>
      </dsp:txXfrm>
    </dsp:sp>
    <dsp:sp modelId="{47549B1B-33B1-4527-8F28-45467ED14829}">
      <dsp:nvSpPr>
        <dsp:cNvPr id="0" name=""/>
        <dsp:cNvSpPr/>
      </dsp:nvSpPr>
      <dsp:spPr>
        <a:xfrm>
          <a:off x="1922777" y="0"/>
          <a:ext cx="893535" cy="4064000"/>
        </a:xfrm>
        <a:prstGeom prst="roundRect">
          <a:avLst>
            <a:gd name="adj" fmla="val 10000"/>
          </a:avLst>
        </a:prstGeom>
        <a:solidFill>
          <a:srgbClr val="294970"/>
        </a:solidFill>
        <a:ln>
          <a:solidFill>
            <a:srgbClr val="29497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a:solidFill>
                <a:schemeClr val="bg1"/>
              </a:solidFill>
            </a:rPr>
            <a:t>Sociedades Calificado-ras de Riesgo</a:t>
          </a:r>
        </a:p>
      </dsp:txBody>
      <dsp:txXfrm>
        <a:off x="1922777" y="0"/>
        <a:ext cx="893535" cy="1219200"/>
      </dsp:txXfrm>
    </dsp:sp>
    <dsp:sp modelId="{9322BDDC-A389-4571-A6D1-D87DA7A75573}">
      <dsp:nvSpPr>
        <dsp:cNvPr id="0" name=""/>
        <dsp:cNvSpPr/>
      </dsp:nvSpPr>
      <dsp:spPr>
        <a:xfrm>
          <a:off x="2033232" y="1007132"/>
          <a:ext cx="714828" cy="1400681"/>
        </a:xfrm>
        <a:prstGeom prst="roundRect">
          <a:avLst>
            <a:gd name="adj" fmla="val 10000"/>
          </a:avLst>
        </a:prstGeom>
        <a:solidFill>
          <a:srgbClr val="A8B9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s-ES" sz="3500" b="1" kern="1200" dirty="0">
              <a:solidFill>
                <a:schemeClr val="tx1"/>
              </a:solidFill>
            </a:rPr>
            <a:t>5</a:t>
          </a:r>
        </a:p>
      </dsp:txBody>
      <dsp:txXfrm>
        <a:off x="2054169" y="1028069"/>
        <a:ext cx="672954" cy="1358807"/>
      </dsp:txXfrm>
    </dsp:sp>
    <dsp:sp modelId="{44B89561-288E-481C-B640-0E38C15E7CC8}">
      <dsp:nvSpPr>
        <dsp:cNvPr id="0" name=""/>
        <dsp:cNvSpPr/>
      </dsp:nvSpPr>
      <dsp:spPr>
        <a:xfrm>
          <a:off x="2883328" y="0"/>
          <a:ext cx="893535" cy="4064000"/>
        </a:xfrm>
        <a:prstGeom prst="roundRect">
          <a:avLst>
            <a:gd name="adj" fmla="val 10000"/>
          </a:avLst>
        </a:prstGeom>
        <a:solidFill>
          <a:srgbClr val="294970"/>
        </a:solidFill>
        <a:ln>
          <a:solidFill>
            <a:srgbClr val="29497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a:solidFill>
                <a:schemeClr val="bg1"/>
              </a:solidFill>
            </a:rPr>
            <a:t>Administra-doras de Fondos Mutuos</a:t>
          </a:r>
        </a:p>
      </dsp:txBody>
      <dsp:txXfrm>
        <a:off x="2883328" y="0"/>
        <a:ext cx="893535" cy="1219200"/>
      </dsp:txXfrm>
    </dsp:sp>
    <dsp:sp modelId="{E5F0B6A8-0441-4536-A998-357953363ACC}">
      <dsp:nvSpPr>
        <dsp:cNvPr id="0" name=""/>
        <dsp:cNvSpPr/>
      </dsp:nvSpPr>
      <dsp:spPr>
        <a:xfrm>
          <a:off x="2993783" y="1007132"/>
          <a:ext cx="714828" cy="1400681"/>
        </a:xfrm>
        <a:prstGeom prst="roundRect">
          <a:avLst>
            <a:gd name="adj" fmla="val 10000"/>
          </a:avLst>
        </a:prstGeom>
        <a:solidFill>
          <a:srgbClr val="A8B9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s-ES" sz="3500" b="1" kern="1200" dirty="0" smtClean="0">
              <a:solidFill>
                <a:schemeClr val="tx1"/>
              </a:solidFill>
            </a:rPr>
            <a:t>5</a:t>
          </a:r>
          <a:endParaRPr lang="es-ES" sz="3500" b="1" kern="1200" dirty="0">
            <a:solidFill>
              <a:schemeClr val="tx1"/>
            </a:solidFill>
          </a:endParaRPr>
        </a:p>
      </dsp:txBody>
      <dsp:txXfrm>
        <a:off x="3014720" y="1028069"/>
        <a:ext cx="672954" cy="1358807"/>
      </dsp:txXfrm>
    </dsp:sp>
    <dsp:sp modelId="{8C7DDEDF-1D4F-4B38-96FE-0D0567C9BEE5}">
      <dsp:nvSpPr>
        <dsp:cNvPr id="0" name=""/>
        <dsp:cNvSpPr/>
      </dsp:nvSpPr>
      <dsp:spPr>
        <a:xfrm>
          <a:off x="3843878" y="0"/>
          <a:ext cx="893535" cy="4064000"/>
        </a:xfrm>
        <a:prstGeom prst="roundRect">
          <a:avLst>
            <a:gd name="adj" fmla="val 10000"/>
          </a:avLst>
        </a:prstGeom>
        <a:solidFill>
          <a:srgbClr val="294970"/>
        </a:solidFill>
        <a:ln>
          <a:solidFill>
            <a:srgbClr val="29497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a:solidFill>
                <a:schemeClr val="bg1"/>
              </a:solidFill>
            </a:rPr>
            <a:t>Bolsa de Valores</a:t>
          </a:r>
        </a:p>
      </dsp:txBody>
      <dsp:txXfrm>
        <a:off x="3843878" y="0"/>
        <a:ext cx="893535" cy="1219200"/>
      </dsp:txXfrm>
    </dsp:sp>
    <dsp:sp modelId="{5D6A0971-9B9C-492D-B37D-B820933124BB}">
      <dsp:nvSpPr>
        <dsp:cNvPr id="0" name=""/>
        <dsp:cNvSpPr/>
      </dsp:nvSpPr>
      <dsp:spPr>
        <a:xfrm>
          <a:off x="3954334" y="1007132"/>
          <a:ext cx="714828" cy="1400681"/>
        </a:xfrm>
        <a:prstGeom prst="roundRect">
          <a:avLst>
            <a:gd name="adj" fmla="val 10000"/>
          </a:avLst>
        </a:prstGeom>
        <a:solidFill>
          <a:srgbClr val="A8B9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s-ES" sz="3500" b="1" kern="1200" dirty="0">
              <a:solidFill>
                <a:schemeClr val="tx1"/>
              </a:solidFill>
            </a:rPr>
            <a:t>1</a:t>
          </a:r>
        </a:p>
      </dsp:txBody>
      <dsp:txXfrm>
        <a:off x="3975271" y="1028069"/>
        <a:ext cx="672954" cy="1358807"/>
      </dsp:txXfrm>
    </dsp:sp>
    <dsp:sp modelId="{27060A8B-13D6-4B3D-9CB9-3419E97BD52B}">
      <dsp:nvSpPr>
        <dsp:cNvPr id="0" name=""/>
        <dsp:cNvSpPr/>
      </dsp:nvSpPr>
      <dsp:spPr>
        <a:xfrm>
          <a:off x="4804429" y="0"/>
          <a:ext cx="893535" cy="4064000"/>
        </a:xfrm>
        <a:prstGeom prst="roundRect">
          <a:avLst>
            <a:gd name="adj" fmla="val 10000"/>
          </a:avLst>
        </a:prstGeom>
        <a:solidFill>
          <a:srgbClr val="294970"/>
        </a:solidFill>
        <a:ln>
          <a:solidFill>
            <a:srgbClr val="29497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a:solidFill>
                <a:schemeClr val="bg1"/>
              </a:solidFill>
            </a:rPr>
            <a:t>Casas de Bolsa</a:t>
          </a:r>
        </a:p>
      </dsp:txBody>
      <dsp:txXfrm>
        <a:off x="4804429" y="0"/>
        <a:ext cx="893535" cy="1219200"/>
      </dsp:txXfrm>
    </dsp:sp>
    <dsp:sp modelId="{E305C52A-C5AA-40E3-91E6-46AB9BD182EE}">
      <dsp:nvSpPr>
        <dsp:cNvPr id="0" name=""/>
        <dsp:cNvSpPr/>
      </dsp:nvSpPr>
      <dsp:spPr>
        <a:xfrm>
          <a:off x="4922326" y="1039663"/>
          <a:ext cx="714828" cy="1390828"/>
        </a:xfrm>
        <a:prstGeom prst="roundRect">
          <a:avLst>
            <a:gd name="adj" fmla="val 10000"/>
          </a:avLst>
        </a:prstGeom>
        <a:solidFill>
          <a:srgbClr val="A8B9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s-ES" sz="3500" b="1" kern="1200" dirty="0">
              <a:solidFill>
                <a:schemeClr val="tx1"/>
              </a:solidFill>
            </a:rPr>
            <a:t>14</a:t>
          </a:r>
        </a:p>
      </dsp:txBody>
      <dsp:txXfrm>
        <a:off x="4943263" y="1060600"/>
        <a:ext cx="672954" cy="1348954"/>
      </dsp:txXfrm>
    </dsp:sp>
    <dsp:sp modelId="{DABBCD87-F31B-4D54-AA77-D2DD7C937F49}">
      <dsp:nvSpPr>
        <dsp:cNvPr id="0" name=""/>
        <dsp:cNvSpPr/>
      </dsp:nvSpPr>
      <dsp:spPr>
        <a:xfrm>
          <a:off x="5764980" y="0"/>
          <a:ext cx="893535" cy="4064000"/>
        </a:xfrm>
        <a:prstGeom prst="roundRect">
          <a:avLst>
            <a:gd name="adj" fmla="val 10000"/>
          </a:avLst>
        </a:prstGeom>
        <a:solidFill>
          <a:srgbClr val="294970"/>
        </a:solidFill>
        <a:ln>
          <a:solidFill>
            <a:srgbClr val="29497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a:solidFill>
                <a:schemeClr val="bg1"/>
              </a:solidFill>
            </a:rPr>
            <a:t>Operadores de Bolsa</a:t>
          </a:r>
        </a:p>
      </dsp:txBody>
      <dsp:txXfrm>
        <a:off x="5764980" y="0"/>
        <a:ext cx="893535" cy="1219200"/>
      </dsp:txXfrm>
    </dsp:sp>
    <dsp:sp modelId="{85BF2E0B-2616-46CD-AB9D-C3EE2FFD1023}">
      <dsp:nvSpPr>
        <dsp:cNvPr id="0" name=""/>
        <dsp:cNvSpPr/>
      </dsp:nvSpPr>
      <dsp:spPr>
        <a:xfrm>
          <a:off x="5875435" y="1039676"/>
          <a:ext cx="714828" cy="1400734"/>
        </a:xfrm>
        <a:prstGeom prst="roundRect">
          <a:avLst>
            <a:gd name="adj" fmla="val 10000"/>
          </a:avLst>
        </a:prstGeom>
        <a:solidFill>
          <a:srgbClr val="A8B9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s-ES" sz="3500" b="1" kern="1200" dirty="0" smtClean="0">
              <a:solidFill>
                <a:schemeClr val="tx1"/>
              </a:solidFill>
            </a:rPr>
            <a:t>32</a:t>
          </a:r>
          <a:endParaRPr lang="es-ES" sz="3500" b="1" kern="1200" dirty="0">
            <a:solidFill>
              <a:schemeClr val="tx1"/>
            </a:solidFill>
          </a:endParaRPr>
        </a:p>
      </dsp:txBody>
      <dsp:txXfrm>
        <a:off x="5896372" y="1060613"/>
        <a:ext cx="672954" cy="1358860"/>
      </dsp:txXfrm>
    </dsp:sp>
    <dsp:sp modelId="{A7494FF2-F492-4FD5-BFD7-2C4474ED9C3B}">
      <dsp:nvSpPr>
        <dsp:cNvPr id="0" name=""/>
        <dsp:cNvSpPr/>
      </dsp:nvSpPr>
      <dsp:spPr>
        <a:xfrm>
          <a:off x="6725530" y="0"/>
          <a:ext cx="893535" cy="4064000"/>
        </a:xfrm>
        <a:prstGeom prst="roundRect">
          <a:avLst>
            <a:gd name="adj" fmla="val 10000"/>
          </a:avLst>
        </a:prstGeom>
        <a:solidFill>
          <a:srgbClr val="294970"/>
        </a:solidFill>
        <a:ln>
          <a:solidFill>
            <a:srgbClr val="294970"/>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b="1" kern="1200" dirty="0">
              <a:solidFill>
                <a:schemeClr val="bg1"/>
              </a:solidFill>
            </a:rPr>
            <a:t>Auditores Externos</a:t>
          </a:r>
        </a:p>
      </dsp:txBody>
      <dsp:txXfrm>
        <a:off x="6725530" y="0"/>
        <a:ext cx="893535" cy="1219200"/>
      </dsp:txXfrm>
    </dsp:sp>
    <dsp:sp modelId="{2CBB7097-D497-4E02-9ECB-27F3F339E5AB}">
      <dsp:nvSpPr>
        <dsp:cNvPr id="0" name=""/>
        <dsp:cNvSpPr/>
      </dsp:nvSpPr>
      <dsp:spPr>
        <a:xfrm>
          <a:off x="6828537" y="1039676"/>
          <a:ext cx="714828" cy="1400734"/>
        </a:xfrm>
        <a:prstGeom prst="roundRect">
          <a:avLst>
            <a:gd name="adj" fmla="val 10000"/>
          </a:avLst>
        </a:prstGeom>
        <a:solidFill>
          <a:srgbClr val="A8B9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s-ES" sz="3500" b="1" kern="1200" dirty="0" smtClean="0">
              <a:solidFill>
                <a:schemeClr val="tx1"/>
              </a:solidFill>
            </a:rPr>
            <a:t>38</a:t>
          </a:r>
          <a:endParaRPr lang="es-ES" sz="3500" b="1" kern="1200" dirty="0">
            <a:solidFill>
              <a:schemeClr val="tx1"/>
            </a:solidFill>
          </a:endParaRPr>
        </a:p>
      </dsp:txBody>
      <dsp:txXfrm>
        <a:off x="6849474" y="1060613"/>
        <a:ext cx="672954" cy="1358860"/>
      </dsp:txXfrm>
    </dsp:sp>
    <dsp:sp modelId="{0145611B-7A05-4E7D-BC36-30435F0F6AF5}">
      <dsp:nvSpPr>
        <dsp:cNvPr id="0" name=""/>
        <dsp:cNvSpPr/>
      </dsp:nvSpPr>
      <dsp:spPr>
        <a:xfrm>
          <a:off x="7686081" y="0"/>
          <a:ext cx="893535" cy="4064000"/>
        </a:xfrm>
        <a:prstGeom prst="roundRect">
          <a:avLst>
            <a:gd name="adj" fmla="val 10000"/>
          </a:avLst>
        </a:prstGeom>
        <a:solidFill>
          <a:srgbClr val="294970"/>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PY" sz="1000" b="1" kern="1200" dirty="0">
              <a:solidFill>
                <a:schemeClr val="bg1"/>
              </a:solidFill>
            </a:rPr>
            <a:t>Entidades Públicas Incorporadas</a:t>
          </a:r>
          <a:endParaRPr lang="es-ES" sz="1000" b="1" kern="1200" dirty="0">
            <a:solidFill>
              <a:schemeClr val="bg1"/>
            </a:solidFill>
          </a:endParaRPr>
        </a:p>
      </dsp:txBody>
      <dsp:txXfrm>
        <a:off x="7686081" y="0"/>
        <a:ext cx="893535" cy="1219200"/>
      </dsp:txXfrm>
    </dsp:sp>
    <dsp:sp modelId="{9C4B6F8F-91C2-43C2-A9D5-9B1C61242185}">
      <dsp:nvSpPr>
        <dsp:cNvPr id="0" name=""/>
        <dsp:cNvSpPr/>
      </dsp:nvSpPr>
      <dsp:spPr>
        <a:xfrm>
          <a:off x="7779488" y="1039663"/>
          <a:ext cx="714828" cy="1390828"/>
        </a:xfrm>
        <a:prstGeom prst="roundRect">
          <a:avLst>
            <a:gd name="adj" fmla="val 10000"/>
          </a:avLst>
        </a:prstGeom>
        <a:solidFill>
          <a:srgbClr val="A8B9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es-PY" sz="3500" b="1" kern="1200" dirty="0" smtClean="0">
              <a:solidFill>
                <a:schemeClr val="tx1"/>
              </a:solidFill>
            </a:rPr>
            <a:t>11</a:t>
          </a:r>
          <a:endParaRPr lang="es-ES" sz="3500" b="1" kern="1200" dirty="0">
            <a:solidFill>
              <a:schemeClr val="tx1"/>
            </a:solidFill>
          </a:endParaRPr>
        </a:p>
      </dsp:txBody>
      <dsp:txXfrm>
        <a:off x="7800425" y="1060600"/>
        <a:ext cx="672954" cy="13489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9169E-9F42-4223-B77D-09CFD2663BD0}">
      <dsp:nvSpPr>
        <dsp:cNvPr id="0" name=""/>
        <dsp:cNvSpPr/>
      </dsp:nvSpPr>
      <dsp:spPr>
        <a:xfrm>
          <a:off x="0" y="152859"/>
          <a:ext cx="6096000" cy="1006200"/>
        </a:xfrm>
        <a:prstGeom prst="roundRect">
          <a:avLst/>
        </a:prstGeom>
        <a:solidFill>
          <a:srgbClr val="A8B9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s-ES" sz="4300" b="1" kern="1200" dirty="0">
              <a:solidFill>
                <a:schemeClr val="tx1"/>
              </a:solidFill>
            </a:rPr>
            <a:t>Total de Agentes: </a:t>
          </a:r>
          <a:r>
            <a:rPr lang="es-ES" sz="4300" b="1" kern="1200" dirty="0" smtClean="0">
              <a:solidFill>
                <a:schemeClr val="tx1"/>
              </a:solidFill>
            </a:rPr>
            <a:t>193</a:t>
          </a:r>
          <a:endParaRPr lang="es-ES" sz="4300" b="1" kern="1200" dirty="0">
            <a:solidFill>
              <a:schemeClr val="tx1"/>
            </a:solidFill>
          </a:endParaRPr>
        </a:p>
      </dsp:txBody>
      <dsp:txXfrm>
        <a:off x="49119" y="201978"/>
        <a:ext cx="5997762" cy="90796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Times New Roman" pitchFamily="18" charset="0"/>
              </a:defRPr>
            </a:lvl1pPr>
          </a:lstStyle>
          <a:p>
            <a:pPr>
              <a:defRPr/>
            </a:pPr>
            <a:endParaRPr lang="es-ES"/>
          </a:p>
        </p:txBody>
      </p:sp>
      <p:sp>
        <p:nvSpPr>
          <p:cNvPr id="95235"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Times New Roman" pitchFamily="18" charset="0"/>
              </a:defRPr>
            </a:lvl1pPr>
          </a:lstStyle>
          <a:p>
            <a:pPr>
              <a:defRPr/>
            </a:pPr>
            <a:endParaRPr lang="es-ES"/>
          </a:p>
        </p:txBody>
      </p:sp>
      <p:sp>
        <p:nvSpPr>
          <p:cNvPr id="3584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95237"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95238"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Times New Roman" pitchFamily="18" charset="0"/>
              </a:defRPr>
            </a:lvl1pPr>
          </a:lstStyle>
          <a:p>
            <a:pPr>
              <a:defRPr/>
            </a:pPr>
            <a:endParaRPr lang="es-ES"/>
          </a:p>
        </p:txBody>
      </p:sp>
      <p:sp>
        <p:nvSpPr>
          <p:cNvPr id="95239"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Times New Roman" pitchFamily="18" charset="0"/>
                <a:cs typeface="Arial" charset="0"/>
              </a:defRPr>
            </a:lvl1pPr>
          </a:lstStyle>
          <a:p>
            <a:pPr>
              <a:defRPr/>
            </a:pPr>
            <a:fld id="{DA2B3FE2-D6F2-4D36-B4A9-CC72AD71D9F4}" type="slidenum">
              <a:rPr lang="es-ES"/>
              <a:pPr>
                <a:defRPr/>
              </a:pPr>
              <a:t>‹Nº›</a:t>
            </a:fld>
            <a:endParaRPr lang="es-ES"/>
          </a:p>
        </p:txBody>
      </p:sp>
    </p:spTree>
    <p:extLst>
      <p:ext uri="{BB962C8B-B14F-4D97-AF65-F5344CB8AC3E}">
        <p14:creationId xmlns:p14="http://schemas.microsoft.com/office/powerpoint/2010/main" val="1672189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a:xfrm>
            <a:off x="992188" y="768350"/>
            <a:ext cx="5114925" cy="3836988"/>
          </a:xfrm>
          <a:ln/>
        </p:spPr>
      </p:sp>
      <p:sp>
        <p:nvSpPr>
          <p:cNvPr id="36867" name="2 Marcador de notas"/>
          <p:cNvSpPr>
            <a:spLocks noGrp="1"/>
          </p:cNvSpPr>
          <p:nvPr>
            <p:ph type="body" idx="1"/>
          </p:nvPr>
        </p:nvSpPr>
        <p:spPr>
          <a:noFill/>
          <a:ln/>
        </p:spPr>
        <p:txBody>
          <a:bodyPr/>
          <a:lstStyle/>
          <a:p>
            <a:pPr eaLnBrk="1" hangingPunct="1"/>
            <a:endParaRPr lang="es-ES" dirty="0"/>
          </a:p>
        </p:txBody>
      </p:sp>
      <p:sp>
        <p:nvSpPr>
          <p:cNvPr id="36868" name="3 Marcador de número de diapositiva"/>
          <p:cNvSpPr>
            <a:spLocks noGrp="1"/>
          </p:cNvSpPr>
          <p:nvPr>
            <p:ph type="sldNum" sz="quarter" idx="5"/>
          </p:nvPr>
        </p:nvSpPr>
        <p:spPr>
          <a:noFill/>
        </p:spPr>
        <p:txBody>
          <a:bodyPr/>
          <a:lstStyle/>
          <a:p>
            <a:fld id="{54E324A7-49AE-48B5-8121-025426CA13B7}" type="slidenum">
              <a:rPr lang="es-ES" smtClean="0"/>
              <a:pPr/>
              <a:t>1</a:t>
            </a:fld>
            <a:endParaRPr lang="es-ES"/>
          </a:p>
        </p:txBody>
      </p:sp>
    </p:spTree>
    <p:extLst>
      <p:ext uri="{BB962C8B-B14F-4D97-AF65-F5344CB8AC3E}">
        <p14:creationId xmlns:p14="http://schemas.microsoft.com/office/powerpoint/2010/main" val="4136656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xfrm>
            <a:off x="992188" y="768350"/>
            <a:ext cx="5114925" cy="3836988"/>
          </a:xfrm>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10</a:t>
            </a:fld>
            <a:endParaRPr lang="es-ES"/>
          </a:p>
        </p:txBody>
      </p:sp>
    </p:spTree>
    <p:extLst>
      <p:ext uri="{BB962C8B-B14F-4D97-AF65-F5344CB8AC3E}">
        <p14:creationId xmlns:p14="http://schemas.microsoft.com/office/powerpoint/2010/main" val="887409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xfrm>
            <a:off x="992188" y="768350"/>
            <a:ext cx="5114925" cy="3836988"/>
          </a:xfrm>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11</a:t>
            </a:fld>
            <a:endParaRPr lang="es-ES"/>
          </a:p>
        </p:txBody>
      </p:sp>
    </p:spTree>
    <p:extLst>
      <p:ext uri="{BB962C8B-B14F-4D97-AF65-F5344CB8AC3E}">
        <p14:creationId xmlns:p14="http://schemas.microsoft.com/office/powerpoint/2010/main" val="3582195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xfrm>
            <a:off x="992188" y="768350"/>
            <a:ext cx="5114925" cy="3836988"/>
          </a:xfrm>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12</a:t>
            </a:fld>
            <a:endParaRPr lang="es-ES"/>
          </a:p>
        </p:txBody>
      </p:sp>
    </p:spTree>
    <p:extLst>
      <p:ext uri="{BB962C8B-B14F-4D97-AF65-F5344CB8AC3E}">
        <p14:creationId xmlns:p14="http://schemas.microsoft.com/office/powerpoint/2010/main" val="4213375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xfrm>
            <a:off x="992188" y="768350"/>
            <a:ext cx="5114925" cy="3836988"/>
          </a:xfrm>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13</a:t>
            </a:fld>
            <a:endParaRPr lang="es-ES"/>
          </a:p>
        </p:txBody>
      </p:sp>
    </p:spTree>
    <p:extLst>
      <p:ext uri="{BB962C8B-B14F-4D97-AF65-F5344CB8AC3E}">
        <p14:creationId xmlns:p14="http://schemas.microsoft.com/office/powerpoint/2010/main" val="2598103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xfrm>
            <a:off x="992188" y="768350"/>
            <a:ext cx="5114925" cy="3836988"/>
          </a:xfrm>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14</a:t>
            </a:fld>
            <a:endParaRPr lang="es-ES"/>
          </a:p>
        </p:txBody>
      </p:sp>
    </p:spTree>
    <p:extLst>
      <p:ext uri="{BB962C8B-B14F-4D97-AF65-F5344CB8AC3E}">
        <p14:creationId xmlns:p14="http://schemas.microsoft.com/office/powerpoint/2010/main" val="3736498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xfrm>
            <a:off x="992188" y="768350"/>
            <a:ext cx="5114925" cy="3836988"/>
          </a:xfrm>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16</a:t>
            </a:fld>
            <a:endParaRPr lang="es-ES"/>
          </a:p>
        </p:txBody>
      </p:sp>
    </p:spTree>
    <p:extLst>
      <p:ext uri="{BB962C8B-B14F-4D97-AF65-F5344CB8AC3E}">
        <p14:creationId xmlns:p14="http://schemas.microsoft.com/office/powerpoint/2010/main" val="2682190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xfrm>
            <a:off x="992188" y="768350"/>
            <a:ext cx="5114925" cy="3836988"/>
          </a:xfrm>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17</a:t>
            </a:fld>
            <a:endParaRPr lang="es-ES"/>
          </a:p>
        </p:txBody>
      </p:sp>
    </p:spTree>
    <p:extLst>
      <p:ext uri="{BB962C8B-B14F-4D97-AF65-F5344CB8AC3E}">
        <p14:creationId xmlns:p14="http://schemas.microsoft.com/office/powerpoint/2010/main" val="1488960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xfrm>
            <a:off x="992188" y="768350"/>
            <a:ext cx="5114925" cy="3836988"/>
          </a:xfrm>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18</a:t>
            </a:fld>
            <a:endParaRPr lang="es-ES"/>
          </a:p>
        </p:txBody>
      </p:sp>
    </p:spTree>
    <p:extLst>
      <p:ext uri="{BB962C8B-B14F-4D97-AF65-F5344CB8AC3E}">
        <p14:creationId xmlns:p14="http://schemas.microsoft.com/office/powerpoint/2010/main" val="1298885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xfrm>
            <a:off x="992188" y="768350"/>
            <a:ext cx="5114925" cy="3836988"/>
          </a:xfrm>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19</a:t>
            </a:fld>
            <a:endParaRPr lang="es-ES"/>
          </a:p>
        </p:txBody>
      </p:sp>
    </p:spTree>
    <p:extLst>
      <p:ext uri="{BB962C8B-B14F-4D97-AF65-F5344CB8AC3E}">
        <p14:creationId xmlns:p14="http://schemas.microsoft.com/office/powerpoint/2010/main" val="3952738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xfrm>
            <a:off x="992188" y="768350"/>
            <a:ext cx="5114925" cy="3836988"/>
          </a:xfrm>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20</a:t>
            </a:fld>
            <a:endParaRPr lang="es-ES"/>
          </a:p>
        </p:txBody>
      </p:sp>
    </p:spTree>
    <p:extLst>
      <p:ext uri="{BB962C8B-B14F-4D97-AF65-F5344CB8AC3E}">
        <p14:creationId xmlns:p14="http://schemas.microsoft.com/office/powerpoint/2010/main" val="560458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xfrm>
            <a:off x="992188" y="768350"/>
            <a:ext cx="5114925" cy="3836988"/>
          </a:xfrm>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2</a:t>
            </a:fld>
            <a:endParaRPr lang="es-ES"/>
          </a:p>
        </p:txBody>
      </p:sp>
    </p:spTree>
    <p:extLst>
      <p:ext uri="{BB962C8B-B14F-4D97-AF65-F5344CB8AC3E}">
        <p14:creationId xmlns:p14="http://schemas.microsoft.com/office/powerpoint/2010/main" val="1543988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xfrm>
            <a:off x="992188" y="768350"/>
            <a:ext cx="5114925" cy="3836988"/>
          </a:xfrm>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22</a:t>
            </a:fld>
            <a:endParaRPr lang="es-ES"/>
          </a:p>
        </p:txBody>
      </p:sp>
    </p:spTree>
    <p:extLst>
      <p:ext uri="{BB962C8B-B14F-4D97-AF65-F5344CB8AC3E}">
        <p14:creationId xmlns:p14="http://schemas.microsoft.com/office/powerpoint/2010/main" val="1866320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xfrm>
            <a:off x="992188" y="768350"/>
            <a:ext cx="5114925" cy="3836988"/>
          </a:xfrm>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24</a:t>
            </a:fld>
            <a:endParaRPr lang="es-ES"/>
          </a:p>
        </p:txBody>
      </p:sp>
    </p:spTree>
    <p:extLst>
      <p:ext uri="{BB962C8B-B14F-4D97-AF65-F5344CB8AC3E}">
        <p14:creationId xmlns:p14="http://schemas.microsoft.com/office/powerpoint/2010/main" val="3660409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xfrm>
            <a:off x="992188" y="768350"/>
            <a:ext cx="5114925" cy="3836988"/>
          </a:xfrm>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3</a:t>
            </a:fld>
            <a:endParaRPr lang="es-ES"/>
          </a:p>
        </p:txBody>
      </p:sp>
    </p:spTree>
    <p:extLst>
      <p:ext uri="{BB962C8B-B14F-4D97-AF65-F5344CB8AC3E}">
        <p14:creationId xmlns:p14="http://schemas.microsoft.com/office/powerpoint/2010/main" val="2025293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xfrm>
            <a:off x="992188" y="768350"/>
            <a:ext cx="5114925" cy="3836988"/>
          </a:xfrm>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4</a:t>
            </a:fld>
            <a:endParaRPr lang="es-ES"/>
          </a:p>
        </p:txBody>
      </p:sp>
    </p:spTree>
    <p:extLst>
      <p:ext uri="{BB962C8B-B14F-4D97-AF65-F5344CB8AC3E}">
        <p14:creationId xmlns:p14="http://schemas.microsoft.com/office/powerpoint/2010/main" val="3409496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xfrm>
            <a:off x="992188" y="768350"/>
            <a:ext cx="5114925" cy="3836988"/>
          </a:xfrm>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5</a:t>
            </a:fld>
            <a:endParaRPr lang="es-ES"/>
          </a:p>
        </p:txBody>
      </p:sp>
    </p:spTree>
    <p:extLst>
      <p:ext uri="{BB962C8B-B14F-4D97-AF65-F5344CB8AC3E}">
        <p14:creationId xmlns:p14="http://schemas.microsoft.com/office/powerpoint/2010/main" val="2010528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xfrm>
            <a:off x="992188" y="768350"/>
            <a:ext cx="5114925" cy="3836988"/>
          </a:xfrm>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6</a:t>
            </a:fld>
            <a:endParaRPr lang="es-ES"/>
          </a:p>
        </p:txBody>
      </p:sp>
    </p:spTree>
    <p:extLst>
      <p:ext uri="{BB962C8B-B14F-4D97-AF65-F5344CB8AC3E}">
        <p14:creationId xmlns:p14="http://schemas.microsoft.com/office/powerpoint/2010/main" val="2104950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xfrm>
            <a:off x="992188" y="768350"/>
            <a:ext cx="5114925" cy="3836988"/>
          </a:xfrm>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7</a:t>
            </a:fld>
            <a:endParaRPr lang="es-ES"/>
          </a:p>
        </p:txBody>
      </p:sp>
    </p:spTree>
    <p:extLst>
      <p:ext uri="{BB962C8B-B14F-4D97-AF65-F5344CB8AC3E}">
        <p14:creationId xmlns:p14="http://schemas.microsoft.com/office/powerpoint/2010/main" val="3184594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xfrm>
            <a:off x="992188" y="768350"/>
            <a:ext cx="5114925" cy="3836988"/>
          </a:xfrm>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8</a:t>
            </a:fld>
            <a:endParaRPr lang="es-ES"/>
          </a:p>
        </p:txBody>
      </p:sp>
    </p:spTree>
    <p:extLst>
      <p:ext uri="{BB962C8B-B14F-4D97-AF65-F5344CB8AC3E}">
        <p14:creationId xmlns:p14="http://schemas.microsoft.com/office/powerpoint/2010/main" val="580074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xfrm>
            <a:off x="992188" y="768350"/>
            <a:ext cx="5114925" cy="3836988"/>
          </a:xfrm>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9</a:t>
            </a:fld>
            <a:endParaRPr lang="es-ES"/>
          </a:p>
        </p:txBody>
      </p:sp>
    </p:spTree>
    <p:extLst>
      <p:ext uri="{BB962C8B-B14F-4D97-AF65-F5344CB8AC3E}">
        <p14:creationId xmlns:p14="http://schemas.microsoft.com/office/powerpoint/2010/main" val="2363716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dirty="0"/>
              <a:t>Haga clic para modificar el estilo de título del patrón</a:t>
            </a:r>
            <a:endParaRPr lang="en-U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dirty="0"/>
              <a:t>Haga clic para modificar el estilo de subtítulo del patrón</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22570BE-541E-4247-A3B6-BDB7741F2FEC}" type="slidenum">
              <a:rPr lang="es-ES"/>
              <a:pPr>
                <a:defRPr/>
              </a:pPr>
              <a:t>‹Nº›</a:t>
            </a:fld>
            <a:endParaRPr lang="es-E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C9022DD-AE96-4487-9B76-6329EAD32B4D}" type="slidenum">
              <a:rPr lang="es-ES"/>
              <a:pPr>
                <a:defRPr/>
              </a:pPr>
              <a:t>‹Nº›</a:t>
            </a:fld>
            <a:endParaRPr lang="es-E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2595259-AA09-4D75-A5A7-5EC15A0067B3}" type="slidenum">
              <a:rPr lang="es-ES"/>
              <a:pPr>
                <a:defRPr/>
              </a:pPr>
              <a:t>‹Nº›</a:t>
            </a:fld>
            <a:endParaRPr lang="es-E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PY"/>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PY"/>
          </a:p>
        </p:txBody>
      </p:sp>
      <p:sp>
        <p:nvSpPr>
          <p:cNvPr id="4" name="Marcador de fecha 3"/>
          <p:cNvSpPr>
            <a:spLocks noGrp="1"/>
          </p:cNvSpPr>
          <p:nvPr>
            <p:ph type="dt" sz="half" idx="10"/>
          </p:nvPr>
        </p:nvSpPr>
        <p:spPr/>
        <p:txBody>
          <a:bodyPr/>
          <a:lstStyle/>
          <a:p>
            <a:fld id="{1472C2CA-93CE-4B4E-95F1-F7C0E129FF70}" type="datetimeFigureOut">
              <a:rPr lang="es-PY" smtClean="0">
                <a:solidFill>
                  <a:prstClr val="black">
                    <a:tint val="75000"/>
                  </a:prstClr>
                </a:solidFill>
              </a:rPr>
              <a:pPr/>
              <a:t>23/10/2020</a:t>
            </a:fld>
            <a:endParaRPr lang="es-PY"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Y"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2566716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Y"/>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fecha 3"/>
          <p:cNvSpPr>
            <a:spLocks noGrp="1"/>
          </p:cNvSpPr>
          <p:nvPr>
            <p:ph type="dt" sz="half" idx="10"/>
          </p:nvPr>
        </p:nvSpPr>
        <p:spPr/>
        <p:txBody>
          <a:bodyPr/>
          <a:lstStyle/>
          <a:p>
            <a:fld id="{1472C2CA-93CE-4B4E-95F1-F7C0E129FF70}" type="datetimeFigureOut">
              <a:rPr lang="es-PY" smtClean="0">
                <a:solidFill>
                  <a:prstClr val="black">
                    <a:tint val="75000"/>
                  </a:prstClr>
                </a:solidFill>
              </a:rPr>
              <a:pPr/>
              <a:t>23/10/2020</a:t>
            </a:fld>
            <a:endParaRPr lang="es-PY"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Y"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3740003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7" y="1709738"/>
            <a:ext cx="7886700" cy="2852737"/>
          </a:xfrm>
        </p:spPr>
        <p:txBody>
          <a:bodyPr anchor="b"/>
          <a:lstStyle>
            <a:lvl1pPr>
              <a:defRPr sz="6000"/>
            </a:lvl1pPr>
          </a:lstStyle>
          <a:p>
            <a:r>
              <a:rPr lang="es-ES" smtClean="0"/>
              <a:t>Haga clic para modificar el estilo de título del patrón</a:t>
            </a:r>
            <a:endParaRPr lang="es-PY"/>
          </a:p>
        </p:txBody>
      </p:sp>
      <p:sp>
        <p:nvSpPr>
          <p:cNvPr id="3" name="Marcador de texto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472C2CA-93CE-4B4E-95F1-F7C0E129FF70}" type="datetimeFigureOut">
              <a:rPr lang="es-PY" smtClean="0">
                <a:solidFill>
                  <a:prstClr val="black">
                    <a:tint val="75000"/>
                  </a:prstClr>
                </a:solidFill>
              </a:rPr>
              <a:pPr/>
              <a:t>23/10/2020</a:t>
            </a:fld>
            <a:endParaRPr lang="es-PY"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Y"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1408874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Y"/>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Marcador de fecha 4"/>
          <p:cNvSpPr>
            <a:spLocks noGrp="1"/>
          </p:cNvSpPr>
          <p:nvPr>
            <p:ph type="dt" sz="half" idx="10"/>
          </p:nvPr>
        </p:nvSpPr>
        <p:spPr/>
        <p:txBody>
          <a:bodyPr/>
          <a:lstStyle/>
          <a:p>
            <a:fld id="{1472C2CA-93CE-4B4E-95F1-F7C0E129FF70}" type="datetimeFigureOut">
              <a:rPr lang="es-PY" smtClean="0">
                <a:solidFill>
                  <a:prstClr val="black">
                    <a:tint val="75000"/>
                  </a:prstClr>
                </a:solidFill>
              </a:rPr>
              <a:pPr/>
              <a:t>23/10/2020</a:t>
            </a:fld>
            <a:endParaRPr lang="es-PY"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Y"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2758687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PY"/>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7" name="Marcador de fecha 6"/>
          <p:cNvSpPr>
            <a:spLocks noGrp="1"/>
          </p:cNvSpPr>
          <p:nvPr>
            <p:ph type="dt" sz="half" idx="10"/>
          </p:nvPr>
        </p:nvSpPr>
        <p:spPr/>
        <p:txBody>
          <a:bodyPr/>
          <a:lstStyle/>
          <a:p>
            <a:fld id="{1472C2CA-93CE-4B4E-95F1-F7C0E129FF70}" type="datetimeFigureOut">
              <a:rPr lang="es-PY" smtClean="0">
                <a:solidFill>
                  <a:prstClr val="black">
                    <a:tint val="75000"/>
                  </a:prstClr>
                </a:solidFill>
              </a:rPr>
              <a:pPr/>
              <a:t>23/10/2020</a:t>
            </a:fld>
            <a:endParaRPr lang="es-PY"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PY"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3813240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Y"/>
          </a:p>
        </p:txBody>
      </p:sp>
      <p:sp>
        <p:nvSpPr>
          <p:cNvPr id="3" name="Marcador de fecha 2"/>
          <p:cNvSpPr>
            <a:spLocks noGrp="1"/>
          </p:cNvSpPr>
          <p:nvPr>
            <p:ph type="dt" sz="half" idx="10"/>
          </p:nvPr>
        </p:nvSpPr>
        <p:spPr/>
        <p:txBody>
          <a:bodyPr/>
          <a:lstStyle/>
          <a:p>
            <a:fld id="{1472C2CA-93CE-4B4E-95F1-F7C0E129FF70}" type="datetimeFigureOut">
              <a:rPr lang="es-PY" smtClean="0">
                <a:solidFill>
                  <a:prstClr val="black">
                    <a:tint val="75000"/>
                  </a:prstClr>
                </a:solidFill>
              </a:rPr>
              <a:pPr/>
              <a:t>23/10/2020</a:t>
            </a:fld>
            <a:endParaRPr lang="es-PY"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PY"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3256755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472C2CA-93CE-4B4E-95F1-F7C0E129FF70}" type="datetimeFigureOut">
              <a:rPr lang="es-PY" smtClean="0">
                <a:solidFill>
                  <a:prstClr val="black">
                    <a:tint val="75000"/>
                  </a:prstClr>
                </a:solidFill>
              </a:rPr>
              <a:pPr/>
              <a:t>23/10/2020</a:t>
            </a:fld>
            <a:endParaRPr lang="es-PY"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PY"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3221571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PY"/>
          </a:p>
        </p:txBody>
      </p:sp>
      <p:sp>
        <p:nvSpPr>
          <p:cNvPr id="3" name="Marcador de contenido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472C2CA-93CE-4B4E-95F1-F7C0E129FF70}" type="datetimeFigureOut">
              <a:rPr lang="es-PY" smtClean="0">
                <a:solidFill>
                  <a:prstClr val="black">
                    <a:tint val="75000"/>
                  </a:prstClr>
                </a:solidFill>
              </a:rPr>
              <a:pPr/>
              <a:t>23/10/2020</a:t>
            </a:fld>
            <a:endParaRPr lang="es-PY"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Y"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64672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910D16C-880A-4DA8-8A5F-5BAD0DF79994}" type="slidenum">
              <a:rPr lang="es-ES"/>
              <a:pPr>
                <a:defRPr/>
              </a:pPr>
              <a:t>‹Nº›</a:t>
            </a:fld>
            <a:endParaRPr lang="es-ES"/>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PY"/>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dirty="0"/>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472C2CA-93CE-4B4E-95F1-F7C0E129FF70}" type="datetimeFigureOut">
              <a:rPr lang="es-PY" smtClean="0">
                <a:solidFill>
                  <a:prstClr val="black">
                    <a:tint val="75000"/>
                  </a:prstClr>
                </a:solidFill>
              </a:rPr>
              <a:pPr/>
              <a:t>23/10/2020</a:t>
            </a:fld>
            <a:endParaRPr lang="es-PY"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PY"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511365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Y"/>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fecha 3"/>
          <p:cNvSpPr>
            <a:spLocks noGrp="1"/>
          </p:cNvSpPr>
          <p:nvPr>
            <p:ph type="dt" sz="half" idx="10"/>
          </p:nvPr>
        </p:nvSpPr>
        <p:spPr/>
        <p:txBody>
          <a:bodyPr/>
          <a:lstStyle/>
          <a:p>
            <a:fld id="{1472C2CA-93CE-4B4E-95F1-F7C0E129FF70}" type="datetimeFigureOut">
              <a:rPr lang="es-PY" smtClean="0">
                <a:solidFill>
                  <a:prstClr val="black">
                    <a:tint val="75000"/>
                  </a:prstClr>
                </a:solidFill>
              </a:rPr>
              <a:pPr/>
              <a:t>23/10/2020</a:t>
            </a:fld>
            <a:endParaRPr lang="es-PY"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Y"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1953987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PY"/>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fecha 3"/>
          <p:cNvSpPr>
            <a:spLocks noGrp="1"/>
          </p:cNvSpPr>
          <p:nvPr>
            <p:ph type="dt" sz="half" idx="10"/>
          </p:nvPr>
        </p:nvSpPr>
        <p:spPr/>
        <p:txBody>
          <a:bodyPr/>
          <a:lstStyle/>
          <a:p>
            <a:fld id="{1472C2CA-93CE-4B4E-95F1-F7C0E129FF70}" type="datetimeFigureOut">
              <a:rPr lang="es-PY" smtClean="0">
                <a:solidFill>
                  <a:prstClr val="black">
                    <a:tint val="75000"/>
                  </a:prstClr>
                </a:solidFill>
              </a:rPr>
              <a:pPr/>
              <a:t>23/10/2020</a:t>
            </a:fld>
            <a:endParaRPr lang="es-PY"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PY"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A3C4DAB5-D90D-4D36-8A70-B015BA391CF0}" type="slidenum">
              <a:rPr lang="es-PY" smtClean="0">
                <a:solidFill>
                  <a:prstClr val="black">
                    <a:tint val="75000"/>
                  </a:prstClr>
                </a:solidFill>
              </a:rPr>
              <a:pPr/>
              <a:t>‹Nº›</a:t>
            </a:fld>
            <a:endParaRPr lang="es-PY" dirty="0">
              <a:solidFill>
                <a:prstClr val="black">
                  <a:tint val="75000"/>
                </a:prstClr>
              </a:solidFill>
            </a:endParaRPr>
          </a:p>
        </p:txBody>
      </p:sp>
    </p:spTree>
    <p:extLst>
      <p:ext uri="{BB962C8B-B14F-4D97-AF65-F5344CB8AC3E}">
        <p14:creationId xmlns:p14="http://schemas.microsoft.com/office/powerpoint/2010/main" val="1377789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C54A463-1E87-45C9-BD62-5CA6CA4C6917}" type="slidenum">
              <a:rPr lang="es-ES"/>
              <a:pPr>
                <a:defRPr/>
              </a:pPr>
              <a:t>‹Nº›</a:t>
            </a:fld>
            <a:endParaRPr lang="es-E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4E2848F-A841-46BC-B172-CE026C1F9FA5}" type="slidenum">
              <a:rPr lang="es-ES"/>
              <a:pPr>
                <a:defRPr/>
              </a:pPr>
              <a:t>‹Nº›</a:t>
            </a:fld>
            <a:endParaRPr lang="es-E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4EDDC213-2C50-423B-AF9B-4F05357D0634}" type="slidenum">
              <a:rPr lang="es-ES"/>
              <a:pPr>
                <a:defRPr/>
              </a:pPr>
              <a:t>‹Nº›</a:t>
            </a:fld>
            <a:endParaRPr lang="es-E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C5245AE1-416A-417A-97F2-9BCEB67B141C}" type="slidenum">
              <a:rPr lang="es-ES"/>
              <a:pPr>
                <a:defRPr/>
              </a:pPr>
              <a:t>‹Nº›</a:t>
            </a:fld>
            <a:endParaRPr lang="es-E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1EAF0FEA-7E03-4FBD-BBFE-A3272BADD055}" type="slidenum">
              <a:rPr lang="es-ES"/>
              <a:pPr>
                <a:defRPr/>
              </a:pPr>
              <a:t>‹Nº›</a:t>
            </a:fld>
            <a:endParaRPr lang="es-E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ECBAD47-0E4F-4AE2-BB22-8F1059A2A1F3}" type="slidenum">
              <a:rPr lang="es-ES"/>
              <a:pPr>
                <a:defRPr/>
              </a:pPr>
              <a:t>‹Nº›</a:t>
            </a:fld>
            <a:endParaRPr lang="es-E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88F184D-ACB9-475C-918F-9F7442113600}" type="slidenum">
              <a:rPr lang="es-ES"/>
              <a:pPr>
                <a:defRPr/>
              </a:pPr>
              <a:t>‹Nº›</a:t>
            </a:fld>
            <a:endParaRPr lang="es-E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l="20000" t="16000" r="20000" b="6000"/>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7171"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65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65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65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75BBED0-C0BA-457A-AF09-682D7692D396}"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spd="slow">
    <p:wip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Y"/>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472C2CA-93CE-4B4E-95F1-F7C0E129FF70}" type="datetimeFigureOut">
              <a:rPr lang="es-PY" smtClean="0">
                <a:solidFill>
                  <a:prstClr val="black">
                    <a:tint val="75000"/>
                  </a:prstClr>
                </a:solidFill>
                <a:latin typeface="Calibri" panose="020F0502020204030204"/>
              </a:rPr>
              <a:pPr fontAlgn="auto">
                <a:spcBef>
                  <a:spcPts val="0"/>
                </a:spcBef>
                <a:spcAft>
                  <a:spcPts val="0"/>
                </a:spcAft>
              </a:pPr>
              <a:t>23/10/2020</a:t>
            </a:fld>
            <a:endParaRPr lang="es-PY" dirty="0">
              <a:solidFill>
                <a:prstClr val="black">
                  <a:tint val="75000"/>
                </a:prstClr>
              </a:solidFill>
              <a:latin typeface="Calibri" panose="020F0502020204030204"/>
            </a:endParaRPr>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s-PY" dirty="0">
              <a:solidFill>
                <a:prstClr val="black">
                  <a:tint val="75000"/>
                </a:prstClr>
              </a:solidFill>
              <a:latin typeface="Calibri" panose="020F0502020204030204"/>
            </a:endParaRPr>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3C4DAB5-D90D-4D36-8A70-B015BA391CF0}" type="slidenum">
              <a:rPr lang="es-PY" smtClean="0">
                <a:solidFill>
                  <a:prstClr val="black">
                    <a:tint val="75000"/>
                  </a:prstClr>
                </a:solidFill>
                <a:latin typeface="Calibri" panose="020F0502020204030204"/>
              </a:rPr>
              <a:pPr fontAlgn="auto">
                <a:spcBef>
                  <a:spcPts val="0"/>
                </a:spcBef>
                <a:spcAft>
                  <a:spcPts val="0"/>
                </a:spcAft>
              </a:pPr>
              <a:t>‹Nº›</a:t>
            </a:fld>
            <a:endParaRPr lang="es-PY"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42609716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cnv.gov.py/normativas/leyes/gaceta_oficial.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https://www.cnv.gov.py/normativas/resoluciones/reg_cnv-24-CG-20.pdf" TargetMode="External"/><Relationship Id="rId2" Type="http://schemas.openxmlformats.org/officeDocument/2006/relationships/hyperlink" Target="http://www.cnv.gov.py/normativas/leyes/ley_no_3899_09.pdf"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feller-rate.com.py/" TargetMode="External"/><Relationship Id="rId13" Type="http://schemas.openxmlformats.org/officeDocument/2006/relationships/image" Target="../media/image7.png"/><Relationship Id="rId3" Type="http://schemas.openxmlformats.org/officeDocument/2006/relationships/hyperlink" Target="http://www.bvpasa.com.py/" TargetMode="External"/><Relationship Id="rId7" Type="http://schemas.openxmlformats.org/officeDocument/2006/relationships/hyperlink" Target="http://www.fixscr.com/" TargetMode="External"/><Relationship Id="rId12" Type="http://schemas.openxmlformats.org/officeDocument/2006/relationships/image" Target="../media/image5.jpg"/><Relationship Id="rId2" Type="http://schemas.openxmlformats.org/officeDocument/2006/relationships/hyperlink" Target="http://www.cnv.gov.py/" TargetMode="External"/><Relationship Id="rId1" Type="http://schemas.openxmlformats.org/officeDocument/2006/relationships/slideLayout" Target="../slideLayouts/slideLayout13.xml"/><Relationship Id="rId6" Type="http://schemas.openxmlformats.org/officeDocument/2006/relationships/hyperlink" Target="http://www.evaluadora.com/py/" TargetMode="External"/><Relationship Id="rId11" Type="http://schemas.openxmlformats.org/officeDocument/2006/relationships/image" Target="../media/image4.png"/><Relationship Id="rId5" Type="http://schemas.openxmlformats.org/officeDocument/2006/relationships/hyperlink" Target="http://www.riskmetrica.com.py/" TargetMode="External"/><Relationship Id="rId1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hyperlink" Target="http://www.solventa.com.py/" TargetMode="External"/><Relationship Id="rId9" Type="http://schemas.openxmlformats.org/officeDocument/2006/relationships/image" Target="../media/image3.png"/><Relationship Id="rId1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hyperlink" Target="mailto:cnv@cnv.gov.p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cnv.gov.p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251522" y="4509122"/>
            <a:ext cx="8640959" cy="1015663"/>
          </a:xfrm>
          <a:prstGeom prst="rect">
            <a:avLst/>
          </a:prstGeom>
          <a:noFill/>
          <a:ln w="12700" cap="sq">
            <a:noFill/>
            <a:miter lim="800000"/>
            <a:headEnd type="none" w="sm" len="sm"/>
            <a:tailEnd type="none" w="sm" len="sm"/>
          </a:ln>
        </p:spPr>
        <p:txBody>
          <a:bodyPr wrap="square">
            <a:spAutoFit/>
          </a:bodyPr>
          <a:lstStyle/>
          <a:p>
            <a:pPr algn="ctr">
              <a:spcBef>
                <a:spcPct val="50000"/>
              </a:spcBef>
            </a:pPr>
            <a:r>
              <a:rPr lang="es-ES" sz="2400" b="1" dirty="0" err="1" smtClean="0">
                <a:latin typeface="Calibri" panose="020F0502020204030204" pitchFamily="34" charset="0"/>
                <a:cs typeface="Calibri" panose="020F0502020204030204" pitchFamily="34" charset="0"/>
              </a:rPr>
              <a:t>Fabrizio</a:t>
            </a:r>
            <a:r>
              <a:rPr lang="es-ES" sz="2400" b="1" dirty="0" smtClean="0">
                <a:latin typeface="Calibri" panose="020F0502020204030204" pitchFamily="34" charset="0"/>
                <a:cs typeface="Calibri" panose="020F0502020204030204" pitchFamily="34" charset="0"/>
              </a:rPr>
              <a:t> </a:t>
            </a:r>
            <a:r>
              <a:rPr lang="es-ES" sz="2400" b="1" dirty="0" err="1" smtClean="0">
                <a:latin typeface="Calibri" panose="020F0502020204030204" pitchFamily="34" charset="0"/>
                <a:cs typeface="Calibri" panose="020F0502020204030204" pitchFamily="34" charset="0"/>
              </a:rPr>
              <a:t>Jose</a:t>
            </a:r>
            <a:r>
              <a:rPr lang="es-ES" sz="2400" b="1" dirty="0" smtClean="0">
                <a:latin typeface="Calibri" panose="020F0502020204030204" pitchFamily="34" charset="0"/>
                <a:cs typeface="Calibri" panose="020F0502020204030204" pitchFamily="34" charset="0"/>
              </a:rPr>
              <a:t> Candia Sanabria</a:t>
            </a:r>
            <a:endParaRPr lang="es-ES" sz="2400" dirty="0">
              <a:latin typeface="Calibri" panose="020F0502020204030204" pitchFamily="34" charset="0"/>
              <a:cs typeface="Calibri" panose="020F0502020204030204" pitchFamily="34" charset="0"/>
            </a:endParaRPr>
          </a:p>
          <a:p>
            <a:pPr algn="ctr">
              <a:spcBef>
                <a:spcPct val="50000"/>
              </a:spcBef>
            </a:pPr>
            <a:r>
              <a:rPr lang="es-ES" sz="2400" dirty="0" smtClean="0">
                <a:latin typeface="Calibri" panose="020F0502020204030204" pitchFamily="34" charset="0"/>
                <a:cs typeface="Calibri" panose="020F0502020204030204" pitchFamily="34" charset="0"/>
              </a:rPr>
              <a:t>Dirección de Estudios Económicos y Análisis Financieros</a:t>
            </a:r>
            <a:endParaRPr lang="es-ES" sz="2400" dirty="0">
              <a:latin typeface="Calibri" panose="020F0502020204030204" pitchFamily="34" charset="0"/>
              <a:cs typeface="Calibri" panose="020F0502020204030204" pitchFamily="34" charset="0"/>
            </a:endParaRPr>
          </a:p>
        </p:txBody>
      </p:sp>
      <p:sp>
        <p:nvSpPr>
          <p:cNvPr id="10" name="Text Box 2"/>
          <p:cNvSpPr txBox="1">
            <a:spLocks noChangeArrowheads="1"/>
          </p:cNvSpPr>
          <p:nvPr/>
        </p:nvSpPr>
        <p:spPr bwMode="auto">
          <a:xfrm>
            <a:off x="251522" y="6063681"/>
            <a:ext cx="8640959" cy="461665"/>
          </a:xfrm>
          <a:prstGeom prst="rect">
            <a:avLst/>
          </a:prstGeom>
          <a:noFill/>
          <a:ln w="12700" cap="sq">
            <a:noFill/>
            <a:miter lim="800000"/>
            <a:headEnd type="none" w="sm" len="sm"/>
            <a:tailEnd type="none" w="sm" len="sm"/>
          </a:ln>
        </p:spPr>
        <p:txBody>
          <a:bodyPr wrap="square">
            <a:spAutoFit/>
          </a:bodyPr>
          <a:lstStyle/>
          <a:p>
            <a:pPr algn="ctr">
              <a:spcBef>
                <a:spcPct val="50000"/>
              </a:spcBef>
            </a:pPr>
            <a:r>
              <a:rPr lang="es-ES" sz="2400" b="1" dirty="0" smtClean="0">
                <a:latin typeface="Calibri" panose="020F0502020204030204" pitchFamily="34" charset="0"/>
                <a:cs typeface="Calibri" panose="020F0502020204030204" pitchFamily="34" charset="0"/>
              </a:rPr>
              <a:t>Octubre, </a:t>
            </a:r>
            <a:r>
              <a:rPr lang="es-ES" sz="2400" b="1" dirty="0">
                <a:latin typeface="Calibri" panose="020F0502020204030204" pitchFamily="34" charset="0"/>
                <a:cs typeface="Calibri" panose="020F0502020204030204" pitchFamily="34" charset="0"/>
              </a:rPr>
              <a:t>2020</a:t>
            </a:r>
          </a:p>
        </p:txBody>
      </p:sp>
      <p:sp>
        <p:nvSpPr>
          <p:cNvPr id="9" name="Text Box 2"/>
          <p:cNvSpPr txBox="1">
            <a:spLocks noChangeArrowheads="1"/>
          </p:cNvSpPr>
          <p:nvPr/>
        </p:nvSpPr>
        <p:spPr bwMode="auto">
          <a:xfrm>
            <a:off x="273177" y="2461765"/>
            <a:ext cx="8136902" cy="1754326"/>
          </a:xfrm>
          <a:prstGeom prst="rect">
            <a:avLst/>
          </a:prstGeom>
          <a:solidFill>
            <a:srgbClr val="294970"/>
          </a:solidFill>
          <a:ln w="12700" cap="sq">
            <a:noFill/>
            <a:miter lim="800000"/>
            <a:headEnd type="none" w="sm" len="sm"/>
            <a:tailEnd type="none" w="sm" len="sm"/>
          </a:ln>
        </p:spPr>
        <p:txBody>
          <a:bodyPr wrap="square" anchor="ctr">
            <a:spAutoFit/>
          </a:bodyPr>
          <a:lstStyle/>
          <a:p>
            <a:pPr algn="ctr">
              <a:spcBef>
                <a:spcPts val="600"/>
              </a:spcBef>
            </a:pPr>
            <a:r>
              <a:rPr lang="es-ES" sz="3600" b="1" dirty="0">
                <a:solidFill>
                  <a:schemeClr val="bg1"/>
                </a:solidFill>
                <a:latin typeface="Calibri" panose="020F0502020204030204" pitchFamily="34" charset="0"/>
                <a:cs typeface="Calibri" panose="020F0502020204030204" pitchFamily="34" charset="0"/>
              </a:rPr>
              <a:t>Calificadoras de Riesgo en Paraguay y su Importancia para el Mercado de Valores Nacional</a:t>
            </a:r>
            <a:endParaRPr lang="es-ES" sz="3600" b="1" dirty="0" smtClean="0">
              <a:solidFill>
                <a:schemeClr val="bg1"/>
              </a:solidFill>
              <a:latin typeface="Calibri" panose="020F0502020204030204" pitchFamily="34" charset="0"/>
              <a:cs typeface="Calibri" panose="020F0502020204030204" pitchFamily="34" charset="0"/>
            </a:endParaRPr>
          </a:p>
        </p:txBody>
      </p:sp>
      <p:sp>
        <p:nvSpPr>
          <p:cNvPr id="11" name="10 Rectángulo"/>
          <p:cNvSpPr/>
          <p:nvPr/>
        </p:nvSpPr>
        <p:spPr bwMode="auto">
          <a:xfrm>
            <a:off x="8410078" y="2461765"/>
            <a:ext cx="517910" cy="175432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3063" y="0"/>
            <a:ext cx="5197875" cy="2924944"/>
          </a:xfrm>
          <a:prstGeom prst="rect">
            <a:avLst/>
          </a:prstGeom>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51522" y="362415"/>
            <a:ext cx="8654813" cy="584775"/>
            <a:chOff x="259909" y="2538827"/>
            <a:chExt cx="8654813" cy="827856"/>
          </a:xfrm>
        </p:grpSpPr>
        <p:sp>
          <p:nvSpPr>
            <p:cNvPr id="23" name="Text Box 2"/>
            <p:cNvSpPr txBox="1">
              <a:spLocks noChangeArrowheads="1"/>
            </p:cNvSpPr>
            <p:nvPr/>
          </p:nvSpPr>
          <p:spPr bwMode="auto">
            <a:xfrm>
              <a:off x="259909" y="2538827"/>
              <a:ext cx="8654813" cy="827856"/>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a:solidFill>
                    <a:schemeClr val="bg1"/>
                  </a:solidFill>
                  <a:latin typeface="Calibri" panose="020F0502020204030204" pitchFamily="34" charset="0"/>
                  <a:cs typeface="Calibri" panose="020F0502020204030204" pitchFamily="34" charset="0"/>
                </a:rPr>
                <a:t>Categorías de calificación – </a:t>
              </a:r>
              <a:r>
                <a:rPr lang="es-PY" sz="2400" b="1" dirty="0">
                  <a:solidFill>
                    <a:schemeClr val="bg1"/>
                  </a:solidFill>
                  <a:latin typeface="Calibri" panose="020F0502020204030204" pitchFamily="34" charset="0"/>
                  <a:cs typeface="Calibri" panose="020F0502020204030204" pitchFamily="34" charset="0"/>
                </a:rPr>
                <a:t>Mediano y Largo Plazo</a:t>
              </a:r>
              <a:endParaRPr lang="es-ES" sz="3200" dirty="0">
                <a:solidFill>
                  <a:schemeClr val="bg1"/>
                </a:solidFill>
                <a:latin typeface="Calibri" panose="020F0502020204030204" pitchFamily="34" charset="0"/>
                <a:cs typeface="Calibri" panose="020F0502020204030204" pitchFamily="34" charset="0"/>
              </a:endParaRPr>
            </a:p>
          </p:txBody>
        </p:sp>
        <p:sp>
          <p:nvSpPr>
            <p:cNvPr id="24" name="23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
        <p:nvSpPr>
          <p:cNvPr id="3" name="2 Marcador de contenido"/>
          <p:cNvSpPr>
            <a:spLocks noGrp="1"/>
          </p:cNvSpPr>
          <p:nvPr>
            <p:ph idx="1"/>
          </p:nvPr>
        </p:nvSpPr>
        <p:spPr>
          <a:xfrm>
            <a:off x="434510" y="1196754"/>
            <a:ext cx="8204481" cy="4764727"/>
          </a:xfrm>
        </p:spPr>
        <p:txBody>
          <a:bodyPr/>
          <a:lstStyle/>
          <a:p>
            <a:pPr algn="just"/>
            <a:r>
              <a:rPr lang="es-ES" sz="2200" b="1" dirty="0">
                <a:latin typeface="Calibri" panose="020F0502020204030204" pitchFamily="34" charset="0"/>
                <a:cs typeface="Calibri" panose="020F0502020204030204" pitchFamily="34" charset="0"/>
              </a:rPr>
              <a:t>Categoría C: </a:t>
            </a:r>
            <a:r>
              <a:rPr lang="es-ES" sz="2200" dirty="0">
                <a:latin typeface="Calibri" panose="020F0502020204030204" pitchFamily="34" charset="0"/>
                <a:cs typeface="Calibri" panose="020F0502020204030204" pitchFamily="34" charset="0"/>
              </a:rPr>
              <a:t>Corresponde a aquellos instrumentos que no cuentan con una capacidad de pago suficiente para el pago del capital e intereses en los términos y plazos pactados, existiendo alto riesgo de pérdida de capital e intereses, o requerimiento de convocatoria de acreedores en curso. </a:t>
            </a:r>
            <a:endParaRPr lang="es-ES" sz="2200" dirty="0" smtClean="0">
              <a:latin typeface="Calibri" panose="020F0502020204030204" pitchFamily="34" charset="0"/>
              <a:cs typeface="Calibri" panose="020F0502020204030204" pitchFamily="34" charset="0"/>
            </a:endParaRPr>
          </a:p>
          <a:p>
            <a:pPr algn="just"/>
            <a:r>
              <a:rPr lang="es-ES" sz="2200" b="1" dirty="0" smtClean="0">
                <a:latin typeface="Calibri" panose="020F0502020204030204" pitchFamily="34" charset="0"/>
                <a:cs typeface="Calibri" panose="020F0502020204030204" pitchFamily="34" charset="0"/>
              </a:rPr>
              <a:t>Categoría </a:t>
            </a:r>
            <a:r>
              <a:rPr lang="es-ES" sz="2200" b="1" dirty="0">
                <a:latin typeface="Calibri" panose="020F0502020204030204" pitchFamily="34" charset="0"/>
                <a:cs typeface="Calibri" panose="020F0502020204030204" pitchFamily="34" charset="0"/>
              </a:rPr>
              <a:t>D: </a:t>
            </a:r>
            <a:r>
              <a:rPr lang="es-ES" sz="2200" dirty="0">
                <a:latin typeface="Calibri" panose="020F0502020204030204" pitchFamily="34" charset="0"/>
                <a:cs typeface="Calibri" panose="020F0502020204030204" pitchFamily="34" charset="0"/>
              </a:rPr>
              <a:t>Corresponde a aquellos instrumentos que no cuentan con una capacidad para el pago del capital e intereses en los términos y plazos pactados, y que presentan incumplimiento efectivo de pago de intereses o capital, o requerimiento de quiebra en curso. </a:t>
            </a:r>
            <a:endParaRPr lang="es-ES" sz="2200" dirty="0" smtClean="0">
              <a:latin typeface="Calibri" panose="020F0502020204030204" pitchFamily="34" charset="0"/>
              <a:cs typeface="Calibri" panose="020F0502020204030204" pitchFamily="34" charset="0"/>
            </a:endParaRPr>
          </a:p>
          <a:p>
            <a:pPr algn="just"/>
            <a:r>
              <a:rPr lang="es-ES" sz="2200" b="1" dirty="0" smtClean="0">
                <a:latin typeface="Calibri" panose="020F0502020204030204" pitchFamily="34" charset="0"/>
                <a:cs typeface="Calibri" panose="020F0502020204030204" pitchFamily="34" charset="0"/>
              </a:rPr>
              <a:t>Categoría </a:t>
            </a:r>
            <a:r>
              <a:rPr lang="es-ES" sz="2200" b="1" dirty="0">
                <a:latin typeface="Calibri" panose="020F0502020204030204" pitchFamily="34" charset="0"/>
                <a:cs typeface="Calibri" panose="020F0502020204030204" pitchFamily="34" charset="0"/>
              </a:rPr>
              <a:t>E: </a:t>
            </a:r>
            <a:r>
              <a:rPr lang="es-ES" sz="2200" dirty="0">
                <a:latin typeface="Calibri" panose="020F0502020204030204" pitchFamily="34" charset="0"/>
                <a:cs typeface="Calibri" panose="020F0502020204030204" pitchFamily="34" charset="0"/>
              </a:rPr>
              <a:t>Corresponde a aquellos instrumentos cuyo emisor no posee información suficiente o no tiene información representativa para el período mínimo exigido para la calificación, y además no existen garantías suficientes.</a:t>
            </a:r>
            <a:endParaRPr lang="es-PY"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265994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51522" y="362415"/>
            <a:ext cx="8654813" cy="584775"/>
            <a:chOff x="259909" y="2538827"/>
            <a:chExt cx="8654813" cy="827856"/>
          </a:xfrm>
        </p:grpSpPr>
        <p:sp>
          <p:nvSpPr>
            <p:cNvPr id="23" name="Text Box 2"/>
            <p:cNvSpPr txBox="1">
              <a:spLocks noChangeArrowheads="1"/>
            </p:cNvSpPr>
            <p:nvPr/>
          </p:nvSpPr>
          <p:spPr bwMode="auto">
            <a:xfrm>
              <a:off x="259909" y="2538827"/>
              <a:ext cx="8654813" cy="827856"/>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latin typeface="Calibri" panose="020F0502020204030204" pitchFamily="34" charset="0"/>
                  <a:cs typeface="Calibri" panose="020F0502020204030204" pitchFamily="34" charset="0"/>
                </a:rPr>
                <a:t>Categorías de calificación </a:t>
              </a:r>
              <a:endParaRPr lang="es-ES" dirty="0">
                <a:solidFill>
                  <a:schemeClr val="bg1"/>
                </a:solidFill>
                <a:latin typeface="Calibri" panose="020F0502020204030204" pitchFamily="34" charset="0"/>
                <a:cs typeface="Calibri" panose="020F0502020204030204" pitchFamily="34" charset="0"/>
              </a:endParaRPr>
            </a:p>
          </p:txBody>
        </p:sp>
        <p:sp>
          <p:nvSpPr>
            <p:cNvPr id="24" name="23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
        <p:nvSpPr>
          <p:cNvPr id="3" name="2 Marcador de contenido"/>
          <p:cNvSpPr>
            <a:spLocks noGrp="1"/>
          </p:cNvSpPr>
          <p:nvPr>
            <p:ph idx="1"/>
          </p:nvPr>
        </p:nvSpPr>
        <p:spPr>
          <a:xfrm>
            <a:off x="434510" y="1196754"/>
            <a:ext cx="8204481" cy="4764727"/>
          </a:xfrm>
        </p:spPr>
        <p:txBody>
          <a:bodyPr/>
          <a:lstStyle/>
          <a:p>
            <a:pPr marL="0" indent="0" algn="just">
              <a:buNone/>
            </a:pPr>
            <a:r>
              <a:rPr lang="es-ES" sz="2200" dirty="0" smtClean="0">
                <a:latin typeface="Calibri" panose="020F0502020204030204" pitchFamily="34" charset="0"/>
                <a:cs typeface="Calibri" panose="020F0502020204030204" pitchFamily="34" charset="0"/>
              </a:rPr>
              <a:t>Se consideran títulos de deuda de corto plazo los emitidos con vencimientos hasta 365 días, de mediano plazo los emitidos con vencimientos a partir de 366 días hasta 1095 días y a más de 1095 en adelante se consideran de largo plazo.</a:t>
            </a:r>
          </a:p>
          <a:p>
            <a:pPr marL="0" indent="0" algn="just">
              <a:buNone/>
            </a:pPr>
            <a:endParaRPr lang="es-ES" sz="2000" dirty="0" smtClean="0">
              <a:latin typeface="Calibri" panose="020F0502020204030204" pitchFamily="34" charset="0"/>
              <a:cs typeface="Calibri" panose="020F0502020204030204" pitchFamily="34" charset="0"/>
            </a:endParaRPr>
          </a:p>
          <a:p>
            <a:pPr marL="0" indent="0" algn="just">
              <a:buNone/>
            </a:pPr>
            <a:r>
              <a:rPr lang="es-ES" sz="2200" dirty="0" smtClean="0">
                <a:latin typeface="Calibri" panose="020F0502020204030204" pitchFamily="34" charset="0"/>
                <a:cs typeface="Calibri" panose="020F0502020204030204" pitchFamily="34" charset="0"/>
              </a:rPr>
              <a:t>Los títulos de corto plazo cuentan con su propia categoría de calificación, las cuales se clasifican en </a:t>
            </a:r>
            <a:r>
              <a:rPr lang="es-ES" sz="2200" dirty="0" err="1" smtClean="0">
                <a:latin typeface="Calibri" panose="020F0502020204030204" pitchFamily="34" charset="0"/>
                <a:cs typeface="Calibri" panose="020F0502020204030204" pitchFamily="34" charset="0"/>
              </a:rPr>
              <a:t>AAAcp</a:t>
            </a:r>
            <a:r>
              <a:rPr lang="es-ES" sz="2200" dirty="0" smtClean="0">
                <a:latin typeface="Calibri" panose="020F0502020204030204" pitchFamily="34" charset="0"/>
                <a:cs typeface="Calibri" panose="020F0502020204030204" pitchFamily="34" charset="0"/>
              </a:rPr>
              <a:t>, </a:t>
            </a:r>
            <a:r>
              <a:rPr lang="es-ES" sz="2200" dirty="0" err="1" smtClean="0">
                <a:latin typeface="Calibri" panose="020F0502020204030204" pitchFamily="34" charset="0"/>
                <a:cs typeface="Calibri" panose="020F0502020204030204" pitchFamily="34" charset="0"/>
              </a:rPr>
              <a:t>AAcp</a:t>
            </a:r>
            <a:r>
              <a:rPr lang="es-ES" sz="2200" dirty="0" smtClean="0">
                <a:latin typeface="Calibri" panose="020F0502020204030204" pitchFamily="34" charset="0"/>
                <a:cs typeface="Calibri" panose="020F0502020204030204" pitchFamily="34" charset="0"/>
              </a:rPr>
              <a:t>, </a:t>
            </a:r>
            <a:r>
              <a:rPr lang="es-ES" sz="2200" dirty="0" err="1" smtClean="0">
                <a:latin typeface="Calibri" panose="020F0502020204030204" pitchFamily="34" charset="0"/>
                <a:cs typeface="Calibri" panose="020F0502020204030204" pitchFamily="34" charset="0"/>
              </a:rPr>
              <a:t>Acp</a:t>
            </a:r>
            <a:r>
              <a:rPr lang="es-ES" sz="2200" dirty="0" smtClean="0">
                <a:latin typeface="Calibri" panose="020F0502020204030204" pitchFamily="34" charset="0"/>
                <a:cs typeface="Calibri" panose="020F0502020204030204" pitchFamily="34" charset="0"/>
              </a:rPr>
              <a:t>, </a:t>
            </a:r>
            <a:r>
              <a:rPr lang="es-ES" sz="2200" dirty="0" err="1" smtClean="0">
                <a:latin typeface="Calibri" panose="020F0502020204030204" pitchFamily="34" charset="0"/>
                <a:cs typeface="Calibri" panose="020F0502020204030204" pitchFamily="34" charset="0"/>
              </a:rPr>
              <a:t>BBBcp</a:t>
            </a:r>
            <a:r>
              <a:rPr lang="es-ES" sz="2200" dirty="0" smtClean="0">
                <a:latin typeface="Calibri" panose="020F0502020204030204" pitchFamily="34" charset="0"/>
                <a:cs typeface="Calibri" panose="020F0502020204030204" pitchFamily="34" charset="0"/>
              </a:rPr>
              <a:t>, </a:t>
            </a:r>
            <a:r>
              <a:rPr lang="es-ES" sz="2200" dirty="0" err="1" smtClean="0">
                <a:latin typeface="Calibri" panose="020F0502020204030204" pitchFamily="34" charset="0"/>
                <a:cs typeface="Calibri" panose="020F0502020204030204" pitchFamily="34" charset="0"/>
              </a:rPr>
              <a:t>BBcp</a:t>
            </a:r>
            <a:r>
              <a:rPr lang="es-ES" sz="2200" dirty="0" smtClean="0">
                <a:latin typeface="Calibri" panose="020F0502020204030204" pitchFamily="34" charset="0"/>
                <a:cs typeface="Calibri" panose="020F0502020204030204" pitchFamily="34" charset="0"/>
              </a:rPr>
              <a:t>, </a:t>
            </a:r>
            <a:r>
              <a:rPr lang="es-ES" sz="2200" dirty="0" err="1" smtClean="0">
                <a:latin typeface="Calibri" panose="020F0502020204030204" pitchFamily="34" charset="0"/>
                <a:cs typeface="Calibri" panose="020F0502020204030204" pitchFamily="34" charset="0"/>
              </a:rPr>
              <a:t>Bcp</a:t>
            </a:r>
            <a:r>
              <a:rPr lang="es-ES" sz="2200" dirty="0" smtClean="0">
                <a:latin typeface="Calibri" panose="020F0502020204030204" pitchFamily="34" charset="0"/>
                <a:cs typeface="Calibri" panose="020F0502020204030204" pitchFamily="34" charset="0"/>
              </a:rPr>
              <a:t>, </a:t>
            </a:r>
            <a:r>
              <a:rPr lang="es-ES" sz="2200" dirty="0" err="1" smtClean="0">
                <a:latin typeface="Calibri" panose="020F0502020204030204" pitchFamily="34" charset="0"/>
                <a:cs typeface="Calibri" panose="020F0502020204030204" pitchFamily="34" charset="0"/>
              </a:rPr>
              <a:t>Ccp</a:t>
            </a:r>
            <a:r>
              <a:rPr lang="es-ES" sz="2200" dirty="0" smtClean="0">
                <a:latin typeface="Calibri" panose="020F0502020204030204" pitchFamily="34" charset="0"/>
                <a:cs typeface="Calibri" panose="020F0502020204030204" pitchFamily="34" charset="0"/>
              </a:rPr>
              <a:t>, </a:t>
            </a:r>
            <a:r>
              <a:rPr lang="es-ES" sz="2200" dirty="0" err="1" smtClean="0">
                <a:latin typeface="Calibri" panose="020F0502020204030204" pitchFamily="34" charset="0"/>
                <a:cs typeface="Calibri" panose="020F0502020204030204" pitchFamily="34" charset="0"/>
              </a:rPr>
              <a:t>Dcp</a:t>
            </a:r>
            <a:r>
              <a:rPr lang="es-ES" sz="2200" dirty="0" smtClean="0">
                <a:latin typeface="Calibri" panose="020F0502020204030204" pitchFamily="34" charset="0"/>
                <a:cs typeface="Calibri" panose="020F0502020204030204" pitchFamily="34" charset="0"/>
              </a:rPr>
              <a:t>, </a:t>
            </a:r>
            <a:r>
              <a:rPr lang="es-ES" sz="2200" dirty="0" err="1" smtClean="0">
                <a:latin typeface="Calibri" panose="020F0502020204030204" pitchFamily="34" charset="0"/>
                <a:cs typeface="Calibri" panose="020F0502020204030204" pitchFamily="34" charset="0"/>
              </a:rPr>
              <a:t>Ecp</a:t>
            </a:r>
            <a:r>
              <a:rPr lang="es-ES" sz="2200" dirty="0" smtClean="0">
                <a:latin typeface="Calibri" panose="020F0502020204030204" pitchFamily="34" charset="0"/>
                <a:cs typeface="Calibri" panose="020F0502020204030204" pitchFamily="34" charset="0"/>
              </a:rPr>
              <a:t>. </a:t>
            </a:r>
          </a:p>
          <a:p>
            <a:pPr marL="0" indent="0" algn="just">
              <a:buNone/>
            </a:pPr>
            <a:endParaRPr lang="es-ES" sz="2000" dirty="0" smtClean="0">
              <a:latin typeface="Calibri" panose="020F0502020204030204" pitchFamily="34" charset="0"/>
              <a:cs typeface="Calibri" panose="020F0502020204030204" pitchFamily="34" charset="0"/>
            </a:endParaRPr>
          </a:p>
          <a:p>
            <a:pPr marL="0" indent="0" algn="just">
              <a:buNone/>
            </a:pPr>
            <a:r>
              <a:rPr lang="es-ES" sz="2200" dirty="0" smtClean="0">
                <a:latin typeface="Calibri" panose="020F0502020204030204" pitchFamily="34" charset="0"/>
                <a:cs typeface="Calibri" panose="020F0502020204030204" pitchFamily="34" charset="0"/>
              </a:rPr>
              <a:t>También cuentan con su propia categoría </a:t>
            </a:r>
          </a:p>
          <a:p>
            <a:pPr marL="0" indent="0" algn="just">
              <a:buNone/>
            </a:pPr>
            <a:r>
              <a:rPr lang="es-ES" sz="2200" dirty="0" smtClean="0">
                <a:latin typeface="Calibri" panose="020F0502020204030204" pitchFamily="34" charset="0"/>
                <a:cs typeface="Calibri" panose="020F0502020204030204" pitchFamily="34" charset="0"/>
              </a:rPr>
              <a:t>de calificación las acciones y las cuotas</a:t>
            </a:r>
          </a:p>
          <a:p>
            <a:pPr marL="0" indent="0" algn="just">
              <a:buNone/>
            </a:pPr>
            <a:r>
              <a:rPr lang="es-ES" sz="2200" dirty="0" smtClean="0">
                <a:latin typeface="Calibri" panose="020F0502020204030204" pitchFamily="34" charset="0"/>
                <a:cs typeface="Calibri" panose="020F0502020204030204" pitchFamily="34" charset="0"/>
              </a:rPr>
              <a:t>de fondos patrimoniales de inversión.</a:t>
            </a:r>
          </a:p>
          <a:p>
            <a:pPr marL="0" indent="0" algn="just">
              <a:buNone/>
            </a:pPr>
            <a:r>
              <a:rPr lang="es-ES" sz="2200" dirty="0" smtClean="0">
                <a:latin typeface="Calibri" panose="020F0502020204030204" pitchFamily="34" charset="0"/>
                <a:cs typeface="Calibri" panose="020F0502020204030204" pitchFamily="34" charset="0"/>
              </a:rPr>
              <a:t>A todas las categorías se antepondrá el </a:t>
            </a:r>
          </a:p>
          <a:p>
            <a:pPr marL="0" indent="0" algn="just">
              <a:buNone/>
            </a:pPr>
            <a:r>
              <a:rPr lang="es-ES" sz="2200" dirty="0" smtClean="0">
                <a:latin typeface="Calibri" panose="020F0502020204030204" pitchFamily="34" charset="0"/>
                <a:cs typeface="Calibri" panose="020F0502020204030204" pitchFamily="34" charset="0"/>
              </a:rPr>
              <a:t>prefijo “</a:t>
            </a:r>
            <a:r>
              <a:rPr lang="es-ES" sz="2200" dirty="0" err="1" smtClean="0">
                <a:latin typeface="Calibri" panose="020F0502020204030204" pitchFamily="34" charset="0"/>
                <a:cs typeface="Calibri" panose="020F0502020204030204" pitchFamily="34" charset="0"/>
              </a:rPr>
              <a:t>py</a:t>
            </a:r>
            <a:r>
              <a:rPr lang="es-ES" sz="2200" dirty="0" smtClean="0">
                <a:latin typeface="Calibri" panose="020F0502020204030204" pitchFamily="34" charset="0"/>
                <a:cs typeface="Calibri" panose="020F0502020204030204" pitchFamily="34" charset="0"/>
              </a:rPr>
              <a:t>” para distinguir las </a:t>
            </a:r>
          </a:p>
          <a:p>
            <a:pPr marL="0" indent="0" algn="just">
              <a:buNone/>
            </a:pPr>
            <a:r>
              <a:rPr lang="es-ES" sz="2200" dirty="0" smtClean="0">
                <a:latin typeface="Calibri" panose="020F0502020204030204" pitchFamily="34" charset="0"/>
                <a:cs typeface="Calibri" panose="020F0502020204030204" pitchFamily="34" charset="0"/>
              </a:rPr>
              <a:t>calificaciones a escala nacional.</a:t>
            </a: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0884" y="4003153"/>
            <a:ext cx="3515451" cy="2971335"/>
          </a:xfrm>
          <a:prstGeom prst="rect">
            <a:avLst/>
          </a:prstGeom>
        </p:spPr>
      </p:pic>
    </p:spTree>
    <p:extLst>
      <p:ext uri="{BB962C8B-B14F-4D97-AF65-F5344CB8AC3E}">
        <p14:creationId xmlns:p14="http://schemas.microsoft.com/office/powerpoint/2010/main" val="256293908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51522" y="362415"/>
            <a:ext cx="8654813" cy="584775"/>
            <a:chOff x="259909" y="2538827"/>
            <a:chExt cx="8654813" cy="827856"/>
          </a:xfrm>
        </p:grpSpPr>
        <p:sp>
          <p:nvSpPr>
            <p:cNvPr id="23" name="Text Box 2"/>
            <p:cNvSpPr txBox="1">
              <a:spLocks noChangeArrowheads="1"/>
            </p:cNvSpPr>
            <p:nvPr/>
          </p:nvSpPr>
          <p:spPr bwMode="auto">
            <a:xfrm>
              <a:off x="259909" y="2538827"/>
              <a:ext cx="8654813" cy="827856"/>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latin typeface="Calibri" panose="020F0502020204030204" pitchFamily="34" charset="0"/>
                  <a:cs typeface="Calibri" panose="020F0502020204030204" pitchFamily="34" charset="0"/>
                </a:rPr>
                <a:t>Tendencias de calificación</a:t>
              </a:r>
              <a:endParaRPr lang="es-ES" dirty="0">
                <a:solidFill>
                  <a:schemeClr val="bg1"/>
                </a:solidFill>
                <a:latin typeface="Calibri" panose="020F0502020204030204" pitchFamily="34" charset="0"/>
                <a:cs typeface="Calibri" panose="020F0502020204030204" pitchFamily="34" charset="0"/>
              </a:endParaRPr>
            </a:p>
          </p:txBody>
        </p:sp>
        <p:sp>
          <p:nvSpPr>
            <p:cNvPr id="24" name="23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
        <p:nvSpPr>
          <p:cNvPr id="3" name="2 Marcador de contenido"/>
          <p:cNvSpPr>
            <a:spLocks noGrp="1"/>
          </p:cNvSpPr>
          <p:nvPr>
            <p:ph idx="1"/>
          </p:nvPr>
        </p:nvSpPr>
        <p:spPr>
          <a:xfrm>
            <a:off x="434510" y="1196754"/>
            <a:ext cx="8204481" cy="4764727"/>
          </a:xfrm>
        </p:spPr>
        <p:txBody>
          <a:bodyPr/>
          <a:lstStyle/>
          <a:p>
            <a:pPr marL="0" indent="0" algn="just">
              <a:buNone/>
            </a:pPr>
            <a:r>
              <a:rPr lang="es-ES" sz="2200" dirty="0" smtClean="0">
                <a:latin typeface="Calibri" panose="020F0502020204030204" pitchFamily="34" charset="0"/>
                <a:cs typeface="Calibri" panose="020F0502020204030204" pitchFamily="34" charset="0"/>
              </a:rPr>
              <a:t>Se utilizarán los siguientes parámetros para indicar la tendencia de calificación: </a:t>
            </a:r>
            <a:endParaRPr lang="es-ES" sz="2200" dirty="0">
              <a:latin typeface="Calibri" panose="020F0502020204030204" pitchFamily="34" charset="0"/>
              <a:cs typeface="Calibri" panose="020F0502020204030204" pitchFamily="34" charset="0"/>
            </a:endParaRPr>
          </a:p>
          <a:p>
            <a:pPr lvl="1" algn="just"/>
            <a:r>
              <a:rPr lang="es-ES" sz="2200" dirty="0">
                <a:latin typeface="Calibri" panose="020F0502020204030204" pitchFamily="34" charset="0"/>
                <a:cs typeface="Calibri" panose="020F0502020204030204" pitchFamily="34" charset="0"/>
              </a:rPr>
              <a:t>Fuerte (+): Indica que la calificación puede subir.  </a:t>
            </a:r>
          </a:p>
          <a:p>
            <a:pPr lvl="1" algn="just"/>
            <a:r>
              <a:rPr lang="es-ES" sz="2200" dirty="0">
                <a:latin typeface="Calibri" panose="020F0502020204030204" pitchFamily="34" charset="0"/>
                <a:cs typeface="Calibri" panose="020F0502020204030204" pitchFamily="34" charset="0"/>
              </a:rPr>
              <a:t>Estable: Indica que no se visualizan cambios en la calificación. </a:t>
            </a:r>
          </a:p>
          <a:p>
            <a:pPr lvl="1" algn="just"/>
            <a:r>
              <a:rPr lang="es-ES" sz="2200" dirty="0">
                <a:latin typeface="Calibri" panose="020F0502020204030204" pitchFamily="34" charset="0"/>
                <a:cs typeface="Calibri" panose="020F0502020204030204" pitchFamily="34" charset="0"/>
              </a:rPr>
              <a:t>Sensible (-): Significa que la calificación puede bajar.</a:t>
            </a:r>
            <a:endParaRPr lang="es-PY" sz="2200" dirty="0">
              <a:latin typeface="Calibri" panose="020F0502020204030204" pitchFamily="34" charset="0"/>
              <a:cs typeface="Calibri" panose="020F0502020204030204" pitchFamily="34" charset="0"/>
            </a:endParaRPr>
          </a:p>
          <a:p>
            <a:pPr marL="0" indent="0" algn="just">
              <a:buNone/>
            </a:pPr>
            <a:endParaRPr lang="es-ES" sz="2400" dirty="0" smtClean="0">
              <a:latin typeface="Calibri" panose="020F0502020204030204" pitchFamily="34" charset="0"/>
              <a:cs typeface="Calibri" panose="020F0502020204030204" pitchFamily="34" charset="0"/>
            </a:endParaRPr>
          </a:p>
          <a:p>
            <a:pPr marL="0" indent="0" algn="just">
              <a:buNone/>
            </a:pPr>
            <a:r>
              <a:rPr lang="es-ES" sz="2200" dirty="0" smtClean="0">
                <a:latin typeface="Calibri" panose="020F0502020204030204" pitchFamily="34" charset="0"/>
                <a:cs typeface="Calibri" panose="020F0502020204030204" pitchFamily="34" charset="0"/>
              </a:rPr>
              <a:t>El </a:t>
            </a:r>
            <a:r>
              <a:rPr lang="es-ES" sz="2200" dirty="0">
                <a:latin typeface="Calibri" panose="020F0502020204030204" pitchFamily="34" charset="0"/>
                <a:cs typeface="Calibri" panose="020F0502020204030204" pitchFamily="34" charset="0"/>
              </a:rPr>
              <a:t>uso de tendencias (+) (-) u observaciones </a:t>
            </a:r>
            <a:r>
              <a:rPr lang="es-ES" sz="2200" dirty="0" smtClean="0">
                <a:latin typeface="Calibri" panose="020F0502020204030204" pitchFamily="34" charset="0"/>
                <a:cs typeface="Calibri" panose="020F0502020204030204" pitchFamily="34" charset="0"/>
              </a:rPr>
              <a:t>para mostrar </a:t>
            </a:r>
            <a:r>
              <a:rPr lang="es-ES" sz="2200" dirty="0">
                <a:latin typeface="Calibri" panose="020F0502020204030204" pitchFamily="34" charset="0"/>
                <a:cs typeface="Calibri" panose="020F0502020204030204" pitchFamily="34" charset="0"/>
              </a:rPr>
              <a:t>posiciones relativas dentro de las principales categorías de </a:t>
            </a:r>
            <a:r>
              <a:rPr lang="es-ES" sz="2200" dirty="0" smtClean="0">
                <a:latin typeface="Calibri" panose="020F0502020204030204" pitchFamily="34" charset="0"/>
                <a:cs typeface="Calibri" panose="020F0502020204030204" pitchFamily="34" charset="0"/>
              </a:rPr>
              <a:t>calificación, deberá </a:t>
            </a:r>
            <a:r>
              <a:rPr lang="es-ES" sz="2200" dirty="0">
                <a:latin typeface="Calibri" panose="020F0502020204030204" pitchFamily="34" charset="0"/>
                <a:cs typeface="Calibri" panose="020F0502020204030204" pitchFamily="34" charset="0"/>
              </a:rPr>
              <a:t>fundamentarse explicando específicamente las razones que motivaron </a:t>
            </a:r>
            <a:r>
              <a:rPr lang="es-ES" sz="2200" dirty="0" smtClean="0">
                <a:latin typeface="Calibri" panose="020F0502020204030204" pitchFamily="34" charset="0"/>
                <a:cs typeface="Calibri" panose="020F0502020204030204" pitchFamily="34" charset="0"/>
              </a:rPr>
              <a:t>su inclusión</a:t>
            </a:r>
            <a:r>
              <a:rPr lang="es-ES" sz="2200" dirty="0">
                <a:latin typeface="Calibri" panose="020F0502020204030204" pitchFamily="34" charset="0"/>
                <a:cs typeface="Calibri" panose="020F0502020204030204" pitchFamily="34" charset="0"/>
              </a:rPr>
              <a:t>. Las mismas no podrán superar un período mayor de seis (6) meses, </a:t>
            </a:r>
            <a:r>
              <a:rPr lang="es-ES" sz="2200" dirty="0" smtClean="0">
                <a:latin typeface="Calibri" panose="020F0502020204030204" pitchFamily="34" charset="0"/>
                <a:cs typeface="Calibri" panose="020F0502020204030204" pitchFamily="34" charset="0"/>
              </a:rPr>
              <a:t>y podrán </a:t>
            </a:r>
            <a:r>
              <a:rPr lang="es-ES" sz="2200" dirty="0">
                <a:latin typeface="Calibri" panose="020F0502020204030204" pitchFamily="34" charset="0"/>
                <a:cs typeface="Calibri" panose="020F0502020204030204" pitchFamily="34" charset="0"/>
              </a:rPr>
              <a:t>ser adicionadas a las categorías de riesgo entre AA y B</a:t>
            </a:r>
            <a:r>
              <a:rPr lang="es-ES" sz="2200" dirty="0" smtClean="0">
                <a:latin typeface="Calibri" panose="020F0502020204030204" pitchFamily="34" charset="0"/>
                <a:cs typeface="Calibri" panose="020F0502020204030204" pitchFamily="34" charset="0"/>
              </a:rPr>
              <a:t>.</a:t>
            </a:r>
          </a:p>
          <a:p>
            <a:pPr marL="0" indent="0" algn="just">
              <a:buNone/>
            </a:pPr>
            <a:endParaRPr lang="es-ES" sz="1200" dirty="0">
              <a:latin typeface="Calibri" panose="020F0502020204030204" pitchFamily="34" charset="0"/>
              <a:cs typeface="Calibri" panose="020F0502020204030204" pitchFamily="34" charset="0"/>
            </a:endParaRPr>
          </a:p>
          <a:p>
            <a:pPr marL="0" indent="0" algn="just">
              <a:buNone/>
            </a:pPr>
            <a:r>
              <a:rPr lang="es-ES" sz="1800" dirty="0" smtClean="0">
                <a:latin typeface="Calibri" panose="020F0502020204030204" pitchFamily="34" charset="0"/>
                <a:cs typeface="Calibri" panose="020F0502020204030204" pitchFamily="34" charset="0"/>
              </a:rPr>
              <a:t>Para mas información sobre las categorías de calificación véase el Reglamento General del Mercado de Valores.</a:t>
            </a:r>
          </a:p>
          <a:p>
            <a:pPr marL="0" indent="0" algn="just">
              <a:buNone/>
            </a:pPr>
            <a:r>
              <a:rPr lang="es-ES" sz="1800" u="sng" dirty="0">
                <a:latin typeface="Calibri" panose="020F0502020204030204" pitchFamily="34" charset="0"/>
                <a:cs typeface="Calibri" panose="020F0502020204030204" pitchFamily="34" charset="0"/>
                <a:hlinkClick r:id="rId4"/>
              </a:rPr>
              <a:t>https://www.cnv.gov.py/normativas/leyes/gaceta_oficial.pdf</a:t>
            </a:r>
            <a:endParaRPr lang="es-ES" sz="1800" u="sng" dirty="0" smtClean="0">
              <a:latin typeface="Calibri" panose="020F0502020204030204" pitchFamily="34" charset="0"/>
              <a:cs typeface="Calibri" panose="020F0502020204030204" pitchFamily="34" charset="0"/>
            </a:endParaRPr>
          </a:p>
          <a:p>
            <a:pPr marL="0" indent="0" algn="just">
              <a:buNone/>
            </a:pPr>
            <a:endParaRPr lang="es-E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804828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51522" y="362415"/>
            <a:ext cx="8654813" cy="584775"/>
            <a:chOff x="259909" y="2538827"/>
            <a:chExt cx="8654813" cy="827856"/>
          </a:xfrm>
        </p:grpSpPr>
        <p:sp>
          <p:nvSpPr>
            <p:cNvPr id="23" name="Text Box 2"/>
            <p:cNvSpPr txBox="1">
              <a:spLocks noChangeArrowheads="1"/>
            </p:cNvSpPr>
            <p:nvPr/>
          </p:nvSpPr>
          <p:spPr bwMode="auto">
            <a:xfrm>
              <a:off x="259909" y="2538827"/>
              <a:ext cx="8654813" cy="827856"/>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latin typeface="Calibri" panose="020F0502020204030204" pitchFamily="34" charset="0"/>
                  <a:cs typeface="Calibri" panose="020F0502020204030204" pitchFamily="34" charset="0"/>
                </a:rPr>
                <a:t>Emisiones sujetas a calificación</a:t>
              </a:r>
              <a:endParaRPr lang="es-ES" dirty="0">
                <a:solidFill>
                  <a:schemeClr val="bg1"/>
                </a:solidFill>
                <a:latin typeface="Calibri" panose="020F0502020204030204" pitchFamily="34" charset="0"/>
                <a:cs typeface="Calibri" panose="020F0502020204030204" pitchFamily="34" charset="0"/>
              </a:endParaRPr>
            </a:p>
          </p:txBody>
        </p:sp>
        <p:sp>
          <p:nvSpPr>
            <p:cNvPr id="24" name="23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
        <p:nvSpPr>
          <p:cNvPr id="3" name="2 Marcador de contenido"/>
          <p:cNvSpPr>
            <a:spLocks noGrp="1"/>
          </p:cNvSpPr>
          <p:nvPr>
            <p:ph idx="1"/>
          </p:nvPr>
        </p:nvSpPr>
        <p:spPr>
          <a:xfrm>
            <a:off x="434510" y="1196754"/>
            <a:ext cx="8204481" cy="4764727"/>
          </a:xfrm>
        </p:spPr>
        <p:txBody>
          <a:bodyPr/>
          <a:lstStyle/>
          <a:p>
            <a:pPr marL="0" indent="0" algn="just">
              <a:buNone/>
            </a:pPr>
            <a:r>
              <a:rPr lang="es-ES" sz="2200" dirty="0" smtClean="0">
                <a:latin typeface="Calibri" panose="020F0502020204030204" pitchFamily="34" charset="0"/>
                <a:cs typeface="Calibri" panose="020F0502020204030204" pitchFamily="34" charset="0"/>
              </a:rPr>
              <a:t>Será </a:t>
            </a:r>
            <a:r>
              <a:rPr lang="es-ES" sz="2200" dirty="0">
                <a:latin typeface="Calibri" panose="020F0502020204030204" pitchFamily="34" charset="0"/>
                <a:cs typeface="Calibri" panose="020F0502020204030204" pitchFamily="34" charset="0"/>
              </a:rPr>
              <a:t>exigida la calificación de la emisión en los siguientes casos: </a:t>
            </a:r>
            <a:endParaRPr lang="es-ES" sz="2200" dirty="0" smtClean="0">
              <a:latin typeface="Calibri" panose="020F0502020204030204" pitchFamily="34" charset="0"/>
              <a:cs typeface="Calibri" panose="020F0502020204030204" pitchFamily="34" charset="0"/>
            </a:endParaRPr>
          </a:p>
          <a:p>
            <a:pPr marL="457200" indent="-457200" algn="just">
              <a:buAutoNum type="alphaLcParenR"/>
            </a:pPr>
            <a:r>
              <a:rPr lang="es-ES" sz="2200" b="1" dirty="0" smtClean="0">
                <a:latin typeface="Calibri" panose="020F0502020204030204" pitchFamily="34" charset="0"/>
                <a:cs typeface="Calibri" panose="020F0502020204030204" pitchFamily="34" charset="0"/>
              </a:rPr>
              <a:t>Emisiones </a:t>
            </a:r>
            <a:r>
              <a:rPr lang="es-ES" sz="2200" b="1" dirty="0">
                <a:latin typeface="Calibri" panose="020F0502020204030204" pitchFamily="34" charset="0"/>
                <a:cs typeface="Calibri" panose="020F0502020204030204" pitchFamily="34" charset="0"/>
              </a:rPr>
              <a:t>sin garantía:</a:t>
            </a:r>
            <a:r>
              <a:rPr lang="es-ES" sz="2200" dirty="0">
                <a:latin typeface="Calibri" panose="020F0502020204030204" pitchFamily="34" charset="0"/>
                <a:cs typeface="Calibri" panose="020F0502020204030204" pitchFamily="34" charset="0"/>
              </a:rPr>
              <a:t> Cuando el monto a emitir más las emisiones en circulación de la entidad emisora </a:t>
            </a:r>
            <a:r>
              <a:rPr lang="es-ES" sz="2200" dirty="0" smtClean="0">
                <a:latin typeface="Calibri" panose="020F0502020204030204" pitchFamily="34" charset="0"/>
                <a:cs typeface="Calibri" panose="020F0502020204030204" pitchFamily="34" charset="0"/>
              </a:rPr>
              <a:t>superen </a:t>
            </a:r>
            <a:r>
              <a:rPr lang="es-ES" sz="2200" dirty="0">
                <a:latin typeface="Calibri" panose="020F0502020204030204" pitchFamily="34" charset="0"/>
                <a:cs typeface="Calibri" panose="020F0502020204030204" pitchFamily="34" charset="0"/>
              </a:rPr>
              <a:t>en valores relativos el 100% del patrimonio neto, </a:t>
            </a:r>
            <a:r>
              <a:rPr lang="es-ES" sz="2200" dirty="0" smtClean="0">
                <a:latin typeface="Calibri" panose="020F0502020204030204" pitchFamily="34" charset="0"/>
                <a:cs typeface="Calibri" panose="020F0502020204030204" pitchFamily="34" charset="0"/>
              </a:rPr>
              <a:t>o </a:t>
            </a:r>
            <a:r>
              <a:rPr lang="es-ES" sz="2200" dirty="0">
                <a:latin typeface="Calibri" panose="020F0502020204030204" pitchFamily="34" charset="0"/>
                <a:cs typeface="Calibri" panose="020F0502020204030204" pitchFamily="34" charset="0"/>
              </a:rPr>
              <a:t>en valores absolutos USD. 1.000.000 (Dólares americanos Un millón), o su equivalente en moneda nacional, calculado al momento de la decisión de emisión e indicado a través del Acta de emisión correspondiente. </a:t>
            </a:r>
            <a:endParaRPr lang="es-ES" sz="2200" dirty="0" smtClean="0">
              <a:latin typeface="Calibri" panose="020F0502020204030204" pitchFamily="34" charset="0"/>
              <a:cs typeface="Calibri" panose="020F0502020204030204" pitchFamily="34" charset="0"/>
            </a:endParaRPr>
          </a:p>
          <a:p>
            <a:pPr marL="457200" indent="-457200" algn="just">
              <a:buAutoNum type="alphaLcParenR"/>
            </a:pPr>
            <a:r>
              <a:rPr lang="es-ES" sz="2200" b="1" dirty="0" smtClean="0">
                <a:latin typeface="Calibri" panose="020F0502020204030204" pitchFamily="34" charset="0"/>
                <a:cs typeface="Calibri" panose="020F0502020204030204" pitchFamily="34" charset="0"/>
              </a:rPr>
              <a:t>Emisiones </a:t>
            </a:r>
            <a:r>
              <a:rPr lang="es-ES" sz="2200" b="1" dirty="0">
                <a:latin typeface="Calibri" panose="020F0502020204030204" pitchFamily="34" charset="0"/>
                <a:cs typeface="Calibri" panose="020F0502020204030204" pitchFamily="34" charset="0"/>
              </a:rPr>
              <a:t>con garantías iguales o superiores al monto emitido: </a:t>
            </a:r>
            <a:r>
              <a:rPr lang="es-ES" sz="2200" dirty="0">
                <a:latin typeface="Calibri" panose="020F0502020204030204" pitchFamily="34" charset="0"/>
                <a:cs typeface="Calibri" panose="020F0502020204030204" pitchFamily="34" charset="0"/>
              </a:rPr>
              <a:t>Cuando el monto a emitir más las emisiones en circulación de la entidad emisora </a:t>
            </a:r>
            <a:r>
              <a:rPr lang="es-ES" sz="2200" dirty="0" smtClean="0">
                <a:latin typeface="Calibri" panose="020F0502020204030204" pitchFamily="34" charset="0"/>
                <a:cs typeface="Calibri" panose="020F0502020204030204" pitchFamily="34" charset="0"/>
              </a:rPr>
              <a:t>superen </a:t>
            </a:r>
            <a:r>
              <a:rPr lang="es-ES" sz="2200" dirty="0">
                <a:latin typeface="Calibri" panose="020F0502020204030204" pitchFamily="34" charset="0"/>
                <a:cs typeface="Calibri" panose="020F0502020204030204" pitchFamily="34" charset="0"/>
              </a:rPr>
              <a:t>en valores relativos el 100% del patrimonio neto, </a:t>
            </a:r>
            <a:r>
              <a:rPr lang="es-ES" sz="2200" dirty="0" smtClean="0">
                <a:latin typeface="Calibri" panose="020F0502020204030204" pitchFamily="34" charset="0"/>
                <a:cs typeface="Calibri" panose="020F0502020204030204" pitchFamily="34" charset="0"/>
              </a:rPr>
              <a:t>o </a:t>
            </a:r>
            <a:r>
              <a:rPr lang="es-ES" sz="2200" dirty="0">
                <a:latin typeface="Calibri" panose="020F0502020204030204" pitchFamily="34" charset="0"/>
                <a:cs typeface="Calibri" panose="020F0502020204030204" pitchFamily="34" charset="0"/>
              </a:rPr>
              <a:t>en valores absolutos USD. 3.000.000 (Dólares americanos Tres millones), o su equivalente en moneda nacional, calculado al momento de la decisión de emisión e indicado a través del Acta de emisión correspondiente. </a:t>
            </a:r>
          </a:p>
        </p:txBody>
      </p:sp>
    </p:spTree>
    <p:extLst>
      <p:ext uri="{BB962C8B-B14F-4D97-AF65-F5344CB8AC3E}">
        <p14:creationId xmlns:p14="http://schemas.microsoft.com/office/powerpoint/2010/main" val="59128390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51522" y="362415"/>
            <a:ext cx="8654813" cy="584775"/>
            <a:chOff x="259909" y="2538827"/>
            <a:chExt cx="8654813" cy="827856"/>
          </a:xfrm>
        </p:grpSpPr>
        <p:sp>
          <p:nvSpPr>
            <p:cNvPr id="23" name="Text Box 2"/>
            <p:cNvSpPr txBox="1">
              <a:spLocks noChangeArrowheads="1"/>
            </p:cNvSpPr>
            <p:nvPr/>
          </p:nvSpPr>
          <p:spPr bwMode="auto">
            <a:xfrm>
              <a:off x="259909" y="2538827"/>
              <a:ext cx="8654813" cy="827856"/>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latin typeface="Calibri" panose="020F0502020204030204" pitchFamily="34" charset="0"/>
                  <a:cs typeface="Calibri" panose="020F0502020204030204" pitchFamily="34" charset="0"/>
                </a:rPr>
                <a:t>Emisiones sujetas a calificación</a:t>
              </a:r>
              <a:endParaRPr lang="es-ES" dirty="0">
                <a:solidFill>
                  <a:schemeClr val="bg1"/>
                </a:solidFill>
                <a:latin typeface="Calibri" panose="020F0502020204030204" pitchFamily="34" charset="0"/>
                <a:cs typeface="Calibri" panose="020F0502020204030204" pitchFamily="34" charset="0"/>
              </a:endParaRPr>
            </a:p>
          </p:txBody>
        </p:sp>
        <p:sp>
          <p:nvSpPr>
            <p:cNvPr id="24" name="23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sp>
        <p:nvSpPr>
          <p:cNvPr id="3" name="2 Marcador de contenido"/>
          <p:cNvSpPr>
            <a:spLocks noGrp="1"/>
          </p:cNvSpPr>
          <p:nvPr>
            <p:ph idx="1"/>
          </p:nvPr>
        </p:nvSpPr>
        <p:spPr>
          <a:xfrm>
            <a:off x="434510" y="1196754"/>
            <a:ext cx="8204481" cy="4764727"/>
          </a:xfrm>
        </p:spPr>
        <p:txBody>
          <a:bodyPr/>
          <a:lstStyle/>
          <a:p>
            <a:pPr marL="0" indent="0" algn="just">
              <a:buNone/>
            </a:pPr>
            <a:r>
              <a:rPr lang="es-ES" sz="2200" b="1" dirty="0" smtClean="0">
                <a:latin typeface="Calibri" panose="020F0502020204030204" pitchFamily="34" charset="0"/>
                <a:cs typeface="Calibri" panose="020F0502020204030204" pitchFamily="34" charset="0"/>
              </a:rPr>
              <a:t>c) </a:t>
            </a:r>
            <a:r>
              <a:rPr lang="es-ES" sz="2200" dirty="0">
                <a:latin typeface="Calibri" panose="020F0502020204030204" pitchFamily="34" charset="0"/>
                <a:cs typeface="Calibri" panose="020F0502020204030204" pitchFamily="34" charset="0"/>
              </a:rPr>
              <a:t>Las emisiones estructuradas a través del desarrollo de fideicomisos, a partir de USD. 1.000.000 (Dólares americanos Un millón), o su equivalente en moneda nacional. </a:t>
            </a:r>
            <a:endParaRPr lang="es-ES" sz="2200" dirty="0" smtClean="0">
              <a:latin typeface="Calibri" panose="020F0502020204030204" pitchFamily="34" charset="0"/>
              <a:cs typeface="Calibri" panose="020F0502020204030204" pitchFamily="34" charset="0"/>
            </a:endParaRPr>
          </a:p>
          <a:p>
            <a:pPr marL="0" indent="0" algn="just">
              <a:buNone/>
            </a:pPr>
            <a:r>
              <a:rPr lang="es-ES" sz="2200" b="1" dirty="0" smtClean="0">
                <a:latin typeface="Calibri" panose="020F0502020204030204" pitchFamily="34" charset="0"/>
                <a:cs typeface="Calibri" panose="020F0502020204030204" pitchFamily="34" charset="0"/>
              </a:rPr>
              <a:t>d)</a:t>
            </a:r>
            <a:r>
              <a:rPr lang="es-ES" sz="2200" dirty="0" smtClean="0">
                <a:latin typeface="Calibri" panose="020F0502020204030204" pitchFamily="34" charset="0"/>
                <a:cs typeface="Calibri" panose="020F0502020204030204" pitchFamily="34" charset="0"/>
              </a:rPr>
              <a:t> </a:t>
            </a:r>
            <a:r>
              <a:rPr lang="es-ES" sz="2200" dirty="0">
                <a:latin typeface="Calibri" panose="020F0502020204030204" pitchFamily="34" charset="0"/>
                <a:cs typeface="Calibri" panose="020F0502020204030204" pitchFamily="34" charset="0"/>
              </a:rPr>
              <a:t>Las emisiones de la Municipalidad de la Ciudad de Asunción a partir de USD. 3.000.000 (Dólares americanos Tres millones), o su equivalente en moneda nacional. </a:t>
            </a:r>
            <a:endParaRPr lang="es-ES" sz="2200" dirty="0" smtClean="0">
              <a:latin typeface="Calibri" panose="020F0502020204030204" pitchFamily="34" charset="0"/>
              <a:cs typeface="Calibri" panose="020F0502020204030204" pitchFamily="34" charset="0"/>
            </a:endParaRPr>
          </a:p>
          <a:p>
            <a:pPr marL="0" indent="0" algn="just">
              <a:buNone/>
            </a:pPr>
            <a:r>
              <a:rPr lang="es-ES" sz="2200" b="1" dirty="0" smtClean="0">
                <a:latin typeface="Calibri" panose="020F0502020204030204" pitchFamily="34" charset="0"/>
                <a:cs typeface="Calibri" panose="020F0502020204030204" pitchFamily="34" charset="0"/>
              </a:rPr>
              <a:t>e)</a:t>
            </a:r>
            <a:r>
              <a:rPr lang="es-ES" sz="2400" b="1" dirty="0"/>
              <a:t> </a:t>
            </a:r>
            <a:r>
              <a:rPr lang="es-ES" sz="2200" dirty="0">
                <a:latin typeface="Calibri" panose="020F0502020204030204" pitchFamily="34" charset="0"/>
                <a:cs typeface="Calibri" panose="020F0502020204030204" pitchFamily="34" charset="0"/>
              </a:rPr>
              <a:t>Las emisiones de las demás Municipalidades que alcancen el 50% de los ingresos tributarios percibidos en el ejercicio anterior, </a:t>
            </a:r>
            <a:r>
              <a:rPr lang="es-ES" sz="2200" dirty="0" err="1">
                <a:latin typeface="Calibri" panose="020F0502020204030204" pitchFamily="34" charset="0"/>
                <a:cs typeface="Calibri" panose="020F0502020204030204" pitchFamily="34" charset="0"/>
              </a:rPr>
              <a:t>ó</a:t>
            </a:r>
            <a:r>
              <a:rPr lang="es-ES" sz="2200" dirty="0">
                <a:latin typeface="Calibri" panose="020F0502020204030204" pitchFamily="34" charset="0"/>
                <a:cs typeface="Calibri" panose="020F0502020204030204" pitchFamily="34" charset="0"/>
              </a:rPr>
              <a:t> a partir de USD. 1.000.000 (Dólares americanos Un millón) o su equivalente en moneda nacional, el que </a:t>
            </a:r>
            <a:r>
              <a:rPr lang="es-ES" sz="2200" dirty="0" smtClean="0">
                <a:latin typeface="Calibri" panose="020F0502020204030204" pitchFamily="34" charset="0"/>
                <a:cs typeface="Calibri" panose="020F0502020204030204" pitchFamily="34" charset="0"/>
              </a:rPr>
              <a:t>resultare </a:t>
            </a:r>
            <a:r>
              <a:rPr lang="es-ES" sz="2200" dirty="0">
                <a:latin typeface="Calibri" panose="020F0502020204030204" pitchFamily="34" charset="0"/>
                <a:cs typeface="Calibri" panose="020F0502020204030204" pitchFamily="34" charset="0"/>
              </a:rPr>
              <a:t>menor. </a:t>
            </a:r>
            <a:endParaRPr lang="es-ES" sz="2200" dirty="0" smtClean="0">
              <a:latin typeface="Calibri" panose="020F0502020204030204" pitchFamily="34" charset="0"/>
              <a:cs typeface="Calibri" panose="020F0502020204030204" pitchFamily="34" charset="0"/>
            </a:endParaRPr>
          </a:p>
          <a:p>
            <a:pPr marL="0" indent="0" algn="just">
              <a:buNone/>
            </a:pPr>
            <a:r>
              <a:rPr lang="es-ES" sz="2200" b="1" dirty="0" smtClean="0">
                <a:latin typeface="Calibri" panose="020F0502020204030204" pitchFamily="34" charset="0"/>
                <a:cs typeface="Calibri" panose="020F0502020204030204" pitchFamily="34" charset="0"/>
              </a:rPr>
              <a:t>f) </a:t>
            </a:r>
            <a:r>
              <a:rPr lang="es-ES" sz="2200" dirty="0">
                <a:latin typeface="Calibri" panose="020F0502020204030204" pitchFamily="34" charset="0"/>
                <a:cs typeface="Calibri" panose="020F0502020204030204" pitchFamily="34" charset="0"/>
              </a:rPr>
              <a:t>Para el caso de títulos valores emitidos por entidades del sistema financiero y de seguros, se estará a lo establecido en las normas dictadas al efecto por la Autoridad Administrativa de </a:t>
            </a:r>
            <a:r>
              <a:rPr lang="es-ES" sz="2200" dirty="0" smtClean="0">
                <a:latin typeface="Calibri" panose="020F0502020204030204" pitchFamily="34" charset="0"/>
                <a:cs typeface="Calibri" panose="020F0502020204030204" pitchFamily="34" charset="0"/>
              </a:rPr>
              <a:t>Control (</a:t>
            </a:r>
            <a:r>
              <a:rPr lang="es-ES" sz="1400" dirty="0" smtClean="0">
                <a:latin typeface="Calibri" panose="020F0502020204030204" pitchFamily="34" charset="0"/>
                <a:cs typeface="Calibri" panose="020F0502020204030204" pitchFamily="34" charset="0"/>
              </a:rPr>
              <a:t>SB y SS BCP</a:t>
            </a:r>
            <a:r>
              <a:rPr lang="es-ES" sz="2200" dirty="0" smtClean="0">
                <a:latin typeface="Calibri" panose="020F0502020204030204" pitchFamily="34" charset="0"/>
                <a:cs typeface="Calibri" panose="020F0502020204030204" pitchFamily="34" charset="0"/>
              </a:rPr>
              <a:t>).</a:t>
            </a:r>
          </a:p>
          <a:p>
            <a:pPr marL="0" indent="0" algn="just">
              <a:buNone/>
            </a:pPr>
            <a:r>
              <a:rPr lang="es-ES" sz="2200" b="1" dirty="0" smtClean="0">
                <a:latin typeface="Calibri" panose="020F0502020204030204" pitchFamily="34" charset="0"/>
                <a:cs typeface="Calibri" panose="020F0502020204030204" pitchFamily="34" charset="0"/>
              </a:rPr>
              <a:t>g)</a:t>
            </a:r>
            <a:r>
              <a:rPr lang="es-ES" sz="2400" b="1" dirty="0"/>
              <a:t> </a:t>
            </a:r>
            <a:r>
              <a:rPr lang="es-ES" sz="2200" dirty="0">
                <a:latin typeface="Calibri" panose="020F0502020204030204" pitchFamily="34" charset="0"/>
                <a:cs typeface="Calibri" panose="020F0502020204030204" pitchFamily="34" charset="0"/>
              </a:rPr>
              <a:t>Para el caso de los bonos de cooperativas, se estará a lo dispuesto en las normas exigidas por la Autoridad Administrativa de Control</a:t>
            </a:r>
            <a:r>
              <a:rPr lang="es-ES" sz="2200" dirty="0" smtClean="0">
                <a:latin typeface="Calibri" panose="020F0502020204030204" pitchFamily="34" charset="0"/>
                <a:cs typeface="Calibri" panose="020F0502020204030204" pitchFamily="34" charset="0"/>
              </a:rPr>
              <a:t>. (</a:t>
            </a:r>
            <a:r>
              <a:rPr lang="es-ES" sz="1400" dirty="0" smtClean="0">
                <a:latin typeface="Calibri" panose="020F0502020204030204" pitchFamily="34" charset="0"/>
                <a:cs typeface="Calibri" panose="020F0502020204030204" pitchFamily="34" charset="0"/>
              </a:rPr>
              <a:t>INCOOP</a:t>
            </a:r>
            <a:r>
              <a:rPr lang="es-ES" sz="2200" dirty="0" smtClean="0">
                <a:latin typeface="Calibri" panose="020F0502020204030204" pitchFamily="34" charset="0"/>
                <a:cs typeface="Calibri" panose="020F0502020204030204" pitchFamily="34" charset="0"/>
              </a:rPr>
              <a:t>) </a:t>
            </a:r>
            <a:endParaRPr lang="es-E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403717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4127" y="1196752"/>
            <a:ext cx="8174864" cy="4896544"/>
          </a:xfrm>
        </p:spPr>
        <p:txBody>
          <a:bodyPr/>
          <a:lstStyle/>
          <a:p>
            <a:pPr eaLnBrk="1" hangingPunct="1"/>
            <a:r>
              <a:rPr lang="es-ES" sz="2200" dirty="0" smtClean="0">
                <a:latin typeface="Calibri" panose="020F0502020204030204" pitchFamily="34" charset="0"/>
                <a:cs typeface="Calibri" panose="020F0502020204030204" pitchFamily="34" charset="0"/>
              </a:rPr>
              <a:t>Las </a:t>
            </a:r>
            <a:r>
              <a:rPr lang="es-ES" sz="2200" dirty="0">
                <a:latin typeface="Calibri" panose="020F0502020204030204" pitchFamily="34" charset="0"/>
                <a:cs typeface="Calibri" panose="020F0502020204030204" pitchFamily="34" charset="0"/>
              </a:rPr>
              <a:t>sociedades calificadoras de riesgo deben rotar en forma total por lo menos cada tres años al equipo de analistas y a los miembros del Comité de Calificación con participación en los procesos de calificación de emisiones de una misma Entidad Emisora. Las rotaciones realizadas en virtud de la exigencia establecida deberán ser informados por la Sociedad Calificadora. </a:t>
            </a:r>
            <a:endParaRPr lang="es-ES" sz="2200" dirty="0" smtClean="0">
              <a:latin typeface="Calibri" panose="020F0502020204030204" pitchFamily="34" charset="0"/>
              <a:cs typeface="Calibri" panose="020F0502020204030204" pitchFamily="34" charset="0"/>
            </a:endParaRPr>
          </a:p>
          <a:p>
            <a:pPr eaLnBrk="1" hangingPunct="1"/>
            <a:endParaRPr lang="es-ES" sz="2200" dirty="0" smtClean="0">
              <a:latin typeface="Calibri" panose="020F0502020204030204" pitchFamily="34" charset="0"/>
              <a:cs typeface="Calibri" panose="020F0502020204030204" pitchFamily="34" charset="0"/>
            </a:endParaRPr>
          </a:p>
          <a:p>
            <a:pPr eaLnBrk="1" hangingPunct="1"/>
            <a:r>
              <a:rPr lang="es-ES" sz="2200" dirty="0" smtClean="0">
                <a:latin typeface="Calibri" panose="020F0502020204030204" pitchFamily="34" charset="0"/>
                <a:cs typeface="Calibri" panose="020F0502020204030204" pitchFamily="34" charset="0"/>
              </a:rPr>
              <a:t>Las </a:t>
            </a:r>
            <a:r>
              <a:rPr lang="es-ES" sz="2200" dirty="0">
                <a:latin typeface="Calibri" panose="020F0502020204030204" pitchFamily="34" charset="0"/>
                <a:cs typeface="Calibri" panose="020F0502020204030204" pitchFamily="34" charset="0"/>
              </a:rPr>
              <a:t>normas de rotación aplicables a las sociedades calificadoras de riesgo para el caso de los Bancos, Financieras, Compañías de Seguros y Cooperativas son las disposiciones normativas, dictadas por sus respectivas autoridades de control: a) Bancos, Financieras y Compañías de Seguros: Resolución N° 73 Acta N° 74 de fecha 28 de octubre de 2014 del Directorio del Banco Central del Paraguay. b) Cooperativas: Resolución N° 16345/07 de fecha 26 de junio de 2017</a:t>
            </a:r>
            <a:endParaRPr lang="es-PY" sz="2200" dirty="0">
              <a:latin typeface="Calibri" panose="020F0502020204030204" pitchFamily="34" charset="0"/>
              <a:cs typeface="Calibri" panose="020F0502020204030204" pitchFamily="34" charset="0"/>
            </a:endParaRPr>
          </a:p>
        </p:txBody>
      </p:sp>
      <p:grpSp>
        <p:nvGrpSpPr>
          <p:cNvPr id="4" name="3 Grupo"/>
          <p:cNvGrpSpPr/>
          <p:nvPr/>
        </p:nvGrpSpPr>
        <p:grpSpPr>
          <a:xfrm>
            <a:off x="251522" y="362415"/>
            <a:ext cx="8654813" cy="584775"/>
            <a:chOff x="259909" y="2538827"/>
            <a:chExt cx="8654813" cy="827856"/>
          </a:xfrm>
        </p:grpSpPr>
        <p:sp>
          <p:nvSpPr>
            <p:cNvPr id="5" name="Text Box 2"/>
            <p:cNvSpPr txBox="1">
              <a:spLocks noChangeArrowheads="1"/>
            </p:cNvSpPr>
            <p:nvPr/>
          </p:nvSpPr>
          <p:spPr bwMode="auto">
            <a:xfrm>
              <a:off x="259909" y="2582397"/>
              <a:ext cx="8654813" cy="740714"/>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2800" b="1" dirty="0" smtClean="0">
                  <a:solidFill>
                    <a:schemeClr val="bg1"/>
                  </a:solidFill>
                </a:rPr>
                <a:t>Rotación</a:t>
              </a:r>
              <a:endParaRPr lang="es-ES" sz="1600" dirty="0">
                <a:solidFill>
                  <a:schemeClr val="bg1"/>
                </a:solidFill>
              </a:endParaRPr>
            </a:p>
          </p:txBody>
        </p:sp>
        <p:sp>
          <p:nvSpPr>
            <p:cNvPr id="6" name="5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Tree>
    <p:extLst>
      <p:ext uri="{BB962C8B-B14F-4D97-AF65-F5344CB8AC3E}">
        <p14:creationId xmlns:p14="http://schemas.microsoft.com/office/powerpoint/2010/main" val="408535694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51522" y="362415"/>
            <a:ext cx="8654813" cy="584775"/>
            <a:chOff x="259909" y="2538827"/>
            <a:chExt cx="8654813" cy="827856"/>
          </a:xfrm>
        </p:grpSpPr>
        <p:sp>
          <p:nvSpPr>
            <p:cNvPr id="23" name="Text Box 2"/>
            <p:cNvSpPr txBox="1">
              <a:spLocks noChangeArrowheads="1"/>
            </p:cNvSpPr>
            <p:nvPr/>
          </p:nvSpPr>
          <p:spPr bwMode="auto">
            <a:xfrm>
              <a:off x="259909" y="2538827"/>
              <a:ext cx="8654813" cy="827856"/>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latin typeface="Calibri" panose="020F0502020204030204" pitchFamily="34" charset="0"/>
                  <a:cs typeface="Calibri" panose="020F0502020204030204" pitchFamily="34" charset="0"/>
                </a:rPr>
                <a:t>El proceso de calificación</a:t>
              </a:r>
              <a:endParaRPr lang="es-ES" dirty="0">
                <a:solidFill>
                  <a:schemeClr val="bg1"/>
                </a:solidFill>
                <a:latin typeface="Calibri" panose="020F0502020204030204" pitchFamily="34" charset="0"/>
                <a:cs typeface="Calibri" panose="020F0502020204030204" pitchFamily="34" charset="0"/>
              </a:endParaRPr>
            </a:p>
          </p:txBody>
        </p:sp>
        <p:sp>
          <p:nvSpPr>
            <p:cNvPr id="24" name="23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
        <p:nvSpPr>
          <p:cNvPr id="3" name="2 Marcador de contenido"/>
          <p:cNvSpPr>
            <a:spLocks noGrp="1"/>
          </p:cNvSpPr>
          <p:nvPr>
            <p:ph idx="1"/>
          </p:nvPr>
        </p:nvSpPr>
        <p:spPr>
          <a:xfrm>
            <a:off x="434510" y="1196754"/>
            <a:ext cx="8204481" cy="4764727"/>
          </a:xfrm>
        </p:spPr>
        <p:txBody>
          <a:bodyPr/>
          <a:lstStyle/>
          <a:p>
            <a:r>
              <a:rPr lang="es-PY" sz="2400" dirty="0" smtClean="0">
                <a:latin typeface="Calibri" panose="020F0502020204030204" pitchFamily="34" charset="0"/>
                <a:cs typeface="Calibri" panose="020F0502020204030204" pitchFamily="34" charset="0"/>
              </a:rPr>
              <a:t>Las sociedades calificadoras de riesgo redactan una metodología de calificación para cada tipo de entidad calificada (entidades financieras, aseguradoras, cooperativas, empresas privadas, fondos de inversión, etc.), las mismas son remitidas a la CNV para su verificación y aprobación y luego son publicadas en sus respectivas páginas web detallando la fecha de su última actualización. </a:t>
            </a:r>
          </a:p>
          <a:p>
            <a:endParaRPr lang="es-PY" sz="2400" dirty="0" smtClean="0">
              <a:latin typeface="Calibri" panose="020F0502020204030204" pitchFamily="34" charset="0"/>
              <a:cs typeface="Calibri" panose="020F0502020204030204" pitchFamily="34" charset="0"/>
            </a:endParaRPr>
          </a:p>
          <a:p>
            <a:r>
              <a:rPr lang="es-PY" sz="2400" dirty="0" smtClean="0">
                <a:latin typeface="Calibri" panose="020F0502020204030204" pitchFamily="34" charset="0"/>
                <a:cs typeface="Calibri" panose="020F0502020204030204" pitchFamily="34" charset="0"/>
              </a:rPr>
              <a:t>Las sociedades calificadoras de riesgo cuentan con matrices internas donde registran los indicadores a evaluar y asignan puntuaciones a cada uno de los indicadores observados. Estos luego se utilizan para calcular finalmente la calificación de riesgo.</a:t>
            </a:r>
            <a:endParaRPr lang="es-PY"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142635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51522" y="362415"/>
            <a:ext cx="8654813" cy="584775"/>
            <a:chOff x="259909" y="2538827"/>
            <a:chExt cx="8654813" cy="827856"/>
          </a:xfrm>
        </p:grpSpPr>
        <p:sp>
          <p:nvSpPr>
            <p:cNvPr id="23" name="Text Box 2"/>
            <p:cNvSpPr txBox="1">
              <a:spLocks noChangeArrowheads="1"/>
            </p:cNvSpPr>
            <p:nvPr/>
          </p:nvSpPr>
          <p:spPr bwMode="auto">
            <a:xfrm>
              <a:off x="259909" y="2538827"/>
              <a:ext cx="8654813" cy="827856"/>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latin typeface="Calibri" panose="020F0502020204030204" pitchFamily="34" charset="0"/>
                  <a:cs typeface="Calibri" panose="020F0502020204030204" pitchFamily="34" charset="0"/>
                </a:rPr>
                <a:t>Análisis Cualitativo vs. Cuantitativo</a:t>
              </a:r>
              <a:endParaRPr lang="es-ES" dirty="0">
                <a:solidFill>
                  <a:schemeClr val="bg1"/>
                </a:solidFill>
                <a:latin typeface="Calibri" panose="020F0502020204030204" pitchFamily="34" charset="0"/>
                <a:cs typeface="Calibri" panose="020F0502020204030204" pitchFamily="34" charset="0"/>
              </a:endParaRPr>
            </a:p>
          </p:txBody>
        </p:sp>
        <p:sp>
          <p:nvSpPr>
            <p:cNvPr id="24" name="23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
        <p:nvSpPr>
          <p:cNvPr id="3" name="2 Marcador de contenido"/>
          <p:cNvSpPr>
            <a:spLocks noGrp="1"/>
          </p:cNvSpPr>
          <p:nvPr>
            <p:ph idx="1"/>
          </p:nvPr>
        </p:nvSpPr>
        <p:spPr>
          <a:xfrm>
            <a:off x="476687" y="2984753"/>
            <a:ext cx="8204481" cy="4764727"/>
          </a:xfrm>
        </p:spPr>
        <p:txBody>
          <a:bodyPr/>
          <a:lstStyle/>
          <a:p>
            <a:pPr marL="0" indent="0">
              <a:buNone/>
            </a:pPr>
            <a:r>
              <a:rPr lang="es-PY" sz="1900" dirty="0" smtClean="0">
                <a:latin typeface="Calibri" panose="020F0502020204030204" pitchFamily="34" charset="0"/>
                <a:cs typeface="Calibri" panose="020F0502020204030204" pitchFamily="34" charset="0"/>
              </a:rPr>
              <a:t>El </a:t>
            </a:r>
            <a:r>
              <a:rPr lang="es-PY" sz="1900" b="1" dirty="0" smtClean="0">
                <a:latin typeface="Calibri" panose="020F0502020204030204" pitchFamily="34" charset="0"/>
                <a:cs typeface="Calibri" panose="020F0502020204030204" pitchFamily="34" charset="0"/>
              </a:rPr>
              <a:t>Análisis Cualitativo </a:t>
            </a:r>
            <a:r>
              <a:rPr lang="es-PY" sz="1900" dirty="0" smtClean="0">
                <a:latin typeface="Calibri" panose="020F0502020204030204" pitchFamily="34" charset="0"/>
                <a:cs typeface="Calibri" panose="020F0502020204030204" pitchFamily="34" charset="0"/>
              </a:rPr>
              <a:t>se basa en la evaluación de las habilidades de gestión de la empresa, su estructura organizacional, grupo económico de la empresa, mecanismos de control interno y tecnología de información, sus fortalezas y debilidades intangibles, junto con otros aspectos relacionados que pueden presentar datos no numéricos o más abstractos en su medición.</a:t>
            </a:r>
          </a:p>
          <a:p>
            <a:pPr marL="0" indent="0">
              <a:buNone/>
            </a:pPr>
            <a:endParaRPr lang="es-PY" sz="1200" dirty="0" smtClean="0">
              <a:latin typeface="Calibri" panose="020F0502020204030204" pitchFamily="34" charset="0"/>
              <a:cs typeface="Calibri" panose="020F0502020204030204" pitchFamily="34" charset="0"/>
            </a:endParaRPr>
          </a:p>
          <a:p>
            <a:pPr marL="0" indent="0">
              <a:buNone/>
            </a:pPr>
            <a:r>
              <a:rPr lang="es-PY" sz="1900" dirty="0" smtClean="0">
                <a:latin typeface="Calibri" panose="020F0502020204030204" pitchFamily="34" charset="0"/>
                <a:cs typeface="Calibri" panose="020F0502020204030204" pitchFamily="34" charset="0"/>
              </a:rPr>
              <a:t>El </a:t>
            </a:r>
            <a:r>
              <a:rPr lang="es-PY" sz="1900" b="1" dirty="0" smtClean="0">
                <a:latin typeface="Calibri" panose="020F0502020204030204" pitchFamily="34" charset="0"/>
                <a:cs typeface="Calibri" panose="020F0502020204030204" pitchFamily="34" charset="0"/>
              </a:rPr>
              <a:t>Análisis Cuantitativo </a:t>
            </a:r>
            <a:r>
              <a:rPr lang="es-PY" sz="1900" dirty="0" smtClean="0">
                <a:latin typeface="Calibri" panose="020F0502020204030204" pitchFamily="34" charset="0"/>
                <a:cs typeface="Calibri" panose="020F0502020204030204" pitchFamily="34" charset="0"/>
              </a:rPr>
              <a:t>se basa en el estudio de las variables financieras que presenta la empresa, su solvencia patrimonial, niveles de endeudamiento, liquidez, morosidad, rentabilidad, su evolución histórica mediante el cálculo de ratios financieros y la medición de datos numéricos de la sociedad emisora.</a:t>
            </a:r>
          </a:p>
          <a:p>
            <a:pPr marL="0" indent="0">
              <a:buNone/>
            </a:pPr>
            <a:endParaRPr lang="es-PY" sz="2400" dirty="0"/>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0745" y="-278913"/>
            <a:ext cx="4572009" cy="4572009"/>
          </a:xfrm>
          <a:prstGeom prst="rect">
            <a:avLst/>
          </a:prstGeom>
        </p:spPr>
      </p:pic>
    </p:spTree>
    <p:extLst>
      <p:ext uri="{BB962C8B-B14F-4D97-AF65-F5344CB8AC3E}">
        <p14:creationId xmlns:p14="http://schemas.microsoft.com/office/powerpoint/2010/main" val="4271992037"/>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51522" y="362415"/>
            <a:ext cx="8654813" cy="584775"/>
            <a:chOff x="259909" y="2538827"/>
            <a:chExt cx="8654813" cy="827856"/>
          </a:xfrm>
        </p:grpSpPr>
        <p:sp>
          <p:nvSpPr>
            <p:cNvPr id="23" name="Text Box 2"/>
            <p:cNvSpPr txBox="1">
              <a:spLocks noChangeArrowheads="1"/>
            </p:cNvSpPr>
            <p:nvPr/>
          </p:nvSpPr>
          <p:spPr bwMode="auto">
            <a:xfrm>
              <a:off x="259909" y="2538827"/>
              <a:ext cx="8654813" cy="827856"/>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a:solidFill>
                    <a:schemeClr val="bg1"/>
                  </a:solidFill>
                  <a:latin typeface="Calibri" panose="020F0502020204030204" pitchFamily="34" charset="0"/>
                  <a:cs typeface="Calibri" panose="020F0502020204030204" pitchFamily="34" charset="0"/>
                </a:rPr>
                <a:t>El proceso de calificación</a:t>
              </a:r>
              <a:endParaRPr lang="es-ES" sz="3200" dirty="0">
                <a:solidFill>
                  <a:schemeClr val="bg1"/>
                </a:solidFill>
                <a:latin typeface="Calibri" panose="020F0502020204030204" pitchFamily="34" charset="0"/>
                <a:cs typeface="Calibri" panose="020F0502020204030204" pitchFamily="34" charset="0"/>
              </a:endParaRPr>
            </a:p>
          </p:txBody>
        </p:sp>
        <p:sp>
          <p:nvSpPr>
            <p:cNvPr id="24" name="23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
        <p:nvSpPr>
          <p:cNvPr id="3" name="2 Marcador de contenido"/>
          <p:cNvSpPr>
            <a:spLocks noGrp="1"/>
          </p:cNvSpPr>
          <p:nvPr>
            <p:ph idx="1"/>
          </p:nvPr>
        </p:nvSpPr>
        <p:spPr>
          <a:xfrm>
            <a:off x="434510" y="1196752"/>
            <a:ext cx="8204481" cy="4764727"/>
          </a:xfrm>
        </p:spPr>
        <p:txBody>
          <a:bodyPr/>
          <a:lstStyle/>
          <a:p>
            <a:r>
              <a:rPr lang="es-PY" sz="2400" dirty="0" smtClean="0">
                <a:latin typeface="Calibri" panose="020F0502020204030204" pitchFamily="34" charset="0"/>
                <a:cs typeface="Calibri" panose="020F0502020204030204" pitchFamily="34" charset="0"/>
              </a:rPr>
              <a:t>El proceso generalmente inicia con la recopilación y relevamiento de la información sobre la entidad a ser calificada.</a:t>
            </a:r>
          </a:p>
          <a:p>
            <a:r>
              <a:rPr lang="es-PY" sz="2400" dirty="0" smtClean="0">
                <a:latin typeface="Calibri" panose="020F0502020204030204" pitchFamily="34" charset="0"/>
                <a:cs typeface="Calibri" panose="020F0502020204030204" pitchFamily="34" charset="0"/>
              </a:rPr>
              <a:t>La información recopilada es analizada y mediante la matriz de riesgo se puntúan cada uno de los indicadores a evaluar.</a:t>
            </a:r>
          </a:p>
          <a:p>
            <a:r>
              <a:rPr lang="es-PY" sz="2400" dirty="0" smtClean="0">
                <a:latin typeface="Calibri" panose="020F0502020204030204" pitchFamily="34" charset="0"/>
                <a:cs typeface="Calibri" panose="020F0502020204030204" pitchFamily="34" charset="0"/>
              </a:rPr>
              <a:t>Las sociedades también organizan reuniones con representantes de la entidad a ser calificada a modo de profundizar el conocimiento sobre la sociedad.</a:t>
            </a:r>
          </a:p>
          <a:p>
            <a:r>
              <a:rPr lang="es-PY" sz="2400" dirty="0">
                <a:latin typeface="Calibri" panose="020F0502020204030204" pitchFamily="34" charset="0"/>
                <a:cs typeface="Calibri" panose="020F0502020204030204" pitchFamily="34" charset="0"/>
              </a:rPr>
              <a:t>También es común la elaboración de flujos de caja proyectados y pruebas de sensibilidad (stress </a:t>
            </a:r>
            <a:r>
              <a:rPr lang="es-PY" sz="2400" dirty="0" err="1">
                <a:latin typeface="Calibri" panose="020F0502020204030204" pitchFamily="34" charset="0"/>
                <a:cs typeface="Calibri" panose="020F0502020204030204" pitchFamily="34" charset="0"/>
              </a:rPr>
              <a:t>testing</a:t>
            </a:r>
            <a:r>
              <a:rPr lang="es-PY" sz="2400" dirty="0">
                <a:latin typeface="Calibri" panose="020F0502020204030204" pitchFamily="34" charset="0"/>
                <a:cs typeface="Calibri" panose="020F0502020204030204" pitchFamily="34" charset="0"/>
              </a:rPr>
              <a:t>) para analizar el panorama futuro de la sociedad</a:t>
            </a:r>
            <a:r>
              <a:rPr lang="es-PY" sz="2400" dirty="0" smtClean="0">
                <a:latin typeface="Calibri" panose="020F0502020204030204" pitchFamily="34" charset="0"/>
                <a:cs typeface="Calibri" panose="020F0502020204030204" pitchFamily="34" charset="0"/>
              </a:rPr>
              <a:t>.</a:t>
            </a:r>
            <a:endParaRPr lang="es-PY"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4509036"/>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51522" y="362415"/>
            <a:ext cx="8654813" cy="584775"/>
            <a:chOff x="259909" y="2538827"/>
            <a:chExt cx="8654813" cy="827856"/>
          </a:xfrm>
        </p:grpSpPr>
        <p:sp>
          <p:nvSpPr>
            <p:cNvPr id="23" name="Text Box 2"/>
            <p:cNvSpPr txBox="1">
              <a:spLocks noChangeArrowheads="1"/>
            </p:cNvSpPr>
            <p:nvPr/>
          </p:nvSpPr>
          <p:spPr bwMode="auto">
            <a:xfrm>
              <a:off x="259909" y="2538827"/>
              <a:ext cx="8654813" cy="827856"/>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a:solidFill>
                    <a:schemeClr val="bg1"/>
                  </a:solidFill>
                  <a:latin typeface="Calibri" panose="020F0502020204030204" pitchFamily="34" charset="0"/>
                  <a:cs typeface="Calibri" panose="020F0502020204030204" pitchFamily="34" charset="0"/>
                </a:rPr>
                <a:t>El proceso de calificación</a:t>
              </a:r>
              <a:endParaRPr lang="es-ES" sz="3200" dirty="0">
                <a:solidFill>
                  <a:schemeClr val="bg1"/>
                </a:solidFill>
                <a:latin typeface="Calibri" panose="020F0502020204030204" pitchFamily="34" charset="0"/>
                <a:cs typeface="Calibri" panose="020F0502020204030204" pitchFamily="34" charset="0"/>
              </a:endParaRPr>
            </a:p>
          </p:txBody>
        </p:sp>
        <p:sp>
          <p:nvSpPr>
            <p:cNvPr id="24" name="23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
        <p:nvSpPr>
          <p:cNvPr id="3" name="2 Marcador de contenido"/>
          <p:cNvSpPr>
            <a:spLocks noGrp="1"/>
          </p:cNvSpPr>
          <p:nvPr>
            <p:ph idx="1"/>
          </p:nvPr>
        </p:nvSpPr>
        <p:spPr>
          <a:xfrm>
            <a:off x="434510" y="1196752"/>
            <a:ext cx="8204481" cy="4764727"/>
          </a:xfrm>
        </p:spPr>
        <p:txBody>
          <a:bodyPr/>
          <a:lstStyle/>
          <a:p>
            <a:r>
              <a:rPr lang="es-PY" sz="2400" dirty="0">
                <a:latin typeface="Calibri" panose="020F0502020204030204" pitchFamily="34" charset="0"/>
                <a:cs typeface="Calibri" panose="020F0502020204030204" pitchFamily="34" charset="0"/>
              </a:rPr>
              <a:t>Las calificadoras asignan una ponderación al análisis cualitativo y cuantitativo realizado, de este puntaje ponderado se llega finalmente a la calificación de riesgo</a:t>
            </a:r>
            <a:r>
              <a:rPr lang="es-PY" sz="2400" dirty="0" smtClean="0">
                <a:latin typeface="Calibri" panose="020F0502020204030204" pitchFamily="34" charset="0"/>
                <a:cs typeface="Calibri" panose="020F0502020204030204" pitchFamily="34" charset="0"/>
              </a:rPr>
              <a:t>.</a:t>
            </a:r>
          </a:p>
          <a:p>
            <a:r>
              <a:rPr lang="es-PY" sz="2400" dirty="0" smtClean="0">
                <a:latin typeface="Calibri" panose="020F0502020204030204" pitchFamily="34" charset="0"/>
                <a:cs typeface="Calibri" panose="020F0502020204030204" pitchFamily="34" charset="0"/>
              </a:rPr>
              <a:t>Tras </a:t>
            </a:r>
            <a:r>
              <a:rPr lang="es-PY" sz="2400" dirty="0">
                <a:latin typeface="Calibri" panose="020F0502020204030204" pitchFamily="34" charset="0"/>
                <a:cs typeface="Calibri" panose="020F0502020204030204" pitchFamily="34" charset="0"/>
              </a:rPr>
              <a:t>el análisis de los aspectos cualitativos y cuantitativos de la empresa se redacta el informe de calificación. Una vez finalizado el informe este es aprobado por el comité de calificación y luego se labra acta del hecho.</a:t>
            </a:r>
          </a:p>
          <a:p>
            <a:r>
              <a:rPr lang="es-PY" sz="2400" dirty="0">
                <a:latin typeface="Calibri" panose="020F0502020204030204" pitchFamily="34" charset="0"/>
                <a:cs typeface="Calibri" panose="020F0502020204030204" pitchFamily="34" charset="0"/>
              </a:rPr>
              <a:t>El informe de calificación y el acta son remitidos a la CNV vía correo electrónico para su conocimiento 2 (dos) días después de su elaboración. La CNV también analiza los documentos para cerciorarse de que estén en cumplimiento de las metodologías utilizadas por las calificadoras y del Reglamento General del Mercado de Valores.</a:t>
            </a:r>
          </a:p>
          <a:p>
            <a:pPr marL="0" indent="0">
              <a:buNone/>
            </a:pPr>
            <a:endParaRPr lang="es-PY" sz="2400" dirty="0">
              <a:latin typeface="Calibri" panose="020F0502020204030204" pitchFamily="34" charset="0"/>
              <a:cs typeface="Calibri" panose="020F0502020204030204" pitchFamily="34" charset="0"/>
            </a:endParaRPr>
          </a:p>
          <a:p>
            <a:pPr marL="0" indent="0">
              <a:buNone/>
            </a:pPr>
            <a:endParaRPr lang="es-PY"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79070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51522" y="362415"/>
            <a:ext cx="8654813" cy="584775"/>
            <a:chOff x="259909" y="2538827"/>
            <a:chExt cx="8654813" cy="827856"/>
          </a:xfrm>
        </p:grpSpPr>
        <p:sp>
          <p:nvSpPr>
            <p:cNvPr id="23" name="Text Box 2"/>
            <p:cNvSpPr txBox="1">
              <a:spLocks noChangeArrowheads="1"/>
            </p:cNvSpPr>
            <p:nvPr/>
          </p:nvSpPr>
          <p:spPr bwMode="auto">
            <a:xfrm>
              <a:off x="259909" y="2538827"/>
              <a:ext cx="8654813" cy="827856"/>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a:solidFill>
                    <a:schemeClr val="bg1"/>
                  </a:solidFill>
                  <a:latin typeface="Calibri" panose="020F0502020204030204" pitchFamily="34" charset="0"/>
                  <a:cs typeface="Calibri" panose="020F0502020204030204" pitchFamily="34" charset="0"/>
                </a:rPr>
                <a:t>¿</a:t>
              </a:r>
              <a:r>
                <a:rPr lang="es-PY" sz="3200" b="1" dirty="0" smtClean="0">
                  <a:solidFill>
                    <a:schemeClr val="bg1"/>
                  </a:solidFill>
                  <a:latin typeface="Calibri" panose="020F0502020204030204" pitchFamily="34" charset="0"/>
                  <a:cs typeface="Calibri" panose="020F0502020204030204" pitchFamily="34" charset="0"/>
                </a:rPr>
                <a:t>Qué es una calificación de riesgo?</a:t>
              </a:r>
              <a:endParaRPr lang="es-ES" dirty="0">
                <a:solidFill>
                  <a:schemeClr val="bg1"/>
                </a:solidFill>
                <a:latin typeface="Calibri" panose="020F0502020204030204" pitchFamily="34" charset="0"/>
                <a:cs typeface="Calibri" panose="020F0502020204030204" pitchFamily="34" charset="0"/>
              </a:endParaRPr>
            </a:p>
          </p:txBody>
        </p:sp>
        <p:sp>
          <p:nvSpPr>
            <p:cNvPr id="24" name="23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
        <p:nvSpPr>
          <p:cNvPr id="3" name="2 Marcador de contenido"/>
          <p:cNvSpPr>
            <a:spLocks noGrp="1"/>
          </p:cNvSpPr>
          <p:nvPr>
            <p:ph idx="1"/>
          </p:nvPr>
        </p:nvSpPr>
        <p:spPr>
          <a:xfrm>
            <a:off x="434510" y="1196754"/>
            <a:ext cx="8204481" cy="4764727"/>
          </a:xfrm>
        </p:spPr>
        <p:txBody>
          <a:bodyPr/>
          <a:lstStyle/>
          <a:p>
            <a:pPr algn="just"/>
            <a:r>
              <a:rPr lang="es-ES" sz="2000" dirty="0">
                <a:latin typeface="Calibri" panose="020F0502020204030204" pitchFamily="34" charset="0"/>
                <a:cs typeface="Calibri" panose="020F0502020204030204" pitchFamily="34" charset="0"/>
              </a:rPr>
              <a:t>Una calificación de riesgo es una opinión  especializada, realizada por parte de las sociedades calificadoras de riesgo, sobre la capacidad y riesgo de un emisor de un título valor, de cumplir su obligación en los términos y plazos pactados</a:t>
            </a:r>
            <a:r>
              <a:rPr lang="es-ES" sz="2000" dirty="0" smtClean="0">
                <a:latin typeface="Calibri" panose="020F0502020204030204" pitchFamily="34" charset="0"/>
                <a:cs typeface="Calibri" panose="020F0502020204030204" pitchFamily="34" charset="0"/>
              </a:rPr>
              <a:t>.</a:t>
            </a:r>
            <a:endParaRPr lang="es-ES" sz="2000" dirty="0">
              <a:latin typeface="Calibri" panose="020F0502020204030204" pitchFamily="34" charset="0"/>
              <a:cs typeface="Calibri" panose="020F0502020204030204" pitchFamily="34" charset="0"/>
            </a:endParaRPr>
          </a:p>
          <a:p>
            <a:pPr algn="just"/>
            <a:r>
              <a:rPr lang="es-ES" sz="2000" dirty="0" smtClean="0">
                <a:latin typeface="Calibri" panose="020F0502020204030204" pitchFamily="34" charset="0"/>
                <a:cs typeface="Calibri" panose="020F0502020204030204" pitchFamily="34" charset="0"/>
              </a:rPr>
              <a:t>La </a:t>
            </a:r>
            <a:r>
              <a:rPr lang="es-ES" sz="2000" dirty="0">
                <a:latin typeface="Calibri" panose="020F0502020204030204" pitchFamily="34" charset="0"/>
                <a:cs typeface="Calibri" panose="020F0502020204030204" pitchFamily="34" charset="0"/>
              </a:rPr>
              <a:t>calificación de riesgo no constituye una sugerencia o recomendación para comprar, vender o mantener un valor, un aval o garantía de una emisión o su emisor, sino un factor complementario para la toma de </a:t>
            </a:r>
            <a:r>
              <a:rPr lang="es-ES" sz="2000" dirty="0" smtClean="0">
                <a:latin typeface="Calibri" panose="020F0502020204030204" pitchFamily="34" charset="0"/>
                <a:cs typeface="Calibri" panose="020F0502020204030204" pitchFamily="34" charset="0"/>
              </a:rPr>
              <a:t>decisiones</a:t>
            </a:r>
          </a:p>
          <a:p>
            <a:pPr algn="just"/>
            <a:r>
              <a:rPr lang="es-ES" sz="2000" dirty="0">
                <a:latin typeface="Calibri" panose="020F0502020204030204" pitchFamily="34" charset="0"/>
                <a:cs typeface="Calibri" panose="020F0502020204030204" pitchFamily="34" charset="0"/>
              </a:rPr>
              <a:t>El informe de calificación no es el resultado de una auditoría realizada a la entidad por lo que la sociedad calificadora de riesgo no garantiza la veracidad de los datos ni se hace responsable de los errores u omisiones que los datos pudieran contener, ya que la información manejada es de carácter público o ha sido proporcionada por la entidad de manera voluntaria.</a:t>
            </a:r>
          </a:p>
          <a:p>
            <a:pPr algn="just"/>
            <a:endParaRPr lang="es-ES" sz="2000" dirty="0" smtClean="0">
              <a:latin typeface="Calibri" panose="020F0502020204030204" pitchFamily="34" charset="0"/>
              <a:cs typeface="Calibri" panose="020F0502020204030204" pitchFamily="34" charset="0"/>
            </a:endParaRPr>
          </a:p>
          <a:p>
            <a:pPr marL="0" indent="0" algn="just">
              <a:buNone/>
            </a:pPr>
            <a:endParaRPr lang="es-ES" sz="2400" dirty="0" smtClean="0">
              <a:latin typeface="Calibri" panose="020F0502020204030204" pitchFamily="34" charset="0"/>
              <a:cs typeface="Calibri" panose="020F0502020204030204" pitchFamily="34" charset="0"/>
            </a:endParaRPr>
          </a:p>
          <a:p>
            <a:pPr marL="0" indent="0" algn="just">
              <a:buNone/>
            </a:pPr>
            <a:endParaRPr lang="es-ES" sz="2400" dirty="0">
              <a:latin typeface="Calibri" panose="020F0502020204030204" pitchFamily="34" charset="0"/>
              <a:cs typeface="Calibri" panose="020F0502020204030204" pitchFamily="34" charset="0"/>
            </a:endParaRPr>
          </a:p>
          <a:p>
            <a:endParaRPr lang="es-PY" dirty="0"/>
          </a:p>
        </p:txBody>
      </p:sp>
    </p:spTree>
    <p:extLst>
      <p:ext uri="{BB962C8B-B14F-4D97-AF65-F5344CB8AC3E}">
        <p14:creationId xmlns:p14="http://schemas.microsoft.com/office/powerpoint/2010/main" val="275612717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a:srcRect l="387" t="4289" r="8263" b="20585"/>
          <a:stretch/>
        </p:blipFill>
        <p:spPr>
          <a:xfrm>
            <a:off x="286581" y="2276872"/>
            <a:ext cx="8352928" cy="3862161"/>
          </a:xfrm>
          <a:prstGeom prst="rect">
            <a:avLst/>
          </a:prstGeom>
        </p:spPr>
      </p:pic>
      <p:grpSp>
        <p:nvGrpSpPr>
          <p:cNvPr id="5" name="4 Grupo"/>
          <p:cNvGrpSpPr/>
          <p:nvPr/>
        </p:nvGrpSpPr>
        <p:grpSpPr>
          <a:xfrm>
            <a:off x="251522" y="362415"/>
            <a:ext cx="8654813" cy="584775"/>
            <a:chOff x="259909" y="2538827"/>
            <a:chExt cx="8654813" cy="827856"/>
          </a:xfrm>
        </p:grpSpPr>
        <p:sp>
          <p:nvSpPr>
            <p:cNvPr id="23" name="Text Box 2"/>
            <p:cNvSpPr txBox="1">
              <a:spLocks noChangeArrowheads="1"/>
            </p:cNvSpPr>
            <p:nvPr/>
          </p:nvSpPr>
          <p:spPr bwMode="auto">
            <a:xfrm>
              <a:off x="259909" y="2538827"/>
              <a:ext cx="8654813" cy="827856"/>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latin typeface="Calibri" panose="020F0502020204030204" pitchFamily="34" charset="0"/>
                  <a:cs typeface="Calibri" panose="020F0502020204030204" pitchFamily="34" charset="0"/>
                </a:rPr>
                <a:t>Histórico de calificaciones</a:t>
              </a:r>
              <a:endParaRPr lang="es-ES" sz="3200" dirty="0">
                <a:solidFill>
                  <a:schemeClr val="bg1"/>
                </a:solidFill>
                <a:latin typeface="Calibri" panose="020F0502020204030204" pitchFamily="34" charset="0"/>
                <a:cs typeface="Calibri" panose="020F0502020204030204" pitchFamily="34" charset="0"/>
              </a:endParaRPr>
            </a:p>
          </p:txBody>
        </p:sp>
        <p:sp>
          <p:nvSpPr>
            <p:cNvPr id="24" name="23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25" name="2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
        <p:nvSpPr>
          <p:cNvPr id="3" name="2 Marcador de contenido"/>
          <p:cNvSpPr>
            <a:spLocks noGrp="1"/>
          </p:cNvSpPr>
          <p:nvPr>
            <p:ph idx="1"/>
          </p:nvPr>
        </p:nvSpPr>
        <p:spPr>
          <a:xfrm>
            <a:off x="434510" y="1196752"/>
            <a:ext cx="8204481" cy="4764727"/>
          </a:xfrm>
        </p:spPr>
        <p:txBody>
          <a:bodyPr/>
          <a:lstStyle/>
          <a:p>
            <a:pPr marL="0" indent="0">
              <a:buNone/>
            </a:pPr>
            <a:r>
              <a:rPr lang="es-PY" sz="2000" dirty="0">
                <a:latin typeface="Calibri" panose="020F0502020204030204" pitchFamily="34" charset="0"/>
                <a:cs typeface="Calibri" panose="020F0502020204030204" pitchFamily="34" charset="0"/>
              </a:rPr>
              <a:t>La CNV lleva el registro del histórico de calificaciones otorgadas a las </a:t>
            </a:r>
            <a:r>
              <a:rPr lang="es-PY" sz="2000" dirty="0" smtClean="0">
                <a:latin typeface="Calibri" panose="020F0502020204030204" pitchFamily="34" charset="0"/>
                <a:cs typeface="Calibri" panose="020F0502020204030204" pitchFamily="34" charset="0"/>
              </a:rPr>
              <a:t>emisoras en una hoja de cálculo de Excel, el mismo se encuentra disponible en </a:t>
            </a:r>
            <a:r>
              <a:rPr lang="es-PY" sz="2000" dirty="0">
                <a:latin typeface="Calibri" panose="020F0502020204030204" pitchFamily="34" charset="0"/>
                <a:cs typeface="Calibri" panose="020F0502020204030204" pitchFamily="34" charset="0"/>
              </a:rPr>
              <a:t>la página web </a:t>
            </a:r>
            <a:r>
              <a:rPr lang="es-PY" sz="2000" dirty="0" smtClean="0">
                <a:latin typeface="Calibri" panose="020F0502020204030204" pitchFamily="34" charset="0"/>
                <a:cs typeface="Calibri" panose="020F0502020204030204" pitchFamily="34" charset="0"/>
              </a:rPr>
              <a:t>institucional.</a:t>
            </a:r>
            <a:endParaRPr lang="es-PY" sz="2000" dirty="0">
              <a:latin typeface="Calibri" panose="020F0502020204030204" pitchFamily="34" charset="0"/>
              <a:cs typeface="Calibri" panose="020F0502020204030204" pitchFamily="34" charset="0"/>
            </a:endParaRPr>
          </a:p>
          <a:p>
            <a:pPr marL="0" indent="0">
              <a:buNone/>
            </a:pPr>
            <a:endParaRPr lang="es-PY" sz="2000" dirty="0"/>
          </a:p>
          <a:p>
            <a:pPr marL="0" indent="0">
              <a:buNone/>
            </a:pPr>
            <a:endParaRPr lang="es-PY" sz="2400" dirty="0" smtClean="0"/>
          </a:p>
        </p:txBody>
      </p:sp>
      <p:sp>
        <p:nvSpPr>
          <p:cNvPr id="4" name="Flecha izquierda 3"/>
          <p:cNvSpPr/>
          <p:nvPr/>
        </p:nvSpPr>
        <p:spPr bwMode="auto">
          <a:xfrm>
            <a:off x="2411760" y="5661248"/>
            <a:ext cx="432048" cy="371488"/>
          </a:xfrm>
          <a:prstGeom prst="lef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PY" sz="1800" b="0" i="0" u="none" strike="noStrike" cap="none" normalizeH="0" baseline="0" smtClean="0">
              <a:ln>
                <a:noFill/>
              </a:ln>
              <a:solidFill>
                <a:schemeClr val="tx1"/>
              </a:solidFill>
              <a:effectLst/>
              <a:latin typeface="Arial" charset="0"/>
            </a:endParaRPr>
          </a:p>
        </p:txBody>
      </p:sp>
      <p:sp>
        <p:nvSpPr>
          <p:cNvPr id="9" name="Flecha izquierda 8"/>
          <p:cNvSpPr/>
          <p:nvPr/>
        </p:nvSpPr>
        <p:spPr bwMode="auto">
          <a:xfrm rot="16200000">
            <a:off x="3173568" y="3315265"/>
            <a:ext cx="432048" cy="371488"/>
          </a:xfrm>
          <a:prstGeom prst="lef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PY"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7124077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29600" cy="4857403"/>
          </a:xfrm>
        </p:spPr>
        <p:txBody>
          <a:bodyPr/>
          <a:lstStyle/>
          <a:p>
            <a:r>
              <a:rPr lang="es-PY" sz="2400" dirty="0">
                <a:latin typeface="Calibri" panose="020F0502020204030204" pitchFamily="34" charset="0"/>
                <a:cs typeface="Calibri" panose="020F0502020204030204" pitchFamily="34" charset="0"/>
                <a:hlinkClick r:id="rId2"/>
              </a:rPr>
              <a:t>Ley </a:t>
            </a:r>
            <a:r>
              <a:rPr lang="es-PY" sz="2400" dirty="0" smtClean="0">
                <a:latin typeface="Calibri" panose="020F0502020204030204" pitchFamily="34" charset="0"/>
                <a:cs typeface="Calibri" panose="020F0502020204030204" pitchFamily="34" charset="0"/>
                <a:hlinkClick r:id="rId2"/>
              </a:rPr>
              <a:t>3899</a:t>
            </a:r>
            <a:r>
              <a:rPr lang="es-PY" sz="2400" dirty="0" smtClean="0">
                <a:latin typeface="Calibri" panose="020F0502020204030204" pitchFamily="34" charset="0"/>
                <a:cs typeface="Calibri" panose="020F0502020204030204" pitchFamily="34" charset="0"/>
              </a:rPr>
              <a:t> Que regula a las Sociedades Calificadoras de Riesgo.</a:t>
            </a:r>
            <a:endParaRPr lang="es-PY" sz="2400" dirty="0">
              <a:latin typeface="Calibri" panose="020F0502020204030204" pitchFamily="34" charset="0"/>
              <a:cs typeface="Calibri" panose="020F0502020204030204" pitchFamily="34" charset="0"/>
            </a:endParaRPr>
          </a:p>
          <a:p>
            <a:r>
              <a:rPr lang="es-ES" sz="2400" dirty="0" smtClean="0">
                <a:latin typeface="Calibri" panose="020F0502020204030204" pitchFamily="34" charset="0"/>
                <a:cs typeface="Calibri" panose="020F0502020204030204" pitchFamily="34" charset="0"/>
                <a:hlinkClick r:id="rId3"/>
              </a:rPr>
              <a:t>El Reglamento General del Mercado de Valores Res. CNV CG 6/19</a:t>
            </a:r>
            <a:r>
              <a:rPr lang="es-ES" sz="2400" dirty="0" smtClean="0">
                <a:latin typeface="Calibri" panose="020F0502020204030204" pitchFamily="34" charset="0"/>
                <a:cs typeface="Calibri" panose="020F0502020204030204" pitchFamily="34" charset="0"/>
              </a:rPr>
              <a:t> </a:t>
            </a:r>
            <a:r>
              <a:rPr lang="pt-BR" sz="2400" dirty="0" err="1">
                <a:latin typeface="Calibri" panose="020F0502020204030204" pitchFamily="34" charset="0"/>
                <a:cs typeface="Calibri" panose="020F0502020204030204" pitchFamily="34" charset="0"/>
              </a:rPr>
              <a:t>actúa</a:t>
            </a:r>
            <a:r>
              <a:rPr lang="pt-BR" sz="2400" dirty="0">
                <a:latin typeface="Calibri" panose="020F0502020204030204" pitchFamily="34" charset="0"/>
                <a:cs typeface="Calibri" panose="020F0502020204030204" pitchFamily="34" charset="0"/>
              </a:rPr>
              <a:t> como compendio recopilando </a:t>
            </a:r>
            <a:r>
              <a:rPr lang="pt-BR" sz="2400" dirty="0" err="1">
                <a:latin typeface="Calibri" panose="020F0502020204030204" pitchFamily="34" charset="0"/>
                <a:cs typeface="Calibri" panose="020F0502020204030204" pitchFamily="34" charset="0"/>
              </a:rPr>
              <a:t>las</a:t>
            </a:r>
            <a:r>
              <a:rPr lang="pt-BR" sz="2400" dirty="0">
                <a:latin typeface="Calibri" panose="020F0502020204030204" pitchFamily="34" charset="0"/>
                <a:cs typeface="Calibri" panose="020F0502020204030204" pitchFamily="34" charset="0"/>
              </a:rPr>
              <a:t> resoluciones referentes al tema bajo </a:t>
            </a:r>
            <a:r>
              <a:rPr lang="pt-BR" sz="2400" dirty="0" err="1">
                <a:latin typeface="Calibri" panose="020F0502020204030204" pitchFamily="34" charset="0"/>
                <a:cs typeface="Calibri" panose="020F0502020204030204" pitchFamily="34" charset="0"/>
              </a:rPr>
              <a:t>el</a:t>
            </a:r>
            <a:r>
              <a:rPr lang="pt-BR" sz="2400" dirty="0">
                <a:latin typeface="Calibri" panose="020F0502020204030204" pitchFamily="34" charset="0"/>
                <a:cs typeface="Calibri" panose="020F0502020204030204" pitchFamily="34" charset="0"/>
              </a:rPr>
              <a:t> Título 20. DE LAS CALIFICADORAS DE RIESGO.</a:t>
            </a:r>
          </a:p>
          <a:p>
            <a:endParaRPr lang="es-ES" sz="2000" dirty="0" smtClean="0">
              <a:latin typeface="Calibri" panose="020F0502020204030204" pitchFamily="34" charset="0"/>
              <a:cs typeface="Calibri" panose="020F0502020204030204" pitchFamily="34" charset="0"/>
            </a:endParaRPr>
          </a:p>
          <a:p>
            <a:endParaRPr lang="es-ES" sz="2000" dirty="0">
              <a:latin typeface="Calibri" panose="020F0502020204030204" pitchFamily="34" charset="0"/>
              <a:cs typeface="Calibri" panose="020F0502020204030204" pitchFamily="34" charset="0"/>
            </a:endParaRPr>
          </a:p>
        </p:txBody>
      </p:sp>
      <p:sp>
        <p:nvSpPr>
          <p:cNvPr id="4" name="Text Box 2"/>
          <p:cNvSpPr txBox="1">
            <a:spLocks noChangeArrowheads="1"/>
          </p:cNvSpPr>
          <p:nvPr/>
        </p:nvSpPr>
        <p:spPr bwMode="auto">
          <a:xfrm>
            <a:off x="239180" y="435736"/>
            <a:ext cx="8654813" cy="584775"/>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latin typeface="Calibri" panose="020F0502020204030204" pitchFamily="34" charset="0"/>
                <a:cs typeface="Calibri" panose="020F0502020204030204" pitchFamily="34" charset="0"/>
              </a:rPr>
              <a:t>Normativa vigente		</a:t>
            </a:r>
            <a:endParaRPr lang="es-ES" dirty="0">
              <a:solidFill>
                <a:schemeClr val="bg1"/>
              </a:solidFill>
              <a:latin typeface="Calibri" panose="020F0502020204030204" pitchFamily="34" charset="0"/>
              <a:cs typeface="Calibri" panose="020F0502020204030204" pitchFamily="34" charset="0"/>
            </a:endParaRPr>
          </a:p>
        </p:txBody>
      </p:sp>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8898" y="3212976"/>
            <a:ext cx="4335095" cy="4335095"/>
          </a:xfrm>
          <a:prstGeom prst="rect">
            <a:avLst/>
          </a:prstGeom>
        </p:spPr>
      </p:pic>
    </p:spTree>
    <p:extLst>
      <p:ext uri="{BB962C8B-B14F-4D97-AF65-F5344CB8AC3E}">
        <p14:creationId xmlns:p14="http://schemas.microsoft.com/office/powerpoint/2010/main" val="1215193789"/>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11 Diagrama"/>
          <p:cNvGraphicFramePr/>
          <p:nvPr>
            <p:extLst>
              <p:ext uri="{D42A27DB-BD31-4B8C-83A1-F6EECF244321}">
                <p14:modId xmlns:p14="http://schemas.microsoft.com/office/powerpoint/2010/main" val="2235691543"/>
              </p:ext>
            </p:extLst>
          </p:nvPr>
        </p:nvGraphicFramePr>
        <p:xfrm>
          <a:off x="239180" y="1669256"/>
          <a:ext cx="858129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6" name="12 Diagrama"/>
          <p:cNvGraphicFramePr/>
          <p:nvPr>
            <p:extLst>
              <p:ext uri="{D42A27DB-BD31-4B8C-83A1-F6EECF244321}">
                <p14:modId xmlns:p14="http://schemas.microsoft.com/office/powerpoint/2010/main" val="2572544339"/>
              </p:ext>
            </p:extLst>
          </p:nvPr>
        </p:nvGraphicFramePr>
        <p:xfrm>
          <a:off x="1519375" y="4221088"/>
          <a:ext cx="6096000" cy="13119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uadroTexto 6"/>
          <p:cNvSpPr txBox="1"/>
          <p:nvPr/>
        </p:nvSpPr>
        <p:spPr>
          <a:xfrm>
            <a:off x="1" y="6519446"/>
            <a:ext cx="1895071" cy="338554"/>
          </a:xfrm>
          <a:prstGeom prst="rect">
            <a:avLst/>
          </a:prstGeom>
          <a:noFill/>
        </p:spPr>
        <p:txBody>
          <a:bodyPr wrap="none" rtlCol="0">
            <a:spAutoFit/>
          </a:bodyPr>
          <a:lstStyle/>
          <a:p>
            <a:r>
              <a:rPr lang="es-PY" sz="800" b="1" dirty="0"/>
              <a:t>Fuente: CNV – Dirección de </a:t>
            </a:r>
            <a:r>
              <a:rPr lang="es-PY" sz="800" b="1" dirty="0" err="1"/>
              <a:t>EEyAF</a:t>
            </a:r>
            <a:endParaRPr lang="es-PY" sz="800" b="1" dirty="0"/>
          </a:p>
          <a:p>
            <a:r>
              <a:rPr lang="es-PY" sz="800" b="1" dirty="0"/>
              <a:t>A </a:t>
            </a:r>
            <a:r>
              <a:rPr lang="es-PY" sz="800" b="1" dirty="0" smtClean="0"/>
              <a:t>31/09/2020</a:t>
            </a:r>
            <a:endParaRPr lang="es-PY" sz="800" b="1" dirty="0"/>
          </a:p>
        </p:txBody>
      </p:sp>
      <p:sp>
        <p:nvSpPr>
          <p:cNvPr id="9" name="Text Box 2"/>
          <p:cNvSpPr txBox="1">
            <a:spLocks noChangeArrowheads="1"/>
          </p:cNvSpPr>
          <p:nvPr/>
        </p:nvSpPr>
        <p:spPr bwMode="auto">
          <a:xfrm>
            <a:off x="239180" y="435736"/>
            <a:ext cx="8654813" cy="584775"/>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a:solidFill>
                  <a:schemeClr val="bg1"/>
                </a:solidFill>
                <a:latin typeface="Calibri" panose="020F0502020204030204" pitchFamily="34" charset="0"/>
                <a:cs typeface="Calibri" panose="020F0502020204030204" pitchFamily="34" charset="0"/>
              </a:rPr>
              <a:t>Agentes Participantes</a:t>
            </a:r>
            <a:endParaRPr lang="es-ES" dirty="0">
              <a:solidFill>
                <a:schemeClr val="bg1"/>
              </a:solidFill>
              <a:latin typeface="Calibri" panose="020F0502020204030204" pitchFamily="34" charset="0"/>
              <a:cs typeface="Calibri" panose="020F0502020204030204" pitchFamily="34" charset="0"/>
            </a:endParaRPr>
          </a:p>
        </p:txBody>
      </p:sp>
      <p:sp>
        <p:nvSpPr>
          <p:cNvPr id="10" name="9 Rectángulo"/>
          <p:cNvSpPr/>
          <p:nvPr/>
        </p:nvSpPr>
        <p:spPr bwMode="auto">
          <a:xfrm>
            <a:off x="8376082" y="402372"/>
            <a:ext cx="517910" cy="64975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pic>
        <p:nvPicPr>
          <p:cNvPr id="11" name="10 Image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Tree>
    <p:extLst>
      <p:ext uri="{BB962C8B-B14F-4D97-AF65-F5344CB8AC3E}">
        <p14:creationId xmlns:p14="http://schemas.microsoft.com/office/powerpoint/2010/main" val="1669787779"/>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29600" cy="4857403"/>
          </a:xfrm>
        </p:spPr>
        <p:txBody>
          <a:bodyPr>
            <a:normAutofit/>
          </a:bodyPr>
          <a:lstStyle/>
          <a:p>
            <a:pPr marL="0" indent="0" algn="just">
              <a:buNone/>
            </a:pPr>
            <a:r>
              <a:rPr lang="es-PY" sz="4000" dirty="0" smtClean="0">
                <a:cs typeface="Arial" panose="020B0604020202020204" pitchFamily="34" charset="0"/>
                <a:hlinkClick r:id="rId2"/>
              </a:rPr>
              <a:t>www.cnv.gov.py</a:t>
            </a:r>
            <a:endParaRPr lang="es-PY" sz="4000" dirty="0" smtClean="0">
              <a:cs typeface="Arial" panose="020B0604020202020204" pitchFamily="34" charset="0"/>
            </a:endParaRPr>
          </a:p>
          <a:p>
            <a:pPr marL="0" indent="0" algn="just">
              <a:buNone/>
            </a:pPr>
            <a:r>
              <a:rPr lang="es-PY" sz="4000" dirty="0" smtClean="0">
                <a:cs typeface="Arial" panose="020B0604020202020204" pitchFamily="34" charset="0"/>
                <a:hlinkClick r:id="rId3"/>
              </a:rPr>
              <a:t>www.bvpasa.com.py</a:t>
            </a:r>
            <a:endParaRPr lang="es-PY" sz="4000" dirty="0" smtClean="0">
              <a:cs typeface="Arial" panose="020B0604020202020204" pitchFamily="34" charset="0"/>
            </a:endParaRPr>
          </a:p>
          <a:p>
            <a:pPr marL="0" indent="0" algn="just">
              <a:buNone/>
            </a:pPr>
            <a:r>
              <a:rPr lang="es-ES" sz="4000" dirty="0" smtClean="0">
                <a:cs typeface="Arial" panose="020B0604020202020204" pitchFamily="34" charset="0"/>
                <a:hlinkClick r:id="rId4"/>
              </a:rPr>
              <a:t>www.solventa.com.py</a:t>
            </a:r>
            <a:endParaRPr lang="es-ES" sz="4000" dirty="0" smtClean="0">
              <a:cs typeface="Arial" panose="020B0604020202020204" pitchFamily="34" charset="0"/>
            </a:endParaRPr>
          </a:p>
          <a:p>
            <a:pPr marL="0" indent="0" algn="just">
              <a:buNone/>
            </a:pPr>
            <a:r>
              <a:rPr lang="es-ES" sz="4000" dirty="0" smtClean="0">
                <a:cs typeface="Arial" panose="020B0604020202020204" pitchFamily="34" charset="0"/>
                <a:hlinkClick r:id="rId5"/>
              </a:rPr>
              <a:t>www.riskmetrica.com.py</a:t>
            </a:r>
            <a:endParaRPr lang="es-ES" sz="4000" dirty="0" smtClean="0">
              <a:cs typeface="Arial" panose="020B0604020202020204" pitchFamily="34" charset="0"/>
            </a:endParaRPr>
          </a:p>
          <a:p>
            <a:pPr marL="0" indent="0" algn="just">
              <a:buNone/>
            </a:pPr>
            <a:r>
              <a:rPr lang="es-ES" sz="4000" dirty="0" smtClean="0">
                <a:cs typeface="Arial" panose="020B0604020202020204" pitchFamily="34" charset="0"/>
                <a:hlinkClick r:id="rId6"/>
              </a:rPr>
              <a:t>www.evaluadora.com/py/</a:t>
            </a:r>
            <a:endParaRPr lang="es-ES" sz="4000" dirty="0" smtClean="0">
              <a:cs typeface="Arial" panose="020B0604020202020204" pitchFamily="34" charset="0"/>
            </a:endParaRPr>
          </a:p>
          <a:p>
            <a:pPr marL="0" indent="0" algn="just">
              <a:buNone/>
            </a:pPr>
            <a:r>
              <a:rPr lang="es-ES" sz="4000" dirty="0" smtClean="0">
                <a:cs typeface="Arial" panose="020B0604020202020204" pitchFamily="34" charset="0"/>
                <a:hlinkClick r:id="rId7"/>
              </a:rPr>
              <a:t>www.fixscr.com</a:t>
            </a:r>
            <a:endParaRPr lang="es-ES" sz="4000" dirty="0" smtClean="0">
              <a:cs typeface="Arial" panose="020B0604020202020204" pitchFamily="34" charset="0"/>
            </a:endParaRPr>
          </a:p>
          <a:p>
            <a:pPr marL="0" indent="0" algn="just">
              <a:buNone/>
            </a:pPr>
            <a:r>
              <a:rPr lang="es-ES" sz="4000" dirty="0" smtClean="0">
                <a:cs typeface="Arial" panose="020B0604020202020204" pitchFamily="34" charset="0"/>
                <a:hlinkClick r:id="rId8"/>
              </a:rPr>
              <a:t>www.feller-rate.com.py</a:t>
            </a:r>
            <a:r>
              <a:rPr lang="es-ES" sz="4000" dirty="0" smtClean="0">
                <a:latin typeface="Arial" panose="020B0604020202020204" pitchFamily="34" charset="0"/>
                <a:cs typeface="Arial" panose="020B0604020202020204" pitchFamily="34" charset="0"/>
              </a:rPr>
              <a:t>	</a:t>
            </a:r>
          </a:p>
          <a:p>
            <a:pPr marL="0" indent="0" algn="just">
              <a:buNone/>
            </a:pPr>
            <a:endParaRPr lang="es-ES" sz="4000" dirty="0">
              <a:latin typeface="Arial" panose="020B0604020202020204" pitchFamily="34" charset="0"/>
              <a:cs typeface="Arial" panose="020B0604020202020204" pitchFamily="34" charset="0"/>
            </a:endParaRPr>
          </a:p>
        </p:txBody>
      </p:sp>
      <p:pic>
        <p:nvPicPr>
          <p:cNvPr id="6" name="5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72341" y="1124381"/>
            <a:ext cx="1800200" cy="1013007"/>
          </a:xfrm>
          <a:prstGeom prst="rect">
            <a:avLst/>
          </a:prstGeom>
        </p:spPr>
      </p:pic>
      <p:grpSp>
        <p:nvGrpSpPr>
          <p:cNvPr id="5" name="4 Grupo"/>
          <p:cNvGrpSpPr/>
          <p:nvPr/>
        </p:nvGrpSpPr>
        <p:grpSpPr>
          <a:xfrm>
            <a:off x="251521" y="362415"/>
            <a:ext cx="8654813" cy="584775"/>
            <a:chOff x="259909" y="2538827"/>
            <a:chExt cx="8654813" cy="827856"/>
          </a:xfrm>
        </p:grpSpPr>
        <p:sp>
          <p:nvSpPr>
            <p:cNvPr id="7" name="Text Box 2"/>
            <p:cNvSpPr txBox="1">
              <a:spLocks noChangeArrowheads="1"/>
            </p:cNvSpPr>
            <p:nvPr/>
          </p:nvSpPr>
          <p:spPr bwMode="auto">
            <a:xfrm>
              <a:off x="259909" y="2538827"/>
              <a:ext cx="8654813" cy="827856"/>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latin typeface="+mn-lt"/>
                </a:rPr>
                <a:t>Páginas Web</a:t>
              </a:r>
              <a:endParaRPr lang="es-ES" dirty="0">
                <a:solidFill>
                  <a:schemeClr val="bg1"/>
                </a:solidFill>
                <a:latin typeface="+mn-lt"/>
              </a:endParaRPr>
            </a:p>
          </p:txBody>
        </p:sp>
        <p:sp>
          <p:nvSpPr>
            <p:cNvPr id="8" name="23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2" name="Imagen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15644" y="1993009"/>
            <a:ext cx="1115616" cy="478749"/>
          </a:xfrm>
          <a:prstGeom prst="rect">
            <a:avLst/>
          </a:prstGeom>
        </p:spPr>
      </p:pic>
      <p:pic>
        <p:nvPicPr>
          <p:cNvPr id="4" name="Imagen 3"/>
          <p:cNvPicPr>
            <a:picLocks noChangeAspect="1"/>
          </p:cNvPicPr>
          <p:nvPr/>
        </p:nvPicPr>
        <p:blipFill rotWithShape="1">
          <a:blip r:embed="rId11" cstate="print">
            <a:extLst>
              <a:ext uri="{28A0092B-C50C-407E-A947-70E740481C1C}">
                <a14:useLocalDpi xmlns:a14="http://schemas.microsoft.com/office/drawing/2010/main" val="0"/>
              </a:ext>
            </a:extLst>
          </a:blip>
          <a:srcRect t="11686" b="17312"/>
          <a:stretch/>
        </p:blipFill>
        <p:spPr>
          <a:xfrm>
            <a:off x="5424500" y="2636913"/>
            <a:ext cx="706760" cy="504056"/>
          </a:xfrm>
          <a:prstGeom prst="rect">
            <a:avLst/>
          </a:prstGeom>
        </p:spPr>
      </p:pic>
      <p:pic>
        <p:nvPicPr>
          <p:cNvPr id="9" name="Imagen 8"/>
          <p:cNvPicPr>
            <a:picLocks noChangeAspect="1"/>
          </p:cNvPicPr>
          <p:nvPr/>
        </p:nvPicPr>
        <p:blipFill rotWithShape="1">
          <a:blip r:embed="rId12" cstate="print">
            <a:extLst>
              <a:ext uri="{28A0092B-C50C-407E-A947-70E740481C1C}">
                <a14:useLocalDpi xmlns:a14="http://schemas.microsoft.com/office/drawing/2010/main" val="0"/>
              </a:ext>
            </a:extLst>
          </a:blip>
          <a:srcRect t="3650" b="5631"/>
          <a:stretch/>
        </p:blipFill>
        <p:spPr>
          <a:xfrm>
            <a:off x="6201860" y="3951941"/>
            <a:ext cx="793749" cy="720079"/>
          </a:xfrm>
          <a:prstGeom prst="rect">
            <a:avLst/>
          </a:prstGeom>
        </p:spPr>
      </p:pic>
      <p:pic>
        <p:nvPicPr>
          <p:cNvPr id="10" name="Imagen 9"/>
          <p:cNvPicPr>
            <a:picLocks noChangeAspect="1"/>
          </p:cNvPicPr>
          <p:nvPr/>
        </p:nvPicPr>
        <p:blipFill rotWithShape="1">
          <a:blip r:embed="rId13">
            <a:extLst>
              <a:ext uri="{28A0092B-C50C-407E-A947-70E740481C1C}">
                <a14:useLocalDpi xmlns:a14="http://schemas.microsoft.com/office/drawing/2010/main" val="0"/>
              </a:ext>
            </a:extLst>
          </a:blip>
          <a:srcRect t="28059" b="30361"/>
          <a:stretch/>
        </p:blipFill>
        <p:spPr>
          <a:xfrm>
            <a:off x="5572541" y="5300815"/>
            <a:ext cx="1258639" cy="523335"/>
          </a:xfrm>
          <a:prstGeom prst="rect">
            <a:avLst/>
          </a:prstGeom>
        </p:spPr>
      </p:pic>
      <p:pic>
        <p:nvPicPr>
          <p:cNvPr id="11" name="Imagen 10"/>
          <p:cNvPicPr>
            <a:picLocks noChangeAspect="1"/>
          </p:cNvPicPr>
          <p:nvPr/>
        </p:nvPicPr>
        <p:blipFill rotWithShape="1">
          <a:blip r:embed="rId14">
            <a:extLst>
              <a:ext uri="{28A0092B-C50C-407E-A947-70E740481C1C}">
                <a14:useLocalDpi xmlns:a14="http://schemas.microsoft.com/office/drawing/2010/main" val="0"/>
              </a:ext>
            </a:extLst>
          </a:blip>
          <a:srcRect t="24695" b="26165"/>
          <a:stretch/>
        </p:blipFill>
        <p:spPr>
          <a:xfrm>
            <a:off x="3923928" y="4683095"/>
            <a:ext cx="1104904" cy="542943"/>
          </a:xfrm>
          <a:prstGeom prst="rect">
            <a:avLst/>
          </a:prstGeom>
        </p:spPr>
      </p:pic>
      <p:pic>
        <p:nvPicPr>
          <p:cNvPr id="12" name="Imagen 11"/>
          <p:cNvPicPr>
            <a:picLocks noChangeAspect="1"/>
          </p:cNvPicPr>
          <p:nvPr/>
        </p:nvPicPr>
        <p:blipFill rotWithShape="1">
          <a:blip r:embed="rId15">
            <a:extLst>
              <a:ext uri="{28A0092B-C50C-407E-A947-70E740481C1C}">
                <a14:useLocalDpi xmlns:a14="http://schemas.microsoft.com/office/drawing/2010/main" val="0"/>
              </a:ext>
            </a:extLst>
          </a:blip>
          <a:srcRect t="24232" b="27987"/>
          <a:stretch/>
        </p:blipFill>
        <p:spPr>
          <a:xfrm>
            <a:off x="5941189" y="3258423"/>
            <a:ext cx="1205625" cy="576064"/>
          </a:xfrm>
          <a:prstGeom prst="rect">
            <a:avLst/>
          </a:prstGeom>
        </p:spPr>
      </p:pic>
    </p:spTree>
    <p:extLst>
      <p:ext uri="{BB962C8B-B14F-4D97-AF65-F5344CB8AC3E}">
        <p14:creationId xmlns:p14="http://schemas.microsoft.com/office/powerpoint/2010/main" val="244788734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834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endParaRPr lang="es-PY" sz="2000" b="1" dirty="0"/>
          </a:p>
          <a:p>
            <a:pPr algn="ctr">
              <a:buNone/>
            </a:pPr>
            <a:r>
              <a:rPr lang="es-PY" sz="2800" dirty="0" smtClean="0">
                <a:latin typeface="Calibri" panose="020F0502020204030204" pitchFamily="34" charset="0"/>
                <a:cs typeface="Calibri" panose="020F0502020204030204" pitchFamily="34" charset="0"/>
              </a:rPr>
              <a:t>Para más información pueden contactar con la Comisión Nacional de Valores al teléfono/fax </a:t>
            </a:r>
            <a:r>
              <a:rPr lang="es-PY" sz="2800" b="1" dirty="0" smtClean="0">
                <a:latin typeface="Calibri" panose="020F0502020204030204" pitchFamily="34" charset="0"/>
                <a:cs typeface="Calibri" panose="020F0502020204030204" pitchFamily="34" charset="0"/>
              </a:rPr>
              <a:t>(595-21) 606 055, </a:t>
            </a:r>
            <a:r>
              <a:rPr lang="es-PY" sz="2800" dirty="0" smtClean="0">
                <a:latin typeface="Calibri" panose="020F0502020204030204" pitchFamily="34" charset="0"/>
                <a:cs typeface="Calibri" panose="020F0502020204030204" pitchFamily="34" charset="0"/>
              </a:rPr>
              <a:t>al correo electrónico</a:t>
            </a:r>
            <a:r>
              <a:rPr lang="es-PY" sz="2800" b="1" dirty="0" smtClean="0">
                <a:latin typeface="Calibri" panose="020F0502020204030204" pitchFamily="34" charset="0"/>
                <a:cs typeface="Calibri" panose="020F0502020204030204" pitchFamily="34" charset="0"/>
              </a:rPr>
              <a:t> </a:t>
            </a:r>
            <a:r>
              <a:rPr lang="es-PY" sz="2800" b="1" dirty="0" smtClean="0">
                <a:latin typeface="Calibri" panose="020F0502020204030204" pitchFamily="34" charset="0"/>
                <a:cs typeface="Calibri" panose="020F0502020204030204" pitchFamily="34" charset="0"/>
                <a:hlinkClick r:id="rId3"/>
              </a:rPr>
              <a:t>cnv@cnv.gov.py</a:t>
            </a:r>
            <a:r>
              <a:rPr lang="es-PY" sz="2800" b="1" dirty="0" smtClean="0">
                <a:latin typeface="Calibri" panose="020F0502020204030204" pitchFamily="34" charset="0"/>
                <a:cs typeface="Calibri" panose="020F0502020204030204" pitchFamily="34" charset="0"/>
              </a:rPr>
              <a:t> </a:t>
            </a:r>
            <a:r>
              <a:rPr lang="es-PY" sz="2800" dirty="0" smtClean="0">
                <a:latin typeface="Calibri" panose="020F0502020204030204" pitchFamily="34" charset="0"/>
                <a:cs typeface="Calibri" panose="020F0502020204030204" pitchFamily="34" charset="0"/>
              </a:rPr>
              <a:t>o mediante la página web</a:t>
            </a:r>
            <a:r>
              <a:rPr lang="es-PY" sz="2800" b="1" dirty="0" smtClean="0">
                <a:latin typeface="Calibri" panose="020F0502020204030204" pitchFamily="34" charset="0"/>
                <a:cs typeface="Calibri" panose="020F0502020204030204" pitchFamily="34" charset="0"/>
              </a:rPr>
              <a:t> </a:t>
            </a:r>
            <a:r>
              <a:rPr lang="es-PY" sz="2800" b="1" dirty="0" smtClean="0">
                <a:latin typeface="Calibri" panose="020F0502020204030204" pitchFamily="34" charset="0"/>
                <a:cs typeface="Calibri" panose="020F0502020204030204" pitchFamily="34" charset="0"/>
                <a:hlinkClick r:id="rId4"/>
              </a:rPr>
              <a:t>www.cnv.gov.py</a:t>
            </a:r>
            <a:r>
              <a:rPr lang="es-PY" sz="2800" b="1" dirty="0" smtClean="0">
                <a:latin typeface="Calibri" panose="020F0502020204030204" pitchFamily="34" charset="0"/>
                <a:cs typeface="Calibri" panose="020F0502020204030204" pitchFamily="34" charset="0"/>
              </a:rPr>
              <a:t> </a:t>
            </a:r>
          </a:p>
          <a:p>
            <a:pPr algn="ctr">
              <a:buNone/>
            </a:pPr>
            <a:endParaRPr lang="es-PY" sz="2000" b="1" dirty="0"/>
          </a:p>
          <a:p>
            <a:pPr algn="ctr">
              <a:buNone/>
            </a:pPr>
            <a:r>
              <a:rPr lang="es-PY" sz="4000" b="1" dirty="0">
                <a:latin typeface="Calibri" panose="020F0502020204030204" pitchFamily="34" charset="0"/>
                <a:cs typeface="Calibri" panose="020F0502020204030204" pitchFamily="34" charset="0"/>
              </a:rPr>
              <a:t>MUCHAS </a:t>
            </a:r>
            <a:r>
              <a:rPr lang="es-PY" sz="4000" b="1" dirty="0" smtClean="0">
                <a:latin typeface="Calibri" panose="020F0502020204030204" pitchFamily="34" charset="0"/>
                <a:cs typeface="Calibri" panose="020F0502020204030204" pitchFamily="34" charset="0"/>
              </a:rPr>
              <a:t>GRACIAS POR SU ATENCIÓN!</a:t>
            </a:r>
          </a:p>
          <a:p>
            <a:pPr algn="ctr">
              <a:buNone/>
            </a:pPr>
            <a:endParaRPr lang="es-PY" sz="4400" b="1" dirty="0" smtClean="0">
              <a:latin typeface="Calibri" panose="020F0502020204030204" pitchFamily="34" charset="0"/>
              <a:cs typeface="Calibri" panose="020F0502020204030204" pitchFamily="34" charset="0"/>
            </a:endParaRPr>
          </a:p>
          <a:p>
            <a:pPr algn="ctr">
              <a:buNone/>
            </a:pPr>
            <a:r>
              <a:rPr lang="es-PY" sz="2000" b="1" dirty="0" smtClean="0">
                <a:latin typeface="Calibri" panose="020F0502020204030204" pitchFamily="34" charset="0"/>
                <a:cs typeface="Calibri" panose="020F0502020204030204" pitchFamily="34" charset="0"/>
              </a:rPr>
              <a:t>Comisión Nacional de Valores</a:t>
            </a:r>
          </a:p>
          <a:p>
            <a:pPr algn="ctr">
              <a:buNone/>
            </a:pPr>
            <a:r>
              <a:rPr lang="pt-PT" sz="1600" dirty="0">
                <a:latin typeface="Calibri" panose="020F0502020204030204" pitchFamily="34" charset="0"/>
                <a:cs typeface="Calibri" panose="020F0502020204030204" pitchFamily="34" charset="0"/>
              </a:rPr>
              <a:t>Aviadores del Chaco 1669 casi San Martín, Edificio AYMAC I Piso 9</a:t>
            </a:r>
            <a:endParaRPr lang="es-PY" sz="1600" dirty="0">
              <a:latin typeface="Calibri" panose="020F0502020204030204" pitchFamily="34" charset="0"/>
              <a:cs typeface="Calibri" panose="020F0502020204030204" pitchFamily="34" charset="0"/>
            </a:endParaRPr>
          </a:p>
          <a:p>
            <a:pPr algn="ctr">
              <a:buNone/>
            </a:pPr>
            <a:r>
              <a:rPr lang="pt-BR" sz="1600" dirty="0" err="1">
                <a:latin typeface="Calibri" panose="020F0502020204030204" pitchFamily="34" charset="0"/>
                <a:cs typeface="Calibri" panose="020F0502020204030204" pitchFamily="34" charset="0"/>
              </a:rPr>
              <a:t>Casilla</a:t>
            </a:r>
            <a:r>
              <a:rPr lang="pt-BR" sz="1600" dirty="0">
                <a:latin typeface="Calibri" panose="020F0502020204030204" pitchFamily="34" charset="0"/>
                <a:cs typeface="Calibri" panose="020F0502020204030204" pitchFamily="34" charset="0"/>
              </a:rPr>
              <a:t> de </a:t>
            </a:r>
            <a:r>
              <a:rPr lang="pt-BR" sz="1600" dirty="0" err="1">
                <a:latin typeface="Calibri" panose="020F0502020204030204" pitchFamily="34" charset="0"/>
                <a:cs typeface="Calibri" panose="020F0502020204030204" pitchFamily="34" charset="0"/>
              </a:rPr>
              <a:t>Correo</a:t>
            </a:r>
            <a:r>
              <a:rPr lang="pt-BR" sz="1600" dirty="0">
                <a:latin typeface="Calibri" panose="020F0502020204030204" pitchFamily="34" charset="0"/>
                <a:cs typeface="Calibri" panose="020F0502020204030204" pitchFamily="34" charset="0"/>
              </a:rPr>
              <a:t> N° 3107; Código Postal N° </a:t>
            </a:r>
            <a:r>
              <a:rPr lang="pt-BR" sz="1600" dirty="0" smtClean="0">
                <a:latin typeface="Calibri" panose="020F0502020204030204" pitchFamily="34" charset="0"/>
                <a:cs typeface="Calibri" panose="020F0502020204030204" pitchFamily="34" charset="0"/>
              </a:rPr>
              <a:t>1209</a:t>
            </a:r>
          </a:p>
          <a:p>
            <a:pPr algn="ctr">
              <a:buNone/>
            </a:pPr>
            <a:r>
              <a:rPr lang="pt-PT" sz="1600" dirty="0" smtClean="0">
                <a:latin typeface="Calibri" panose="020F0502020204030204" pitchFamily="34" charset="0"/>
                <a:cs typeface="Calibri" panose="020F0502020204030204" pitchFamily="34" charset="0"/>
              </a:rPr>
              <a:t>Asunción </a:t>
            </a:r>
            <a:r>
              <a:rPr lang="pt-PT" sz="1600" dirty="0">
                <a:latin typeface="Calibri" panose="020F0502020204030204" pitchFamily="34" charset="0"/>
                <a:cs typeface="Calibri" panose="020F0502020204030204" pitchFamily="34" charset="0"/>
              </a:rPr>
              <a:t>– Paraguay</a:t>
            </a:r>
            <a:endParaRPr lang="es-PY" sz="1600" dirty="0">
              <a:latin typeface="Calibri" panose="020F0502020204030204" pitchFamily="34" charset="0"/>
              <a:cs typeface="Calibri" panose="020F0502020204030204" pitchFamily="34" charset="0"/>
            </a:endParaRPr>
          </a:p>
          <a:p>
            <a:pPr algn="ctr">
              <a:buNone/>
            </a:pPr>
            <a:endParaRPr lang="es-PY" sz="4400" b="1" dirty="0">
              <a:latin typeface="Calibri" panose="020F0502020204030204" pitchFamily="34" charset="0"/>
              <a:cs typeface="Calibri" panose="020F0502020204030204" pitchFamily="34" charset="0"/>
            </a:endParaRPr>
          </a:p>
          <a:p>
            <a:pPr algn="ctr">
              <a:buNone/>
            </a:pPr>
            <a:endParaRPr lang="es-PY" b="1" dirty="0"/>
          </a:p>
          <a:p>
            <a:pPr algn="ctr">
              <a:buNone/>
            </a:pPr>
            <a:endParaRPr lang="es-PY" b="1" dirty="0"/>
          </a:p>
          <a:p>
            <a:pPr algn="ctr">
              <a:buNone/>
            </a:pPr>
            <a:endParaRPr lang="es-PY" b="1" dirty="0"/>
          </a:p>
          <a:p>
            <a:pPr algn="ctr">
              <a:buNone/>
            </a:pPr>
            <a:endParaRPr lang="es-PY" sz="2000" b="1" dirty="0"/>
          </a:p>
        </p:txBody>
      </p:sp>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
        <p:nvSpPr>
          <p:cNvPr id="11" name="Text Box 2"/>
          <p:cNvSpPr txBox="1">
            <a:spLocks noChangeArrowheads="1"/>
          </p:cNvSpPr>
          <p:nvPr/>
        </p:nvSpPr>
        <p:spPr bwMode="auto">
          <a:xfrm>
            <a:off x="269875" y="472285"/>
            <a:ext cx="8599500" cy="584775"/>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ES" sz="3200" b="1" dirty="0" smtClean="0">
                <a:solidFill>
                  <a:schemeClr val="bg1"/>
                </a:solidFill>
                <a:latin typeface="Calibri" panose="020F0502020204030204" pitchFamily="34" charset="0"/>
                <a:cs typeface="Calibri" panose="020F0502020204030204" pitchFamily="34" charset="0"/>
              </a:rPr>
              <a:t>Más información</a:t>
            </a:r>
            <a:endParaRPr lang="es-ES" sz="3200" b="1" dirty="0">
              <a:solidFill>
                <a:schemeClr val="bg1"/>
              </a:solidFill>
              <a:latin typeface="Calibri" panose="020F0502020204030204" pitchFamily="34" charset="0"/>
              <a:cs typeface="Calibri" panose="020F0502020204030204" pitchFamily="34" charset="0"/>
            </a:endParaRPr>
          </a:p>
        </p:txBody>
      </p:sp>
      <p:sp>
        <p:nvSpPr>
          <p:cNvPr id="10" name="9 Rectángulo"/>
          <p:cNvSpPr/>
          <p:nvPr/>
        </p:nvSpPr>
        <p:spPr bwMode="auto">
          <a:xfrm>
            <a:off x="8351465" y="440672"/>
            <a:ext cx="517910" cy="612000"/>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98828466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51522" y="362415"/>
            <a:ext cx="8654813" cy="584775"/>
            <a:chOff x="259909" y="2538827"/>
            <a:chExt cx="8654813" cy="827856"/>
          </a:xfrm>
        </p:grpSpPr>
        <p:sp>
          <p:nvSpPr>
            <p:cNvPr id="23" name="Text Box 2"/>
            <p:cNvSpPr txBox="1">
              <a:spLocks noChangeArrowheads="1"/>
            </p:cNvSpPr>
            <p:nvPr/>
          </p:nvSpPr>
          <p:spPr bwMode="auto">
            <a:xfrm>
              <a:off x="259909" y="2538827"/>
              <a:ext cx="8654813" cy="827856"/>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ES" sz="3200" b="1" dirty="0" smtClean="0">
                  <a:solidFill>
                    <a:schemeClr val="bg1"/>
                  </a:solidFill>
                  <a:latin typeface="Calibri" panose="020F0502020204030204" pitchFamily="34" charset="0"/>
                  <a:cs typeface="Calibri" panose="020F0502020204030204" pitchFamily="34" charset="0"/>
                </a:rPr>
                <a:t>¿Quiénes elaboran estas calificaciones?</a:t>
              </a:r>
              <a:endParaRPr lang="es-ES" dirty="0">
                <a:solidFill>
                  <a:schemeClr val="bg1"/>
                </a:solidFill>
                <a:latin typeface="Calibri" panose="020F0502020204030204" pitchFamily="34" charset="0"/>
                <a:cs typeface="Calibri" panose="020F0502020204030204" pitchFamily="34" charset="0"/>
              </a:endParaRPr>
            </a:p>
          </p:txBody>
        </p:sp>
        <p:sp>
          <p:nvSpPr>
            <p:cNvPr id="24" name="23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
        <p:nvSpPr>
          <p:cNvPr id="3" name="2 Marcador de contenido"/>
          <p:cNvSpPr>
            <a:spLocks noGrp="1"/>
          </p:cNvSpPr>
          <p:nvPr>
            <p:ph idx="1"/>
          </p:nvPr>
        </p:nvSpPr>
        <p:spPr>
          <a:xfrm>
            <a:off x="434510" y="1196754"/>
            <a:ext cx="8204481" cy="4764727"/>
          </a:xfrm>
        </p:spPr>
        <p:txBody>
          <a:bodyPr/>
          <a:lstStyle/>
          <a:p>
            <a:pPr algn="just"/>
            <a:r>
              <a:rPr lang="es-ES" sz="2400" dirty="0">
                <a:latin typeface="Calibri" panose="020F0502020204030204" pitchFamily="34" charset="0"/>
                <a:cs typeface="Calibri" panose="020F0502020204030204" pitchFamily="34" charset="0"/>
              </a:rPr>
              <a:t>Las sociedades calificadoras de riesgo son sociedades anónimas que tienen por objeto exclusivo la calificación de riesgo referidas a bancos y otras entidades financieras, compañías de seguros, cooperativas, empresas emisoras de títulos de deudas y títulos accionarios, y en general, todo título valor de oferta pública o privada, representativo de deuda o capital, cuotas de fondos de inversión, cuotas de fondos mutuos.</a:t>
            </a:r>
          </a:p>
          <a:p>
            <a:pPr algn="just"/>
            <a:r>
              <a:rPr lang="es-ES" sz="2400" dirty="0">
                <a:latin typeface="Calibri" panose="020F0502020204030204" pitchFamily="34" charset="0"/>
                <a:cs typeface="Calibri" panose="020F0502020204030204" pitchFamily="34" charset="0"/>
              </a:rPr>
              <a:t>Las sociedades calificadoras de riesgo se encuentran bajo la supervisión de la Comisión Nacional de Valores</a:t>
            </a:r>
            <a:r>
              <a:rPr lang="es-ES" sz="2400" dirty="0" smtClean="0">
                <a:latin typeface="Calibri" panose="020F0502020204030204" pitchFamily="34" charset="0"/>
                <a:cs typeface="Calibri" panose="020F0502020204030204" pitchFamily="34" charset="0"/>
              </a:rPr>
              <a:t>.</a:t>
            </a:r>
            <a:endParaRPr lang="es-E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85003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51522" y="362415"/>
            <a:ext cx="8654813" cy="584775"/>
            <a:chOff x="259909" y="2538827"/>
            <a:chExt cx="8654813" cy="827856"/>
          </a:xfrm>
        </p:grpSpPr>
        <p:sp>
          <p:nvSpPr>
            <p:cNvPr id="23" name="Text Box 2"/>
            <p:cNvSpPr txBox="1">
              <a:spLocks noChangeArrowheads="1"/>
            </p:cNvSpPr>
            <p:nvPr/>
          </p:nvSpPr>
          <p:spPr bwMode="auto">
            <a:xfrm>
              <a:off x="259909" y="2538827"/>
              <a:ext cx="8654813" cy="827856"/>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latin typeface="Calibri" panose="020F0502020204030204" pitchFamily="34" charset="0"/>
                  <a:cs typeface="Calibri" panose="020F0502020204030204" pitchFamily="34" charset="0"/>
                </a:rPr>
                <a:t>Las sociedades calificadoras de riesgo</a:t>
              </a:r>
              <a:endParaRPr lang="es-ES" dirty="0">
                <a:solidFill>
                  <a:schemeClr val="bg1"/>
                </a:solidFill>
                <a:latin typeface="Calibri" panose="020F0502020204030204" pitchFamily="34" charset="0"/>
                <a:cs typeface="Calibri" panose="020F0502020204030204" pitchFamily="34" charset="0"/>
              </a:endParaRPr>
            </a:p>
          </p:txBody>
        </p:sp>
        <p:sp>
          <p:nvSpPr>
            <p:cNvPr id="24" name="23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
        <p:nvSpPr>
          <p:cNvPr id="3" name="2 Marcador de contenido"/>
          <p:cNvSpPr>
            <a:spLocks noGrp="1"/>
          </p:cNvSpPr>
          <p:nvPr>
            <p:ph idx="1"/>
          </p:nvPr>
        </p:nvSpPr>
        <p:spPr>
          <a:xfrm>
            <a:off x="434510" y="1196754"/>
            <a:ext cx="8204481" cy="4764727"/>
          </a:xfrm>
        </p:spPr>
        <p:txBody>
          <a:bodyPr/>
          <a:lstStyle/>
          <a:p>
            <a:pPr marL="0" indent="0" algn="just">
              <a:buNone/>
            </a:pPr>
            <a:r>
              <a:rPr lang="es-ES" sz="2800" dirty="0" smtClean="0">
                <a:latin typeface="Calibri" panose="020F0502020204030204" pitchFamily="34" charset="0"/>
                <a:cs typeface="Calibri" panose="020F0502020204030204" pitchFamily="34" charset="0"/>
              </a:rPr>
              <a:t>Actualmente existen 5 calificadoras de riesgo registradas y habilitadas por la CNV.</a:t>
            </a: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851" y="2303323"/>
            <a:ext cx="2133600" cy="2143125"/>
          </a:xfrm>
          <a:prstGeom prst="rect">
            <a:avLst/>
          </a:prstGeom>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4032" y="2303323"/>
            <a:ext cx="2143125" cy="2143125"/>
          </a:xfrm>
          <a:prstGeom prst="rect">
            <a:avLst/>
          </a:prstGeom>
        </p:spPr>
      </p:pic>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4781" y="2308164"/>
            <a:ext cx="2143125" cy="2143125"/>
          </a:xfrm>
          <a:prstGeom prst="rect">
            <a:avLst/>
          </a:prstGeom>
        </p:spPr>
      </p:pic>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339" y="4650679"/>
            <a:ext cx="2108112" cy="2108112"/>
          </a:xfrm>
          <a:prstGeom prst="rect">
            <a:avLst/>
          </a:prstGeom>
        </p:spPr>
      </p:pic>
      <p:pic>
        <p:nvPicPr>
          <p:cNvPr id="8" name="Imagen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4780" y="4650678"/>
            <a:ext cx="2143125" cy="2143125"/>
          </a:xfrm>
          <a:prstGeom prst="rect">
            <a:avLst/>
          </a:prstGeom>
        </p:spPr>
      </p:pic>
    </p:spTree>
    <p:extLst>
      <p:ext uri="{BB962C8B-B14F-4D97-AF65-F5344CB8AC3E}">
        <p14:creationId xmlns:p14="http://schemas.microsoft.com/office/powerpoint/2010/main" val="21508895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51522" y="362415"/>
            <a:ext cx="8654813" cy="584775"/>
            <a:chOff x="259909" y="2538827"/>
            <a:chExt cx="8654813" cy="827856"/>
          </a:xfrm>
        </p:grpSpPr>
        <p:sp>
          <p:nvSpPr>
            <p:cNvPr id="23" name="Text Box 2"/>
            <p:cNvSpPr txBox="1">
              <a:spLocks noChangeArrowheads="1"/>
            </p:cNvSpPr>
            <p:nvPr/>
          </p:nvSpPr>
          <p:spPr bwMode="auto">
            <a:xfrm>
              <a:off x="259909" y="2538827"/>
              <a:ext cx="8654813" cy="827856"/>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latin typeface="Calibri" panose="020F0502020204030204" pitchFamily="34" charset="0"/>
                  <a:cs typeface="Calibri" panose="020F0502020204030204" pitchFamily="34" charset="0"/>
                </a:rPr>
                <a:t>Ventajas de las calificaciones de riesgo</a:t>
              </a:r>
              <a:endParaRPr lang="es-ES" dirty="0">
                <a:solidFill>
                  <a:schemeClr val="bg1"/>
                </a:solidFill>
                <a:latin typeface="Calibri" panose="020F0502020204030204" pitchFamily="34" charset="0"/>
                <a:cs typeface="Calibri" panose="020F0502020204030204" pitchFamily="34" charset="0"/>
              </a:endParaRPr>
            </a:p>
          </p:txBody>
        </p:sp>
        <p:sp>
          <p:nvSpPr>
            <p:cNvPr id="24" name="23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
        <p:nvSpPr>
          <p:cNvPr id="3" name="2 Marcador de contenido"/>
          <p:cNvSpPr>
            <a:spLocks noGrp="1"/>
          </p:cNvSpPr>
          <p:nvPr>
            <p:ph idx="1"/>
          </p:nvPr>
        </p:nvSpPr>
        <p:spPr>
          <a:xfrm>
            <a:off x="434510" y="1196754"/>
            <a:ext cx="8204481" cy="4764727"/>
          </a:xfrm>
        </p:spPr>
        <p:txBody>
          <a:bodyPr/>
          <a:lstStyle/>
          <a:p>
            <a:pPr marL="0" indent="0">
              <a:buNone/>
            </a:pPr>
            <a:r>
              <a:rPr lang="es-ES" sz="2400" b="1" dirty="0" smtClean="0">
                <a:latin typeface="Calibri" panose="020F0502020204030204" pitchFamily="34" charset="0"/>
                <a:cs typeface="Calibri" panose="020F0502020204030204" pitchFamily="34" charset="0"/>
              </a:rPr>
              <a:t>Para el inversionista:</a:t>
            </a:r>
            <a:endParaRPr lang="es-ES" sz="1800" b="1" dirty="0" smtClean="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Tener una opinión </a:t>
            </a:r>
            <a:r>
              <a:rPr lang="es-ES" sz="2000" dirty="0" smtClean="0">
                <a:latin typeface="Calibri" panose="020F0502020204030204" pitchFamily="34" charset="0"/>
                <a:cs typeface="Calibri" panose="020F0502020204030204" pitchFamily="34" charset="0"/>
              </a:rPr>
              <a:t>profesional, </a:t>
            </a:r>
            <a:r>
              <a:rPr lang="es-ES" sz="2000" dirty="0">
                <a:latin typeface="Calibri" panose="020F0502020204030204" pitchFamily="34" charset="0"/>
                <a:cs typeface="Calibri" panose="020F0502020204030204" pitchFamily="34" charset="0"/>
              </a:rPr>
              <a:t>oportuna </a:t>
            </a:r>
            <a:r>
              <a:rPr lang="es-ES" sz="2000" dirty="0" smtClean="0">
                <a:latin typeface="Calibri" panose="020F0502020204030204" pitchFamily="34" charset="0"/>
                <a:cs typeface="Calibri" panose="020F0502020204030204" pitchFamily="34" charset="0"/>
              </a:rPr>
              <a:t>e </a:t>
            </a:r>
            <a:r>
              <a:rPr lang="es-ES" sz="2000" dirty="0">
                <a:latin typeface="Calibri" panose="020F0502020204030204" pitchFamily="34" charset="0"/>
                <a:cs typeface="Calibri" panose="020F0502020204030204" pitchFamily="34" charset="0"/>
              </a:rPr>
              <a:t>independiente del grado de seguridad de recibir el pago oportuno de intereses y capital de los </a:t>
            </a:r>
            <a:r>
              <a:rPr lang="es-ES" sz="2000" dirty="0" smtClean="0">
                <a:latin typeface="Calibri" panose="020F0502020204030204" pitchFamily="34" charset="0"/>
                <a:cs typeface="Calibri" panose="020F0502020204030204" pitchFamily="34" charset="0"/>
              </a:rPr>
              <a:t>instrumentos financieros en ofrecidos en el mercado.</a:t>
            </a:r>
          </a:p>
          <a:p>
            <a:r>
              <a:rPr lang="es-ES" sz="2000" dirty="0" smtClean="0">
                <a:latin typeface="Calibri" panose="020F0502020204030204" pitchFamily="34" charset="0"/>
                <a:cs typeface="Calibri" panose="020F0502020204030204" pitchFamily="34" charset="0"/>
              </a:rPr>
              <a:t>Poder identificar los factores de riesgo para una adecuada toma de decisiones según su perfil de riesgo.</a:t>
            </a:r>
          </a:p>
          <a:p>
            <a:r>
              <a:rPr lang="es-ES" sz="2000" dirty="0" smtClean="0">
                <a:latin typeface="Calibri" panose="020F0502020204030204" pitchFamily="34" charset="0"/>
                <a:cs typeface="Calibri" panose="020F0502020204030204" pitchFamily="34" charset="0"/>
              </a:rPr>
              <a:t>Tener un parámetro de comparación entre diferentes alternativas de inversión.</a:t>
            </a:r>
          </a:p>
          <a:p>
            <a:r>
              <a:rPr lang="es-ES" sz="2000" dirty="0" smtClean="0">
                <a:latin typeface="Calibri" panose="020F0502020204030204" pitchFamily="34" charset="0"/>
                <a:cs typeface="Calibri" panose="020F0502020204030204" pitchFamily="34" charset="0"/>
              </a:rPr>
              <a:t>Mayor </a:t>
            </a:r>
            <a:r>
              <a:rPr lang="es-ES" sz="2000" dirty="0">
                <a:latin typeface="Calibri" panose="020F0502020204030204" pitchFamily="34" charset="0"/>
                <a:cs typeface="Calibri" panose="020F0502020204030204" pitchFamily="34" charset="0"/>
              </a:rPr>
              <a:t>liquidez de los valores desde el punto de vista de los inversionistas.</a:t>
            </a:r>
          </a:p>
          <a:p>
            <a:r>
              <a:rPr lang="es-ES" sz="2000" dirty="0" smtClean="0">
                <a:latin typeface="Calibri" panose="020F0502020204030204" pitchFamily="34" charset="0"/>
                <a:cs typeface="Calibri" panose="020F0502020204030204" pitchFamily="34" charset="0"/>
              </a:rPr>
              <a:t>Facilita </a:t>
            </a:r>
            <a:r>
              <a:rPr lang="es-ES" sz="2000" dirty="0">
                <a:latin typeface="Calibri" panose="020F0502020204030204" pitchFamily="34" charset="0"/>
                <a:cs typeface="Calibri" panose="020F0502020204030204" pitchFamily="34" charset="0"/>
              </a:rPr>
              <a:t>a los inversionistas institucionales diseñar portafolios de inversión balanceados de acuerdo con el riesgo.</a:t>
            </a:r>
          </a:p>
          <a:p>
            <a:r>
              <a:rPr lang="es-ES" sz="2000" dirty="0">
                <a:latin typeface="Calibri" panose="020F0502020204030204" pitchFamily="34" charset="0"/>
                <a:cs typeface="Calibri" panose="020F0502020204030204" pitchFamily="34" charset="0"/>
              </a:rPr>
              <a:t>Es una herramienta de análisis para instituciones ya que proporciona insumo para el análisis interno adicional o complementario.</a:t>
            </a:r>
          </a:p>
          <a:p>
            <a:endParaRPr lang="es-PY" dirty="0"/>
          </a:p>
        </p:txBody>
      </p:sp>
    </p:spTree>
    <p:extLst>
      <p:ext uri="{BB962C8B-B14F-4D97-AF65-F5344CB8AC3E}">
        <p14:creationId xmlns:p14="http://schemas.microsoft.com/office/powerpoint/2010/main" val="113784294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51522" y="362415"/>
            <a:ext cx="8654813" cy="584775"/>
            <a:chOff x="259909" y="2538827"/>
            <a:chExt cx="8654813" cy="827856"/>
          </a:xfrm>
        </p:grpSpPr>
        <p:sp>
          <p:nvSpPr>
            <p:cNvPr id="23" name="Text Box 2"/>
            <p:cNvSpPr txBox="1">
              <a:spLocks noChangeArrowheads="1"/>
            </p:cNvSpPr>
            <p:nvPr/>
          </p:nvSpPr>
          <p:spPr bwMode="auto">
            <a:xfrm>
              <a:off x="259909" y="2538827"/>
              <a:ext cx="8654813" cy="827856"/>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latin typeface="Calibri" panose="020F0502020204030204" pitchFamily="34" charset="0"/>
                  <a:cs typeface="Calibri" panose="020F0502020204030204" pitchFamily="34" charset="0"/>
                </a:rPr>
                <a:t>Ventajas de las calificaciones de riesgo</a:t>
              </a:r>
              <a:endParaRPr lang="es-ES" dirty="0">
                <a:solidFill>
                  <a:schemeClr val="bg1"/>
                </a:solidFill>
                <a:latin typeface="Calibri" panose="020F0502020204030204" pitchFamily="34" charset="0"/>
                <a:cs typeface="Calibri" panose="020F0502020204030204" pitchFamily="34" charset="0"/>
              </a:endParaRPr>
            </a:p>
          </p:txBody>
        </p:sp>
        <p:sp>
          <p:nvSpPr>
            <p:cNvPr id="24" name="23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
        <p:nvSpPr>
          <p:cNvPr id="3" name="2 Marcador de contenido"/>
          <p:cNvSpPr>
            <a:spLocks noGrp="1"/>
          </p:cNvSpPr>
          <p:nvPr>
            <p:ph idx="1"/>
          </p:nvPr>
        </p:nvSpPr>
        <p:spPr>
          <a:xfrm>
            <a:off x="434510" y="1196754"/>
            <a:ext cx="8204481" cy="4764727"/>
          </a:xfrm>
        </p:spPr>
        <p:txBody>
          <a:bodyPr/>
          <a:lstStyle/>
          <a:p>
            <a:pPr marL="0" indent="0">
              <a:buNone/>
            </a:pPr>
            <a:r>
              <a:rPr lang="es-ES" sz="2400" b="1" dirty="0" smtClean="0">
                <a:latin typeface="Calibri" panose="020F0502020204030204" pitchFamily="34" charset="0"/>
                <a:cs typeface="Calibri" panose="020F0502020204030204" pitchFamily="34" charset="0"/>
              </a:rPr>
              <a:t>Para el emisor:</a:t>
            </a:r>
          </a:p>
          <a:p>
            <a:r>
              <a:rPr lang="es-ES" sz="2000" dirty="0">
                <a:latin typeface="Calibri" panose="020F0502020204030204" pitchFamily="34" charset="0"/>
                <a:cs typeface="Calibri" panose="020F0502020204030204" pitchFamily="34" charset="0"/>
              </a:rPr>
              <a:t>Lograr una adecuada clasificación de riesgo facilitará menores costos financieros, mayor liquidez en los instrumentos que se estén cotizando y el interés de inversionistas de participar en el propio capital de la Empresa</a:t>
            </a:r>
            <a:r>
              <a:rPr lang="es-ES" sz="2000" dirty="0" smtClean="0">
                <a:latin typeface="Calibri" panose="020F0502020204030204" pitchFamily="34" charset="0"/>
                <a:cs typeface="Calibri" panose="020F0502020204030204" pitchFamily="34" charset="0"/>
              </a:rPr>
              <a:t>.</a:t>
            </a:r>
          </a:p>
          <a:p>
            <a:r>
              <a:rPr lang="es-ES" sz="2000" dirty="0" smtClean="0">
                <a:latin typeface="Calibri" panose="020F0502020204030204" pitchFamily="34" charset="0"/>
                <a:cs typeface="Calibri" panose="020F0502020204030204" pitchFamily="34" charset="0"/>
              </a:rPr>
              <a:t>Mayor </a:t>
            </a:r>
            <a:r>
              <a:rPr lang="es-ES" sz="2000" dirty="0">
                <a:latin typeface="Calibri" panose="020F0502020204030204" pitchFamily="34" charset="0"/>
                <a:cs typeface="Calibri" panose="020F0502020204030204" pitchFamily="34" charset="0"/>
              </a:rPr>
              <a:t>prestigio y credibilidad, al constituirse en carta de presentación al mercado financiero</a:t>
            </a:r>
            <a:r>
              <a:rPr lang="es-ES" sz="2000" dirty="0" smtClean="0">
                <a:latin typeface="Calibri" panose="020F0502020204030204" pitchFamily="34" charset="0"/>
                <a:cs typeface="Calibri" panose="020F0502020204030204" pitchFamily="34" charset="0"/>
              </a:rPr>
              <a:t>, inversionistas, proveedores, corresponsales internacionales, </a:t>
            </a:r>
            <a:r>
              <a:rPr lang="es-ES" sz="2000" dirty="0">
                <a:latin typeface="Calibri" panose="020F0502020204030204" pitchFamily="34" charset="0"/>
                <a:cs typeface="Calibri" panose="020F0502020204030204" pitchFamily="34" charset="0"/>
              </a:rPr>
              <a:t>accionistas, asociados y público en general</a:t>
            </a:r>
            <a:r>
              <a:rPr lang="es-ES" sz="2000" dirty="0" smtClean="0">
                <a:latin typeface="Calibri" panose="020F0502020204030204" pitchFamily="34" charset="0"/>
                <a:cs typeface="Calibri" panose="020F0502020204030204" pitchFamily="34" charset="0"/>
              </a:rPr>
              <a:t>.</a:t>
            </a:r>
          </a:p>
          <a:p>
            <a:r>
              <a:rPr lang="es-ES" sz="2000" dirty="0" smtClean="0">
                <a:latin typeface="Calibri" panose="020F0502020204030204" pitchFamily="34" charset="0"/>
                <a:cs typeface="Calibri" panose="020F0502020204030204" pitchFamily="34" charset="0"/>
              </a:rPr>
              <a:t>Contribuir </a:t>
            </a:r>
            <a:r>
              <a:rPr lang="es-ES" sz="2000" dirty="0">
                <a:latin typeface="Calibri" panose="020F0502020204030204" pitchFamily="34" charset="0"/>
                <a:cs typeface="Calibri" panose="020F0502020204030204" pitchFamily="34" charset="0"/>
              </a:rPr>
              <a:t>a una mayor transparencia y uso de la información en el mercado.</a:t>
            </a:r>
          </a:p>
          <a:p>
            <a:r>
              <a:rPr lang="es-ES" sz="2000" dirty="0">
                <a:latin typeface="Calibri" panose="020F0502020204030204" pitchFamily="34" charset="0"/>
                <a:cs typeface="Calibri" panose="020F0502020204030204" pitchFamily="34" charset="0"/>
              </a:rPr>
              <a:t>Base ampliada de inversionistas dispuestos a participar gracias a la mayor información objetiva disponible</a:t>
            </a:r>
            <a:r>
              <a:rPr lang="es-ES" sz="2000" dirty="0" smtClean="0">
                <a:latin typeface="Calibri" panose="020F0502020204030204" pitchFamily="34" charset="0"/>
                <a:cs typeface="Calibri" panose="020F0502020204030204" pitchFamily="34" charset="0"/>
              </a:rPr>
              <a:t>.</a:t>
            </a:r>
          </a:p>
          <a:p>
            <a:r>
              <a:rPr lang="es-ES" sz="2000" dirty="0" smtClean="0">
                <a:latin typeface="Calibri" panose="020F0502020204030204" pitchFamily="34" charset="0"/>
                <a:cs typeface="Calibri" panose="020F0502020204030204" pitchFamily="34" charset="0"/>
              </a:rPr>
              <a:t>Una mejor calificación da lugar a mejores condiciones en los términos de colocación de sus valores.</a:t>
            </a:r>
            <a:endParaRPr lang="es-ES" sz="2000" dirty="0">
              <a:latin typeface="Calibri" panose="020F0502020204030204" pitchFamily="34" charset="0"/>
              <a:cs typeface="Calibri" panose="020F0502020204030204" pitchFamily="34" charset="0"/>
            </a:endParaRPr>
          </a:p>
          <a:p>
            <a:endParaRPr lang="es-ES" sz="1800" dirty="0">
              <a:latin typeface="Calibri" panose="020F0502020204030204" pitchFamily="34" charset="0"/>
              <a:cs typeface="Calibri" panose="020F0502020204030204" pitchFamily="34" charset="0"/>
            </a:endParaRPr>
          </a:p>
          <a:p>
            <a:endParaRPr lang="es-PY" dirty="0"/>
          </a:p>
        </p:txBody>
      </p:sp>
    </p:spTree>
    <p:extLst>
      <p:ext uri="{BB962C8B-B14F-4D97-AF65-F5344CB8AC3E}">
        <p14:creationId xmlns:p14="http://schemas.microsoft.com/office/powerpoint/2010/main" val="295319226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51522" y="362415"/>
            <a:ext cx="8654813" cy="584775"/>
            <a:chOff x="259909" y="2538827"/>
            <a:chExt cx="8654813" cy="827856"/>
          </a:xfrm>
        </p:grpSpPr>
        <p:sp>
          <p:nvSpPr>
            <p:cNvPr id="23" name="Text Box 2"/>
            <p:cNvSpPr txBox="1">
              <a:spLocks noChangeArrowheads="1"/>
            </p:cNvSpPr>
            <p:nvPr/>
          </p:nvSpPr>
          <p:spPr bwMode="auto">
            <a:xfrm>
              <a:off x="259909" y="2538827"/>
              <a:ext cx="8654813" cy="827856"/>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latin typeface="Calibri" panose="020F0502020204030204" pitchFamily="34" charset="0"/>
                  <a:cs typeface="Calibri" panose="020F0502020204030204" pitchFamily="34" charset="0"/>
                </a:rPr>
                <a:t>Categorías de calificación </a:t>
              </a:r>
              <a:endParaRPr lang="es-ES" dirty="0">
                <a:solidFill>
                  <a:schemeClr val="bg1"/>
                </a:solidFill>
                <a:latin typeface="Calibri" panose="020F0502020204030204" pitchFamily="34" charset="0"/>
                <a:cs typeface="Calibri" panose="020F0502020204030204" pitchFamily="34" charset="0"/>
              </a:endParaRPr>
            </a:p>
          </p:txBody>
        </p:sp>
        <p:sp>
          <p:nvSpPr>
            <p:cNvPr id="24" name="23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grpSp>
        <p:nvGrpSpPr>
          <p:cNvPr id="4" name="Grupo 3"/>
          <p:cNvGrpSpPr/>
          <p:nvPr/>
        </p:nvGrpSpPr>
        <p:grpSpPr>
          <a:xfrm>
            <a:off x="1266560" y="1300848"/>
            <a:ext cx="6624736" cy="4216384"/>
            <a:chOff x="1043608" y="1978967"/>
            <a:chExt cx="7595384" cy="4879033"/>
          </a:xfrm>
        </p:grpSpPr>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1680" y="2563742"/>
              <a:ext cx="6192688" cy="4294258"/>
            </a:xfrm>
            <a:prstGeom prst="rect">
              <a:avLst/>
            </a:prstGeom>
          </p:spPr>
        </p:pic>
        <p:sp>
          <p:nvSpPr>
            <p:cNvPr id="3" name="CuadroTexto 2"/>
            <p:cNvSpPr txBox="1"/>
            <p:nvPr/>
          </p:nvSpPr>
          <p:spPr>
            <a:xfrm>
              <a:off x="1043608" y="4581128"/>
              <a:ext cx="1008112" cy="605450"/>
            </a:xfrm>
            <a:prstGeom prst="rect">
              <a:avLst/>
            </a:prstGeom>
            <a:noFill/>
          </p:spPr>
          <p:txBody>
            <a:bodyPr wrap="square" rtlCol="0">
              <a:spAutoFit/>
            </a:bodyPr>
            <a:lstStyle/>
            <a:p>
              <a:r>
                <a:rPr lang="es-PY" sz="2800" b="1" dirty="0" smtClean="0">
                  <a:latin typeface="Calibri" panose="020F0502020204030204" pitchFamily="34" charset="0"/>
                  <a:cs typeface="Calibri" panose="020F0502020204030204" pitchFamily="34" charset="0"/>
                </a:rPr>
                <a:t>AAA</a:t>
              </a:r>
              <a:endParaRPr lang="es-PY" sz="2800" b="1" dirty="0">
                <a:latin typeface="Calibri" panose="020F0502020204030204" pitchFamily="34" charset="0"/>
                <a:cs typeface="Calibri" panose="020F0502020204030204" pitchFamily="34" charset="0"/>
              </a:endParaRPr>
            </a:p>
          </p:txBody>
        </p:sp>
        <p:sp>
          <p:nvSpPr>
            <p:cNvPr id="10" name="CuadroTexto 9"/>
            <p:cNvSpPr txBox="1"/>
            <p:nvPr/>
          </p:nvSpPr>
          <p:spPr>
            <a:xfrm>
              <a:off x="3493921" y="1983156"/>
              <a:ext cx="1008112" cy="605450"/>
            </a:xfrm>
            <a:prstGeom prst="rect">
              <a:avLst/>
            </a:prstGeom>
            <a:noFill/>
          </p:spPr>
          <p:txBody>
            <a:bodyPr wrap="square" rtlCol="0">
              <a:spAutoFit/>
            </a:bodyPr>
            <a:lstStyle/>
            <a:p>
              <a:r>
                <a:rPr lang="es-PY" sz="2800" b="1" dirty="0" smtClean="0">
                  <a:latin typeface="Calibri" panose="020F0502020204030204" pitchFamily="34" charset="0"/>
                  <a:cs typeface="Calibri" panose="020F0502020204030204" pitchFamily="34" charset="0"/>
                </a:rPr>
                <a:t>BBB</a:t>
              </a:r>
              <a:endParaRPr lang="es-PY" sz="2800" b="1" dirty="0">
                <a:latin typeface="Calibri" panose="020F0502020204030204" pitchFamily="34" charset="0"/>
                <a:cs typeface="Calibri" panose="020F0502020204030204" pitchFamily="34" charset="0"/>
              </a:endParaRPr>
            </a:p>
          </p:txBody>
        </p:sp>
        <p:sp>
          <p:nvSpPr>
            <p:cNvPr id="11" name="CuadroTexto 10"/>
            <p:cNvSpPr txBox="1"/>
            <p:nvPr/>
          </p:nvSpPr>
          <p:spPr>
            <a:xfrm>
              <a:off x="2485810" y="2482157"/>
              <a:ext cx="1008112" cy="605450"/>
            </a:xfrm>
            <a:prstGeom prst="rect">
              <a:avLst/>
            </a:prstGeom>
            <a:noFill/>
          </p:spPr>
          <p:txBody>
            <a:bodyPr wrap="square" rtlCol="0">
              <a:spAutoFit/>
            </a:bodyPr>
            <a:lstStyle/>
            <a:p>
              <a:r>
                <a:rPr lang="es-PY" sz="2800" b="1" dirty="0" smtClean="0">
                  <a:latin typeface="Calibri" panose="020F0502020204030204" pitchFamily="34" charset="0"/>
                  <a:cs typeface="Calibri" panose="020F0502020204030204" pitchFamily="34" charset="0"/>
                </a:rPr>
                <a:t>A</a:t>
              </a:r>
              <a:endParaRPr lang="es-PY" sz="2800" b="1" dirty="0">
                <a:latin typeface="Calibri" panose="020F0502020204030204" pitchFamily="34" charset="0"/>
                <a:cs typeface="Calibri" panose="020F0502020204030204" pitchFamily="34" charset="0"/>
              </a:endParaRPr>
            </a:p>
          </p:txBody>
        </p:sp>
        <p:sp>
          <p:nvSpPr>
            <p:cNvPr id="12" name="CuadroTexto 11"/>
            <p:cNvSpPr txBox="1"/>
            <p:nvPr/>
          </p:nvSpPr>
          <p:spPr>
            <a:xfrm>
              <a:off x="1687786" y="3385449"/>
              <a:ext cx="1008112" cy="605450"/>
            </a:xfrm>
            <a:prstGeom prst="rect">
              <a:avLst/>
            </a:prstGeom>
            <a:noFill/>
          </p:spPr>
          <p:txBody>
            <a:bodyPr wrap="square" rtlCol="0">
              <a:spAutoFit/>
            </a:bodyPr>
            <a:lstStyle/>
            <a:p>
              <a:r>
                <a:rPr lang="es-PY" sz="2800" b="1" dirty="0" smtClean="0">
                  <a:latin typeface="Calibri" panose="020F0502020204030204" pitchFamily="34" charset="0"/>
                  <a:cs typeface="Calibri" panose="020F0502020204030204" pitchFamily="34" charset="0"/>
                </a:rPr>
                <a:t>AA</a:t>
              </a:r>
              <a:endParaRPr lang="es-PY" sz="2800" b="1" dirty="0">
                <a:latin typeface="Calibri" panose="020F0502020204030204" pitchFamily="34" charset="0"/>
                <a:cs typeface="Calibri" panose="020F0502020204030204" pitchFamily="34" charset="0"/>
              </a:endParaRPr>
            </a:p>
          </p:txBody>
        </p:sp>
        <p:sp>
          <p:nvSpPr>
            <p:cNvPr id="13" name="CuadroTexto 12"/>
            <p:cNvSpPr txBox="1"/>
            <p:nvPr/>
          </p:nvSpPr>
          <p:spPr>
            <a:xfrm>
              <a:off x="5185089" y="1978967"/>
              <a:ext cx="1008112" cy="605450"/>
            </a:xfrm>
            <a:prstGeom prst="rect">
              <a:avLst/>
            </a:prstGeom>
            <a:noFill/>
          </p:spPr>
          <p:txBody>
            <a:bodyPr wrap="square" rtlCol="0">
              <a:spAutoFit/>
            </a:bodyPr>
            <a:lstStyle/>
            <a:p>
              <a:r>
                <a:rPr lang="es-PY" sz="2800" b="1" dirty="0" smtClean="0">
                  <a:latin typeface="Calibri" panose="020F0502020204030204" pitchFamily="34" charset="0"/>
                  <a:cs typeface="Calibri" panose="020F0502020204030204" pitchFamily="34" charset="0"/>
                </a:rPr>
                <a:t>BB</a:t>
              </a:r>
              <a:endParaRPr lang="es-PY" sz="2800" b="1" dirty="0">
                <a:latin typeface="Calibri" panose="020F0502020204030204" pitchFamily="34" charset="0"/>
                <a:cs typeface="Calibri" panose="020F0502020204030204" pitchFamily="34" charset="0"/>
              </a:endParaRPr>
            </a:p>
          </p:txBody>
        </p:sp>
        <p:sp>
          <p:nvSpPr>
            <p:cNvPr id="14" name="CuadroTexto 13"/>
            <p:cNvSpPr txBox="1"/>
            <p:nvPr/>
          </p:nvSpPr>
          <p:spPr>
            <a:xfrm>
              <a:off x="6483607" y="2563742"/>
              <a:ext cx="1008112" cy="605450"/>
            </a:xfrm>
            <a:prstGeom prst="rect">
              <a:avLst/>
            </a:prstGeom>
            <a:noFill/>
          </p:spPr>
          <p:txBody>
            <a:bodyPr wrap="square" rtlCol="0">
              <a:spAutoFit/>
            </a:bodyPr>
            <a:lstStyle/>
            <a:p>
              <a:r>
                <a:rPr lang="es-PY" sz="2800" b="1" dirty="0" smtClean="0">
                  <a:latin typeface="Calibri" panose="020F0502020204030204" pitchFamily="34" charset="0"/>
                  <a:cs typeface="Calibri" panose="020F0502020204030204" pitchFamily="34" charset="0"/>
                </a:rPr>
                <a:t>B</a:t>
              </a:r>
              <a:endParaRPr lang="es-PY" sz="2800" b="1" dirty="0">
                <a:latin typeface="Calibri" panose="020F0502020204030204" pitchFamily="34" charset="0"/>
                <a:cs typeface="Calibri" panose="020F0502020204030204" pitchFamily="34" charset="0"/>
              </a:endParaRPr>
            </a:p>
          </p:txBody>
        </p:sp>
        <p:sp>
          <p:nvSpPr>
            <p:cNvPr id="15" name="CuadroTexto 14"/>
            <p:cNvSpPr txBox="1"/>
            <p:nvPr/>
          </p:nvSpPr>
          <p:spPr>
            <a:xfrm>
              <a:off x="7253569" y="3385449"/>
              <a:ext cx="1008112" cy="605450"/>
            </a:xfrm>
            <a:prstGeom prst="rect">
              <a:avLst/>
            </a:prstGeom>
            <a:noFill/>
          </p:spPr>
          <p:txBody>
            <a:bodyPr wrap="square" rtlCol="0">
              <a:spAutoFit/>
            </a:bodyPr>
            <a:lstStyle/>
            <a:p>
              <a:r>
                <a:rPr lang="es-PY" sz="2800" b="1" dirty="0" smtClean="0">
                  <a:latin typeface="Calibri" panose="020F0502020204030204" pitchFamily="34" charset="0"/>
                  <a:cs typeface="Calibri" panose="020F0502020204030204" pitchFamily="34" charset="0"/>
                </a:rPr>
                <a:t>C</a:t>
              </a:r>
              <a:endParaRPr lang="es-PY" sz="2800" b="1" dirty="0">
                <a:latin typeface="Calibri" panose="020F0502020204030204" pitchFamily="34" charset="0"/>
                <a:cs typeface="Calibri" panose="020F0502020204030204" pitchFamily="34" charset="0"/>
              </a:endParaRPr>
            </a:p>
          </p:txBody>
        </p:sp>
        <p:sp>
          <p:nvSpPr>
            <p:cNvPr id="16" name="CuadroTexto 15"/>
            <p:cNvSpPr txBox="1"/>
            <p:nvPr/>
          </p:nvSpPr>
          <p:spPr>
            <a:xfrm>
              <a:off x="7630880" y="4581128"/>
              <a:ext cx="1008112" cy="605450"/>
            </a:xfrm>
            <a:prstGeom prst="rect">
              <a:avLst/>
            </a:prstGeom>
            <a:noFill/>
          </p:spPr>
          <p:txBody>
            <a:bodyPr wrap="square" rtlCol="0">
              <a:spAutoFit/>
            </a:bodyPr>
            <a:lstStyle/>
            <a:p>
              <a:r>
                <a:rPr lang="es-PY" sz="2800" b="1" dirty="0">
                  <a:latin typeface="Calibri" panose="020F0502020204030204" pitchFamily="34" charset="0"/>
                  <a:cs typeface="Calibri" panose="020F0502020204030204" pitchFamily="34" charset="0"/>
                </a:rPr>
                <a:t>D</a:t>
              </a:r>
            </a:p>
          </p:txBody>
        </p:sp>
      </p:grpSp>
      <p:pic>
        <p:nvPicPr>
          <p:cNvPr id="18" name="Marcador de contenido 6"/>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t="65454" r="2728" b="26364"/>
          <a:stretch/>
        </p:blipFill>
        <p:spPr>
          <a:xfrm>
            <a:off x="611560" y="5517232"/>
            <a:ext cx="7704856" cy="648072"/>
          </a:xfrm>
        </p:spPr>
      </p:pic>
    </p:spTree>
    <p:extLst>
      <p:ext uri="{BB962C8B-B14F-4D97-AF65-F5344CB8AC3E}">
        <p14:creationId xmlns:p14="http://schemas.microsoft.com/office/powerpoint/2010/main" val="93061396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51522" y="362415"/>
            <a:ext cx="8654813" cy="584775"/>
            <a:chOff x="259909" y="2538827"/>
            <a:chExt cx="8654813" cy="827856"/>
          </a:xfrm>
        </p:grpSpPr>
        <p:sp>
          <p:nvSpPr>
            <p:cNvPr id="23" name="Text Box 2"/>
            <p:cNvSpPr txBox="1">
              <a:spLocks noChangeArrowheads="1"/>
            </p:cNvSpPr>
            <p:nvPr/>
          </p:nvSpPr>
          <p:spPr bwMode="auto">
            <a:xfrm>
              <a:off x="259909" y="2538827"/>
              <a:ext cx="8654813" cy="827856"/>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smtClean="0">
                  <a:solidFill>
                    <a:schemeClr val="bg1"/>
                  </a:solidFill>
                  <a:latin typeface="Calibri" panose="020F0502020204030204" pitchFamily="34" charset="0"/>
                  <a:cs typeface="Calibri" panose="020F0502020204030204" pitchFamily="34" charset="0"/>
                </a:rPr>
                <a:t>Categorías de calificación – </a:t>
              </a:r>
              <a:r>
                <a:rPr lang="es-PY" sz="2400" b="1" dirty="0" smtClean="0">
                  <a:solidFill>
                    <a:schemeClr val="bg1"/>
                  </a:solidFill>
                  <a:latin typeface="Calibri" panose="020F0502020204030204" pitchFamily="34" charset="0"/>
                  <a:cs typeface="Calibri" panose="020F0502020204030204" pitchFamily="34" charset="0"/>
                </a:rPr>
                <a:t>Mediano y Largo Plazo</a:t>
              </a:r>
              <a:endParaRPr lang="es-ES" dirty="0">
                <a:solidFill>
                  <a:schemeClr val="bg1"/>
                </a:solidFill>
                <a:latin typeface="Calibri" panose="020F0502020204030204" pitchFamily="34" charset="0"/>
                <a:cs typeface="Calibri" panose="020F0502020204030204" pitchFamily="34" charset="0"/>
              </a:endParaRPr>
            </a:p>
          </p:txBody>
        </p:sp>
        <p:sp>
          <p:nvSpPr>
            <p:cNvPr id="24" name="23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
        <p:nvSpPr>
          <p:cNvPr id="3" name="2 Marcador de contenido"/>
          <p:cNvSpPr>
            <a:spLocks noGrp="1"/>
          </p:cNvSpPr>
          <p:nvPr>
            <p:ph idx="1"/>
          </p:nvPr>
        </p:nvSpPr>
        <p:spPr>
          <a:xfrm>
            <a:off x="434510" y="1196754"/>
            <a:ext cx="8204481" cy="4764727"/>
          </a:xfrm>
        </p:spPr>
        <p:txBody>
          <a:bodyPr/>
          <a:lstStyle/>
          <a:p>
            <a:pPr algn="just"/>
            <a:r>
              <a:rPr lang="es-ES" sz="2200" b="1" dirty="0">
                <a:latin typeface="Calibri" panose="020F0502020204030204" pitchFamily="34" charset="0"/>
                <a:cs typeface="Calibri" panose="020F0502020204030204" pitchFamily="34" charset="0"/>
              </a:rPr>
              <a:t>Categoría AAA: </a:t>
            </a:r>
            <a:r>
              <a:rPr lang="es-ES" sz="2200" dirty="0">
                <a:latin typeface="Calibri" panose="020F0502020204030204" pitchFamily="34" charset="0"/>
                <a:cs typeface="Calibri" panose="020F0502020204030204" pitchFamily="34" charset="0"/>
              </a:rPr>
              <a:t>Corresponde a aquellos instrumentos que cuentan con la más alta capacidad de pago del capital e intereses en los términos y plazos pactados, la cual no se vería afectada ante posibles cambios en el emisor, en la industria a que pertenece o en la economía. </a:t>
            </a:r>
            <a:endParaRPr lang="es-ES" sz="2200" dirty="0" smtClean="0">
              <a:latin typeface="Calibri" panose="020F0502020204030204" pitchFamily="34" charset="0"/>
              <a:cs typeface="Calibri" panose="020F0502020204030204" pitchFamily="34" charset="0"/>
            </a:endParaRPr>
          </a:p>
          <a:p>
            <a:pPr algn="just"/>
            <a:r>
              <a:rPr lang="es-ES" sz="2200" b="1" dirty="0" smtClean="0">
                <a:latin typeface="Calibri" panose="020F0502020204030204" pitchFamily="34" charset="0"/>
                <a:cs typeface="Calibri" panose="020F0502020204030204" pitchFamily="34" charset="0"/>
              </a:rPr>
              <a:t>Categoría </a:t>
            </a:r>
            <a:r>
              <a:rPr lang="es-ES" sz="2200" b="1" dirty="0">
                <a:latin typeface="Calibri" panose="020F0502020204030204" pitchFamily="34" charset="0"/>
                <a:cs typeface="Calibri" panose="020F0502020204030204" pitchFamily="34" charset="0"/>
              </a:rPr>
              <a:t>AA: </a:t>
            </a:r>
            <a:r>
              <a:rPr lang="es-ES" sz="2200" dirty="0">
                <a:latin typeface="Calibri" panose="020F0502020204030204" pitchFamily="34" charset="0"/>
                <a:cs typeface="Calibri" panose="020F0502020204030204" pitchFamily="34" charset="0"/>
              </a:rPr>
              <a:t>Corresponde a aquellos instrumentos que cuentan con una muy alta capacidad de pago del capital e intereses en los términos y plazos pactados, la cual no se vería afectada en forma significativa ante posibles cambios en el emisor, en la industria a que pertenece o en la economía. </a:t>
            </a:r>
            <a:endParaRPr lang="es-ES" sz="2200" dirty="0" smtClean="0">
              <a:latin typeface="Calibri" panose="020F0502020204030204" pitchFamily="34" charset="0"/>
              <a:cs typeface="Calibri" panose="020F0502020204030204" pitchFamily="34" charset="0"/>
            </a:endParaRPr>
          </a:p>
          <a:p>
            <a:pPr algn="just"/>
            <a:r>
              <a:rPr lang="es-ES" sz="2200" b="1" dirty="0" smtClean="0">
                <a:latin typeface="Calibri" panose="020F0502020204030204" pitchFamily="34" charset="0"/>
                <a:cs typeface="Calibri" panose="020F0502020204030204" pitchFamily="34" charset="0"/>
              </a:rPr>
              <a:t>Categoría </a:t>
            </a:r>
            <a:r>
              <a:rPr lang="es-ES" sz="2200" b="1" dirty="0">
                <a:latin typeface="Calibri" panose="020F0502020204030204" pitchFamily="34" charset="0"/>
                <a:cs typeface="Calibri" panose="020F0502020204030204" pitchFamily="34" charset="0"/>
              </a:rPr>
              <a:t>A: </a:t>
            </a:r>
            <a:r>
              <a:rPr lang="es-ES" sz="2200" dirty="0">
                <a:latin typeface="Calibri" panose="020F0502020204030204" pitchFamily="34" charset="0"/>
                <a:cs typeface="Calibri" panose="020F0502020204030204" pitchFamily="34" charset="0"/>
              </a:rPr>
              <a:t>Corresponde a aquellos instrumentos que cuentan con una buena capacidad de pago del capital e intereses en los términos y plazos pactados, pero ésta es susceptible de deteriorarse levemente ante posibles cambios en el </a:t>
            </a:r>
            <a:r>
              <a:rPr lang="es-ES" sz="2200" dirty="0" smtClean="0">
                <a:latin typeface="Calibri" panose="020F0502020204030204" pitchFamily="34" charset="0"/>
                <a:cs typeface="Calibri" panose="020F0502020204030204" pitchFamily="34" charset="0"/>
              </a:rPr>
              <a:t>emisor, en </a:t>
            </a:r>
            <a:r>
              <a:rPr lang="es-ES" sz="2200" dirty="0">
                <a:latin typeface="Calibri" panose="020F0502020204030204" pitchFamily="34" charset="0"/>
                <a:cs typeface="Calibri" panose="020F0502020204030204" pitchFamily="34" charset="0"/>
              </a:rPr>
              <a:t>la industria a que pertenece o en la economía. </a:t>
            </a:r>
            <a:endParaRPr lang="es-PY"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520807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51522" y="362415"/>
            <a:ext cx="8654813" cy="584775"/>
            <a:chOff x="259909" y="2538827"/>
            <a:chExt cx="8654813" cy="827856"/>
          </a:xfrm>
        </p:grpSpPr>
        <p:sp>
          <p:nvSpPr>
            <p:cNvPr id="23" name="Text Box 2"/>
            <p:cNvSpPr txBox="1">
              <a:spLocks noChangeArrowheads="1"/>
            </p:cNvSpPr>
            <p:nvPr/>
          </p:nvSpPr>
          <p:spPr bwMode="auto">
            <a:xfrm>
              <a:off x="259909" y="2538827"/>
              <a:ext cx="8654813" cy="827856"/>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PY" sz="3200" b="1" dirty="0">
                  <a:solidFill>
                    <a:schemeClr val="bg1"/>
                  </a:solidFill>
                  <a:latin typeface="Calibri" panose="020F0502020204030204" pitchFamily="34" charset="0"/>
                  <a:cs typeface="Calibri" panose="020F0502020204030204" pitchFamily="34" charset="0"/>
                </a:rPr>
                <a:t>Categorías de calificación – </a:t>
              </a:r>
              <a:r>
                <a:rPr lang="es-PY" sz="2400" b="1" dirty="0">
                  <a:solidFill>
                    <a:schemeClr val="bg1"/>
                  </a:solidFill>
                  <a:latin typeface="Calibri" panose="020F0502020204030204" pitchFamily="34" charset="0"/>
                  <a:cs typeface="Calibri" panose="020F0502020204030204" pitchFamily="34" charset="0"/>
                </a:rPr>
                <a:t>Mediano y Largo Plazo</a:t>
              </a:r>
              <a:endParaRPr lang="es-ES" sz="3200" dirty="0">
                <a:solidFill>
                  <a:schemeClr val="bg1"/>
                </a:solidFill>
                <a:latin typeface="Calibri" panose="020F0502020204030204" pitchFamily="34" charset="0"/>
                <a:cs typeface="Calibri" panose="020F0502020204030204" pitchFamily="34" charset="0"/>
              </a:endParaRPr>
            </a:p>
          </p:txBody>
        </p:sp>
        <p:sp>
          <p:nvSpPr>
            <p:cNvPr id="24" name="23 Rectángulo"/>
            <p:cNvSpPr/>
            <p:nvPr/>
          </p:nvSpPr>
          <p:spPr bwMode="auto">
            <a:xfrm>
              <a:off x="8388424" y="2538827"/>
              <a:ext cx="517910" cy="827856"/>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gr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81"/>
            <a:ext cx="1800200" cy="1013007"/>
          </a:xfrm>
          <a:prstGeom prst="rect">
            <a:avLst/>
          </a:prstGeom>
        </p:spPr>
      </p:pic>
      <p:sp>
        <p:nvSpPr>
          <p:cNvPr id="3" name="2 Marcador de contenido"/>
          <p:cNvSpPr>
            <a:spLocks noGrp="1"/>
          </p:cNvSpPr>
          <p:nvPr>
            <p:ph idx="1"/>
          </p:nvPr>
        </p:nvSpPr>
        <p:spPr>
          <a:xfrm>
            <a:off x="434510" y="1196754"/>
            <a:ext cx="8204481" cy="4764727"/>
          </a:xfrm>
        </p:spPr>
        <p:txBody>
          <a:bodyPr/>
          <a:lstStyle/>
          <a:p>
            <a:pPr algn="just"/>
            <a:r>
              <a:rPr lang="es-ES" sz="2000" b="1" dirty="0">
                <a:latin typeface="Calibri" panose="020F0502020204030204" pitchFamily="34" charset="0"/>
                <a:cs typeface="Calibri" panose="020F0502020204030204" pitchFamily="34" charset="0"/>
              </a:rPr>
              <a:t>Categoría BBB: </a:t>
            </a:r>
            <a:r>
              <a:rPr lang="es-ES" sz="2000" dirty="0">
                <a:latin typeface="Calibri" panose="020F0502020204030204" pitchFamily="34" charset="0"/>
                <a:cs typeface="Calibri" panose="020F0502020204030204" pitchFamily="34" charset="0"/>
              </a:rPr>
              <a:t>Corresponde a aquellos instrumentos que cuentan con una suficiente capacidad de pago del capital e intereses en los términos y plazos pactados, pero ésta es susceptible de debilitarse ante posibles cambios en el emisor, en la industria a que pertenece o en la economía. </a:t>
            </a:r>
            <a:endParaRPr lang="es-ES" sz="2000" dirty="0" smtClean="0">
              <a:latin typeface="Calibri" panose="020F0502020204030204" pitchFamily="34" charset="0"/>
              <a:cs typeface="Calibri" panose="020F0502020204030204" pitchFamily="34" charset="0"/>
            </a:endParaRPr>
          </a:p>
          <a:p>
            <a:pPr algn="just"/>
            <a:r>
              <a:rPr lang="es-ES" sz="2000" b="1" dirty="0" smtClean="0">
                <a:latin typeface="Calibri" panose="020F0502020204030204" pitchFamily="34" charset="0"/>
                <a:cs typeface="Calibri" panose="020F0502020204030204" pitchFamily="34" charset="0"/>
              </a:rPr>
              <a:t>Categoría </a:t>
            </a:r>
            <a:r>
              <a:rPr lang="es-ES" sz="2000" b="1" dirty="0">
                <a:latin typeface="Calibri" panose="020F0502020204030204" pitchFamily="34" charset="0"/>
                <a:cs typeface="Calibri" panose="020F0502020204030204" pitchFamily="34" charset="0"/>
              </a:rPr>
              <a:t>BB: </a:t>
            </a:r>
            <a:r>
              <a:rPr lang="es-ES" sz="2000" dirty="0">
                <a:latin typeface="Calibri" panose="020F0502020204030204" pitchFamily="34" charset="0"/>
                <a:cs typeface="Calibri" panose="020F0502020204030204" pitchFamily="34" charset="0"/>
              </a:rPr>
              <a:t>Corresponde a aquellos instrumentos que cuentan con capacidad para el pago del capital e intereses en los términos y plazos pactados, pero ésta es variable y susceptible de deteriorarse ante posibles cambios en el emisor, en la industria a que pertenece o en la economía, pudiendo incurrirse en retraso en el pago de intereses y del capital. </a:t>
            </a:r>
            <a:endParaRPr lang="es-ES" sz="2000" dirty="0" smtClean="0">
              <a:latin typeface="Calibri" panose="020F0502020204030204" pitchFamily="34" charset="0"/>
              <a:cs typeface="Calibri" panose="020F0502020204030204" pitchFamily="34" charset="0"/>
            </a:endParaRPr>
          </a:p>
          <a:p>
            <a:pPr algn="just"/>
            <a:r>
              <a:rPr lang="es-ES" sz="2000" b="1" dirty="0" smtClean="0">
                <a:latin typeface="Calibri" panose="020F0502020204030204" pitchFamily="34" charset="0"/>
                <a:cs typeface="Calibri" panose="020F0502020204030204" pitchFamily="34" charset="0"/>
              </a:rPr>
              <a:t>Categoría </a:t>
            </a:r>
            <a:r>
              <a:rPr lang="es-ES" sz="2000" b="1" dirty="0">
                <a:latin typeface="Calibri" panose="020F0502020204030204" pitchFamily="34" charset="0"/>
                <a:cs typeface="Calibri" panose="020F0502020204030204" pitchFamily="34" charset="0"/>
              </a:rPr>
              <a:t>B: </a:t>
            </a:r>
            <a:r>
              <a:rPr lang="es-ES" sz="2000" dirty="0">
                <a:latin typeface="Calibri" panose="020F0502020204030204" pitchFamily="34" charset="0"/>
                <a:cs typeface="Calibri" panose="020F0502020204030204" pitchFamily="34" charset="0"/>
              </a:rPr>
              <a:t>Corresponde a aquellos instrumentos que cuentan con el mínimo de capacidad de pago del capital e intereses en los términos y plazos pactados, pero ésta es muy variable y susceptible de deteriorarse ante posibles cambios en el emisor, en la industria a que pertenece o en la economía, pudiendo incurrirse en pérdida de intereses y capital. </a:t>
            </a:r>
            <a:endParaRPr lang="es-PY"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226788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20627</TotalTime>
  <Words>2440</Words>
  <Application>Microsoft Office PowerPoint</Application>
  <PresentationFormat>Presentación en pantalla (4:3)</PresentationFormat>
  <Paragraphs>172</Paragraphs>
  <Slides>24</Slides>
  <Notes>21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24</vt:i4>
      </vt:variant>
    </vt:vector>
  </HeadingPairs>
  <TitlesOfParts>
    <vt:vector size="30" baseType="lpstr">
      <vt:lpstr>Arial</vt:lpstr>
      <vt:lpstr>Calibri</vt:lpstr>
      <vt:lpstr>Calibri Light</vt:lpstr>
      <vt:lpstr>Times New Roman</vt:lpstr>
      <vt:lpstr>Diseño predeterminado</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Comisión Nacional de Valores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sbuhk</dc:creator>
  <cp:lastModifiedBy>fcandia</cp:lastModifiedBy>
  <cp:revision>665</cp:revision>
  <dcterms:created xsi:type="dcterms:W3CDTF">2007-05-30T19:35:13Z</dcterms:created>
  <dcterms:modified xsi:type="dcterms:W3CDTF">2020-10-23T12:48:40Z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TC011408203082</vt:lpwstr>
  </property>
</Properties>
</file>