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1559" r:id="rId2"/>
    <p:sldId id="1556" r:id="rId3"/>
    <p:sldId id="1503" r:id="rId4"/>
    <p:sldId id="1502" r:id="rId5"/>
    <p:sldId id="1563" r:id="rId6"/>
    <p:sldId id="1565" r:id="rId7"/>
    <p:sldId id="1505" r:id="rId8"/>
    <p:sldId id="1548" r:id="rId9"/>
    <p:sldId id="1571" r:id="rId10"/>
    <p:sldId id="1572" r:id="rId11"/>
    <p:sldId id="1573" r:id="rId12"/>
    <p:sldId id="1574" r:id="rId13"/>
    <p:sldId id="1575" r:id="rId14"/>
    <p:sldId id="1576" r:id="rId15"/>
    <p:sldId id="1577" r:id="rId16"/>
    <p:sldId id="1560" r:id="rId17"/>
    <p:sldId id="1578" r:id="rId18"/>
    <p:sldId id="1566" r:id="rId19"/>
    <p:sldId id="1567" r:id="rId20"/>
    <p:sldId id="1553" r:id="rId21"/>
    <p:sldId id="1564" r:id="rId22"/>
    <p:sldId id="1569" r:id="rId23"/>
    <p:sldId id="1570" r:id="rId24"/>
    <p:sldId id="1561" r:id="rId25"/>
    <p:sldId id="1554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8">
          <p15:clr>
            <a:srgbClr val="A4A3A4"/>
          </p15:clr>
        </p15:guide>
        <p15:guide id="2" orient="horz" pos="4320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pos="1928">
          <p15:clr>
            <a:srgbClr val="A4A3A4"/>
          </p15:clr>
        </p15:guide>
        <p15:guide id="5" pos="5760">
          <p15:clr>
            <a:srgbClr val="A4A3A4"/>
          </p15:clr>
        </p15:guide>
        <p15:guide id="6" pos="38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1">
          <p15:clr>
            <a:srgbClr val="A4A3A4"/>
          </p15:clr>
        </p15:guide>
        <p15:guide id="2" pos="301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86370" autoAdjust="0"/>
  </p:normalViewPr>
  <p:slideViewPr>
    <p:cSldViewPr snapToGrid="0" showGuides="1">
      <p:cViewPr varScale="1">
        <p:scale>
          <a:sx n="62" d="100"/>
          <a:sy n="62" d="100"/>
        </p:scale>
        <p:origin x="960" y="72"/>
      </p:cViewPr>
      <p:guideLst>
        <p:guide orient="horz" pos="2908"/>
        <p:guide orient="horz" pos="4320"/>
        <p:guide orient="horz" pos="1434"/>
        <p:guide pos="1928"/>
        <p:guide pos="5760"/>
        <p:guide pos="3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2820" y="-96"/>
      </p:cViewPr>
      <p:guideLst>
        <p:guide orient="horz" pos="2231"/>
        <p:guide pos="30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AC339-D85D-435F-8FBB-A7D8BF81B87C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7CFA9F9-3392-4971-9F35-A3A8243B2EB6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PE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Relevamiento de la Información (1)</a:t>
          </a:r>
        </a:p>
      </dgm:t>
    </dgm:pt>
    <dgm:pt modelId="{5CC19C95-1074-4148-93AA-06F856DB9A66}" type="parTrans" cxnId="{97800213-F282-4C49-B02D-51C4C6AF8C32}">
      <dgm:prSet/>
      <dgm:spPr/>
      <dgm:t>
        <a:bodyPr/>
        <a:lstStyle/>
        <a:p>
          <a:endParaRPr lang="es-PE"/>
        </a:p>
      </dgm:t>
    </dgm:pt>
    <dgm:pt modelId="{88AC683A-6E6A-4531-9873-F60E2B1BEA0B}" type="sibTrans" cxnId="{97800213-F282-4C49-B02D-51C4C6AF8C32}">
      <dgm:prSet/>
      <dgm:spPr>
        <a:solidFill>
          <a:srgbClr val="8B0B20"/>
        </a:solidFill>
      </dgm:spPr>
      <dgm:t>
        <a:bodyPr/>
        <a:lstStyle/>
        <a:p>
          <a:endParaRPr lang="es-PE" dirty="0">
            <a:latin typeface="Arial" pitchFamily="34" charset="0"/>
            <a:cs typeface="Arial" pitchFamily="34" charset="0"/>
          </a:endParaRPr>
        </a:p>
      </dgm:t>
    </dgm:pt>
    <dgm:pt modelId="{BED5B004-88AB-4AFE-A943-E7826E07EEDB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PE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Análisis de la Información (2)</a:t>
          </a:r>
        </a:p>
      </dgm:t>
    </dgm:pt>
    <dgm:pt modelId="{1E8C9278-F614-42FC-B36F-AD734BF83B89}" type="parTrans" cxnId="{7714C71C-BC7E-4988-9B4E-7455760D6CDE}">
      <dgm:prSet/>
      <dgm:spPr/>
      <dgm:t>
        <a:bodyPr/>
        <a:lstStyle/>
        <a:p>
          <a:endParaRPr lang="es-PE"/>
        </a:p>
      </dgm:t>
    </dgm:pt>
    <dgm:pt modelId="{4F0269BF-EF8D-45D9-8E1F-78E10A3B5227}" type="sibTrans" cxnId="{7714C71C-BC7E-4988-9B4E-7455760D6CDE}">
      <dgm:prSet/>
      <dgm:spPr>
        <a:solidFill>
          <a:srgbClr val="8B0B20"/>
        </a:solidFill>
      </dgm:spPr>
      <dgm:t>
        <a:bodyPr/>
        <a:lstStyle/>
        <a:p>
          <a:endParaRPr lang="es-PE" dirty="0">
            <a:latin typeface="Arial" pitchFamily="34" charset="0"/>
            <a:cs typeface="Arial" pitchFamily="34" charset="0"/>
          </a:endParaRPr>
        </a:p>
      </dgm:t>
    </dgm:pt>
    <dgm:pt modelId="{053F2230-DE8F-4214-A484-CAB317DA98E0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PE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Reunión con Principales Representantes (3)</a:t>
          </a:r>
        </a:p>
      </dgm:t>
    </dgm:pt>
    <dgm:pt modelId="{AB041879-741D-438F-BDBF-3B46F7891CDC}" type="parTrans" cxnId="{4DFBD95D-5579-4E6C-8B1F-070D30D0C459}">
      <dgm:prSet/>
      <dgm:spPr/>
      <dgm:t>
        <a:bodyPr/>
        <a:lstStyle/>
        <a:p>
          <a:endParaRPr lang="es-PE"/>
        </a:p>
      </dgm:t>
    </dgm:pt>
    <dgm:pt modelId="{E476B1F1-F59D-48DD-B53B-4DC2F7A32DBA}" type="sibTrans" cxnId="{4DFBD95D-5579-4E6C-8B1F-070D30D0C459}">
      <dgm:prSet/>
      <dgm:spPr>
        <a:solidFill>
          <a:srgbClr val="8B0B20"/>
        </a:solidFill>
      </dgm:spPr>
      <dgm:t>
        <a:bodyPr/>
        <a:lstStyle/>
        <a:p>
          <a:endParaRPr lang="es-PE" dirty="0">
            <a:latin typeface="Arial" pitchFamily="34" charset="0"/>
            <a:cs typeface="Arial" pitchFamily="34" charset="0"/>
          </a:endParaRPr>
        </a:p>
      </dgm:t>
    </dgm:pt>
    <dgm:pt modelId="{AB9ACF9A-1681-4EE5-B584-030E85E89B4A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PE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Elaboración del Informe Preliminar (4)</a:t>
          </a:r>
        </a:p>
      </dgm:t>
    </dgm:pt>
    <dgm:pt modelId="{8EE29390-0279-4A7C-AF22-47429970F054}" type="parTrans" cxnId="{CE2F9F52-43B8-49CA-A8F4-09ACE7B94AB1}">
      <dgm:prSet/>
      <dgm:spPr/>
      <dgm:t>
        <a:bodyPr/>
        <a:lstStyle/>
        <a:p>
          <a:endParaRPr lang="es-PE"/>
        </a:p>
      </dgm:t>
    </dgm:pt>
    <dgm:pt modelId="{757AD621-DD07-4BB9-B43F-46C531458EAB}" type="sibTrans" cxnId="{CE2F9F52-43B8-49CA-A8F4-09ACE7B94AB1}">
      <dgm:prSet/>
      <dgm:spPr>
        <a:solidFill>
          <a:srgbClr val="8B0B20"/>
        </a:solidFill>
      </dgm:spPr>
      <dgm:t>
        <a:bodyPr/>
        <a:lstStyle/>
        <a:p>
          <a:endParaRPr lang="es-PE" dirty="0">
            <a:latin typeface="Arial" pitchFamily="34" charset="0"/>
            <a:cs typeface="Arial" pitchFamily="34" charset="0"/>
          </a:endParaRPr>
        </a:p>
      </dgm:t>
    </dgm:pt>
    <dgm:pt modelId="{3080829A-CC13-4A05-AE66-DEED2B967772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PE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Remisión del Informe Preliminar a la Entidad (5)</a:t>
          </a:r>
        </a:p>
      </dgm:t>
    </dgm:pt>
    <dgm:pt modelId="{EA1EDF6E-A3F3-4A86-A7F3-6A86E6DB29B1}" type="parTrans" cxnId="{C243309F-1366-46C0-AFD0-257FE59B52C4}">
      <dgm:prSet/>
      <dgm:spPr/>
      <dgm:t>
        <a:bodyPr/>
        <a:lstStyle/>
        <a:p>
          <a:endParaRPr lang="es-PE"/>
        </a:p>
      </dgm:t>
    </dgm:pt>
    <dgm:pt modelId="{453252A4-4E21-4511-9467-FE098DE918AB}" type="sibTrans" cxnId="{C243309F-1366-46C0-AFD0-257FE59B52C4}">
      <dgm:prSet/>
      <dgm:spPr>
        <a:solidFill>
          <a:srgbClr val="8B0B20"/>
        </a:solidFill>
      </dgm:spPr>
      <dgm:t>
        <a:bodyPr/>
        <a:lstStyle/>
        <a:p>
          <a:endParaRPr lang="es-PE" dirty="0">
            <a:latin typeface="Arial" pitchFamily="34" charset="0"/>
            <a:cs typeface="Arial" pitchFamily="34" charset="0"/>
          </a:endParaRPr>
        </a:p>
      </dgm:t>
    </dgm:pt>
    <dgm:pt modelId="{A0A9586F-DEB6-4E3D-868F-CB8DE99EBCDA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PE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Sesión de Comité (6)</a:t>
          </a:r>
        </a:p>
      </dgm:t>
    </dgm:pt>
    <dgm:pt modelId="{A89658C4-2523-4AB5-9D70-67F35EFC7309}" type="parTrans" cxnId="{0DCE7D6B-51D1-4E8B-B965-0C790CF7EA31}">
      <dgm:prSet/>
      <dgm:spPr/>
      <dgm:t>
        <a:bodyPr/>
        <a:lstStyle/>
        <a:p>
          <a:endParaRPr lang="es-PE"/>
        </a:p>
      </dgm:t>
    </dgm:pt>
    <dgm:pt modelId="{37BDADCB-7E03-4341-B5FE-ADFBD893C266}" type="sibTrans" cxnId="{0DCE7D6B-51D1-4E8B-B965-0C790CF7EA31}">
      <dgm:prSet/>
      <dgm:spPr>
        <a:solidFill>
          <a:srgbClr val="8B0B20"/>
        </a:solidFill>
      </dgm:spPr>
      <dgm:t>
        <a:bodyPr/>
        <a:lstStyle/>
        <a:p>
          <a:endParaRPr lang="es-PE" dirty="0">
            <a:latin typeface="Arial" pitchFamily="34" charset="0"/>
            <a:cs typeface="Arial" pitchFamily="34" charset="0"/>
          </a:endParaRPr>
        </a:p>
      </dgm:t>
    </dgm:pt>
    <dgm:pt modelId="{D15A920D-3902-42C7-9CC3-DE9D9AD86BB4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PE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Calificación </a:t>
          </a:r>
        </a:p>
        <a:p>
          <a:r>
            <a:rPr lang="es-PE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(7)</a:t>
          </a:r>
        </a:p>
      </dgm:t>
    </dgm:pt>
    <dgm:pt modelId="{F0B524E3-F9F5-4456-95CF-CB85199C1D56}" type="parTrans" cxnId="{4EA6451E-AFBE-486F-B0C0-8BAA2FA3DCB1}">
      <dgm:prSet/>
      <dgm:spPr/>
      <dgm:t>
        <a:bodyPr/>
        <a:lstStyle/>
        <a:p>
          <a:endParaRPr lang="es-PE"/>
        </a:p>
      </dgm:t>
    </dgm:pt>
    <dgm:pt modelId="{23F527DD-DD94-4E7F-8FC1-6C6293BE0BF3}" type="sibTrans" cxnId="{4EA6451E-AFBE-486F-B0C0-8BAA2FA3DCB1}">
      <dgm:prSet/>
      <dgm:spPr>
        <a:solidFill>
          <a:srgbClr val="8B0B20"/>
        </a:solidFill>
      </dgm:spPr>
      <dgm:t>
        <a:bodyPr/>
        <a:lstStyle/>
        <a:p>
          <a:endParaRPr lang="es-PE" dirty="0">
            <a:latin typeface="Arial" pitchFamily="34" charset="0"/>
            <a:cs typeface="Arial" pitchFamily="34" charset="0"/>
          </a:endParaRPr>
        </a:p>
      </dgm:t>
    </dgm:pt>
    <dgm:pt modelId="{7E3B42BD-6ADE-4FA3-A853-EC75D118D515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PE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Seguimiento de la Calificación (8)</a:t>
          </a:r>
        </a:p>
      </dgm:t>
    </dgm:pt>
    <dgm:pt modelId="{B867E24C-F0C6-44C4-9F6B-7B64A0A45063}" type="parTrans" cxnId="{5C4E4EA2-A587-413B-BA23-1B22F28A1EE8}">
      <dgm:prSet/>
      <dgm:spPr/>
      <dgm:t>
        <a:bodyPr/>
        <a:lstStyle/>
        <a:p>
          <a:endParaRPr lang="es-PE"/>
        </a:p>
      </dgm:t>
    </dgm:pt>
    <dgm:pt modelId="{22C2DE50-2EF9-4FA9-95FC-2DF896EC65FF}" type="sibTrans" cxnId="{5C4E4EA2-A587-413B-BA23-1B22F28A1EE8}">
      <dgm:prSet/>
      <dgm:spPr/>
      <dgm:t>
        <a:bodyPr/>
        <a:lstStyle/>
        <a:p>
          <a:endParaRPr lang="es-PE"/>
        </a:p>
      </dgm:t>
    </dgm:pt>
    <dgm:pt modelId="{DA38C50A-7444-4CB9-AC34-D0329F69F96E}" type="pres">
      <dgm:prSet presAssocID="{8F4AC339-D85D-435F-8FBB-A7D8BF81B87C}" presName="Name0" presStyleCnt="0">
        <dgm:presLayoutVars>
          <dgm:dir/>
          <dgm:resizeHandles/>
        </dgm:presLayoutVars>
      </dgm:prSet>
      <dgm:spPr/>
    </dgm:pt>
    <dgm:pt modelId="{53367762-A2EE-4349-8A76-0FD2456CC043}" type="pres">
      <dgm:prSet presAssocID="{67CFA9F9-3392-4971-9F35-A3A8243B2EB6}" presName="compNode" presStyleCnt="0"/>
      <dgm:spPr/>
    </dgm:pt>
    <dgm:pt modelId="{67BA84CE-06B0-47EE-B65F-D072E8E10CE9}" type="pres">
      <dgm:prSet presAssocID="{67CFA9F9-3392-4971-9F35-A3A8243B2EB6}" presName="dummyConnPt" presStyleCnt="0"/>
      <dgm:spPr/>
    </dgm:pt>
    <dgm:pt modelId="{713DBC05-8066-499D-B8A2-43B0DE983BE7}" type="pres">
      <dgm:prSet presAssocID="{67CFA9F9-3392-4971-9F35-A3A8243B2EB6}" presName="node" presStyleLbl="node1" presStyleIdx="0" presStyleCnt="8">
        <dgm:presLayoutVars>
          <dgm:bulletEnabled val="1"/>
        </dgm:presLayoutVars>
      </dgm:prSet>
      <dgm:spPr/>
    </dgm:pt>
    <dgm:pt modelId="{8DAE6BD7-B64A-46AA-B296-5450FA0F75DF}" type="pres">
      <dgm:prSet presAssocID="{88AC683A-6E6A-4531-9873-F60E2B1BEA0B}" presName="sibTrans" presStyleLbl="bgSibTrans2D1" presStyleIdx="0" presStyleCnt="7"/>
      <dgm:spPr/>
    </dgm:pt>
    <dgm:pt modelId="{81233822-EF60-41FD-B0FB-D37369A31115}" type="pres">
      <dgm:prSet presAssocID="{BED5B004-88AB-4AFE-A943-E7826E07EEDB}" presName="compNode" presStyleCnt="0"/>
      <dgm:spPr/>
    </dgm:pt>
    <dgm:pt modelId="{4215ABC8-DEC5-4AE6-B2F6-BAEB75CF14A7}" type="pres">
      <dgm:prSet presAssocID="{BED5B004-88AB-4AFE-A943-E7826E07EEDB}" presName="dummyConnPt" presStyleCnt="0"/>
      <dgm:spPr/>
    </dgm:pt>
    <dgm:pt modelId="{1B7E94C4-D31C-4428-A0C2-91E1CB939936}" type="pres">
      <dgm:prSet presAssocID="{BED5B004-88AB-4AFE-A943-E7826E07EEDB}" presName="node" presStyleLbl="node1" presStyleIdx="1" presStyleCnt="8">
        <dgm:presLayoutVars>
          <dgm:bulletEnabled val="1"/>
        </dgm:presLayoutVars>
      </dgm:prSet>
      <dgm:spPr/>
    </dgm:pt>
    <dgm:pt modelId="{BFFF4D4E-ECA8-46DA-9EAB-1D274A8C18C4}" type="pres">
      <dgm:prSet presAssocID="{4F0269BF-EF8D-45D9-8E1F-78E10A3B5227}" presName="sibTrans" presStyleLbl="bgSibTrans2D1" presStyleIdx="1" presStyleCnt="7"/>
      <dgm:spPr/>
    </dgm:pt>
    <dgm:pt modelId="{2F4BD44E-A543-489E-A5FB-3756B5A5CBDD}" type="pres">
      <dgm:prSet presAssocID="{053F2230-DE8F-4214-A484-CAB317DA98E0}" presName="compNode" presStyleCnt="0"/>
      <dgm:spPr/>
    </dgm:pt>
    <dgm:pt modelId="{1EBE41A5-8E42-4647-A56D-48122B3C8087}" type="pres">
      <dgm:prSet presAssocID="{053F2230-DE8F-4214-A484-CAB317DA98E0}" presName="dummyConnPt" presStyleCnt="0"/>
      <dgm:spPr/>
    </dgm:pt>
    <dgm:pt modelId="{B1CEE1C9-425B-43B2-8280-C9B58264D7F0}" type="pres">
      <dgm:prSet presAssocID="{053F2230-DE8F-4214-A484-CAB317DA98E0}" presName="node" presStyleLbl="node1" presStyleIdx="2" presStyleCnt="8">
        <dgm:presLayoutVars>
          <dgm:bulletEnabled val="1"/>
        </dgm:presLayoutVars>
      </dgm:prSet>
      <dgm:spPr/>
    </dgm:pt>
    <dgm:pt modelId="{365FD718-061D-4BB0-9A92-430FE9EAA620}" type="pres">
      <dgm:prSet presAssocID="{E476B1F1-F59D-48DD-B53B-4DC2F7A32DBA}" presName="sibTrans" presStyleLbl="bgSibTrans2D1" presStyleIdx="2" presStyleCnt="7"/>
      <dgm:spPr/>
    </dgm:pt>
    <dgm:pt modelId="{B9BB41BB-7428-4C1A-AB12-539477EDA7A2}" type="pres">
      <dgm:prSet presAssocID="{AB9ACF9A-1681-4EE5-B584-030E85E89B4A}" presName="compNode" presStyleCnt="0"/>
      <dgm:spPr/>
    </dgm:pt>
    <dgm:pt modelId="{EB770714-3244-475A-AD38-11F6E3A2F880}" type="pres">
      <dgm:prSet presAssocID="{AB9ACF9A-1681-4EE5-B584-030E85E89B4A}" presName="dummyConnPt" presStyleCnt="0"/>
      <dgm:spPr/>
    </dgm:pt>
    <dgm:pt modelId="{3862A884-1F7D-4F28-A5AA-3B9756136BAA}" type="pres">
      <dgm:prSet presAssocID="{AB9ACF9A-1681-4EE5-B584-030E85E89B4A}" presName="node" presStyleLbl="node1" presStyleIdx="3" presStyleCnt="8">
        <dgm:presLayoutVars>
          <dgm:bulletEnabled val="1"/>
        </dgm:presLayoutVars>
      </dgm:prSet>
      <dgm:spPr/>
    </dgm:pt>
    <dgm:pt modelId="{570542ED-F5B5-43D3-AC39-82C3CB6C6323}" type="pres">
      <dgm:prSet presAssocID="{757AD621-DD07-4BB9-B43F-46C531458EAB}" presName="sibTrans" presStyleLbl="bgSibTrans2D1" presStyleIdx="3" presStyleCnt="7"/>
      <dgm:spPr/>
    </dgm:pt>
    <dgm:pt modelId="{AD1E1F81-3056-41D9-B165-E62F1531AD87}" type="pres">
      <dgm:prSet presAssocID="{3080829A-CC13-4A05-AE66-DEED2B967772}" presName="compNode" presStyleCnt="0"/>
      <dgm:spPr/>
    </dgm:pt>
    <dgm:pt modelId="{C8FF84B9-DB0C-49A3-9AFE-A5B4B9B38E66}" type="pres">
      <dgm:prSet presAssocID="{3080829A-CC13-4A05-AE66-DEED2B967772}" presName="dummyConnPt" presStyleCnt="0"/>
      <dgm:spPr/>
    </dgm:pt>
    <dgm:pt modelId="{335B880F-6969-4F1A-807D-AD80BB2DF44C}" type="pres">
      <dgm:prSet presAssocID="{3080829A-CC13-4A05-AE66-DEED2B967772}" presName="node" presStyleLbl="node1" presStyleIdx="4" presStyleCnt="8">
        <dgm:presLayoutVars>
          <dgm:bulletEnabled val="1"/>
        </dgm:presLayoutVars>
      </dgm:prSet>
      <dgm:spPr/>
    </dgm:pt>
    <dgm:pt modelId="{EF493282-B0DE-40D0-8E0E-F78F6ED14411}" type="pres">
      <dgm:prSet presAssocID="{453252A4-4E21-4511-9467-FE098DE918AB}" presName="sibTrans" presStyleLbl="bgSibTrans2D1" presStyleIdx="4" presStyleCnt="7"/>
      <dgm:spPr/>
    </dgm:pt>
    <dgm:pt modelId="{949BF43E-FE0E-4257-9556-E25BB0A9DAD7}" type="pres">
      <dgm:prSet presAssocID="{A0A9586F-DEB6-4E3D-868F-CB8DE99EBCDA}" presName="compNode" presStyleCnt="0"/>
      <dgm:spPr/>
    </dgm:pt>
    <dgm:pt modelId="{252213BC-1AF8-4F50-8E56-2E4FF81708BA}" type="pres">
      <dgm:prSet presAssocID="{A0A9586F-DEB6-4E3D-868F-CB8DE99EBCDA}" presName="dummyConnPt" presStyleCnt="0"/>
      <dgm:spPr/>
    </dgm:pt>
    <dgm:pt modelId="{785A451B-ED5D-4B9D-AA29-EF58C1047349}" type="pres">
      <dgm:prSet presAssocID="{A0A9586F-DEB6-4E3D-868F-CB8DE99EBCDA}" presName="node" presStyleLbl="node1" presStyleIdx="5" presStyleCnt="8">
        <dgm:presLayoutVars>
          <dgm:bulletEnabled val="1"/>
        </dgm:presLayoutVars>
      </dgm:prSet>
      <dgm:spPr/>
    </dgm:pt>
    <dgm:pt modelId="{305E3839-E749-49C7-B207-FD56C4922026}" type="pres">
      <dgm:prSet presAssocID="{37BDADCB-7E03-4341-B5FE-ADFBD893C266}" presName="sibTrans" presStyleLbl="bgSibTrans2D1" presStyleIdx="5" presStyleCnt="7"/>
      <dgm:spPr/>
    </dgm:pt>
    <dgm:pt modelId="{72528190-303C-4313-8146-2BFA055D0982}" type="pres">
      <dgm:prSet presAssocID="{D15A920D-3902-42C7-9CC3-DE9D9AD86BB4}" presName="compNode" presStyleCnt="0"/>
      <dgm:spPr/>
    </dgm:pt>
    <dgm:pt modelId="{3526DC06-8F1B-4DD3-8177-E5F384688D3E}" type="pres">
      <dgm:prSet presAssocID="{D15A920D-3902-42C7-9CC3-DE9D9AD86BB4}" presName="dummyConnPt" presStyleCnt="0"/>
      <dgm:spPr/>
    </dgm:pt>
    <dgm:pt modelId="{62869F0E-1D39-4F3A-95AE-170F2BC39EBD}" type="pres">
      <dgm:prSet presAssocID="{D15A920D-3902-42C7-9CC3-DE9D9AD86BB4}" presName="node" presStyleLbl="node1" presStyleIdx="6" presStyleCnt="8">
        <dgm:presLayoutVars>
          <dgm:bulletEnabled val="1"/>
        </dgm:presLayoutVars>
      </dgm:prSet>
      <dgm:spPr/>
    </dgm:pt>
    <dgm:pt modelId="{850E8A14-C91B-43A4-8C44-C6074DCA9A2A}" type="pres">
      <dgm:prSet presAssocID="{23F527DD-DD94-4E7F-8FC1-6C6293BE0BF3}" presName="sibTrans" presStyleLbl="bgSibTrans2D1" presStyleIdx="6" presStyleCnt="7"/>
      <dgm:spPr/>
    </dgm:pt>
    <dgm:pt modelId="{386B48D6-D8CD-428F-B8C9-7084A3A24E42}" type="pres">
      <dgm:prSet presAssocID="{7E3B42BD-6ADE-4FA3-A853-EC75D118D515}" presName="compNode" presStyleCnt="0"/>
      <dgm:spPr/>
    </dgm:pt>
    <dgm:pt modelId="{CDF42557-3980-4CDF-8266-91CF1D4FDA0B}" type="pres">
      <dgm:prSet presAssocID="{7E3B42BD-6ADE-4FA3-A853-EC75D118D515}" presName="dummyConnPt" presStyleCnt="0"/>
      <dgm:spPr/>
    </dgm:pt>
    <dgm:pt modelId="{78D5FAA2-77C5-44A5-BC8E-35A13FE5005C}" type="pres">
      <dgm:prSet presAssocID="{7E3B42BD-6ADE-4FA3-A853-EC75D118D515}" presName="node" presStyleLbl="node1" presStyleIdx="7" presStyleCnt="8">
        <dgm:presLayoutVars>
          <dgm:bulletEnabled val="1"/>
        </dgm:presLayoutVars>
      </dgm:prSet>
      <dgm:spPr/>
    </dgm:pt>
  </dgm:ptLst>
  <dgm:cxnLst>
    <dgm:cxn modelId="{2E279004-04D0-4902-B881-F8E662AFDA01}" type="presOf" srcId="{23F527DD-DD94-4E7F-8FC1-6C6293BE0BF3}" destId="{850E8A14-C91B-43A4-8C44-C6074DCA9A2A}" srcOrd="0" destOrd="0" presId="urn:microsoft.com/office/officeart/2005/8/layout/bProcess4"/>
    <dgm:cxn modelId="{41903D06-19AA-46BD-B664-637FD3D5497E}" type="presOf" srcId="{3080829A-CC13-4A05-AE66-DEED2B967772}" destId="{335B880F-6969-4F1A-807D-AD80BB2DF44C}" srcOrd="0" destOrd="0" presId="urn:microsoft.com/office/officeart/2005/8/layout/bProcess4"/>
    <dgm:cxn modelId="{97800213-F282-4C49-B02D-51C4C6AF8C32}" srcId="{8F4AC339-D85D-435F-8FBB-A7D8BF81B87C}" destId="{67CFA9F9-3392-4971-9F35-A3A8243B2EB6}" srcOrd="0" destOrd="0" parTransId="{5CC19C95-1074-4148-93AA-06F856DB9A66}" sibTransId="{88AC683A-6E6A-4531-9873-F60E2B1BEA0B}"/>
    <dgm:cxn modelId="{7714C71C-BC7E-4988-9B4E-7455760D6CDE}" srcId="{8F4AC339-D85D-435F-8FBB-A7D8BF81B87C}" destId="{BED5B004-88AB-4AFE-A943-E7826E07EEDB}" srcOrd="1" destOrd="0" parTransId="{1E8C9278-F614-42FC-B36F-AD734BF83B89}" sibTransId="{4F0269BF-EF8D-45D9-8E1F-78E10A3B5227}"/>
    <dgm:cxn modelId="{4EA6451E-AFBE-486F-B0C0-8BAA2FA3DCB1}" srcId="{8F4AC339-D85D-435F-8FBB-A7D8BF81B87C}" destId="{D15A920D-3902-42C7-9CC3-DE9D9AD86BB4}" srcOrd="6" destOrd="0" parTransId="{F0B524E3-F9F5-4456-95CF-CB85199C1D56}" sibTransId="{23F527DD-DD94-4E7F-8FC1-6C6293BE0BF3}"/>
    <dgm:cxn modelId="{1DA6D431-0FEF-42C4-8683-C2150D2F0C19}" type="presOf" srcId="{37BDADCB-7E03-4341-B5FE-ADFBD893C266}" destId="{305E3839-E749-49C7-B207-FD56C4922026}" srcOrd="0" destOrd="0" presId="urn:microsoft.com/office/officeart/2005/8/layout/bProcess4"/>
    <dgm:cxn modelId="{F4767F35-41F7-443A-9D53-C404F8948146}" type="presOf" srcId="{4F0269BF-EF8D-45D9-8E1F-78E10A3B5227}" destId="{BFFF4D4E-ECA8-46DA-9EAB-1D274A8C18C4}" srcOrd="0" destOrd="0" presId="urn:microsoft.com/office/officeart/2005/8/layout/bProcess4"/>
    <dgm:cxn modelId="{FCB97138-4943-4CC4-A4B4-C917F1086B1A}" type="presOf" srcId="{AB9ACF9A-1681-4EE5-B584-030E85E89B4A}" destId="{3862A884-1F7D-4F28-A5AA-3B9756136BAA}" srcOrd="0" destOrd="0" presId="urn:microsoft.com/office/officeart/2005/8/layout/bProcess4"/>
    <dgm:cxn modelId="{8ED2D73F-0178-4E96-88CB-6600AAC3770A}" type="presOf" srcId="{A0A9586F-DEB6-4E3D-868F-CB8DE99EBCDA}" destId="{785A451B-ED5D-4B9D-AA29-EF58C1047349}" srcOrd="0" destOrd="0" presId="urn:microsoft.com/office/officeart/2005/8/layout/bProcess4"/>
    <dgm:cxn modelId="{4DFBD95D-5579-4E6C-8B1F-070D30D0C459}" srcId="{8F4AC339-D85D-435F-8FBB-A7D8BF81B87C}" destId="{053F2230-DE8F-4214-A484-CAB317DA98E0}" srcOrd="2" destOrd="0" parTransId="{AB041879-741D-438F-BDBF-3B46F7891CDC}" sibTransId="{E476B1F1-F59D-48DD-B53B-4DC2F7A32DBA}"/>
    <dgm:cxn modelId="{8663DB46-96AB-46A8-A22B-C99581D095DE}" type="presOf" srcId="{E476B1F1-F59D-48DD-B53B-4DC2F7A32DBA}" destId="{365FD718-061D-4BB0-9A92-430FE9EAA620}" srcOrd="0" destOrd="0" presId="urn:microsoft.com/office/officeart/2005/8/layout/bProcess4"/>
    <dgm:cxn modelId="{0DCE7D6B-51D1-4E8B-B965-0C790CF7EA31}" srcId="{8F4AC339-D85D-435F-8FBB-A7D8BF81B87C}" destId="{A0A9586F-DEB6-4E3D-868F-CB8DE99EBCDA}" srcOrd="5" destOrd="0" parTransId="{A89658C4-2523-4AB5-9D70-67F35EFC7309}" sibTransId="{37BDADCB-7E03-4341-B5FE-ADFBD893C266}"/>
    <dgm:cxn modelId="{A708044C-8A78-456E-B444-3CDF57915344}" type="presOf" srcId="{BED5B004-88AB-4AFE-A943-E7826E07EEDB}" destId="{1B7E94C4-D31C-4428-A0C2-91E1CB939936}" srcOrd="0" destOrd="0" presId="urn:microsoft.com/office/officeart/2005/8/layout/bProcess4"/>
    <dgm:cxn modelId="{CE2F9F52-43B8-49CA-A8F4-09ACE7B94AB1}" srcId="{8F4AC339-D85D-435F-8FBB-A7D8BF81B87C}" destId="{AB9ACF9A-1681-4EE5-B584-030E85E89B4A}" srcOrd="3" destOrd="0" parTransId="{8EE29390-0279-4A7C-AF22-47429970F054}" sibTransId="{757AD621-DD07-4BB9-B43F-46C531458EAB}"/>
    <dgm:cxn modelId="{BA87DE77-5A38-4500-8357-10E35564E59E}" type="presOf" srcId="{757AD621-DD07-4BB9-B43F-46C531458EAB}" destId="{570542ED-F5B5-43D3-AC39-82C3CB6C6323}" srcOrd="0" destOrd="0" presId="urn:microsoft.com/office/officeart/2005/8/layout/bProcess4"/>
    <dgm:cxn modelId="{A021547B-ECCB-4AB3-A5C3-38E9B084D0CD}" type="presOf" srcId="{053F2230-DE8F-4214-A484-CAB317DA98E0}" destId="{B1CEE1C9-425B-43B2-8280-C9B58264D7F0}" srcOrd="0" destOrd="0" presId="urn:microsoft.com/office/officeart/2005/8/layout/bProcess4"/>
    <dgm:cxn modelId="{E8930C7D-557F-4211-94E9-2FF30A64BCD0}" type="presOf" srcId="{7E3B42BD-6ADE-4FA3-A853-EC75D118D515}" destId="{78D5FAA2-77C5-44A5-BC8E-35A13FE5005C}" srcOrd="0" destOrd="0" presId="urn:microsoft.com/office/officeart/2005/8/layout/bProcess4"/>
    <dgm:cxn modelId="{DB454692-FB4A-4B77-A9F7-51EA284EC303}" type="presOf" srcId="{8F4AC339-D85D-435F-8FBB-A7D8BF81B87C}" destId="{DA38C50A-7444-4CB9-AC34-D0329F69F96E}" srcOrd="0" destOrd="0" presId="urn:microsoft.com/office/officeart/2005/8/layout/bProcess4"/>
    <dgm:cxn modelId="{52DF949A-2717-432C-8994-4B2575AA9134}" type="presOf" srcId="{67CFA9F9-3392-4971-9F35-A3A8243B2EB6}" destId="{713DBC05-8066-499D-B8A2-43B0DE983BE7}" srcOrd="0" destOrd="0" presId="urn:microsoft.com/office/officeart/2005/8/layout/bProcess4"/>
    <dgm:cxn modelId="{C243309F-1366-46C0-AFD0-257FE59B52C4}" srcId="{8F4AC339-D85D-435F-8FBB-A7D8BF81B87C}" destId="{3080829A-CC13-4A05-AE66-DEED2B967772}" srcOrd="4" destOrd="0" parTransId="{EA1EDF6E-A3F3-4A86-A7F3-6A86E6DB29B1}" sibTransId="{453252A4-4E21-4511-9467-FE098DE918AB}"/>
    <dgm:cxn modelId="{5C4E4EA2-A587-413B-BA23-1B22F28A1EE8}" srcId="{8F4AC339-D85D-435F-8FBB-A7D8BF81B87C}" destId="{7E3B42BD-6ADE-4FA3-A853-EC75D118D515}" srcOrd="7" destOrd="0" parTransId="{B867E24C-F0C6-44C4-9F6B-7B64A0A45063}" sibTransId="{22C2DE50-2EF9-4FA9-95FC-2DF896EC65FF}"/>
    <dgm:cxn modelId="{FCA898B4-F685-4964-98C3-BBF8FA8EFA96}" type="presOf" srcId="{D15A920D-3902-42C7-9CC3-DE9D9AD86BB4}" destId="{62869F0E-1D39-4F3A-95AE-170F2BC39EBD}" srcOrd="0" destOrd="0" presId="urn:microsoft.com/office/officeart/2005/8/layout/bProcess4"/>
    <dgm:cxn modelId="{600AABB9-FB50-4FA5-935E-DD11D455D856}" type="presOf" srcId="{453252A4-4E21-4511-9467-FE098DE918AB}" destId="{EF493282-B0DE-40D0-8E0E-F78F6ED14411}" srcOrd="0" destOrd="0" presId="urn:microsoft.com/office/officeart/2005/8/layout/bProcess4"/>
    <dgm:cxn modelId="{21EE61D1-3C73-4C19-990F-AF2DC5339EB1}" type="presOf" srcId="{88AC683A-6E6A-4531-9873-F60E2B1BEA0B}" destId="{8DAE6BD7-B64A-46AA-B296-5450FA0F75DF}" srcOrd="0" destOrd="0" presId="urn:microsoft.com/office/officeart/2005/8/layout/bProcess4"/>
    <dgm:cxn modelId="{EC1549C1-0635-4D71-BC22-B0A6B1B5A554}" type="presParOf" srcId="{DA38C50A-7444-4CB9-AC34-D0329F69F96E}" destId="{53367762-A2EE-4349-8A76-0FD2456CC043}" srcOrd="0" destOrd="0" presId="urn:microsoft.com/office/officeart/2005/8/layout/bProcess4"/>
    <dgm:cxn modelId="{FF44046B-7E37-403C-9964-DEF7B390AEEB}" type="presParOf" srcId="{53367762-A2EE-4349-8A76-0FD2456CC043}" destId="{67BA84CE-06B0-47EE-B65F-D072E8E10CE9}" srcOrd="0" destOrd="0" presId="urn:microsoft.com/office/officeart/2005/8/layout/bProcess4"/>
    <dgm:cxn modelId="{E8111FF3-259C-452A-AEBA-BD1924BAEE01}" type="presParOf" srcId="{53367762-A2EE-4349-8A76-0FD2456CC043}" destId="{713DBC05-8066-499D-B8A2-43B0DE983BE7}" srcOrd="1" destOrd="0" presId="urn:microsoft.com/office/officeart/2005/8/layout/bProcess4"/>
    <dgm:cxn modelId="{20E2FD92-9C38-4154-9D45-A5536AF671B8}" type="presParOf" srcId="{DA38C50A-7444-4CB9-AC34-D0329F69F96E}" destId="{8DAE6BD7-B64A-46AA-B296-5450FA0F75DF}" srcOrd="1" destOrd="0" presId="urn:microsoft.com/office/officeart/2005/8/layout/bProcess4"/>
    <dgm:cxn modelId="{4C03E984-9614-4675-8FAA-3BF4E1C86BF3}" type="presParOf" srcId="{DA38C50A-7444-4CB9-AC34-D0329F69F96E}" destId="{81233822-EF60-41FD-B0FB-D37369A31115}" srcOrd="2" destOrd="0" presId="urn:microsoft.com/office/officeart/2005/8/layout/bProcess4"/>
    <dgm:cxn modelId="{688BEC4C-FAF9-4C5E-B4FC-F0BFAAF06C37}" type="presParOf" srcId="{81233822-EF60-41FD-B0FB-D37369A31115}" destId="{4215ABC8-DEC5-4AE6-B2F6-BAEB75CF14A7}" srcOrd="0" destOrd="0" presId="urn:microsoft.com/office/officeart/2005/8/layout/bProcess4"/>
    <dgm:cxn modelId="{BCCDCF4F-269D-4BD6-ABA8-04B573D7D0D1}" type="presParOf" srcId="{81233822-EF60-41FD-B0FB-D37369A31115}" destId="{1B7E94C4-D31C-4428-A0C2-91E1CB939936}" srcOrd="1" destOrd="0" presId="urn:microsoft.com/office/officeart/2005/8/layout/bProcess4"/>
    <dgm:cxn modelId="{187CAFC7-0055-4987-A653-9AE78C9AE2C9}" type="presParOf" srcId="{DA38C50A-7444-4CB9-AC34-D0329F69F96E}" destId="{BFFF4D4E-ECA8-46DA-9EAB-1D274A8C18C4}" srcOrd="3" destOrd="0" presId="urn:microsoft.com/office/officeart/2005/8/layout/bProcess4"/>
    <dgm:cxn modelId="{9953BADE-25F8-4A96-A105-0C33A673FA60}" type="presParOf" srcId="{DA38C50A-7444-4CB9-AC34-D0329F69F96E}" destId="{2F4BD44E-A543-489E-A5FB-3756B5A5CBDD}" srcOrd="4" destOrd="0" presId="urn:microsoft.com/office/officeart/2005/8/layout/bProcess4"/>
    <dgm:cxn modelId="{3FB7286C-34A0-42EC-BDF4-340D3F733FDF}" type="presParOf" srcId="{2F4BD44E-A543-489E-A5FB-3756B5A5CBDD}" destId="{1EBE41A5-8E42-4647-A56D-48122B3C8087}" srcOrd="0" destOrd="0" presId="urn:microsoft.com/office/officeart/2005/8/layout/bProcess4"/>
    <dgm:cxn modelId="{A3F39A79-F40E-4CC7-AF74-DEA077DEC307}" type="presParOf" srcId="{2F4BD44E-A543-489E-A5FB-3756B5A5CBDD}" destId="{B1CEE1C9-425B-43B2-8280-C9B58264D7F0}" srcOrd="1" destOrd="0" presId="urn:microsoft.com/office/officeart/2005/8/layout/bProcess4"/>
    <dgm:cxn modelId="{1CA33C2E-A59B-4EB2-AE6E-55C95E4FD853}" type="presParOf" srcId="{DA38C50A-7444-4CB9-AC34-D0329F69F96E}" destId="{365FD718-061D-4BB0-9A92-430FE9EAA620}" srcOrd="5" destOrd="0" presId="urn:microsoft.com/office/officeart/2005/8/layout/bProcess4"/>
    <dgm:cxn modelId="{C34E2CBE-4E11-485C-8A5D-0DDB1D100345}" type="presParOf" srcId="{DA38C50A-7444-4CB9-AC34-D0329F69F96E}" destId="{B9BB41BB-7428-4C1A-AB12-539477EDA7A2}" srcOrd="6" destOrd="0" presId="urn:microsoft.com/office/officeart/2005/8/layout/bProcess4"/>
    <dgm:cxn modelId="{7D4C9D1E-A1A3-40CE-AF93-A7C58494A84D}" type="presParOf" srcId="{B9BB41BB-7428-4C1A-AB12-539477EDA7A2}" destId="{EB770714-3244-475A-AD38-11F6E3A2F880}" srcOrd="0" destOrd="0" presId="urn:microsoft.com/office/officeart/2005/8/layout/bProcess4"/>
    <dgm:cxn modelId="{6643C799-5E96-4E73-85C3-C16E5AB958F1}" type="presParOf" srcId="{B9BB41BB-7428-4C1A-AB12-539477EDA7A2}" destId="{3862A884-1F7D-4F28-A5AA-3B9756136BAA}" srcOrd="1" destOrd="0" presId="urn:microsoft.com/office/officeart/2005/8/layout/bProcess4"/>
    <dgm:cxn modelId="{A9107661-966F-4EF9-8722-6A50B00BA0C5}" type="presParOf" srcId="{DA38C50A-7444-4CB9-AC34-D0329F69F96E}" destId="{570542ED-F5B5-43D3-AC39-82C3CB6C6323}" srcOrd="7" destOrd="0" presId="urn:microsoft.com/office/officeart/2005/8/layout/bProcess4"/>
    <dgm:cxn modelId="{D7404D11-5F33-4406-957D-4AEB426EC2AD}" type="presParOf" srcId="{DA38C50A-7444-4CB9-AC34-D0329F69F96E}" destId="{AD1E1F81-3056-41D9-B165-E62F1531AD87}" srcOrd="8" destOrd="0" presId="urn:microsoft.com/office/officeart/2005/8/layout/bProcess4"/>
    <dgm:cxn modelId="{F73C90E2-353D-4414-8AB7-D35204B56D44}" type="presParOf" srcId="{AD1E1F81-3056-41D9-B165-E62F1531AD87}" destId="{C8FF84B9-DB0C-49A3-9AFE-A5B4B9B38E66}" srcOrd="0" destOrd="0" presId="urn:microsoft.com/office/officeart/2005/8/layout/bProcess4"/>
    <dgm:cxn modelId="{7421D691-6394-4D0A-960F-D798C8955004}" type="presParOf" srcId="{AD1E1F81-3056-41D9-B165-E62F1531AD87}" destId="{335B880F-6969-4F1A-807D-AD80BB2DF44C}" srcOrd="1" destOrd="0" presId="urn:microsoft.com/office/officeart/2005/8/layout/bProcess4"/>
    <dgm:cxn modelId="{168DF59A-45C6-4658-B774-F572BD124249}" type="presParOf" srcId="{DA38C50A-7444-4CB9-AC34-D0329F69F96E}" destId="{EF493282-B0DE-40D0-8E0E-F78F6ED14411}" srcOrd="9" destOrd="0" presId="urn:microsoft.com/office/officeart/2005/8/layout/bProcess4"/>
    <dgm:cxn modelId="{8BDCAEA7-E508-4CDE-8EBF-B71669049B28}" type="presParOf" srcId="{DA38C50A-7444-4CB9-AC34-D0329F69F96E}" destId="{949BF43E-FE0E-4257-9556-E25BB0A9DAD7}" srcOrd="10" destOrd="0" presId="urn:microsoft.com/office/officeart/2005/8/layout/bProcess4"/>
    <dgm:cxn modelId="{97EE367A-AFC0-4DBB-BA4E-3CAFC586DB8D}" type="presParOf" srcId="{949BF43E-FE0E-4257-9556-E25BB0A9DAD7}" destId="{252213BC-1AF8-4F50-8E56-2E4FF81708BA}" srcOrd="0" destOrd="0" presId="urn:microsoft.com/office/officeart/2005/8/layout/bProcess4"/>
    <dgm:cxn modelId="{48A24161-E93B-4AB9-977D-7CB785454CE2}" type="presParOf" srcId="{949BF43E-FE0E-4257-9556-E25BB0A9DAD7}" destId="{785A451B-ED5D-4B9D-AA29-EF58C1047349}" srcOrd="1" destOrd="0" presId="urn:microsoft.com/office/officeart/2005/8/layout/bProcess4"/>
    <dgm:cxn modelId="{5557BAF5-A162-4B41-BCD3-47AB8EAA1091}" type="presParOf" srcId="{DA38C50A-7444-4CB9-AC34-D0329F69F96E}" destId="{305E3839-E749-49C7-B207-FD56C4922026}" srcOrd="11" destOrd="0" presId="urn:microsoft.com/office/officeart/2005/8/layout/bProcess4"/>
    <dgm:cxn modelId="{AD4A386E-CCE2-41B2-AD3F-E4AE153BE722}" type="presParOf" srcId="{DA38C50A-7444-4CB9-AC34-D0329F69F96E}" destId="{72528190-303C-4313-8146-2BFA055D0982}" srcOrd="12" destOrd="0" presId="urn:microsoft.com/office/officeart/2005/8/layout/bProcess4"/>
    <dgm:cxn modelId="{5D21D639-D9AA-4E72-AA8B-CFF60E1F8450}" type="presParOf" srcId="{72528190-303C-4313-8146-2BFA055D0982}" destId="{3526DC06-8F1B-4DD3-8177-E5F384688D3E}" srcOrd="0" destOrd="0" presId="urn:microsoft.com/office/officeart/2005/8/layout/bProcess4"/>
    <dgm:cxn modelId="{83D342A9-F984-4735-8883-8A1558DD15AF}" type="presParOf" srcId="{72528190-303C-4313-8146-2BFA055D0982}" destId="{62869F0E-1D39-4F3A-95AE-170F2BC39EBD}" srcOrd="1" destOrd="0" presId="urn:microsoft.com/office/officeart/2005/8/layout/bProcess4"/>
    <dgm:cxn modelId="{598EF4D7-DDE1-4189-8993-ACD9827F978F}" type="presParOf" srcId="{DA38C50A-7444-4CB9-AC34-D0329F69F96E}" destId="{850E8A14-C91B-43A4-8C44-C6074DCA9A2A}" srcOrd="13" destOrd="0" presId="urn:microsoft.com/office/officeart/2005/8/layout/bProcess4"/>
    <dgm:cxn modelId="{534BD268-3C3E-48D4-B8D4-31A2DB5C4D61}" type="presParOf" srcId="{DA38C50A-7444-4CB9-AC34-D0329F69F96E}" destId="{386B48D6-D8CD-428F-B8C9-7084A3A24E42}" srcOrd="14" destOrd="0" presId="urn:microsoft.com/office/officeart/2005/8/layout/bProcess4"/>
    <dgm:cxn modelId="{E404DDBC-BB88-4BFF-A092-8E3140985CB9}" type="presParOf" srcId="{386B48D6-D8CD-428F-B8C9-7084A3A24E42}" destId="{CDF42557-3980-4CDF-8266-91CF1D4FDA0B}" srcOrd="0" destOrd="0" presId="urn:microsoft.com/office/officeart/2005/8/layout/bProcess4"/>
    <dgm:cxn modelId="{A7872A8A-8C15-4C2B-990B-02A28DBA9117}" type="presParOf" srcId="{386B48D6-D8CD-428F-B8C9-7084A3A24E42}" destId="{78D5FAA2-77C5-44A5-BC8E-35A13FE5005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E6BD7-B64A-46AA-B296-5450FA0F75DF}">
      <dsp:nvSpPr>
        <dsp:cNvPr id="0" name=""/>
        <dsp:cNvSpPr/>
      </dsp:nvSpPr>
      <dsp:spPr>
        <a:xfrm rot="5400000">
          <a:off x="-120387" y="812638"/>
          <a:ext cx="1261395" cy="152487"/>
        </a:xfrm>
        <a:prstGeom prst="rect">
          <a:avLst/>
        </a:prstGeom>
        <a:solidFill>
          <a:srgbClr val="8B0B2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DBC05-8066-499D-B8A2-43B0DE983BE7}">
      <dsp:nvSpPr>
        <dsp:cNvPr id="0" name=""/>
        <dsp:cNvSpPr/>
      </dsp:nvSpPr>
      <dsp:spPr>
        <a:xfrm>
          <a:off x="166782" y="3176"/>
          <a:ext cx="1694306" cy="101658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Relevamiento de la Información (1)</a:t>
          </a:r>
        </a:p>
      </dsp:txBody>
      <dsp:txXfrm>
        <a:off x="196557" y="32951"/>
        <a:ext cx="1634756" cy="957033"/>
      </dsp:txXfrm>
    </dsp:sp>
    <dsp:sp modelId="{BFFF4D4E-ECA8-46DA-9EAB-1D274A8C18C4}">
      <dsp:nvSpPr>
        <dsp:cNvPr id="0" name=""/>
        <dsp:cNvSpPr/>
      </dsp:nvSpPr>
      <dsp:spPr>
        <a:xfrm rot="5400000">
          <a:off x="-120387" y="2083368"/>
          <a:ext cx="1261395" cy="152487"/>
        </a:xfrm>
        <a:prstGeom prst="rect">
          <a:avLst/>
        </a:prstGeom>
        <a:solidFill>
          <a:srgbClr val="8B0B2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E94C4-D31C-4428-A0C2-91E1CB939936}">
      <dsp:nvSpPr>
        <dsp:cNvPr id="0" name=""/>
        <dsp:cNvSpPr/>
      </dsp:nvSpPr>
      <dsp:spPr>
        <a:xfrm>
          <a:off x="166782" y="1273906"/>
          <a:ext cx="1694306" cy="101658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Análisis de la Información (2)</a:t>
          </a:r>
        </a:p>
      </dsp:txBody>
      <dsp:txXfrm>
        <a:off x="196557" y="1303681"/>
        <a:ext cx="1634756" cy="957033"/>
      </dsp:txXfrm>
    </dsp:sp>
    <dsp:sp modelId="{365FD718-061D-4BB0-9A92-430FE9EAA620}">
      <dsp:nvSpPr>
        <dsp:cNvPr id="0" name=""/>
        <dsp:cNvSpPr/>
      </dsp:nvSpPr>
      <dsp:spPr>
        <a:xfrm>
          <a:off x="514977" y="2718733"/>
          <a:ext cx="2244093" cy="152487"/>
        </a:xfrm>
        <a:prstGeom prst="rect">
          <a:avLst/>
        </a:prstGeom>
        <a:solidFill>
          <a:srgbClr val="8B0B2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EE1C9-425B-43B2-8280-C9B58264D7F0}">
      <dsp:nvSpPr>
        <dsp:cNvPr id="0" name=""/>
        <dsp:cNvSpPr/>
      </dsp:nvSpPr>
      <dsp:spPr>
        <a:xfrm>
          <a:off x="166782" y="2544635"/>
          <a:ext cx="1694306" cy="101658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Reunión con Principales Representantes (3)</a:t>
          </a:r>
        </a:p>
      </dsp:txBody>
      <dsp:txXfrm>
        <a:off x="196557" y="2574410"/>
        <a:ext cx="1634756" cy="957033"/>
      </dsp:txXfrm>
    </dsp:sp>
    <dsp:sp modelId="{570542ED-F5B5-43D3-AC39-82C3CB6C6323}">
      <dsp:nvSpPr>
        <dsp:cNvPr id="0" name=""/>
        <dsp:cNvSpPr/>
      </dsp:nvSpPr>
      <dsp:spPr>
        <a:xfrm rot="16200000">
          <a:off x="2133040" y="2083368"/>
          <a:ext cx="1261395" cy="152487"/>
        </a:xfrm>
        <a:prstGeom prst="rect">
          <a:avLst/>
        </a:prstGeom>
        <a:solidFill>
          <a:srgbClr val="8B0B2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2A884-1F7D-4F28-A5AA-3B9756136BAA}">
      <dsp:nvSpPr>
        <dsp:cNvPr id="0" name=""/>
        <dsp:cNvSpPr/>
      </dsp:nvSpPr>
      <dsp:spPr>
        <a:xfrm>
          <a:off x="2420209" y="2544635"/>
          <a:ext cx="1694306" cy="101658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Elaboración del Informe Preliminar (4)</a:t>
          </a:r>
        </a:p>
      </dsp:txBody>
      <dsp:txXfrm>
        <a:off x="2449984" y="2574410"/>
        <a:ext cx="1634756" cy="957033"/>
      </dsp:txXfrm>
    </dsp:sp>
    <dsp:sp modelId="{EF493282-B0DE-40D0-8E0E-F78F6ED14411}">
      <dsp:nvSpPr>
        <dsp:cNvPr id="0" name=""/>
        <dsp:cNvSpPr/>
      </dsp:nvSpPr>
      <dsp:spPr>
        <a:xfrm rot="16200000">
          <a:off x="2133040" y="812638"/>
          <a:ext cx="1261395" cy="152487"/>
        </a:xfrm>
        <a:prstGeom prst="rect">
          <a:avLst/>
        </a:prstGeom>
        <a:solidFill>
          <a:srgbClr val="8B0B2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B880F-6969-4F1A-807D-AD80BB2DF44C}">
      <dsp:nvSpPr>
        <dsp:cNvPr id="0" name=""/>
        <dsp:cNvSpPr/>
      </dsp:nvSpPr>
      <dsp:spPr>
        <a:xfrm>
          <a:off x="2420209" y="1273906"/>
          <a:ext cx="1694306" cy="101658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Remisión del Informe Preliminar a la Entidad (5)</a:t>
          </a:r>
        </a:p>
      </dsp:txBody>
      <dsp:txXfrm>
        <a:off x="2449984" y="1303681"/>
        <a:ext cx="1634756" cy="957033"/>
      </dsp:txXfrm>
    </dsp:sp>
    <dsp:sp modelId="{305E3839-E749-49C7-B207-FD56C4922026}">
      <dsp:nvSpPr>
        <dsp:cNvPr id="0" name=""/>
        <dsp:cNvSpPr/>
      </dsp:nvSpPr>
      <dsp:spPr>
        <a:xfrm>
          <a:off x="2768405" y="177273"/>
          <a:ext cx="2244093" cy="152487"/>
        </a:xfrm>
        <a:prstGeom prst="rect">
          <a:avLst/>
        </a:prstGeom>
        <a:solidFill>
          <a:srgbClr val="8B0B2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A451B-ED5D-4B9D-AA29-EF58C1047349}">
      <dsp:nvSpPr>
        <dsp:cNvPr id="0" name=""/>
        <dsp:cNvSpPr/>
      </dsp:nvSpPr>
      <dsp:spPr>
        <a:xfrm>
          <a:off x="2420209" y="3176"/>
          <a:ext cx="1694306" cy="101658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Sesión de Comité (6)</a:t>
          </a:r>
        </a:p>
      </dsp:txBody>
      <dsp:txXfrm>
        <a:off x="2449984" y="32951"/>
        <a:ext cx="1634756" cy="957033"/>
      </dsp:txXfrm>
    </dsp:sp>
    <dsp:sp modelId="{850E8A14-C91B-43A4-8C44-C6074DCA9A2A}">
      <dsp:nvSpPr>
        <dsp:cNvPr id="0" name=""/>
        <dsp:cNvSpPr/>
      </dsp:nvSpPr>
      <dsp:spPr>
        <a:xfrm rot="5400000">
          <a:off x="4386467" y="812638"/>
          <a:ext cx="1261395" cy="152487"/>
        </a:xfrm>
        <a:prstGeom prst="rect">
          <a:avLst/>
        </a:prstGeom>
        <a:solidFill>
          <a:srgbClr val="8B0B2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69F0E-1D39-4F3A-95AE-170F2BC39EBD}">
      <dsp:nvSpPr>
        <dsp:cNvPr id="0" name=""/>
        <dsp:cNvSpPr/>
      </dsp:nvSpPr>
      <dsp:spPr>
        <a:xfrm>
          <a:off x="4673637" y="3176"/>
          <a:ext cx="1694306" cy="101658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Calificación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(7)</a:t>
          </a:r>
        </a:p>
      </dsp:txBody>
      <dsp:txXfrm>
        <a:off x="4703412" y="32951"/>
        <a:ext cx="1634756" cy="957033"/>
      </dsp:txXfrm>
    </dsp:sp>
    <dsp:sp modelId="{78D5FAA2-77C5-44A5-BC8E-35A13FE5005C}">
      <dsp:nvSpPr>
        <dsp:cNvPr id="0" name=""/>
        <dsp:cNvSpPr/>
      </dsp:nvSpPr>
      <dsp:spPr>
        <a:xfrm>
          <a:off x="4673637" y="1273906"/>
          <a:ext cx="1694306" cy="101658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solidFill>
                <a:srgbClr val="8B0B20"/>
              </a:solidFill>
              <a:latin typeface="Candara" panose="020E0502030303020204" pitchFamily="34" charset="0"/>
              <a:ea typeface="Tahoma" pitchFamily="34" charset="0"/>
              <a:cs typeface="Arial" pitchFamily="34" charset="0"/>
            </a:rPr>
            <a:t>Seguimiento de la Calificación (8)</a:t>
          </a:r>
        </a:p>
      </dsp:txBody>
      <dsp:txXfrm>
        <a:off x="4703412" y="1303681"/>
        <a:ext cx="1634756" cy="957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0872DAD-8430-3845-AF89-2DCD8E17C6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t" anchorCtr="0" compatLnSpc="1">
            <a:prstTxWarp prst="textNoShape">
              <a:avLst/>
            </a:prstTxWarp>
          </a:bodyPr>
          <a:lstStyle>
            <a:lvl1pPr algn="l" defTabSz="986929" eaLnBrk="0" hangingPunct="0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32D3933-9714-F74C-8735-30A46FC8F8C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t" anchorCtr="0" compatLnSpc="1">
            <a:prstTxWarp prst="textNoShape">
              <a:avLst/>
            </a:prstTxWarp>
          </a:bodyPr>
          <a:lstStyle>
            <a:lvl1pPr algn="r" defTabSz="986929" eaLnBrk="0" hangingPunct="0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36CB77F-F6FE-5947-9676-C5EE10606E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4950"/>
            <a:ext cx="31702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b" anchorCtr="0" compatLnSpc="1">
            <a:prstTxWarp prst="textNoShape">
              <a:avLst/>
            </a:prstTxWarp>
          </a:bodyPr>
          <a:lstStyle>
            <a:lvl1pPr algn="l" defTabSz="986929" eaLnBrk="0" hangingPunct="0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14DE2ED-4D96-6E46-BE01-4E7FF9D3D74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4950"/>
            <a:ext cx="3170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b" anchorCtr="0" compatLnSpc="1">
            <a:prstTxWarp prst="textNoShape">
              <a:avLst/>
            </a:prstTxWarp>
          </a:bodyPr>
          <a:lstStyle>
            <a:lvl1pPr algn="r" defTabSz="986929" eaLnBrk="0" hangingPunct="0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C14D721-EAD2-C844-A20C-7D3336D59BB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BE4D4B7-AA37-2C44-B31B-151F8C6148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t" anchorCtr="0" compatLnSpc="1">
            <a:prstTxWarp prst="textNoShape">
              <a:avLst/>
            </a:prstTxWarp>
          </a:bodyPr>
          <a:lstStyle>
            <a:lvl1pPr algn="l" defTabSz="986929" eaLnBrk="0" hangingPunct="0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EBE3538-E730-3E42-B4A6-D0A1326FEE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t" anchorCtr="0" compatLnSpc="1">
            <a:prstTxWarp prst="textNoShape">
              <a:avLst/>
            </a:prstTxWarp>
          </a:bodyPr>
          <a:lstStyle>
            <a:lvl1pPr algn="r" defTabSz="986929" eaLnBrk="0" hangingPunct="0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D77E26A-2A33-FC4A-9858-2E6D4ACE70B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7938" y="714375"/>
            <a:ext cx="4759325" cy="3568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F033981-419C-C94E-9159-9013F7FD42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21200"/>
            <a:ext cx="53625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0BC67005-4B3A-AC43-BCBA-34B98BD261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4950"/>
            <a:ext cx="31702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b" anchorCtr="0" compatLnSpc="1">
            <a:prstTxWarp prst="textNoShape">
              <a:avLst/>
            </a:prstTxWarp>
          </a:bodyPr>
          <a:lstStyle>
            <a:lvl1pPr algn="l" defTabSz="986929" eaLnBrk="0" hangingPunct="0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5752BB2-7258-0049-9545-8329D95EEF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4950"/>
            <a:ext cx="3170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b" anchorCtr="0" compatLnSpc="1">
            <a:prstTxWarp prst="textNoShape">
              <a:avLst/>
            </a:prstTxWarp>
          </a:bodyPr>
          <a:lstStyle>
            <a:lvl1pPr algn="r" defTabSz="986929" eaLnBrk="0" hangingPunct="0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D1440EE-8514-8546-8731-DE8DA8A8C32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83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5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9700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6055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Marcador de imagen de diapositiva 1">
            <a:extLst>
              <a:ext uri="{FF2B5EF4-FFF2-40B4-BE49-F238E27FC236}">
                <a16:creationId xmlns:a16="http://schemas.microsoft.com/office/drawing/2014/main" id="{8E334302-AF44-214C-933F-D2393D1EB6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Marcador de notas 2">
            <a:extLst>
              <a:ext uri="{FF2B5EF4-FFF2-40B4-BE49-F238E27FC236}">
                <a16:creationId xmlns:a16="http://schemas.microsoft.com/office/drawing/2014/main" id="{B66C3FC1-5D6B-D74B-AEBC-09BAD56F0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5123" name="Marcador de número de diapositiva 3">
            <a:extLst>
              <a:ext uri="{FF2B5EF4-FFF2-40B4-BE49-F238E27FC236}">
                <a16:creationId xmlns:a16="http://schemas.microsoft.com/office/drawing/2014/main" id="{8EE4BC30-CF4C-EE46-B070-C33A32AECB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8AE81209-593A-B64A-A745-5E4DA59D549C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091602AE-BE07-3E49-AB9B-0F3A8B28BB7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4950"/>
            <a:ext cx="31702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20" tIns="49482" rIns="97320" bIns="49482" anchor="b"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1C9CD9EA-CC17-B04A-A8D9-40E8C7A9D2B2}" type="slidenum">
              <a:rPr lang="en-US" altLang="es-PY" b="0">
                <a:solidFill>
                  <a:schemeClr val="tx1"/>
                </a:solidFill>
                <a:latin typeface="Times New Roman" panose="02020603050405020304" pitchFamily="18" charset="0"/>
              </a:rPr>
              <a:pPr algn="r">
                <a:buFont typeface="Wingdings" pitchFamily="2" charset="2"/>
                <a:buNone/>
              </a:pPr>
              <a:t>10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FAA3DE16-8BA9-954A-8195-CD18CD947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6C096EA-6156-C945-ACFC-E6F8EBFCA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Y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1CD84779-B910-6D48-9FC8-AA9464C51F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4950"/>
            <a:ext cx="31702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20" tIns="49482" rIns="97320" bIns="49482" anchor="b"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A4E38985-807E-2242-873D-4326D818A080}" type="slidenum">
              <a:rPr lang="en-US" altLang="es-PY" b="0">
                <a:solidFill>
                  <a:schemeClr val="tx1"/>
                </a:solidFill>
                <a:latin typeface="Times New Roman" panose="02020603050405020304" pitchFamily="18" charset="0"/>
              </a:rPr>
              <a:pPr algn="r">
                <a:buFont typeface="Wingdings" pitchFamily="2" charset="2"/>
                <a:buNone/>
              </a:pPr>
              <a:t>11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C4348C2B-740F-9343-9F73-806AF79F31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290A597-96E2-FB41-A3A0-025E9FAB0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Y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Marcador de imagen de diapositiva 1">
            <a:extLst>
              <a:ext uri="{FF2B5EF4-FFF2-40B4-BE49-F238E27FC236}">
                <a16:creationId xmlns:a16="http://schemas.microsoft.com/office/drawing/2014/main" id="{55BFEEE3-4A3F-9E49-8674-97B32358F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Marcador de notas 2">
            <a:extLst>
              <a:ext uri="{FF2B5EF4-FFF2-40B4-BE49-F238E27FC236}">
                <a16:creationId xmlns:a16="http://schemas.microsoft.com/office/drawing/2014/main" id="{028E9109-E833-C149-B267-0C9EF800F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 dirty="0"/>
          </a:p>
        </p:txBody>
      </p:sp>
      <p:sp>
        <p:nvSpPr>
          <p:cNvPr id="13315" name="Marcador de número de diapositiva 3">
            <a:extLst>
              <a:ext uri="{FF2B5EF4-FFF2-40B4-BE49-F238E27FC236}">
                <a16:creationId xmlns:a16="http://schemas.microsoft.com/office/drawing/2014/main" id="{2BE06176-533D-2041-935F-917BD0AA7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6E253E51-B29E-D544-AE17-D9A26580C3E7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440EE-8514-8546-8731-DE8DA8A8C3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99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3D64B1BA-F98A-F847-B167-AD582BA6657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4950"/>
            <a:ext cx="31702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20" tIns="49482" rIns="97320" bIns="49482" anchor="b"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AB8F64FB-8CE4-CD4E-9F79-E671EEE968EF}" type="slidenum">
              <a:rPr lang="en-US" altLang="es-PY" b="0">
                <a:solidFill>
                  <a:schemeClr val="tx1"/>
                </a:solidFill>
                <a:latin typeface="Times New Roman" panose="02020603050405020304" pitchFamily="18" charset="0"/>
              </a:rPr>
              <a:pPr algn="r">
                <a:buFont typeface="Wingdings" pitchFamily="2" charset="2"/>
                <a:buNone/>
              </a:pPr>
              <a:t>14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2550391-F1AC-9046-AB98-C1F2E7890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AACF92C-7FEC-674F-B50E-E70290D6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Y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8E2E05-DB87-294B-BFD9-DA11C167B6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4950"/>
            <a:ext cx="31702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20" tIns="49482" rIns="97320" bIns="49482" anchor="b"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B2EF18A3-DC25-3B48-81BB-2FF07585A93F}" type="slidenum">
              <a:rPr lang="en-US" altLang="es-PY" b="0">
                <a:solidFill>
                  <a:schemeClr val="tx1"/>
                </a:solidFill>
                <a:latin typeface="Times New Roman" panose="02020603050405020304" pitchFamily="18" charset="0"/>
              </a:rPr>
              <a:pPr algn="r">
                <a:buFont typeface="Wingdings" pitchFamily="2" charset="2"/>
                <a:buNone/>
              </a:pPr>
              <a:t>15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B03366E-1231-5E4E-9C1F-8F0631E90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25E4F78-D19E-424B-B2D9-51D0D91C3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Y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imagen de diapositiva 1">
            <a:extLst>
              <a:ext uri="{FF2B5EF4-FFF2-40B4-BE49-F238E27FC236}">
                <a16:creationId xmlns:a16="http://schemas.microsoft.com/office/drawing/2014/main" id="{ECA23814-61D7-7646-A669-0C0203076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Marcador de notas 2">
            <a:extLst>
              <a:ext uri="{FF2B5EF4-FFF2-40B4-BE49-F238E27FC236}">
                <a16:creationId xmlns:a16="http://schemas.microsoft.com/office/drawing/2014/main" id="{B8C498A3-A012-7E49-984D-F122D2E78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 dirty="0"/>
          </a:p>
        </p:txBody>
      </p:sp>
      <p:sp>
        <p:nvSpPr>
          <p:cNvPr id="20483" name="Marcador de número de diapositiva 3">
            <a:extLst>
              <a:ext uri="{FF2B5EF4-FFF2-40B4-BE49-F238E27FC236}">
                <a16:creationId xmlns:a16="http://schemas.microsoft.com/office/drawing/2014/main" id="{2176C7ED-8E40-8444-B005-A568854E37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4D5CE299-9D6B-CE4A-8995-0BDF4D13D643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 ESTABLECE LA SITUACION ECONOMICA-FINANCIERA-PATRIMONIAL DE LA EMPRESA.</a:t>
            </a:r>
          </a:p>
          <a:p>
            <a:endParaRPr lang="es-ES" dirty="0"/>
          </a:p>
          <a:p>
            <a:r>
              <a:rPr lang="es-ES" dirty="0"/>
              <a:t>ADEMAS SITUACION A NIVEL MACRO Y MICROECONOMICA DEL PAÍS Y SEGMENTOS DE NEGOCIOS EXPLOTADOS.</a:t>
            </a:r>
          </a:p>
          <a:p>
            <a:endParaRPr lang="es-ES" dirty="0"/>
          </a:p>
          <a:p>
            <a:r>
              <a:rPr lang="es-ES" dirty="0"/>
              <a:t>NO SON ESTATICAS: SON REVISADAS POR LAS CALIFICADORAS CADA 90 DÍAS.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440EE-8514-8546-8731-DE8DA8A8C32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10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 ESTABLECE LA SITUACION ECONOMICA-FINANCIERA-PATRIMONIAL DE LA EMPRESA.</a:t>
            </a:r>
          </a:p>
          <a:p>
            <a:endParaRPr lang="es-ES" dirty="0"/>
          </a:p>
          <a:p>
            <a:r>
              <a:rPr lang="es-ES" dirty="0"/>
              <a:t>ADEMAS SITUACION A NIVEL MACRO Y MICROECONOMICA DEL PAÍS Y SEGMENTOS DE NEGOCIOS EXPLOTADOS.</a:t>
            </a:r>
          </a:p>
          <a:p>
            <a:endParaRPr lang="es-ES" dirty="0"/>
          </a:p>
          <a:p>
            <a:r>
              <a:rPr lang="es-ES" dirty="0"/>
              <a:t>NO SON ESTATICAS: SON REVISADAS POR LAS CALIFICADORAS CADA 90 DÍAS.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440EE-8514-8546-8731-DE8DA8A8C32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12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A48DAAF2-484C-144E-A75B-5D55E5AD86B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4950"/>
            <a:ext cx="31702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20" tIns="49482" rIns="97320" bIns="49482" anchor="b"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BB6C3604-E86D-AC45-BEE4-6035557D63D9}" type="slidenum">
              <a:rPr lang="en-US" altLang="es-PY" b="0">
                <a:solidFill>
                  <a:schemeClr val="tx1"/>
                </a:solidFill>
                <a:latin typeface="Times New Roman" panose="02020603050405020304" pitchFamily="18" charset="0"/>
              </a:rPr>
              <a:pPr algn="r">
                <a:buFont typeface="Wingdings" pitchFamily="2" charset="2"/>
                <a:buNone/>
              </a:pPr>
              <a:t>20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B54399D-2B4D-8D44-AF48-09CF264A6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65EB9B9-F3B4-B342-B1AE-952540593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 ESTABLECE LA SITUACION ECONOMICA-FINANCIERA-PATRIMONIAL DE LA EMPRESA.</a:t>
            </a:r>
          </a:p>
          <a:p>
            <a:endParaRPr lang="es-ES" dirty="0"/>
          </a:p>
          <a:p>
            <a:r>
              <a:rPr lang="es-ES" dirty="0"/>
              <a:t>ADEMAS SITUACION A NIVEL MACRO Y MICROECONOMICA DEL PAÍS Y SEGMENTOS DE NEGOCIOS EXPLOTADOS.</a:t>
            </a:r>
          </a:p>
          <a:p>
            <a:endParaRPr lang="es-ES" dirty="0"/>
          </a:p>
          <a:p>
            <a:r>
              <a:rPr lang="es-ES" dirty="0"/>
              <a:t>NO SON ESTATICAS: SON REVISADAS POR LAS CALIFICADORAS CADA 90 DÍAS.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440EE-8514-8546-8731-DE8DA8A8C32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10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PARAGUAY ESTÁ A 1 PELDAÑO DE LOGRAR EL GRADO DE INVERSION.</a:t>
            </a:r>
          </a:p>
          <a:p>
            <a:endParaRPr lang="es-ES" dirty="0"/>
          </a:p>
          <a:p>
            <a:r>
              <a:rPr lang="es-ES" dirty="0"/>
              <a:t>CALIFICADORAS REALIZAN UN ANALISIS PROFUNDO DE LA SITUACION MACROECONOMICA DEL PAÍS.</a:t>
            </a:r>
          </a:p>
          <a:p>
            <a:endParaRPr lang="es-ES" dirty="0"/>
          </a:p>
          <a:p>
            <a:r>
              <a:rPr lang="es-ES" dirty="0"/>
              <a:t>CALIDAD DE LA POLITICA FISCAL.</a:t>
            </a:r>
          </a:p>
          <a:p>
            <a:endParaRPr lang="es-ES" dirty="0"/>
          </a:p>
          <a:p>
            <a:r>
              <a:rPr lang="es-ES" dirty="0"/>
              <a:t>NIVELES DE ENDEUDAMIENTO DOMESTICO Y EXTERNO.</a:t>
            </a:r>
          </a:p>
          <a:p>
            <a:endParaRPr lang="es-ES" dirty="0"/>
          </a:p>
          <a:p>
            <a:r>
              <a:rPr lang="es-ES" dirty="0"/>
              <a:t>FORTALEZA DE LA INSTITUCIONES QUE CONFORMAN LOS 3 PODERES DEL ESTADO.</a:t>
            </a:r>
          </a:p>
          <a:p>
            <a:endParaRPr lang="es-ES" dirty="0"/>
          </a:p>
          <a:p>
            <a:r>
              <a:rPr lang="es-ES" dirty="0"/>
              <a:t>TASAS DE INTERÉS DE BONOS SOBERANOS EMITIDOS POR EL ESTADO DEPENDEN MUCHO DEL NIVEL</a:t>
            </a:r>
          </a:p>
          <a:p>
            <a:r>
              <a:rPr lang="es-ES" dirty="0"/>
              <a:t>DE CALIFICACION DE RIESGO-PAIS.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440EE-8514-8546-8731-DE8DA8A8C32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59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LAS NOMENCLATURAS DE CALIFICACION DEPENDEN DE LO ESTABLECIDO POR CADA UNA</a:t>
            </a:r>
          </a:p>
          <a:p>
            <a:r>
              <a:rPr lang="es-ES" dirty="0"/>
              <a:t>DE LAS CALIFICADORAS INTERNACIONALES.</a:t>
            </a:r>
          </a:p>
          <a:p>
            <a:endParaRPr lang="es-ES" dirty="0"/>
          </a:p>
          <a:p>
            <a:r>
              <a:rPr lang="es-ES" dirty="0"/>
              <a:t>CONTEXTO GLOBAL DE ANALISIS DE RIESGO-PAIS ES EL MISMO PARA TODOS.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440EE-8514-8546-8731-DE8DA8A8C32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97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Marcador de imagen de diapositiva 1">
            <a:extLst>
              <a:ext uri="{FF2B5EF4-FFF2-40B4-BE49-F238E27FC236}">
                <a16:creationId xmlns:a16="http://schemas.microsoft.com/office/drawing/2014/main" id="{148D82B4-5229-B744-B3F9-638108562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Marcador de notas 2">
            <a:extLst>
              <a:ext uri="{FF2B5EF4-FFF2-40B4-BE49-F238E27FC236}">
                <a16:creationId xmlns:a16="http://schemas.microsoft.com/office/drawing/2014/main" id="{77426CF1-FE46-614C-8879-AB7F50D16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27651" name="Marcador de número de diapositiva 3">
            <a:extLst>
              <a:ext uri="{FF2B5EF4-FFF2-40B4-BE49-F238E27FC236}">
                <a16:creationId xmlns:a16="http://schemas.microsoft.com/office/drawing/2014/main" id="{C7A2B66F-871C-6948-92D1-3BB674C89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48190B49-E625-DD40-A95A-63437FD4FDAC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39E7311B-4222-CD44-A343-05AB5375635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4950"/>
            <a:ext cx="31702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20" tIns="49482" rIns="97320" bIns="49482" anchor="b"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42EE032D-3CDE-4E4C-9CDD-59B140F8492C}" type="slidenum">
              <a:rPr lang="en-US" altLang="es-PY" b="0">
                <a:solidFill>
                  <a:schemeClr val="tx1"/>
                </a:solidFill>
                <a:latin typeface="Times New Roman" panose="02020603050405020304" pitchFamily="18" charset="0"/>
              </a:rPr>
              <a:pPr algn="r">
                <a:buFont typeface="Wingdings" pitchFamily="2" charset="2"/>
                <a:buNone/>
              </a:pPr>
              <a:t>25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2BAED7C-DC70-114D-A320-3573AF1855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13F2FA1-8A88-4A45-9E71-E3813C520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091602AE-BE07-3E49-AB9B-0F3A8B28BB7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4950"/>
            <a:ext cx="31702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20" tIns="49482" rIns="97320" bIns="49482" anchor="b"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1C9CD9EA-CC17-B04A-A8D9-40E8C7A9D2B2}" type="slidenum">
              <a:rPr lang="en-US" altLang="es-PY" b="0">
                <a:solidFill>
                  <a:schemeClr val="tx1"/>
                </a:solidFill>
                <a:latin typeface="Times New Roman" panose="02020603050405020304" pitchFamily="18" charset="0"/>
              </a:rPr>
              <a:pPr algn="r">
                <a:buFont typeface="Wingdings" pitchFamily="2" charset="2"/>
                <a:buNone/>
              </a:pPr>
              <a:t>3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FAA3DE16-8BA9-954A-8195-CD18CD947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6C096EA-6156-C945-ACFC-E6F8EBFCA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PY" dirty="0"/>
              <a:t>OPERANDO Y CALIFICANDO OFICIALMENTE A PARTIR DEL 2010.</a:t>
            </a:r>
          </a:p>
          <a:p>
            <a:pPr eaLnBrk="1" hangingPunct="1"/>
            <a:endParaRPr lang="es-ES" altLang="es-PY" dirty="0"/>
          </a:p>
          <a:p>
            <a:pPr eaLnBrk="1" hangingPunct="1"/>
            <a:r>
              <a:rPr lang="es-ES" altLang="es-PY" dirty="0"/>
              <a:t>LOS PRIMEROS CALIFICADOS FUERON BANCOS Y FINANCIERAS.</a:t>
            </a:r>
          </a:p>
          <a:p>
            <a:pPr eaLnBrk="1" hangingPunct="1"/>
            <a:endParaRPr lang="es-ES" altLang="es-PY" dirty="0"/>
          </a:p>
          <a:p>
            <a:pPr eaLnBrk="1" hangingPunct="1"/>
            <a:r>
              <a:rPr lang="es-ES" altLang="es-PY" dirty="0"/>
              <a:t>A PARTIR DE 2015 CNV AUTORIZO A LAS CALIFICADORAS AMPLIAR ABANICO DE OFERTA</a:t>
            </a:r>
          </a:p>
          <a:p>
            <a:pPr eaLnBrk="1" hangingPunct="1"/>
            <a:r>
              <a:rPr lang="es-ES" altLang="es-PY" dirty="0"/>
              <a:t>DE PRODUCTOS Y SERVICIOS:</a:t>
            </a:r>
          </a:p>
          <a:p>
            <a:pPr eaLnBrk="1" hangingPunct="1"/>
            <a:endParaRPr lang="es-ES" altLang="es-PY" dirty="0"/>
          </a:p>
          <a:p>
            <a:pPr eaLnBrk="1" hangingPunct="1"/>
            <a:endParaRPr lang="es-ES" altLang="es-PY" dirty="0"/>
          </a:p>
          <a:p>
            <a:pPr eaLnBrk="1" hangingPunct="1"/>
            <a:r>
              <a:rPr lang="es-ES" altLang="es-PY" dirty="0"/>
              <a:t>TAMBIEN EMPRESAS EMISORAS DE TITULOS-VALORES EN EL MERCADO DE CAPITALES.</a:t>
            </a:r>
          </a:p>
          <a:p>
            <a:pPr eaLnBrk="1" hangingPunct="1"/>
            <a:endParaRPr lang="es-ES" altLang="es-PY" dirty="0"/>
          </a:p>
          <a:p>
            <a:pPr eaLnBrk="1" hangingPunct="1"/>
            <a:r>
              <a:rPr lang="es-ES" altLang="es-PY" dirty="0"/>
              <a:t>A PARTIR DE 2015: CNV AUTORIZO A CALIFICADORAS DE RIESGOS AMPLIAR ABANICO DE</a:t>
            </a:r>
          </a:p>
          <a:p>
            <a:pPr eaLnBrk="1" hangingPunct="1"/>
            <a:r>
              <a:rPr lang="es-ES" altLang="es-PY" dirty="0"/>
              <a:t>OFERTA DE PRODUCTOS Y SERVICIOS:</a:t>
            </a:r>
          </a:p>
          <a:p>
            <a:pPr eaLnBrk="1" hangingPunct="1"/>
            <a:endParaRPr lang="es-ES" altLang="es-PY" dirty="0"/>
          </a:p>
          <a:p>
            <a:pPr eaLnBrk="1" hangingPunct="1"/>
            <a:r>
              <a:rPr lang="es-ES" altLang="es-PY" dirty="0"/>
              <a:t>INCLUYE: ANALISIS ECONOMICO-FINANCIERO(PYMES Y CORPORATIVAS)</a:t>
            </a:r>
          </a:p>
          <a:p>
            <a:pPr marL="171450" indent="-171450" eaLnBrk="1" hangingPunct="1">
              <a:buFont typeface="Arial" charset="0"/>
              <a:buChar char="•"/>
            </a:pPr>
            <a:r>
              <a:rPr lang="es-ES" altLang="es-PY" dirty="0"/>
              <a:t>VALORACIÒN </a:t>
            </a:r>
            <a:r>
              <a:rPr lang="es-ES" altLang="es-PY"/>
              <a:t>DE EMPRESAS</a:t>
            </a:r>
          </a:p>
          <a:p>
            <a:pPr marL="171450" indent="-171450" eaLnBrk="1" hangingPunct="1">
              <a:buFont typeface="Arial" charset="0"/>
              <a:buChar char="•"/>
            </a:pPr>
            <a:endParaRPr lang="es-ES" altLang="es-PY" dirty="0"/>
          </a:p>
          <a:p>
            <a:pPr marL="171450" indent="-171450" eaLnBrk="1" hangingPunct="1">
              <a:buFont typeface="Arial" charset="0"/>
              <a:buChar char="•"/>
            </a:pPr>
            <a:r>
              <a:rPr lang="es-ES" altLang="es-PY" dirty="0"/>
              <a:t> ESTRUCTURACIÒN DE PROYECTOS DE INVERSIÒN.</a:t>
            </a:r>
          </a:p>
          <a:p>
            <a:pPr marL="171450" indent="-171450" eaLnBrk="1" hangingPunct="1">
              <a:buFont typeface="Arial" charset="0"/>
              <a:buChar char="•"/>
            </a:pPr>
            <a:endParaRPr lang="es-ES" altLang="es-PY" dirty="0"/>
          </a:p>
          <a:p>
            <a:pPr marL="171450" indent="-171450" eaLnBrk="1" hangingPunct="1">
              <a:buFont typeface="Arial" charset="0"/>
              <a:buChar char="•"/>
            </a:pPr>
            <a:r>
              <a:rPr lang="es-ES" altLang="es-PY" dirty="0"/>
              <a:t>CURSOS VARIOS DE CAPACITACIÒN ORIENTADO A SECTOR FINANCIERO Y EMPRESARIAL.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1CD84779-B910-6D48-9FC8-AA9464C51F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4950"/>
            <a:ext cx="31702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20" tIns="49482" rIns="97320" bIns="49482" anchor="b"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A4E38985-807E-2242-873D-4326D818A080}" type="slidenum">
              <a:rPr lang="en-US" altLang="es-PY" b="0">
                <a:solidFill>
                  <a:schemeClr val="tx1"/>
                </a:solidFill>
                <a:latin typeface="Times New Roman" panose="02020603050405020304" pitchFamily="18" charset="0"/>
              </a:rPr>
              <a:pPr algn="r">
                <a:buFont typeface="Wingdings" pitchFamily="2" charset="2"/>
                <a:buNone/>
              </a:pPr>
              <a:t>4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C4348C2B-740F-9343-9F73-806AF79F31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290A597-96E2-FB41-A3A0-025E9FAB0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PY" dirty="0"/>
              <a:t>OPINIONES TÉCNICAS:PLASMADAS EN DETALLE EN INFORME DE CALIFICACION DE RIESGOS.</a:t>
            </a:r>
          </a:p>
          <a:p>
            <a:pPr eaLnBrk="1" hangingPunct="1"/>
            <a:endParaRPr lang="es-ES" altLang="es-PY" dirty="0"/>
          </a:p>
          <a:p>
            <a:pPr eaLnBrk="1" hangingPunct="1"/>
            <a:r>
              <a:rPr lang="es-ES" altLang="es-PY" dirty="0"/>
              <a:t>EVALUACIÒN GLOBAL DE LA POSICION ECONOMICA-FINANCIERA-PATRIMONIAL DE LA EMPRESA.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Marcador de imagen de diapositiva 1">
            <a:extLst>
              <a:ext uri="{FF2B5EF4-FFF2-40B4-BE49-F238E27FC236}">
                <a16:creationId xmlns:a16="http://schemas.microsoft.com/office/drawing/2014/main" id="{55BFEEE3-4A3F-9E49-8674-97B32358F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Marcador de notas 2">
            <a:extLst>
              <a:ext uri="{FF2B5EF4-FFF2-40B4-BE49-F238E27FC236}">
                <a16:creationId xmlns:a16="http://schemas.microsoft.com/office/drawing/2014/main" id="{028E9109-E833-C149-B267-0C9EF800F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Y" altLang="es-PY" dirty="0"/>
              <a:t>TODO ELLO ESTÁ INCORPORADO DENTRO DE INFORME DE CALIFICACION DE RIESGOS.</a:t>
            </a:r>
          </a:p>
          <a:p>
            <a:endParaRPr lang="es-PY" altLang="es-PY" dirty="0"/>
          </a:p>
          <a:p>
            <a:r>
              <a:rPr lang="es-PY" altLang="es-PY" dirty="0"/>
              <a:t>SE FUNDAMENTA LA CALIFICACION DE SOLVENCIA Y TENDENCIA.</a:t>
            </a:r>
          </a:p>
          <a:p>
            <a:endParaRPr lang="es-PY" altLang="es-PY" dirty="0"/>
          </a:p>
          <a:p>
            <a:r>
              <a:rPr lang="es-PY" altLang="es-PY" dirty="0"/>
              <a:t>TAMBIEN PRINCIPALES FORTALEZAS Y DEBILIDADES(AREAS CRITICAS DE RIESGOS)</a:t>
            </a:r>
          </a:p>
        </p:txBody>
      </p:sp>
      <p:sp>
        <p:nvSpPr>
          <p:cNvPr id="13315" name="Marcador de número de diapositiva 3">
            <a:extLst>
              <a:ext uri="{FF2B5EF4-FFF2-40B4-BE49-F238E27FC236}">
                <a16:creationId xmlns:a16="http://schemas.microsoft.com/office/drawing/2014/main" id="{2BE06176-533D-2041-935F-917BD0AA7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6E253E51-B29E-D544-AE17-D9A26580C3E7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MAS DE 100 EMPRESAS INSCRIPTAS EN REGISTROS DE LA CNV.</a:t>
            </a:r>
          </a:p>
          <a:p>
            <a:endParaRPr lang="es-ES" dirty="0"/>
          </a:p>
          <a:p>
            <a:r>
              <a:rPr lang="es-ES" dirty="0"/>
              <a:t>EMPRESAS EMISORAS,BANCOS,FINANCIERAS,MUNICIPALIDADES.</a:t>
            </a:r>
          </a:p>
          <a:p>
            <a:endParaRPr lang="es-ES" dirty="0"/>
          </a:p>
          <a:p>
            <a:r>
              <a:rPr lang="es-ES" dirty="0"/>
              <a:t>MUCHAS EMPRESAS DE DIVERSOS SEGMENTOS DE NEGOCIOS EMITEN EN FORA ACTIVA.(GUARANIES Y DOLARES)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440EE-8514-8546-8731-DE8DA8A8C3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9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3D64B1BA-F98A-F847-B167-AD582BA6657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4950"/>
            <a:ext cx="31702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20" tIns="49482" rIns="97320" bIns="49482" anchor="b"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AB8F64FB-8CE4-CD4E-9F79-E671EEE968EF}" type="slidenum">
              <a:rPr lang="en-US" altLang="es-PY" b="0">
                <a:solidFill>
                  <a:schemeClr val="tx1"/>
                </a:solidFill>
                <a:latin typeface="Times New Roman" panose="02020603050405020304" pitchFamily="18" charset="0"/>
              </a:rPr>
              <a:pPr algn="r">
                <a:buFont typeface="Wingdings" pitchFamily="2" charset="2"/>
                <a:buNone/>
              </a:pPr>
              <a:t>7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2550391-F1AC-9046-AB98-C1F2E7890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AACF92C-7FEC-674F-B50E-E70290D6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PY" dirty="0"/>
              <a:t>COADYUVA DE FORMA IMPORTANTE PARA LA TOMA DE DECISIONES POR PARTE DE INVERSIONISTAS</a:t>
            </a:r>
          </a:p>
          <a:p>
            <a:pPr eaLnBrk="1" hangingPunct="1"/>
            <a:r>
              <a:rPr lang="es-ES" altLang="es-PY" dirty="0"/>
              <a:t>(PERSONAS FISICAS E INSTITUCIONALES)</a:t>
            </a:r>
          </a:p>
          <a:p>
            <a:pPr eaLnBrk="1" hangingPunct="1"/>
            <a:endParaRPr lang="es-ES" altLang="es-PY" dirty="0"/>
          </a:p>
          <a:p>
            <a:pPr eaLnBrk="1" hangingPunct="1"/>
            <a:r>
              <a:rPr lang="es-ES" altLang="es-PY" dirty="0"/>
              <a:t>SI BIEN NO REPRESENTA GARANTIA PARA EL INVERSOR,ES UNA FUENTE DE INFORMACIÒN SUBSTANCIOSA.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8E2E05-DB87-294B-BFD9-DA11C167B6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4950"/>
            <a:ext cx="31702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20" tIns="49482" rIns="97320" bIns="49482" anchor="b"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B2EF18A3-DC25-3B48-81BB-2FF07585A93F}" type="slidenum">
              <a:rPr lang="en-US" altLang="es-PY" b="0">
                <a:solidFill>
                  <a:schemeClr val="tx1"/>
                </a:solidFill>
                <a:latin typeface="Times New Roman" panose="02020603050405020304" pitchFamily="18" charset="0"/>
              </a:rPr>
              <a:pPr algn="r">
                <a:buFont typeface="Wingdings" pitchFamily="2" charset="2"/>
                <a:buNone/>
              </a:pPr>
              <a:t>8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B03366E-1231-5E4E-9C1F-8F0631E90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25E4F78-D19E-424B-B2D9-51D0D91C3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PY" dirty="0"/>
              <a:t>INCLUYE TODO EL ESPECTRO GLOBAL DE UNA CALIFICACIÒN DE RIESGOS.</a:t>
            </a:r>
          </a:p>
          <a:p>
            <a:pPr eaLnBrk="1" hangingPunct="1"/>
            <a:endParaRPr lang="es-ES" altLang="es-PY" dirty="0"/>
          </a:p>
          <a:p>
            <a:pPr eaLnBrk="1" hangingPunct="1"/>
            <a:r>
              <a:rPr lang="es-ES" altLang="es-PY" dirty="0"/>
              <a:t>IMPORTANTE FUNCION DE ANALISTAS DE RIESGOS Y MIEMBROS DE COMITÉ DE CALIFICACION.</a:t>
            </a:r>
          </a:p>
          <a:p>
            <a:pPr eaLnBrk="1" hangingPunct="1"/>
            <a:endParaRPr lang="es-ES" altLang="es-PY" dirty="0"/>
          </a:p>
          <a:p>
            <a:pPr eaLnBrk="1" hangingPunct="1"/>
            <a:r>
              <a:rPr lang="es-ES" altLang="es-PY" dirty="0"/>
              <a:t>PAPEL FUNDAMENTAL DE LA EMPRESA EN PROPORCIONAR INFORMACIONES REQUERIDAS.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833690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419563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72276" y="239715"/>
            <a:ext cx="2155825" cy="562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1" y="239715"/>
            <a:ext cx="6315075" cy="562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566751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1950" y="239713"/>
            <a:ext cx="8566150" cy="552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4801" y="1371600"/>
            <a:ext cx="4219575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6776" y="1371600"/>
            <a:ext cx="4219575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834761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388418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4205986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4801" y="1371600"/>
            <a:ext cx="4219575" cy="4495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6776" y="1371600"/>
            <a:ext cx="4219575" cy="4495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051860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164573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095472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00879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7556428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_tradn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857334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AE809A-D710-1043-9F3C-5E47CE7F4E99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04800" y="1371600"/>
            <a:ext cx="85915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PY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D97689C-B8F3-5042-B420-4D619E55FE37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61950" y="239713"/>
            <a:ext cx="8566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dirty="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AE1A8C-D007-4C41-93AE-7B9EB4B15A2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981075"/>
            <a:ext cx="9142413" cy="920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rot="10800000" wrap="none" anchor="ctr"/>
          <a:lstStyle/>
          <a:p>
            <a:pPr algn="ctr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/>
            </a:pPr>
            <a:endParaRPr lang="es-ES" sz="75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1030" name="Rectangle 4">
            <a:extLst>
              <a:ext uri="{FF2B5EF4-FFF2-40B4-BE49-F238E27FC236}">
                <a16:creationId xmlns:a16="http://schemas.microsoft.com/office/drawing/2014/main" id="{54C97F6C-54AA-E044-8F3E-40D732DBE3D4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2700" y="6364288"/>
            <a:ext cx="9142413" cy="920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rot="10800000" wrap="none" anchor="ctr"/>
          <a:lstStyle/>
          <a:p>
            <a:pPr algn="ctr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/>
            </a:pPr>
            <a:endParaRPr lang="es-ES" sz="75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1031" name="7 CuadroTexto">
            <a:extLst>
              <a:ext uri="{FF2B5EF4-FFF2-40B4-BE49-F238E27FC236}">
                <a16:creationId xmlns:a16="http://schemas.microsoft.com/office/drawing/2014/main" id="{DC33B563-E0CC-1646-AD4A-75CA0AEFBA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67488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None/>
              <a:defRPr/>
            </a:pPr>
            <a:r>
              <a:rPr lang="es-PE" sz="750">
                <a:solidFill>
                  <a:srgbClr val="C00000"/>
                </a:solidFill>
                <a:latin typeface="Arial Narrow" pitchFamily="34" charset="0"/>
              </a:rPr>
              <a:t>Derechos Reservados Solventa Calificadora de Riesgos S.A. – www.solventa.com.py</a:t>
            </a:r>
          </a:p>
        </p:txBody>
      </p:sp>
      <p:pic>
        <p:nvPicPr>
          <p:cNvPr id="2" name="Picture 8" descr="C:\Users\Diego\AppData\Local\Microsoft\Windows\Temporary Internet Files\Content.Outlook\67H9ND3T\logo final (5).jpg">
            <a:extLst>
              <a:ext uri="{FF2B5EF4-FFF2-40B4-BE49-F238E27FC236}">
                <a16:creationId xmlns:a16="http://schemas.microsoft.com/office/drawing/2014/main" id="{FCAFA855-EA35-3441-9A97-BF3006B72E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24844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CC0000"/>
        </a:buClr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CC0000"/>
        </a:buClr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CC0000"/>
        </a:buClr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CC0000"/>
        </a:buClr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CC0000"/>
        </a:buClr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buClr>
          <a:srgbClr val="CC0000"/>
        </a:buClr>
        <a:defRPr sz="165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buClr>
          <a:srgbClr val="CC0000"/>
        </a:buClr>
        <a:defRPr sz="165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buClr>
          <a:srgbClr val="CC0000"/>
        </a:buClr>
        <a:defRPr sz="165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buClr>
          <a:srgbClr val="CC0000"/>
        </a:buClr>
        <a:defRPr sz="165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9000"/>
        <a:buFont typeface="Wingdings" pitchFamily="2" charset="2"/>
        <a:buChar char="n"/>
        <a:defRPr sz="2400" b="1">
          <a:solidFill>
            <a:schemeClr val="bg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1200" b="1">
          <a:solidFill>
            <a:schemeClr val="bg2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Monotype Sorts" pitchFamily="2" charset="2"/>
        <a:buChar char="n"/>
        <a:defRPr sz="1000" b="1">
          <a:solidFill>
            <a:schemeClr val="bg2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1000" b="1">
          <a:solidFill>
            <a:schemeClr val="bg2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5000"/>
        <a:buFont typeface="Monotype Sorts" pitchFamily="2" charset="2"/>
        <a:buChar char="4"/>
        <a:defRPr sz="1000" b="1">
          <a:solidFill>
            <a:schemeClr val="bg2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CC0000"/>
        </a:buClr>
        <a:buSzPct val="65000"/>
        <a:buFont typeface="Monotype Sorts" pitchFamily="2" charset="2"/>
        <a:buChar char="4"/>
        <a:defRPr sz="1050" b="1">
          <a:solidFill>
            <a:schemeClr val="bg2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CC0000"/>
        </a:buClr>
        <a:buSzPct val="65000"/>
        <a:buFont typeface="Monotype Sorts" pitchFamily="2" charset="2"/>
        <a:buChar char="4"/>
        <a:defRPr sz="1050" b="1">
          <a:solidFill>
            <a:schemeClr val="bg2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CC0000"/>
        </a:buClr>
        <a:buSzPct val="65000"/>
        <a:buFont typeface="Monotype Sorts" pitchFamily="2" charset="2"/>
        <a:buChar char="4"/>
        <a:defRPr sz="1050" b="1">
          <a:solidFill>
            <a:schemeClr val="bg2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CC0000"/>
        </a:buClr>
        <a:buSzPct val="65000"/>
        <a:buFont typeface="Monotype Sorts" pitchFamily="2" charset="2"/>
        <a:buChar char="4"/>
        <a:defRPr sz="1050" b="1">
          <a:solidFill>
            <a:schemeClr val="bg2"/>
          </a:solidFill>
          <a:latin typeface="+mn-lt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slide" Target="slide8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mailto:info@solventa.com.p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>
            <a:extLst>
              <a:ext uri="{FF2B5EF4-FFF2-40B4-BE49-F238E27FC236}">
                <a16:creationId xmlns:a16="http://schemas.microsoft.com/office/drawing/2014/main" id="{555CA022-4592-1641-997F-6CC86F4E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013"/>
            <a:ext cx="9239250" cy="75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779;p15">
            <a:extLst>
              <a:ext uri="{FF2B5EF4-FFF2-40B4-BE49-F238E27FC236}">
                <a16:creationId xmlns:a16="http://schemas.microsoft.com/office/drawing/2014/main" id="{1661CC15-902D-DC41-8E8D-18E2F668FEB1}"/>
              </a:ext>
            </a:extLst>
          </p:cNvPr>
          <p:cNvSpPr txBox="1">
            <a:spLocks/>
          </p:cNvSpPr>
          <p:nvPr/>
        </p:nvSpPr>
        <p:spPr bwMode="auto">
          <a:xfrm>
            <a:off x="5225143" y="4344987"/>
            <a:ext cx="3917270" cy="220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lIns="68569" tIns="68569" rIns="68569" bIns="6856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3600" kern="0" dirty="0">
                <a:solidFill>
                  <a:schemeClr val="bg1"/>
                </a:solidFill>
                <a:latin typeface="Candara" panose="020E0502030303020204" pitchFamily="34" charset="0"/>
              </a:rPr>
              <a:t>CHARLA VIRTUAL AUSPICIADA POR LA CNV.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3600" kern="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099" name="Google Shape;779;p15">
            <a:extLst>
              <a:ext uri="{FF2B5EF4-FFF2-40B4-BE49-F238E27FC236}">
                <a16:creationId xmlns:a16="http://schemas.microsoft.com/office/drawing/2014/main" id="{7F5A7F36-72A6-EF48-8D20-E309EFD08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396" y="5992473"/>
            <a:ext cx="25447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/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ts val="5800"/>
              <a:buFont typeface="Titillium Web ExtraLight" pitchFamily="2" charset="77"/>
              <a:buNone/>
            </a:pPr>
            <a:r>
              <a:rPr lang="es-ES" altLang="es-PY" sz="1800" dirty="0">
                <a:solidFill>
                  <a:schemeClr val="bg1"/>
                </a:solidFill>
                <a:latin typeface="Candara" panose="020E0502030303020204" pitchFamily="34" charset="0"/>
                <a:ea typeface="Titillium Web ExtraLight" pitchFamily="2" charset="77"/>
                <a:cs typeface="Titillium Web ExtraLight" pitchFamily="2" charset="77"/>
                <a:sym typeface="Titillium Web ExtraLight" pitchFamily="2" charset="77"/>
              </a:rPr>
              <a:t>Asunción, Junio 2021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Imagen 6">
            <a:extLst>
              <a:ext uri="{FF2B5EF4-FFF2-40B4-BE49-F238E27FC236}">
                <a16:creationId xmlns:a16="http://schemas.microsoft.com/office/drawing/2014/main" id="{1437FEDB-1DA4-8647-AB93-26A98B7F3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525" y="1588"/>
            <a:ext cx="95345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4">
            <a:extLst>
              <a:ext uri="{FF2B5EF4-FFF2-40B4-BE49-F238E27FC236}">
                <a16:creationId xmlns:a16="http://schemas.microsoft.com/office/drawing/2014/main" id="{9E787645-3FDC-194F-8915-6CCB9F1930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0484" y="1640310"/>
            <a:ext cx="6529137" cy="531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00025" indent="-200025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v"/>
            </a:pPr>
            <a:r>
              <a:rPr lang="es-ES" altLang="es-PY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Calidad de la Cartera ACTIVA y PASIVA.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altLang="es-PY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Manejo adecuado de su Portafolio de Créditos y Evaluación de Riesgos.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altLang="es-PY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Perfil de Negocios y Política Crediticia de la Entidad.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altLang="es-PY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Niveles de MOROSIDAD HISTÓRICA.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altLang="es-PY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Posición de Liquidez de la Empresa.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altLang="es-PY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Estructura de su PASIVO COMERCIAL y FINANCIERO.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altLang="es-PY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Política de Previsiones de la Empresa.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altLang="es-PY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Cualificación y Experiencia de su PLANA DIRECTRIZ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altLang="es-PY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Desafíos de la Empresa en el Corto/Mediano plazo vs la Competencia.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altLang="es-PY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Fortaleza de su ESTRUCTURA PATRIMONIAL.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altLang="es-PY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Evolución de su GESTIÓN ECONÓMICA en los últimos  3 años.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altLang="es-PY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Estructura de COSTOS OPERATIVOS y ADMINISTRATIVOS.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altLang="es-PY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Capacidad de generación de UTILIDADES.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8B004A60-E479-C44E-B47F-22255DAAB9F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82501" y="-55355"/>
            <a:ext cx="7617119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" altLang="es-PY" sz="36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FUNDAMENTACIÓN DE LA CALIFICACIÓN DE </a:t>
            </a:r>
          </a:p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" altLang="es-PY" sz="36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SOLVENCIA PROPUESTA </a:t>
            </a:r>
            <a:endParaRPr lang="es-ES_tradnl" altLang="es-PY" sz="3600" dirty="0">
              <a:solidFill>
                <a:srgbClr val="8B0B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Imagen 6">
            <a:extLst>
              <a:ext uri="{FF2B5EF4-FFF2-40B4-BE49-F238E27FC236}">
                <a16:creationId xmlns:a16="http://schemas.microsoft.com/office/drawing/2014/main" id="{855278D0-E0E9-2E41-9D4A-3CD861774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134"/>
            <a:ext cx="9144000" cy="726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>
            <a:extLst>
              <a:ext uri="{FF2B5EF4-FFF2-40B4-BE49-F238E27FC236}">
                <a16:creationId xmlns:a16="http://schemas.microsoft.com/office/drawing/2014/main" id="{B7EB13A4-0CB1-904B-B35A-C104E48B35D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82081" y="1828801"/>
            <a:ext cx="7779837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" altLang="es-PY" sz="6000" dirty="0">
                <a:solidFill>
                  <a:srgbClr val="FFD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TENDENCIA ESPERADA </a:t>
            </a:r>
          </a:p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" altLang="es-PY" sz="6000" dirty="0">
                <a:solidFill>
                  <a:srgbClr val="FFD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para los próximos 12 MESES</a:t>
            </a:r>
            <a:endParaRPr lang="es-ES_tradnl" altLang="es-PY" sz="6000" dirty="0">
              <a:solidFill>
                <a:srgbClr val="FFD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profit loss risk - Trade Brains">
            <a:extLst>
              <a:ext uri="{FF2B5EF4-FFF2-40B4-BE49-F238E27FC236}">
                <a16:creationId xmlns:a16="http://schemas.microsoft.com/office/drawing/2014/main" id="{E07F25EA-E039-8A46-890E-CF2DF5A3B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1100138"/>
            <a:ext cx="4291012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>
            <a:extLst>
              <a:ext uri="{FF2B5EF4-FFF2-40B4-BE49-F238E27FC236}">
                <a16:creationId xmlns:a16="http://schemas.microsoft.com/office/drawing/2014/main" id="{297159A6-DE6B-8E49-A7E5-1DC1134BA6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7852" y="1566195"/>
            <a:ext cx="4903537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00025" indent="-200025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v"/>
            </a:pPr>
            <a:r>
              <a:rPr lang="es-ES" altLang="es-PY" sz="2000" b="0" dirty="0">
                <a:solidFill>
                  <a:srgbClr val="781F1D"/>
                </a:solidFill>
              </a:rPr>
              <a:t> </a:t>
            </a:r>
            <a:r>
              <a:rPr lang="es-ES" altLang="es-PY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Capacidad de la Compañía para seguir manteniendo una Gestión ECONÓMICA-FINANCIERA-PATRIMONIAL razonable.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es-ES" altLang="es-PY" sz="20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altLang="es-PY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Posibilidades potenciales de MANTENER o MEJORAR su Estructura de INGRESOS y GASTOS.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es-ES" altLang="es-PY" sz="20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es-ES" altLang="es-PY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Cómo podría afectar a la gestión de la Empresa dentro del Mercado en función al comportamiento MACROECONÓMICO a nivel país.</a:t>
            </a:r>
            <a:endParaRPr lang="es-ES" altLang="es-PY" sz="2000" b="0" dirty="0">
              <a:solidFill>
                <a:srgbClr val="781F1D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EA3C5312-7740-674C-A3E8-28F0CDC15A4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47788" y="1118301"/>
            <a:ext cx="721995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_tradnl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PRINCIPALES FORTALEZAS </a:t>
            </a:r>
          </a:p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_tradnl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 LA COMPAÑÍA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064DE0-7DBD-F942-92F4-1EB4ED2640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5669" y="2130889"/>
            <a:ext cx="8791074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1216" indent="-201216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Nivel de Solvencia PATRIMONIAL.</a:t>
            </a:r>
          </a:p>
          <a:p>
            <a:pPr marL="201216" indent="-201216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Compromiso de los Accionistas con la Compañía.</a:t>
            </a:r>
          </a:p>
          <a:p>
            <a:pPr marL="201216" indent="-201216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Calidad y experiencia del Staff que compone la Plana Directiva y Gerencial.</a:t>
            </a:r>
          </a:p>
          <a:p>
            <a:pPr marL="201216" indent="-201216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Posicionamiento de la Empresa dentro del Mercado vs sus principales Competidores.</a:t>
            </a:r>
          </a:p>
          <a:p>
            <a:pPr marL="201216" indent="-201216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Gestión Integral de Riesgos de la Compañía (Políticas, Manuales, Comités, </a:t>
            </a:r>
            <a:r>
              <a:rPr lang="es-ES" sz="2000" dirty="0" err="1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etc</a:t>
            </a:r>
            <a:r>
              <a:rPr lang="es-ES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).</a:t>
            </a:r>
          </a:p>
          <a:p>
            <a:pPr marL="201216" indent="-201216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Acceso a Créditos dentro del Sistema Financiero.</a:t>
            </a:r>
          </a:p>
        </p:txBody>
      </p:sp>
      <p:pic>
        <p:nvPicPr>
          <p:cNvPr id="4098" name="Picture 2" descr="Dinámica Fortalezas y Más | DINÁMICAS GRUPALES">
            <a:extLst>
              <a:ext uri="{FF2B5EF4-FFF2-40B4-BE49-F238E27FC236}">
                <a16:creationId xmlns:a16="http://schemas.microsoft.com/office/drawing/2014/main" id="{DE73FE9E-23B4-4A3F-A791-D3D7DA25D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43" y="435342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32B3C6C5-DE52-5244-B0CE-07EF96330D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39863" y="1757363"/>
            <a:ext cx="6048375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02431" indent="-402431" algn="just" defTabSz="671513" eaLnBrk="1" hangingPunct="1">
              <a:spcBef>
                <a:spcPts val="450"/>
              </a:spcBef>
              <a:spcAft>
                <a:spcPts val="450"/>
              </a:spcAft>
              <a:buClr>
                <a:srgbClr val="008080"/>
              </a:buClr>
              <a:buSzPct val="115000"/>
              <a:buFont typeface="Wingdings" pitchFamily="2" charset="2"/>
              <a:buBlip>
                <a:blip r:embed="rId4"/>
              </a:buBlip>
              <a:defRPr/>
            </a:pPr>
            <a:endParaRPr lang="es-PE" sz="1350" b="0">
              <a:latin typeface="Tahoma" pitchFamily="34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EDA3608B-51E3-4540-A4AF-426A75E6F25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67570" y="1251107"/>
            <a:ext cx="510063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_tradnl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PRINCIPALES ÁREAS CRÍTICAS DE RIESGOS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32043F6-699F-924E-A7C3-7BBD79B3D6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662" y="2525711"/>
            <a:ext cx="5632449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Nivel de fortaleza de la Compañía para hacer frente a volatilidades del Mercado.</a:t>
            </a: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Eventual crecimiento inusual de su Cartera de Créditos que podría afectar los Índices de LIQUIDEZ y CAPITAL DE TRABAJO de la Compañía.</a:t>
            </a: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Nivel de exposición crediticia ante eventual concentración de su Portafolio en pocos clientes.</a:t>
            </a: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Comportamiento histórico de las rotación de CUENTAS A COBRAR e INVENTARIO.</a:t>
            </a: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Efectos potenciales en su gestión ECONÓMICA-FINANCIERA de la Pandemia Sanitaria del COVID-19.</a:t>
            </a:r>
          </a:p>
          <a:p>
            <a:pPr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endParaRPr lang="es-PY" sz="1575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172" name="Picture 4" descr="CEPYME Aragón – Documentación: La Tarjeta Profesional de la Construcción  para el sector del metal">
            <a:extLst>
              <a:ext uri="{FF2B5EF4-FFF2-40B4-BE49-F238E27FC236}">
                <a16:creationId xmlns:a16="http://schemas.microsoft.com/office/drawing/2014/main" id="{E24A407E-9CDC-49C3-95D9-133E2A855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2" y="1177925"/>
            <a:ext cx="33242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estión del riesgo by jkpc1999 on emaze">
            <a:extLst>
              <a:ext uri="{FF2B5EF4-FFF2-40B4-BE49-F238E27FC236}">
                <a16:creationId xmlns:a16="http://schemas.microsoft.com/office/drawing/2014/main" id="{75186364-81D1-4785-829B-AF91DB2A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62" y="3237459"/>
            <a:ext cx="3497180" cy="34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4B9D7BF4-5A93-AA4D-AF5C-2825FBBA6B4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2084" y="1034663"/>
            <a:ext cx="9111915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defTabSz="671513"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s-ES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ENFOQUE ESTRATÉGICO DE LA EMPRESA </a:t>
            </a:r>
          </a:p>
          <a:p>
            <a:pPr algn="ctr" defTabSz="671513"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s-ES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DENTRO DEL MERCADO</a:t>
            </a:r>
            <a:endParaRPr lang="es-ES_tradnl" sz="3200" dirty="0">
              <a:solidFill>
                <a:srgbClr val="8B0B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10B8FCF-F851-44DD-AB96-6BA2777B8C5C}"/>
              </a:ext>
            </a:extLst>
          </p:cNvPr>
          <p:cNvSpPr txBox="1"/>
          <p:nvPr/>
        </p:nvSpPr>
        <p:spPr>
          <a:xfrm>
            <a:off x="32084" y="2112664"/>
            <a:ext cx="8640094" cy="4283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¿Elaboran Planes Estratégicos? De ser así, cual es el Nivel de Cumplimiento y Seguimientos realizados?</a:t>
            </a: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Principales Mercados obtenidos a través de la Compañía.</a:t>
            </a:r>
            <a:endParaRPr lang="es-PY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Principales Productos comercializados.</a:t>
            </a:r>
            <a:endParaRPr lang="es-PY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Capacidad de Reinvención y Creatividad.</a:t>
            </a:r>
            <a:endParaRPr lang="es-PY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Experiencia y Ductilidad de su Plana Gerencial para tomar decisiones en tiempo y forma.</a:t>
            </a:r>
            <a:endParaRPr lang="es-PY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Políticas de Comercialización, Gestión de Créditos y Control de Gastos de la Compañía.</a:t>
            </a:r>
            <a:endParaRPr lang="es-PY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Capacidad Tecnológica de la Compañía aplicada a las distintas áreas.</a:t>
            </a:r>
            <a:endParaRPr lang="es-PY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Posesión de Páginas WEB activas (Bancos, Financieras, Cooperativas, Empresas en general).</a:t>
            </a:r>
            <a:endParaRPr lang="es-PY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146" name="Picture 2" descr="Cómo hacer el diseño de una estrategia de marketing industrial">
            <a:extLst>
              <a:ext uri="{FF2B5EF4-FFF2-40B4-BE49-F238E27FC236}">
                <a16:creationId xmlns:a16="http://schemas.microsoft.com/office/drawing/2014/main" id="{E135B9AC-28F9-464B-89E0-41C5F194B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02" y="2465966"/>
            <a:ext cx="3024952" cy="151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ángulo 1">
            <a:extLst>
              <a:ext uri="{FF2B5EF4-FFF2-40B4-BE49-F238E27FC236}">
                <a16:creationId xmlns:a16="http://schemas.microsoft.com/office/drawing/2014/main" id="{72BC99AF-43D0-FB4F-B0F7-0D3DE19B8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203" y="1010654"/>
            <a:ext cx="692850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COMPOSICIÓN/DISTRIBUCIÓN DE LOS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PRINCIPALES CARGOS GERENCIALES</a:t>
            </a:r>
            <a:endParaRPr lang="es-PY" altLang="es-PY" sz="3200" dirty="0">
              <a:solidFill>
                <a:srgbClr val="8B0B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D7901D6-4C82-894E-9FBE-380D663BC5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2390" y="2198105"/>
            <a:ext cx="8372778" cy="306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numCol="2"/>
          <a:lstStyle/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 err="1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Expertise</a:t>
            </a: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y Trayectoria de los mismos dentro de los ramos explotados. * NIVELES DE COORDINACION DE REPORTES ENTRE DISTINTAS GERENCIAS</a:t>
            </a: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 caso de tener Comités, periodicidad de reuniones llevadas a cabo. </a:t>
            </a: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endParaRPr lang="es-ES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endParaRPr lang="es-ES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endParaRPr lang="es-ES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None/>
              <a:defRPr/>
            </a:pPr>
            <a:endParaRPr lang="es-ES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None/>
              <a:defRPr/>
            </a:pPr>
            <a:endParaRPr lang="es-ES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endParaRPr lang="es-ES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endParaRPr lang="es-ES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endParaRPr lang="es-ES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endParaRPr lang="es-ES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endParaRPr lang="es-ES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endParaRPr lang="es-ES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endParaRPr lang="es-ES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endParaRPr lang="es-ES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defRPr/>
            </a:pPr>
            <a:endParaRPr lang="es-ES" sz="18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Infraestructura de la Compañía para cumplir con los Objetivos y Metas.</a:t>
            </a: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Composición/Distribución del Paquete Accionario.</a:t>
            </a: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Evolución del Capital Integrado de la Compañía. </a:t>
            </a: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Política de Reparto de Dividendos.</a:t>
            </a:r>
          </a:p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endParaRPr lang="es-ES" sz="1800" b="0" dirty="0">
              <a:latin typeface="Arial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endParaRPr lang="es-PY" sz="1575" b="0" dirty="0">
              <a:latin typeface="Arial" charset="0"/>
            </a:endParaRPr>
          </a:p>
        </p:txBody>
      </p:sp>
      <p:pic>
        <p:nvPicPr>
          <p:cNvPr id="3076" name="Picture 4" descr="La gerencia empresarial y los sucesores - Blog Impulsa">
            <a:extLst>
              <a:ext uri="{FF2B5EF4-FFF2-40B4-BE49-F238E27FC236}">
                <a16:creationId xmlns:a16="http://schemas.microsoft.com/office/drawing/2014/main" id="{4834CFEA-16DD-4022-9DF9-C05C77D0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63" y="4219342"/>
            <a:ext cx="3731794" cy="207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s Riesgos afectan a la valoración de la empresa">
            <a:extLst>
              <a:ext uri="{FF2B5EF4-FFF2-40B4-BE49-F238E27FC236}">
                <a16:creationId xmlns:a16="http://schemas.microsoft.com/office/drawing/2014/main" id="{DCBD9418-8A26-432D-BA26-065D9A41B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42" y="2067711"/>
            <a:ext cx="4170948" cy="18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9B50AFBC-5EB5-8340-9BEF-467501D9D8C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1249910"/>
            <a:ext cx="914399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" altLang="es-PY" sz="32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POSICIONAMIENTO Y CARACTERISTICAS DE LA INDUSTRIA EN LA QUE SE DESENVUELVE LA COMPAÑÍA.</a:t>
            </a:r>
            <a:endParaRPr lang="es-ES_tradnl" altLang="es-PY" sz="32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E4A13A-6B8E-469C-AFFE-72B2D921F578}"/>
              </a:ext>
            </a:extLst>
          </p:cNvPr>
          <p:cNvSpPr txBox="1"/>
          <p:nvPr/>
        </p:nvSpPr>
        <p:spPr>
          <a:xfrm>
            <a:off x="0" y="2840033"/>
            <a:ext cx="9144000" cy="114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Barreras de ENTRADA y SALIDA dentro de los Rubros explotados.</a:t>
            </a: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Distribución Geográfica de sus principales PUNTOS DE VENTAS.</a:t>
            </a: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CASA MARIZ y SUCURSALES en el Interior de nuestro país.</a:t>
            </a:r>
          </a:p>
        </p:txBody>
      </p:sp>
      <p:pic>
        <p:nvPicPr>
          <p:cNvPr id="2050" name="Picture 2" descr="La importancia de destacar: el posicionamiento de marca">
            <a:extLst>
              <a:ext uri="{FF2B5EF4-FFF2-40B4-BE49-F238E27FC236}">
                <a16:creationId xmlns:a16="http://schemas.microsoft.com/office/drawing/2014/main" id="{12F28030-6418-423D-B492-145392458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58" y="3975532"/>
            <a:ext cx="3673642" cy="236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sicionamiento De Una Empresa | La Mejor Estrategia SEO">
            <a:extLst>
              <a:ext uri="{FF2B5EF4-FFF2-40B4-BE49-F238E27FC236}">
                <a16:creationId xmlns:a16="http://schemas.microsoft.com/office/drawing/2014/main" id="{41BB1EDC-9912-43C2-BA27-8C49C1D3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3" y="4153848"/>
            <a:ext cx="3433012" cy="21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9B50AFBC-5EB5-8340-9BEF-467501D9D8C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1116715"/>
            <a:ext cx="914399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" altLang="es-PY" sz="32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RENTABILIDAD Y EFICIENCIA OPERATIVA </a:t>
            </a:r>
          </a:p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" altLang="es-PY" sz="32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 LA COMPAÑÍA.</a:t>
            </a:r>
            <a:endParaRPr lang="es-ES_tradnl" altLang="es-PY" sz="32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E4A13A-6B8E-469C-AFFE-72B2D921F578}"/>
              </a:ext>
            </a:extLst>
          </p:cNvPr>
          <p:cNvSpPr txBox="1"/>
          <p:nvPr/>
        </p:nvSpPr>
        <p:spPr>
          <a:xfrm>
            <a:off x="-1" y="2262020"/>
            <a:ext cx="9144000" cy="375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Comportamiento histórico de sus facturaciones en los últimos años.</a:t>
            </a: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Participación relativa sobre Venta de COSTOS y GASTOS.</a:t>
            </a: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 caso de disminución en Ventas, evaluar los Motivos PRIMARIOS.</a:t>
            </a: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Capacidad de translación de Incrementos de COSTOS a PRECIOS DE VENTA.</a:t>
            </a: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Evolución histórica del ROE y ROA.</a:t>
            </a: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Evolución del PATRIMONIO NETO de la Compañía.</a:t>
            </a: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Niveles de Endeudamiento de CORTO y LARGO PLAZO.</a:t>
            </a: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Capacidad de Cobertura de GASTOS FINANCIEROS.</a:t>
            </a: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Calidad de ACTIVOS de la Compañía (CUENTAS A COBRAR e INVENTARIO).</a:t>
            </a: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Política de Previsiones para Créditos de DUDOSO COBRO.</a:t>
            </a:r>
          </a:p>
        </p:txBody>
      </p:sp>
    </p:spTree>
    <p:extLst>
      <p:ext uri="{BB962C8B-B14F-4D97-AF65-F5344CB8AC3E}">
        <p14:creationId xmlns:p14="http://schemas.microsoft.com/office/powerpoint/2010/main" val="13170777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A9DA294-22CD-4C26-A96C-389D7AFCC2A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1127898"/>
            <a:ext cx="914399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" altLang="es-PY" sz="32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GESTIÓN Y ACTIVIDAD DE LA COMPAÑÍA.</a:t>
            </a:r>
            <a:endParaRPr lang="es-ES_tradnl" altLang="es-PY" sz="32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B6FF3D-E6F2-476B-A073-0C87AEA46B86}"/>
              </a:ext>
            </a:extLst>
          </p:cNvPr>
          <p:cNvSpPr txBox="1"/>
          <p:nvPr/>
        </p:nvSpPr>
        <p:spPr>
          <a:xfrm>
            <a:off x="-1" y="1684506"/>
            <a:ext cx="9144000" cy="114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Comportamiento y Evolución de los principales Indicadores ECONOMICO-FINANCIEROS.</a:t>
            </a: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Financiación de MEDIANO y LARGO PLAZO – Flujos de Fondos Proyectados.</a:t>
            </a:r>
          </a:p>
          <a:p>
            <a:pPr marL="201216" indent="-201216" algn="just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18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Capacidad de EPAGO DE CAPITAL e INTERESES.</a:t>
            </a:r>
          </a:p>
        </p:txBody>
      </p:sp>
      <p:pic>
        <p:nvPicPr>
          <p:cNvPr id="1026" name="Picture 2" descr="Los 7 procesos de la gestión documental en empresas y organizaciones">
            <a:extLst>
              <a:ext uri="{FF2B5EF4-FFF2-40B4-BE49-F238E27FC236}">
                <a16:creationId xmlns:a16="http://schemas.microsoft.com/office/drawing/2014/main" id="{DB0D729F-FB74-4195-AA74-5012663B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22" y="2783922"/>
            <a:ext cx="4477753" cy="35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9127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iego\Desktop\risk.jpg">
            <a:extLst>
              <a:ext uri="{FF2B5EF4-FFF2-40B4-BE49-F238E27FC236}">
                <a16:creationId xmlns:a16="http://schemas.microsoft.com/office/drawing/2014/main" id="{64883808-F277-EC4F-ADB1-180613EBA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16013"/>
            <a:ext cx="4572000" cy="52451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1795463"/>
            <a:ext cx="59229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PY" altLang="es-PY" sz="4800" dirty="0">
                <a:solidFill>
                  <a:srgbClr val="8B0B20"/>
                </a:solidFill>
                <a:latin typeface="Candara" panose="020E0502030303020204" pitchFamily="34" charset="0"/>
              </a:rPr>
              <a:t>Calificadoras de Riesgo y su importancia.</a:t>
            </a:r>
          </a:p>
          <a:p>
            <a:pPr algn="ctr" eaLnBrk="1" hangingPunct="1">
              <a:buFont typeface="Wingdings" pitchFamily="2" charset="2"/>
              <a:buNone/>
            </a:pPr>
            <a:endParaRPr lang="es-PY" altLang="es-PY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AC3E5E93-986B-B44C-BE96-9EAB4166CB5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39863" y="1757363"/>
            <a:ext cx="6048375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/>
            </a:pPr>
            <a:endParaRPr lang="es-PE" sz="1350" b="0">
              <a:latin typeface="Tahoma" pitchFamily="34" charset="0"/>
            </a:endParaRPr>
          </a:p>
        </p:txBody>
      </p:sp>
      <p:sp>
        <p:nvSpPr>
          <p:cNvPr id="23554" name="Rectangle 5">
            <a:extLst>
              <a:ext uri="{FF2B5EF4-FFF2-40B4-BE49-F238E27FC236}">
                <a16:creationId xmlns:a16="http://schemas.microsoft.com/office/drawing/2014/main" id="{A2305E22-0466-1548-B671-4094878AA5E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15938" y="1262063"/>
            <a:ext cx="4860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_tradnl" altLang="es-PY">
                <a:solidFill>
                  <a:srgbClr val="8B0B20"/>
                </a:solidFill>
                <a:latin typeface="Candara" panose="020E0502030303020204" pitchFamily="34" charset="0"/>
              </a:rPr>
              <a:t>Escalas de Calificación de Riesgo</a:t>
            </a:r>
          </a:p>
        </p:txBody>
      </p:sp>
      <p:pic>
        <p:nvPicPr>
          <p:cNvPr id="23555" name="Picture 8">
            <a:extLst>
              <a:ext uri="{FF2B5EF4-FFF2-40B4-BE49-F238E27FC236}">
                <a16:creationId xmlns:a16="http://schemas.microsoft.com/office/drawing/2014/main" id="{34FF5F8F-61A0-1445-82D1-D148544A3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809750"/>
            <a:ext cx="497363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>
            <a:extLst>
              <a:ext uri="{FF2B5EF4-FFF2-40B4-BE49-F238E27FC236}">
                <a16:creationId xmlns:a16="http://schemas.microsoft.com/office/drawing/2014/main" id="{B05C8B3C-D8CF-0440-8BD2-947E7BCE7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627438"/>
            <a:ext cx="49752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4">
            <a:extLst>
              <a:ext uri="{FF2B5EF4-FFF2-40B4-BE49-F238E27FC236}">
                <a16:creationId xmlns:a16="http://schemas.microsoft.com/office/drawing/2014/main" id="{4FB43830-FC79-864C-B363-3EA08272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59" y="1324792"/>
            <a:ext cx="346151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786C138-6557-434B-9451-A5EA9E490BE8}"/>
              </a:ext>
            </a:extLst>
          </p:cNvPr>
          <p:cNvSpPr/>
          <p:nvPr/>
        </p:nvSpPr>
        <p:spPr>
          <a:xfrm rot="16200000">
            <a:off x="-272256" y="2580481"/>
            <a:ext cx="107473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Riesgo Bajo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33B81F-257C-C449-921D-3983CAE3D04D}"/>
              </a:ext>
            </a:extLst>
          </p:cNvPr>
          <p:cNvSpPr/>
          <p:nvPr/>
        </p:nvSpPr>
        <p:spPr>
          <a:xfrm rot="16200000">
            <a:off x="-216235" y="4028432"/>
            <a:ext cx="95536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Riesgo</a:t>
            </a:r>
            <a:r>
              <a:rPr lang="es-MX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s-MX" b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Medio</a:t>
            </a:r>
            <a:endParaRPr lang="es-MX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4E39CAA-B1EC-7C40-8019-7CB4C02D65D1}"/>
              </a:ext>
            </a:extLst>
          </p:cNvPr>
          <p:cNvSpPr/>
          <p:nvPr/>
        </p:nvSpPr>
        <p:spPr>
          <a:xfrm rot="16200000">
            <a:off x="-116681" y="5047456"/>
            <a:ext cx="804863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Riesgo Alto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tata global: Buy Tata Global, target price Rs 324: Dharmesh Shah - The  Economic Times">
            <a:extLst>
              <a:ext uri="{FF2B5EF4-FFF2-40B4-BE49-F238E27FC236}">
                <a16:creationId xmlns:a16="http://schemas.microsoft.com/office/drawing/2014/main" id="{CB54F0AD-4D6B-1544-85E6-6B6DCAB91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1970088"/>
            <a:ext cx="4365625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5">
            <a:extLst>
              <a:ext uri="{FF2B5EF4-FFF2-40B4-BE49-F238E27FC236}">
                <a16:creationId xmlns:a16="http://schemas.microsoft.com/office/drawing/2014/main" id="{9B50AFBC-5EB5-8340-9BEF-467501D9D8C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4863" y="1204913"/>
            <a:ext cx="75342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_tradnl" altLang="es-PY" sz="5000">
                <a:solidFill>
                  <a:srgbClr val="C00000"/>
                </a:solidFill>
                <a:latin typeface="Candara" panose="020E0502030303020204" pitchFamily="34" charset="0"/>
              </a:rPr>
              <a:t>Tendencias o Perspectivas</a:t>
            </a:r>
          </a:p>
        </p:txBody>
      </p:sp>
      <p:sp>
        <p:nvSpPr>
          <p:cNvPr id="25603" name="CuadroTexto 2">
            <a:extLst>
              <a:ext uri="{FF2B5EF4-FFF2-40B4-BE49-F238E27FC236}">
                <a16:creationId xmlns:a16="http://schemas.microsoft.com/office/drawing/2014/main" id="{DA492683-D123-7E4D-BF53-E09E7B302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5099050"/>
            <a:ext cx="21320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Y" altLang="es-PY" sz="3300"/>
              <a:t>FUERTE (+)</a:t>
            </a:r>
          </a:p>
        </p:txBody>
      </p:sp>
      <p:sp>
        <p:nvSpPr>
          <p:cNvPr id="25604" name="CuadroTexto 3">
            <a:extLst>
              <a:ext uri="{FF2B5EF4-FFF2-40B4-BE49-F238E27FC236}">
                <a16:creationId xmlns:a16="http://schemas.microsoft.com/office/drawing/2014/main" id="{DABB89DC-4130-094E-8AD7-BF99C5F5E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5183188"/>
            <a:ext cx="25574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Y" altLang="es-PY" sz="3300"/>
              <a:t>ESTABLE</a:t>
            </a:r>
          </a:p>
        </p:txBody>
      </p:sp>
      <p:sp>
        <p:nvSpPr>
          <p:cNvPr id="25605" name="CuadroTexto 4">
            <a:extLst>
              <a:ext uri="{FF2B5EF4-FFF2-40B4-BE49-F238E27FC236}">
                <a16:creationId xmlns:a16="http://schemas.microsoft.com/office/drawing/2014/main" id="{9E5CA937-26E4-3848-B288-00EE3B310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5" y="5106988"/>
            <a:ext cx="28146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Y" altLang="es-PY" sz="3300" dirty="0"/>
              <a:t>SENSIBLE (-)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Vista general de diapositiva 2">
                <a:extLst>
                  <a:ext uri="{FF2B5EF4-FFF2-40B4-BE49-F238E27FC236}">
                    <a16:creationId xmlns:a16="http://schemas.microsoft.com/office/drawing/2014/main" id="{22242D98-3656-BB4A-9E9B-DD5CC7B4249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4862890"/>
                  </p:ext>
                </p:extLst>
              </p:nvPr>
            </p:nvGraphicFramePr>
            <p:xfrm flipH="1">
              <a:off x="8144153" y="5854794"/>
              <a:ext cx="240328" cy="180246"/>
            </p:xfrm>
            <a:graphic>
              <a:graphicData uri="http://schemas.microsoft.com/office/powerpoint/2016/slidezoom">
                <pslz:sldZm>
                  <pslz:sldZmObj sldId="1548" cId="0">
                    <pslz:zmPr id="{46B095C4-8B6C-3441-AB37-3BAC3FECE746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H="1">
                          <a:off x="0" y="0"/>
                          <a:ext cx="240328" cy="180246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 w="88900" cap="sq">
                          <a:solidFill>
                            <a:schemeClr val="accent1"/>
                          </a:solidFill>
                          <a:miter lim="800000"/>
                        </a:ln>
                        <a:effectLst>
                          <a:outerShdw blurRad="55000" dist="18000" dir="54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scene3d>
                          <a:camera prst="orthographicFront"/>
                          <a:lightRig rig="twoPt" dir="t">
                            <a:rot lat="0" lon="0" rev="7200000"/>
                          </a:lightRig>
                        </a:scene3d>
                        <a:sp3d>
                          <a:bevelT w="25400" h="19050"/>
                          <a:contourClr>
                            <a:srgbClr val="FFFFFF"/>
                          </a:contourClr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Vista general de diapositiva 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xmlns="" id="{22242D98-3656-BB4A-9E9B-DD5CC7B424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8144153" y="5854794"/>
                <a:ext cx="240328" cy="18024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chemeClr val="accent1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mc:Fallback>
      </mc:AlternateContent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09BF9F8-98F5-0542-9735-126784350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624013"/>
            <a:ext cx="57658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506D2B2-5B7D-4747-9EB3-F488D079C55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800225" y="1158875"/>
            <a:ext cx="554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_tradnl" altLang="es-PY" sz="2000" dirty="0">
                <a:solidFill>
                  <a:srgbClr val="8B0B20"/>
                </a:solidFill>
                <a:latin typeface="Candara" panose="020E0502030303020204" pitchFamily="34" charset="0"/>
              </a:rPr>
              <a:t>Evolución de la calificación de Paraguay </a:t>
            </a:r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7D765ABB-74FA-1245-89EF-091F50867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911" y="5859463"/>
            <a:ext cx="6442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PY" i="1" dirty="0">
                <a:solidFill>
                  <a:srgbClr val="C00000"/>
                </a:solidFill>
              </a:rPr>
              <a:t>Fuente: Sub secretaría de Estado de </a:t>
            </a:r>
            <a:r>
              <a:rPr lang="es-ES" altLang="es-PY" i="1" dirty="0" err="1">
                <a:solidFill>
                  <a:srgbClr val="C00000"/>
                </a:solidFill>
              </a:rPr>
              <a:t>Economia.www.economía.gov.py</a:t>
            </a:r>
            <a:r>
              <a:rPr lang="es-ES" altLang="es-PY" i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733060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4931D0A-0D1B-5D4E-BD72-031D0DF69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05" y="1587750"/>
            <a:ext cx="5148580" cy="451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7A61823F-10E5-EE4E-A3CF-E4085121C69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709420" y="1186498"/>
            <a:ext cx="554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_tradnl" altLang="es-PY" sz="2000" dirty="0">
                <a:solidFill>
                  <a:srgbClr val="8B0B20"/>
                </a:solidFill>
                <a:latin typeface="Candara" panose="020E0502030303020204" pitchFamily="34" charset="0"/>
              </a:rPr>
              <a:t>Escala Internacional  de Calificación de Riesgo</a:t>
            </a:r>
          </a:p>
        </p:txBody>
      </p:sp>
    </p:spTree>
    <p:extLst>
      <p:ext uri="{BB962C8B-B14F-4D97-AF65-F5344CB8AC3E}">
        <p14:creationId xmlns:p14="http://schemas.microsoft.com/office/powerpoint/2010/main" val="322110534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n 4">
            <a:extLst>
              <a:ext uri="{FF2B5EF4-FFF2-40B4-BE49-F238E27FC236}">
                <a16:creationId xmlns:a16="http://schemas.microsoft.com/office/drawing/2014/main" id="{5E55B03B-3383-7549-BC38-D9D9D3B0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9142413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CuadroTexto 1">
            <a:extLst>
              <a:ext uri="{FF2B5EF4-FFF2-40B4-BE49-F238E27FC236}">
                <a16:creationId xmlns:a16="http://schemas.microsoft.com/office/drawing/2014/main" id="{D543719C-E98F-9C40-BFE7-D3DF5DE24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3013075"/>
            <a:ext cx="6388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PY" altLang="es-PY" sz="4800">
                <a:solidFill>
                  <a:srgbClr val="8B0B20"/>
                </a:solidFill>
              </a:rPr>
              <a:t>MUCHAS GRACIAS!</a:t>
            </a:r>
          </a:p>
        </p:txBody>
      </p:sp>
      <p:pic>
        <p:nvPicPr>
          <p:cNvPr id="26627" name="Vista general de diapositiva 3">
            <a:extLst>
              <a:ext uri="{FF2B5EF4-FFF2-40B4-BE49-F238E27FC236}">
                <a16:creationId xmlns:a16="http://schemas.microsoft.com/office/drawing/2014/main" id="{00926679-A319-2847-8D4D-EDC39AFA6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007100"/>
            <a:ext cx="520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7F7F7F"/>
            </a:gs>
            <a:gs pos="74001">
              <a:srgbClr val="E3E3E3"/>
            </a:gs>
            <a:gs pos="83000">
              <a:srgbClr val="E3E3E3"/>
            </a:gs>
            <a:gs pos="100000">
              <a:srgbClr val="ECEC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9">
            <a:extLst>
              <a:ext uri="{FF2B5EF4-FFF2-40B4-BE49-F238E27FC236}">
                <a16:creationId xmlns:a16="http://schemas.microsoft.com/office/drawing/2014/main" id="{5F146572-0F92-084C-BD0B-5CC11F04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8" y="-1227138"/>
            <a:ext cx="9682163" cy="1227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">
            <a:extLst>
              <a:ext uri="{FF2B5EF4-FFF2-40B4-BE49-F238E27FC236}">
                <a16:creationId xmlns:a16="http://schemas.microsoft.com/office/drawing/2014/main" id="{9B6EE4F0-0176-1844-AED9-2197B999DE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36838" y="1924050"/>
            <a:ext cx="41084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008080"/>
              </a:buClr>
              <a:buSzTx/>
              <a:buFont typeface="Wingdings" pitchFamily="2" charset="2"/>
              <a:buNone/>
            </a:pPr>
            <a:r>
              <a:rPr lang="es-PE" altLang="es-PY" sz="1500" b="0">
                <a:cs typeface="Arial" panose="020B0604020202020204" pitchFamily="34" charset="0"/>
              </a:rPr>
              <a:t>		</a:t>
            </a:r>
          </a:p>
          <a:p>
            <a:pPr algn="ctr" eaLnBrk="1" hangingPunct="1">
              <a:spcBef>
                <a:spcPct val="0"/>
              </a:spcBef>
              <a:buClr>
                <a:srgbClr val="008080"/>
              </a:buClr>
              <a:buSzTx/>
              <a:buFont typeface="Wingdings" pitchFamily="2" charset="2"/>
              <a:buNone/>
            </a:pPr>
            <a:endParaRPr lang="pt-BR" altLang="es-PY" sz="210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8080"/>
              </a:buClr>
              <a:buSzTx/>
              <a:buFont typeface="Wingdings" pitchFamily="2" charset="2"/>
              <a:buNone/>
            </a:pPr>
            <a:endParaRPr lang="es-PE" altLang="es-PY" sz="1500" b="0" dirty="0"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Clr>
                <a:srgbClr val="008080"/>
              </a:buClr>
              <a:buSzTx/>
              <a:buFont typeface="Wingdings" pitchFamily="2" charset="2"/>
              <a:buNone/>
            </a:pPr>
            <a:br>
              <a:rPr lang="es-PE" altLang="es-PY" sz="1500" b="0" dirty="0">
                <a:cs typeface="Arial" panose="020B0604020202020204" pitchFamily="34" charset="0"/>
              </a:rPr>
            </a:br>
            <a:endParaRPr lang="es-PE" altLang="es-PY" sz="1500" b="0" dirty="0">
              <a:cs typeface="Arial" panose="020B0604020202020204" pitchFamily="34" charset="0"/>
            </a:endParaRPr>
          </a:p>
        </p:txBody>
      </p:sp>
      <p:sp>
        <p:nvSpPr>
          <p:cNvPr id="4" name="Google Shape;1013;p37">
            <a:extLst>
              <a:ext uri="{FF2B5EF4-FFF2-40B4-BE49-F238E27FC236}">
                <a16:creationId xmlns:a16="http://schemas.microsoft.com/office/drawing/2014/main" id="{37C61E95-4D54-9C49-BBC7-79F1112A89AE}"/>
              </a:ext>
            </a:extLst>
          </p:cNvPr>
          <p:cNvSpPr txBox="1">
            <a:spLocks/>
          </p:cNvSpPr>
          <p:nvPr/>
        </p:nvSpPr>
        <p:spPr>
          <a:xfrm>
            <a:off x="4710113" y="3613150"/>
            <a:ext cx="6156325" cy="2006600"/>
          </a:xfrm>
          <a:prstGeom prst="rect">
            <a:avLst/>
          </a:prstGeom>
        </p:spPr>
        <p:txBody>
          <a:bodyPr spcFirstLastPara="1" lIns="68569" tIns="68569" rIns="68569" bIns="68569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spcBef>
                <a:spcPts val="450"/>
              </a:spcBef>
              <a:buClr>
                <a:schemeClr val="dk1"/>
              </a:buClr>
              <a:buSzPts val="1100"/>
              <a:defRPr/>
            </a:pPr>
            <a:r>
              <a:rPr lang="pt-BR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info@solventa.com.py</a:t>
            </a:r>
            <a:endParaRPr lang="pt-BR" sz="1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eaLnBrk="1" hangingPunct="1">
              <a:spcBef>
                <a:spcPts val="450"/>
              </a:spcBef>
              <a:buClr>
                <a:schemeClr val="dk1"/>
              </a:buClr>
              <a:buSzPts val="1100"/>
              <a:defRPr/>
            </a:pPr>
            <a:r>
              <a:rPr lang="pt-BR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@</a:t>
            </a:r>
            <a:r>
              <a:rPr lang="pt-BR" sz="1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solventacalificadora</a:t>
            </a:r>
            <a:endParaRPr lang="pt-BR" sz="1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eaLnBrk="1" hangingPunct="1">
              <a:spcBef>
                <a:spcPts val="450"/>
              </a:spcBef>
              <a:buClr>
                <a:schemeClr val="dk1"/>
              </a:buClr>
              <a:buSzPts val="1100"/>
              <a:defRPr/>
            </a:pPr>
            <a:r>
              <a:rPr lang="pt-BR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@SolventaSA</a:t>
            </a:r>
          </a:p>
          <a:p>
            <a:pPr eaLnBrk="1" hangingPunct="1">
              <a:spcBef>
                <a:spcPts val="450"/>
              </a:spcBef>
              <a:buClr>
                <a:schemeClr val="dk1"/>
              </a:buClr>
              <a:buSzPts val="1100"/>
              <a:defRPr/>
            </a:pPr>
            <a:r>
              <a:rPr lang="pt-BR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pt-BR" sz="1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Solventa</a:t>
            </a:r>
            <a:r>
              <a:rPr lang="pt-BR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S.A. Calificadora de Riesgos </a:t>
            </a:r>
          </a:p>
          <a:p>
            <a:pPr eaLnBrk="1" hangingPunct="1">
              <a:spcBef>
                <a:spcPts val="450"/>
              </a:spcBef>
              <a:buClr>
                <a:schemeClr val="dk1"/>
              </a:buClr>
              <a:buSzPts val="1100"/>
              <a:defRPr/>
            </a:pPr>
            <a:r>
              <a:rPr lang="pt-BR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 @solventapy</a:t>
            </a:r>
          </a:p>
          <a:p>
            <a:pPr marL="342900" indent="-285750" eaLnBrk="1" hangingPunct="1">
              <a:buSzPts val="2400"/>
              <a:buFont typeface="Arial"/>
              <a:buChar char="▫"/>
              <a:defRPr/>
            </a:pPr>
            <a:endParaRPr lang="pt-BR" sz="105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7" name="Imagen 4">
            <a:extLst>
              <a:ext uri="{FF2B5EF4-FFF2-40B4-BE49-F238E27FC236}">
                <a16:creationId xmlns:a16="http://schemas.microsoft.com/office/drawing/2014/main" id="{168C486B-A451-FF44-9C29-222D6FEE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80365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Imagen 5">
            <a:extLst>
              <a:ext uri="{FF2B5EF4-FFF2-40B4-BE49-F238E27FC236}">
                <a16:creationId xmlns:a16="http://schemas.microsoft.com/office/drawing/2014/main" id="{35971B69-7A77-FC4D-84AF-6CAF5925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156075"/>
            <a:ext cx="2682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Imagen 6">
            <a:extLst>
              <a:ext uri="{FF2B5EF4-FFF2-40B4-BE49-F238E27FC236}">
                <a16:creationId xmlns:a16="http://schemas.microsoft.com/office/drawing/2014/main" id="{A9086D7B-B837-6A4B-A83C-123753D46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448310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Imagen 7">
            <a:extLst>
              <a:ext uri="{FF2B5EF4-FFF2-40B4-BE49-F238E27FC236}">
                <a16:creationId xmlns:a16="http://schemas.microsoft.com/office/drawing/2014/main" id="{F288E9CC-DEC7-9842-B045-5A590854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4843463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C2F480F-EAE5-4D44-A231-1827D9E66DEC}"/>
              </a:ext>
            </a:extLst>
          </p:cNvPr>
          <p:cNvSpPr txBox="1"/>
          <p:nvPr/>
        </p:nvSpPr>
        <p:spPr>
          <a:xfrm>
            <a:off x="3538538" y="690563"/>
            <a:ext cx="6413500" cy="1039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None/>
              <a:defRPr/>
            </a:pPr>
            <a:r>
              <a:rPr lang="es-PY" sz="2800" b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¿ESTAS PREPARADO PARA </a:t>
            </a:r>
          </a:p>
          <a:p>
            <a:pPr algn="ctr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None/>
              <a:defRPr/>
            </a:pPr>
            <a:r>
              <a:rPr lang="es-PY" sz="2800" b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GESTIONAR  </a:t>
            </a:r>
            <a:r>
              <a:rPr lang="es-PY" sz="28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RIESGOS?</a:t>
            </a:r>
          </a:p>
        </p:txBody>
      </p:sp>
      <p:sp>
        <p:nvSpPr>
          <p:cNvPr id="28682" name="CuadroTexto 14">
            <a:extLst>
              <a:ext uri="{FF2B5EF4-FFF2-40B4-BE49-F238E27FC236}">
                <a16:creationId xmlns:a16="http://schemas.microsoft.com/office/drawing/2014/main" id="{AC9456A4-EBC9-C643-AB97-14B4FBDF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675" y="2995613"/>
            <a:ext cx="3579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PY" altLang="es-PY" sz="1800">
                <a:solidFill>
                  <a:srgbClr val="8B0B20"/>
                </a:solidFill>
              </a:rPr>
              <a:t>INFORMACIÓN ADICIONAL A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Imagen 6">
            <a:extLst>
              <a:ext uri="{FF2B5EF4-FFF2-40B4-BE49-F238E27FC236}">
                <a16:creationId xmlns:a16="http://schemas.microsoft.com/office/drawing/2014/main" id="{1437FEDB-1DA4-8647-AB93-26A98B7F3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024" y="0"/>
            <a:ext cx="1086643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4">
            <a:extLst>
              <a:ext uri="{FF2B5EF4-FFF2-40B4-BE49-F238E27FC236}">
                <a16:creationId xmlns:a16="http://schemas.microsoft.com/office/drawing/2014/main" id="{9E787645-3FDC-194F-8915-6CCB9F1930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60700" y="2613025"/>
            <a:ext cx="35417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00025" indent="-200025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201216" indent="-201216" eaLnBrk="1" hangingPunct="1">
              <a:buFont typeface="Wingdings" pitchFamily="2" charset="2"/>
              <a:buChar char="v"/>
              <a:defRPr/>
            </a:pPr>
            <a:r>
              <a:rPr lang="es-PY" altLang="es-PY" sz="3600" b="0" dirty="0">
                <a:solidFill>
                  <a:srgbClr val="A50021"/>
                </a:solidFill>
              </a:rPr>
              <a:t> </a:t>
            </a:r>
            <a:r>
              <a:rPr lang="es-PY" altLang="es-PY" sz="3600" dirty="0">
                <a:solidFill>
                  <a:srgbClr val="8B0B20"/>
                </a:solidFill>
                <a:latin typeface="Candara" panose="020E0502030303020204" pitchFamily="34" charset="0"/>
              </a:rPr>
              <a:t>Solventa S.A</a:t>
            </a:r>
            <a:r>
              <a:rPr lang="es-PY" altLang="es-PY" sz="3600" b="0" dirty="0">
                <a:solidFill>
                  <a:srgbClr val="8B0B20"/>
                </a:solidFill>
                <a:latin typeface="Candara" panose="020E0502030303020204" pitchFamily="34" charset="0"/>
              </a:rPr>
              <a:t>. </a:t>
            </a:r>
            <a:r>
              <a:rPr lang="es-PY" altLang="es-PY" dirty="0"/>
              <a:t>es la primera Calificadora de Riesgos en Paraguay.</a:t>
            </a:r>
          </a:p>
          <a:p>
            <a:pPr marL="201216" indent="-201216" eaLnBrk="1" hangingPunct="1">
              <a:buFont typeface="Wingdings" pitchFamily="2" charset="2"/>
              <a:buChar char="v"/>
              <a:defRPr/>
            </a:pPr>
            <a:r>
              <a:rPr lang="es-PY" altLang="es-PY" dirty="0"/>
              <a:t> Habilitada a operar en el mercado local desde el año 2009. 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8B004A60-E479-C44E-B47F-22255DAAB9F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632075" y="1346200"/>
            <a:ext cx="47767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_tradnl" altLang="es-PY" sz="4000">
                <a:solidFill>
                  <a:srgbClr val="8B0B20"/>
                </a:solidFill>
                <a:latin typeface="Candara" panose="020E0502030303020204" pitchFamily="34" charset="0"/>
              </a:rPr>
              <a:t>¿Quiénes somos?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Imagen 6">
            <a:extLst>
              <a:ext uri="{FF2B5EF4-FFF2-40B4-BE49-F238E27FC236}">
                <a16:creationId xmlns:a16="http://schemas.microsoft.com/office/drawing/2014/main" id="{855278D0-E0E9-2E41-9D4A-3CD861774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788"/>
            <a:ext cx="9144000" cy="726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4">
            <a:extLst>
              <a:ext uri="{FF2B5EF4-FFF2-40B4-BE49-F238E27FC236}">
                <a16:creationId xmlns:a16="http://schemas.microsoft.com/office/drawing/2014/main" id="{53C3B145-9482-1648-BB3C-7C5A4D50AD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5506" y="4962524"/>
            <a:ext cx="7618494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00025" indent="-200025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s-PY" altLang="es-PY" sz="3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Las calificadoras de riesgos son compañías especializadas que se dedican a emitir opiniones técnicas sobre el perfil de riesgo de una entidad o empresa.</a:t>
            </a:r>
          </a:p>
          <a:p>
            <a:pPr marL="201216" indent="-201216" algn="ctr" eaLnBrk="1" hangingPunct="1">
              <a:buFont typeface="Wingdings" pitchFamily="2" charset="2"/>
              <a:buChar char="v"/>
              <a:defRPr/>
            </a:pPr>
            <a:endParaRPr lang="es-PY" altLang="es-PY" sz="30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01216" indent="-201216" algn="ctr" eaLnBrk="1" hangingPunct="1">
              <a:buFont typeface="Wingdings" pitchFamily="2" charset="2"/>
              <a:buChar char="v"/>
              <a:defRPr/>
            </a:pPr>
            <a:endParaRPr lang="es-PY" altLang="es-PY" sz="30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 eaLnBrk="1" hangingPunct="1">
              <a:buFont typeface="Wingdings" pitchFamily="2" charset="2"/>
              <a:buChar char="v"/>
            </a:pPr>
            <a:endParaRPr lang="es-PY" altLang="es-PY" sz="30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B7EB13A4-0CB1-904B-B35A-C104E48B35D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541259"/>
            <a:ext cx="423103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_tradnl" altLang="es-PY" sz="4400" dirty="0">
                <a:solidFill>
                  <a:srgbClr val="8B0B20"/>
                </a:solidFill>
                <a:latin typeface="Candara" panose="020E0502030303020204" pitchFamily="34" charset="0"/>
              </a:rPr>
              <a:t>Calificadoras de </a:t>
            </a:r>
          </a:p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_tradnl" altLang="es-PY" sz="4400" dirty="0">
                <a:solidFill>
                  <a:srgbClr val="8B0B20"/>
                </a:solidFill>
                <a:latin typeface="Candara" panose="020E0502030303020204" pitchFamily="34" charset="0"/>
              </a:rPr>
              <a:t>Riesgos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profit loss risk - Trade Brains">
            <a:extLst>
              <a:ext uri="{FF2B5EF4-FFF2-40B4-BE49-F238E27FC236}">
                <a16:creationId xmlns:a16="http://schemas.microsoft.com/office/drawing/2014/main" id="{E07F25EA-E039-8A46-890E-CF2DF5A3B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1100138"/>
            <a:ext cx="428942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CuadroTexto 1">
            <a:extLst>
              <a:ext uri="{FF2B5EF4-FFF2-40B4-BE49-F238E27FC236}">
                <a16:creationId xmlns:a16="http://schemas.microsoft.com/office/drawing/2014/main" id="{B796594F-0025-5448-91AD-698310AA8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0" y="1538288"/>
            <a:ext cx="6230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PY" altLang="es-PY" sz="3600">
                <a:solidFill>
                  <a:srgbClr val="8B0B20"/>
                </a:solidFill>
                <a:latin typeface="Candara" panose="020E0502030303020204" pitchFamily="34" charset="0"/>
              </a:rPr>
              <a:t>¿Que evalúa la calificadora?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297159A6-DE6B-8E49-A7E5-1DC1134BA6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6400" y="2544763"/>
            <a:ext cx="453707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00025" indent="-200025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201216" indent="-201216" eaLnBrk="1" hangingPunct="1">
              <a:buFont typeface="Wingdings" pitchFamily="2" charset="2"/>
              <a:buChar char="v"/>
              <a:defRPr/>
            </a:pPr>
            <a:r>
              <a:rPr lang="es-ES" altLang="es-PY" sz="1800" dirty="0"/>
              <a:t> </a:t>
            </a:r>
            <a:r>
              <a:rPr lang="es-ES" altLang="es-PY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Existencia Legal.</a:t>
            </a:r>
          </a:p>
          <a:p>
            <a:pPr marL="201216" indent="-201216" eaLnBrk="1" hangingPunct="1">
              <a:buFont typeface="Wingdings" pitchFamily="2" charset="2"/>
              <a:buChar char="v"/>
              <a:defRPr/>
            </a:pPr>
            <a:r>
              <a:rPr lang="es-ES" altLang="es-PY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Probabilidad de pago puntual y completo de capital e intereses de las emisiones.</a:t>
            </a:r>
          </a:p>
          <a:p>
            <a:pPr marL="201216" indent="-201216" eaLnBrk="1" hangingPunct="1">
              <a:buFont typeface="Wingdings" pitchFamily="2" charset="2"/>
              <a:buChar char="v"/>
              <a:defRPr/>
            </a:pPr>
            <a:r>
              <a:rPr lang="es-ES" altLang="es-PY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Situación financiera del emisor evaluando la capacidad de pago, considerando aspectos cuantitativos y cualitativos.</a:t>
            </a:r>
          </a:p>
          <a:p>
            <a:pPr marL="201216" indent="-201216" eaLnBrk="1" hangingPunct="1">
              <a:buFont typeface="Wingdings" pitchFamily="2" charset="2"/>
              <a:buChar char="v"/>
              <a:defRPr/>
            </a:pPr>
            <a:r>
              <a:rPr lang="es-ES" altLang="es-PY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Estructura de la emisión.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IP Risk Management – How to deal with it (part 2) • Intellectual Property  Expert Group">
            <a:extLst>
              <a:ext uri="{FF2B5EF4-FFF2-40B4-BE49-F238E27FC236}">
                <a16:creationId xmlns:a16="http://schemas.microsoft.com/office/drawing/2014/main" id="{3EB901AD-B1BF-A144-92D0-2B5ECB69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788"/>
            <a:ext cx="914241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5">
            <a:extLst>
              <a:ext uri="{FF2B5EF4-FFF2-40B4-BE49-F238E27FC236}">
                <a16:creationId xmlns:a16="http://schemas.microsoft.com/office/drawing/2014/main" id="{EA3C5312-7740-674C-A3E8-28F0CDC15A4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47788" y="1298575"/>
            <a:ext cx="72199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_tradnl" altLang="es-PY" sz="4400">
                <a:solidFill>
                  <a:srgbClr val="8B0B20"/>
                </a:solidFill>
                <a:latin typeface="Candara" panose="020E0502030303020204" pitchFamily="34" charset="0"/>
              </a:rPr>
              <a:t>¿A quienes evalúa?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064DE0-7DBD-F942-92F4-1EB4ED2640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3988" y="2224137"/>
            <a:ext cx="3670301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1216" indent="-201216"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endParaRPr lang="es-PY" sz="2000" dirty="0">
              <a:latin typeface="Arial" charset="0"/>
            </a:endParaRPr>
          </a:p>
          <a:p>
            <a:pPr marL="201216" indent="-201216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PY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Emisores de títulos de oferta pública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3A4BCB4-03AB-AE42-BF2D-28F3F0A0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4" y="3654295"/>
            <a:ext cx="3400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0025" indent="-200025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201216" indent="-201216" eaLnBrk="1" hangingPunct="1">
              <a:buFont typeface="Wingdings" pitchFamily="2" charset="2"/>
              <a:buChar char="v"/>
              <a:defRPr/>
            </a:pPr>
            <a:r>
              <a:rPr lang="es-PY" altLang="es-PY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Entidades Financieras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779E729-E673-554E-AE32-2BC2480D4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54" y="4417418"/>
            <a:ext cx="2843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0025" indent="-200025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201216" indent="-201216" eaLnBrk="1" hangingPunct="1">
              <a:buFont typeface="Wingdings" pitchFamily="2" charset="2"/>
              <a:buChar char="v"/>
              <a:defRPr/>
            </a:pPr>
            <a:r>
              <a:rPr lang="es-PY" altLang="es-PY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Aseguradoras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84356C2-3EE1-114E-93D2-DCBC3BF0E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3" y="5191125"/>
            <a:ext cx="284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0025" indent="-200025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201216" indent="-201216" eaLnBrk="1" hangingPunct="1">
              <a:buFont typeface="Wingdings" pitchFamily="2" charset="2"/>
              <a:buChar char="v"/>
              <a:defRPr/>
            </a:pPr>
            <a:r>
              <a:rPr lang="es-PY" altLang="es-PY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Empresas privadas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15D7143-6027-4544-B8A8-AA9856391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5052120"/>
            <a:ext cx="2843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0025" indent="-200025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201216" indent="-201216" eaLnBrk="1" hangingPunct="1">
              <a:buFont typeface="Wingdings" pitchFamily="2" charset="2"/>
              <a:buChar char="v"/>
              <a:defRPr/>
            </a:pPr>
            <a:r>
              <a:rPr lang="es-PY" altLang="es-PY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Cooperativas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7FDD8C6-13C1-BA48-AF3C-0AB77EF75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308" y="5764213"/>
            <a:ext cx="25971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00025" indent="-200025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201216" indent="-201216" eaLnBrk="1" hangingPunct="1">
              <a:buFont typeface="Wingdings" pitchFamily="2" charset="2"/>
              <a:buChar char="v"/>
              <a:defRPr/>
            </a:pPr>
            <a:r>
              <a:rPr lang="es-PY" altLang="es-PY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Fondos de Inversión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Cierre Del Hombre De Negocios Tirar Los Dados Y Dólares. Concepto De Juegos  De Azar. Fotos, Retratos, Imágenes Y Fotografía De Archivo Libres De  Derecho. Image 38433045.">
            <a:extLst>
              <a:ext uri="{FF2B5EF4-FFF2-40B4-BE49-F238E27FC236}">
                <a16:creationId xmlns:a16="http://schemas.microsoft.com/office/drawing/2014/main" id="{82FBF4E9-5503-7C4A-BAAE-B2B42E9D2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106488"/>
            <a:ext cx="7402512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4">
            <a:extLst>
              <a:ext uri="{FF2B5EF4-FFF2-40B4-BE49-F238E27FC236}">
                <a16:creationId xmlns:a16="http://schemas.microsoft.com/office/drawing/2014/main" id="{32B3C6C5-DE52-5244-B0CE-07EF96330D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39863" y="1757363"/>
            <a:ext cx="6048375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02431" indent="-402431" algn="just" defTabSz="671513" eaLnBrk="1" hangingPunct="1">
              <a:spcBef>
                <a:spcPts val="450"/>
              </a:spcBef>
              <a:spcAft>
                <a:spcPts val="450"/>
              </a:spcAft>
              <a:buClr>
                <a:srgbClr val="008080"/>
              </a:buClr>
              <a:buSzPct val="115000"/>
              <a:buFont typeface="Wingdings" pitchFamily="2" charset="2"/>
              <a:buBlip>
                <a:blip r:embed="rId5"/>
              </a:buBlip>
              <a:defRPr/>
            </a:pPr>
            <a:endParaRPr lang="es-PE" sz="1350" b="0">
              <a:latin typeface="Tahoma" pitchFamily="34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EDA3608B-51E3-4540-A4AF-426A75E6F25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3663" y="1177925"/>
            <a:ext cx="51006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s-ES_tradnl" altLang="es-PY" sz="3200">
                <a:solidFill>
                  <a:srgbClr val="8B0B20"/>
                </a:solidFill>
                <a:latin typeface="Candara" panose="020E0502030303020204" pitchFamily="34" charset="0"/>
              </a:rPr>
              <a:t>¿ Para que sirve una calificación?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32043F6-699F-924E-A7C3-7BBD79B3D6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650" y="2344738"/>
            <a:ext cx="4553811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1216" indent="-201216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Carta de presentación ante entidades financieras, inversionistas, accionistas y público en general.</a:t>
            </a:r>
          </a:p>
          <a:p>
            <a:pPr marL="201216" indent="-201216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ES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Amplía el interés por parte de instituciones financieras o inversionistas locales o internacionales.</a:t>
            </a:r>
          </a:p>
          <a:p>
            <a:pPr marL="201216" indent="-201216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MX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Adecuada calificación de riesgo facilitaría menores costos financieros de fondeo.</a:t>
            </a:r>
          </a:p>
          <a:p>
            <a:pPr marL="201216" indent="-201216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r>
              <a:rPr lang="es-PY" sz="200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Permite realizar un análisis comparativo con otras empresas / entidades de la industria.</a:t>
            </a:r>
            <a:endParaRPr lang="es-MX" sz="20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v"/>
              <a:defRPr/>
            </a:pPr>
            <a:endParaRPr lang="es-PY" sz="1575" dirty="0">
              <a:latin typeface="Arial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0" descr="Limit, Reduce Or Control Risk In Binary Options">
            <a:extLst>
              <a:ext uri="{FF2B5EF4-FFF2-40B4-BE49-F238E27FC236}">
                <a16:creationId xmlns:a16="http://schemas.microsoft.com/office/drawing/2014/main" id="{422EE274-33D4-084F-BBEF-9375226B7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3536950"/>
            <a:ext cx="3941762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5">
            <a:extLst>
              <a:ext uri="{FF2B5EF4-FFF2-40B4-BE49-F238E27FC236}">
                <a16:creationId xmlns:a16="http://schemas.microsoft.com/office/drawing/2014/main" id="{4B9D7BF4-5A93-AA4D-AF5C-2825FBBA6B4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49338" y="1076623"/>
            <a:ext cx="70453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 defTabSz="671513"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s-PE" sz="3000" dirty="0">
                <a:solidFill>
                  <a:srgbClr val="8B0B20"/>
                </a:solidFill>
                <a:latin typeface="Candara" panose="020E0502030303020204" pitchFamily="34" charset="0"/>
              </a:rPr>
              <a:t>¿Cuál es el proceso de calificación?</a:t>
            </a:r>
            <a:endParaRPr lang="es-ES_tradnl" sz="3000" dirty="0">
              <a:solidFill>
                <a:srgbClr val="8B0B2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82" name="81 Diagrama">
            <a:extLst>
              <a:ext uri="{FF2B5EF4-FFF2-40B4-BE49-F238E27FC236}">
                <a16:creationId xmlns:a16="http://schemas.microsoft.com/office/drawing/2014/main" id="{D3CA8415-9036-5D49-96AE-1EF72D127E51}"/>
              </a:ext>
            </a:extLst>
          </p:cNvPr>
          <p:cNvGraphicFramePr/>
          <p:nvPr/>
        </p:nvGraphicFramePr>
        <p:xfrm>
          <a:off x="1277634" y="1754814"/>
          <a:ext cx="6534726" cy="356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795463"/>
            <a:ext cx="6448926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4200" kern="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PRINCIPALES ASPECTOS CONSIDERADOS DENTRO DEL INFORME DE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4200" kern="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CALIFICACIÓN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4200" kern="0" dirty="0">
                <a:solidFill>
                  <a:srgbClr val="781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 RIESGOS</a:t>
            </a:r>
          </a:p>
          <a:p>
            <a:pPr algn="ctr" eaLnBrk="1" hangingPunct="1">
              <a:buFont typeface="Wingdings" pitchFamily="2" charset="2"/>
              <a:buNone/>
            </a:pPr>
            <a:endParaRPr lang="es-PY" altLang="es-PY" sz="3000" dirty="0">
              <a:solidFill>
                <a:srgbClr val="781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BLOG para cGMPdoc.com » Blog Archive » El análisis de riesgo en la  industria farmacéutica">
            <a:extLst>
              <a:ext uri="{FF2B5EF4-FFF2-40B4-BE49-F238E27FC236}">
                <a16:creationId xmlns:a16="http://schemas.microsoft.com/office/drawing/2014/main" id="{66911AF7-8144-4A3D-96BA-37BEF2F9E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28" y="1795463"/>
            <a:ext cx="3159472" cy="37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Basilea y Riesgo Operativo">
  <a:themeElements>
    <a:clrScheme name="Basilea y Riesgo Operativo 4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0C0C0"/>
      </a:accent1>
      <a:accent2>
        <a:srgbClr val="0000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00E7"/>
      </a:accent6>
      <a:hlink>
        <a:srgbClr val="66FF66"/>
      </a:hlink>
      <a:folHlink>
        <a:srgbClr val="FFFF66"/>
      </a:folHlink>
    </a:clrScheme>
    <a:fontScheme name="Basilea y Riesgo Operat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silea y Riesgo Operativo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lea y Riesgo Operativo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lea y Riesgo Operativo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lea y Riesgo Operativo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C0C0C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00E7"/>
        </a:accent6>
        <a:hlink>
          <a:srgbClr val="66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43154</TotalTime>
  <Words>1535</Words>
  <Application>Microsoft Office PowerPoint</Application>
  <PresentationFormat>Presentación en pantalla (4:3)</PresentationFormat>
  <Paragraphs>249</Paragraphs>
  <Slides>25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Candara</vt:lpstr>
      <vt:lpstr>Monotype Sorts</vt:lpstr>
      <vt:lpstr>Tahoma</vt:lpstr>
      <vt:lpstr>Times New Roman</vt:lpstr>
      <vt:lpstr>Titillium Web ExtraLight</vt:lpstr>
      <vt:lpstr>Wingdings</vt:lpstr>
      <vt:lpstr>Basilea y Riesgo Operativo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The New Way to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creator>Kinko's</dc:creator>
  <cp:lastModifiedBy>Christian Zarate</cp:lastModifiedBy>
  <cp:revision>2213</cp:revision>
  <cp:lastPrinted>2004-06-15T15:27:04Z</cp:lastPrinted>
  <dcterms:created xsi:type="dcterms:W3CDTF">1998-04-18T17:18:18Z</dcterms:created>
  <dcterms:modified xsi:type="dcterms:W3CDTF">2021-06-16T20:33:01Z</dcterms:modified>
</cp:coreProperties>
</file>