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2"/>
  </p:notesMasterIdLst>
  <p:sldIdLst>
    <p:sldId id="256" r:id="rId2"/>
    <p:sldId id="343" r:id="rId3"/>
    <p:sldId id="400" r:id="rId4"/>
    <p:sldId id="414" r:id="rId5"/>
    <p:sldId id="398" r:id="rId6"/>
    <p:sldId id="415" r:id="rId7"/>
    <p:sldId id="387" r:id="rId8"/>
    <p:sldId id="416" r:id="rId9"/>
    <p:sldId id="417" r:id="rId10"/>
    <p:sldId id="399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970"/>
    <a:srgbClr val="F4A024"/>
    <a:srgbClr val="99CCFF"/>
    <a:srgbClr val="A8B9F0"/>
    <a:srgbClr val="0000FF"/>
    <a:srgbClr val="B77833"/>
    <a:srgbClr val="990000"/>
    <a:srgbClr val="993300"/>
    <a:srgbClr val="D39E6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1" autoAdjust="0"/>
    <p:restoredTop sz="93716" autoAdjust="0"/>
  </p:normalViewPr>
  <p:slideViewPr>
    <p:cSldViewPr>
      <p:cViewPr varScale="1">
        <p:scale>
          <a:sx n="67" d="100"/>
          <a:sy n="67" d="100"/>
        </p:scale>
        <p:origin x="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DA2B3FE2-D6F2-4D36-B4A9-CC72AD71D9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18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324A7-49AE-48B5-8121-025426CA13B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656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40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732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732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730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493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117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604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299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28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70BE-541E-4247-A3B6-BDB7741F2F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22DD-AE96-4487-9B76-6329EAD32B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5259-AA09-4D75-A5A7-5EC15A0067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D16C-880A-4DA8-8A5F-5BAD0DF799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A463-1E87-45C9-BD62-5CA6CA4C69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2848F-A841-46BC-B172-CE026C1F9F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C213-2C50-423B-AF9B-4F05357D06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5AE1-416A-417A-97F2-9BCEB67B14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F0FEA-7E03-4FBD-BBFE-A3272BADD0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BAD47-0E4F-4AE2-BB22-8F1059A2A1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F184D-ACB9-475C-918F-9F74421136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20000" t="16000" r="20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5BBED0-C0BA-457A-AF09-682D7692D3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1521" y="4509120"/>
            <a:ext cx="8640959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/>
              <a:t>Luis Carlos Berino Diaz de Bedoya</a:t>
            </a:r>
          </a:p>
          <a:p>
            <a:pPr algn="ctr">
              <a:spcBef>
                <a:spcPct val="50000"/>
              </a:spcBef>
            </a:pPr>
            <a:r>
              <a:rPr lang="es-ES" sz="2000" dirty="0"/>
              <a:t>Director de Estudios Económicos y Análisis Financiero</a:t>
            </a:r>
            <a:endParaRPr lang="es-ES" sz="2400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1521" y="6063679"/>
            <a:ext cx="8640959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/>
              <a:t>Diciembre, 2020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73175" y="2728186"/>
            <a:ext cx="8654813" cy="1200329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3600" b="1" dirty="0">
                <a:solidFill>
                  <a:schemeClr val="bg1"/>
                </a:solidFill>
              </a:rPr>
              <a:t>El GRADO DE INVERSION Y EL RIESGO PAIS</a:t>
            </a:r>
            <a:endParaRPr lang="es-ES" sz="2000" dirty="0"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8410078" y="2728186"/>
            <a:ext cx="517910" cy="1200329"/>
          </a:xfrm>
          <a:prstGeom prst="rect">
            <a:avLst/>
          </a:prstGeom>
          <a:solidFill>
            <a:srgbClr val="F4A024"/>
          </a:solidFill>
          <a:ln w="127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062" y="0"/>
            <a:ext cx="5197875" cy="292494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203253"/>
            <a:ext cx="85995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r>
              <a:rPr lang="es-PY" sz="4400" b="1" dirty="0"/>
              <a:t>MUCHAS GRACIAS</a:t>
            </a:r>
          </a:p>
          <a:p>
            <a:pPr algn="ctr">
              <a:buNone/>
            </a:pPr>
            <a:endParaRPr lang="es-PY" b="1" dirty="0"/>
          </a:p>
          <a:p>
            <a:pPr algn="ctr">
              <a:buNone/>
            </a:pPr>
            <a:endParaRPr lang="es-PY" b="1" dirty="0"/>
          </a:p>
          <a:p>
            <a:pPr algn="ctr">
              <a:buNone/>
            </a:pPr>
            <a:endParaRPr lang="es-PY" b="1" dirty="0"/>
          </a:p>
          <a:p>
            <a:pPr algn="ctr">
              <a:buNone/>
            </a:pPr>
            <a:endParaRPr lang="es-PY" sz="2000" b="1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399417"/>
            <a:ext cx="8599500" cy="602112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388424" y="399417"/>
            <a:ext cx="517910" cy="602112"/>
          </a:xfrm>
          <a:prstGeom prst="rect">
            <a:avLst/>
          </a:prstGeom>
          <a:solidFill>
            <a:srgbClr val="F4A024"/>
          </a:solidFill>
          <a:ln w="127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846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51521" y="362415"/>
            <a:ext cx="8654813" cy="584775"/>
            <a:chOff x="259909" y="2538827"/>
            <a:chExt cx="8654813" cy="827856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538827"/>
              <a:ext cx="8654813" cy="827856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ES" sz="3200" b="1" dirty="0">
                  <a:solidFill>
                    <a:schemeClr val="bg1"/>
                  </a:solidFill>
                </a:rPr>
                <a:t>Conceptos básicos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51521" y="2975466"/>
            <a:ext cx="3600400" cy="1077218"/>
          </a:xfrm>
          <a:prstGeom prst="rect">
            <a:avLst/>
          </a:prstGeom>
          <a:noFill/>
          <a:ln w="38100">
            <a:solidFill>
              <a:srgbClr val="F4A02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Y" sz="3200" b="1" dirty="0"/>
              <a:t>Calificación de Riesgo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586411" y="1228400"/>
            <a:ext cx="464305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Evaluación concedida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Agencia de calificadora de riesgo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Categoría de calificación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043608" y="4950895"/>
            <a:ext cx="3073821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Emisiones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Sociedades emisoras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Entidades públicas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Países</a:t>
            </a:r>
          </a:p>
        </p:txBody>
      </p:sp>
      <p:sp>
        <p:nvSpPr>
          <p:cNvPr id="20" name="Flecha doblada 19"/>
          <p:cNvSpPr/>
          <p:nvPr/>
        </p:nvSpPr>
        <p:spPr bwMode="auto">
          <a:xfrm>
            <a:off x="2195736" y="1628800"/>
            <a:ext cx="1152128" cy="1008112"/>
          </a:xfrm>
          <a:prstGeom prst="bentArrow">
            <a:avLst/>
          </a:prstGeom>
          <a:solidFill>
            <a:srgbClr val="29497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lecha abajo 25"/>
          <p:cNvSpPr/>
          <p:nvPr/>
        </p:nvSpPr>
        <p:spPr bwMode="auto">
          <a:xfrm>
            <a:off x="1979712" y="4280858"/>
            <a:ext cx="432048" cy="732317"/>
          </a:xfrm>
          <a:prstGeom prst="downArrow">
            <a:avLst/>
          </a:prstGeom>
          <a:solidFill>
            <a:srgbClr val="29497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rgbClr val="294970"/>
              </a:solidFill>
              <a:effectLst/>
              <a:latin typeface="Arial" charset="0"/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3391322"/>
            <a:ext cx="1656184" cy="779977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671" y="4407823"/>
            <a:ext cx="1563537" cy="334415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7451" y="3254459"/>
            <a:ext cx="1596449" cy="159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9735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51521" y="362415"/>
            <a:ext cx="8654813" cy="584775"/>
            <a:chOff x="259909" y="2538827"/>
            <a:chExt cx="8654813" cy="827856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538827"/>
              <a:ext cx="8654813" cy="827856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ES" sz="3200" b="1" dirty="0">
                  <a:solidFill>
                    <a:schemeClr val="bg1"/>
                  </a:solidFill>
                </a:rPr>
                <a:t>Conceptos básicos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26261" y="1340767"/>
            <a:ext cx="3384376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PY" b="1" dirty="0"/>
              <a:t>Situación económica</a:t>
            </a:r>
          </a:p>
          <a:p>
            <a:pPr>
              <a:lnSpc>
                <a:spcPct val="150000"/>
              </a:lnSpc>
            </a:pPr>
            <a:r>
              <a:rPr lang="es-PY" b="1" dirty="0"/>
              <a:t>Estructura organizativa</a:t>
            </a:r>
          </a:p>
          <a:p>
            <a:pPr>
              <a:lnSpc>
                <a:spcPct val="150000"/>
              </a:lnSpc>
            </a:pPr>
            <a:r>
              <a:rPr lang="es-PY" b="1" dirty="0"/>
              <a:t>Capacidad de gestión</a:t>
            </a:r>
          </a:p>
          <a:p>
            <a:pPr>
              <a:lnSpc>
                <a:spcPct val="150000"/>
              </a:lnSpc>
            </a:pPr>
            <a:r>
              <a:rPr lang="es-PY" b="1" dirty="0"/>
              <a:t>Financiación y liquidez</a:t>
            </a:r>
          </a:p>
          <a:p>
            <a:pPr>
              <a:lnSpc>
                <a:spcPct val="150000"/>
              </a:lnSpc>
            </a:pPr>
            <a:r>
              <a:rPr lang="es-PY" b="1" dirty="0"/>
              <a:t>Entorno macroeconómico</a:t>
            </a:r>
          </a:p>
          <a:p>
            <a:pPr>
              <a:lnSpc>
                <a:spcPct val="150000"/>
              </a:lnSpc>
            </a:pPr>
            <a:r>
              <a:rPr lang="es-PY" b="1" dirty="0"/>
              <a:t>Comportamiento del sector</a:t>
            </a:r>
          </a:p>
        </p:txBody>
      </p:sp>
      <p:sp>
        <p:nvSpPr>
          <p:cNvPr id="10" name="Llamada rectangular 9"/>
          <p:cNvSpPr/>
          <p:nvPr/>
        </p:nvSpPr>
        <p:spPr bwMode="auto">
          <a:xfrm>
            <a:off x="251521" y="1365640"/>
            <a:ext cx="3456383" cy="2534027"/>
          </a:xfrm>
          <a:prstGeom prst="wedgeRectCallout">
            <a:avLst>
              <a:gd name="adj1" fmla="val 78100"/>
              <a:gd name="adj2" fmla="val 5879"/>
            </a:avLst>
          </a:prstGeom>
          <a:noFill/>
          <a:ln w="381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058219" y="210943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2800" b="1" dirty="0"/>
              <a:t>INFORME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698179" y="260778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800" b="1" dirty="0"/>
              <a:t>CALIFICACION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4535043" y="3874794"/>
            <a:ext cx="410394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/>
              <a:t>    AAA</a:t>
            </a:r>
          </a:p>
          <a:p>
            <a:r>
              <a:rPr lang="es-PY" sz="2800" b="1" dirty="0"/>
              <a:t>	    </a:t>
            </a:r>
            <a:r>
              <a:rPr lang="es-PY" sz="3200" b="1" dirty="0"/>
              <a:t>A</a:t>
            </a:r>
          </a:p>
          <a:p>
            <a:r>
              <a:rPr lang="es-PY" sz="2800" b="1" dirty="0"/>
              <a:t>		</a:t>
            </a:r>
            <a:r>
              <a:rPr lang="es-PY" b="1" dirty="0"/>
              <a:t>BBB</a:t>
            </a:r>
          </a:p>
          <a:p>
            <a:r>
              <a:rPr lang="es-PY" sz="2800" b="1" dirty="0"/>
              <a:t>			</a:t>
            </a:r>
            <a:r>
              <a:rPr lang="es-PY" b="1" dirty="0"/>
              <a:t>C</a:t>
            </a:r>
          </a:p>
          <a:p>
            <a:r>
              <a:rPr lang="es-PY" sz="2800" b="1" dirty="0"/>
              <a:t>			      </a:t>
            </a:r>
            <a:r>
              <a:rPr lang="es-PY" b="1" dirty="0"/>
              <a:t>D</a:t>
            </a:r>
          </a:p>
        </p:txBody>
      </p:sp>
      <p:sp>
        <p:nvSpPr>
          <p:cNvPr id="29" name="Elipse 28"/>
          <p:cNvSpPr/>
          <p:nvPr/>
        </p:nvSpPr>
        <p:spPr bwMode="auto">
          <a:xfrm>
            <a:off x="5479026" y="4077072"/>
            <a:ext cx="1109197" cy="695338"/>
          </a:xfrm>
          <a:prstGeom prst="ellipse">
            <a:avLst/>
          </a:prstGeom>
          <a:noFill/>
          <a:ln w="38100" cap="sq" cmpd="sng" algn="ctr">
            <a:solidFill>
              <a:srgbClr val="29497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Paralelogramo 1"/>
          <p:cNvSpPr/>
          <p:nvPr/>
        </p:nvSpPr>
        <p:spPr bwMode="auto">
          <a:xfrm rot="2178361">
            <a:off x="4403625" y="4274877"/>
            <a:ext cx="4223548" cy="1171453"/>
          </a:xfrm>
          <a:prstGeom prst="parallelogram">
            <a:avLst/>
          </a:prstGeom>
          <a:noFill/>
          <a:ln w="38100" cap="sq" cmpd="sng" algn="ctr">
            <a:solidFill>
              <a:srgbClr val="29497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69855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51521" y="362415"/>
            <a:ext cx="8654813" cy="584775"/>
            <a:chOff x="259909" y="2538827"/>
            <a:chExt cx="8654813" cy="827856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538827"/>
              <a:ext cx="8654813" cy="827856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ES" sz="3200" b="1" dirty="0">
                  <a:solidFill>
                    <a:schemeClr val="bg1"/>
                  </a:solidFill>
                </a:rPr>
                <a:t>Conceptos básicos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302520"/>
              </p:ext>
            </p:extLst>
          </p:nvPr>
        </p:nvGraphicFramePr>
        <p:xfrm>
          <a:off x="467544" y="947190"/>
          <a:ext cx="6696743" cy="5875015"/>
        </p:xfrm>
        <a:graphic>
          <a:graphicData uri="http://schemas.openxmlformats.org/drawingml/2006/table">
            <a:tbl>
              <a:tblPr/>
              <a:tblGrid>
                <a:gridCol w="125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1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22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S&amp;P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Fitch</a:t>
                      </a:r>
                      <a:r>
                        <a:rPr lang="es-P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Moody's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Y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  <a:endParaRPr lang="es-P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P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de inversión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AA+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AA+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Alto grado de inversión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AA-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AA-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Aa3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A+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A+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alto medio de inversión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BBB+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BBB+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Baa1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bajo medio de inversión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BBB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BBB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Baa2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BBB-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BBB-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Baa3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BB+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BB+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especulativo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s-P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especulativo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BB-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BB-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Ba3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B+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B+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Altamente especulativo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B-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B-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CCC+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CCC+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Riesgo de impago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CCC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CCC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CCC-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CCC-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Caa3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Alto riesgo de impago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624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Default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14965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251521" y="381252"/>
            <a:ext cx="8654813" cy="584776"/>
            <a:chOff x="259909" y="2561622"/>
            <a:chExt cx="8654813" cy="782264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59909" y="2561623"/>
              <a:ext cx="8654813" cy="782263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3100" b="1" dirty="0">
                  <a:solidFill>
                    <a:schemeClr val="bg1"/>
                  </a:solidFill>
                </a:rPr>
                <a:t>Conceptos básicos</a:t>
              </a:r>
              <a:endParaRPr lang="es-ES" sz="3100" dirty="0">
                <a:solidFill>
                  <a:schemeClr val="bg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 bwMode="auto">
            <a:xfrm>
              <a:off x="8388424" y="2561622"/>
              <a:ext cx="517910" cy="782263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6" name="1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51522" y="1412776"/>
            <a:ext cx="316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/>
              <a:t>En el caso de un país…….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11560" y="2204864"/>
            <a:ext cx="352839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Evaluación institucional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Evaluación económica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Evaluación externa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Evaluación fiscal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Evaluación monetaria</a:t>
            </a:r>
          </a:p>
        </p:txBody>
      </p:sp>
      <p:sp>
        <p:nvSpPr>
          <p:cNvPr id="5" name="Llamada rectangular 4"/>
          <p:cNvSpPr/>
          <p:nvPr/>
        </p:nvSpPr>
        <p:spPr bwMode="auto">
          <a:xfrm>
            <a:off x="611560" y="2228857"/>
            <a:ext cx="3240360" cy="2304256"/>
          </a:xfrm>
          <a:prstGeom prst="wedgeRectCallout">
            <a:avLst>
              <a:gd name="adj1" fmla="val 93307"/>
              <a:gd name="adj2" fmla="val -1467"/>
            </a:avLst>
          </a:prstGeom>
          <a:noFill/>
          <a:ln w="381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171061" y="2991092"/>
            <a:ext cx="2474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2400" b="1" dirty="0"/>
              <a:t>INFORME</a:t>
            </a:r>
          </a:p>
          <a:p>
            <a:pPr algn="ctr"/>
            <a:r>
              <a:rPr lang="es-PY" sz="2400" b="1" dirty="0"/>
              <a:t>CALIFICACION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535043" y="4523395"/>
            <a:ext cx="4103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/>
              <a:t>    AAA</a:t>
            </a:r>
            <a:r>
              <a:rPr lang="es-PY" sz="2800" b="1" dirty="0"/>
              <a:t>   </a:t>
            </a:r>
            <a:r>
              <a:rPr lang="es-PY" b="1" dirty="0"/>
              <a:t>A   </a:t>
            </a:r>
            <a:r>
              <a:rPr lang="es-PY" sz="3200" b="1" dirty="0"/>
              <a:t> BBB   </a:t>
            </a:r>
            <a:r>
              <a:rPr lang="es-PY" b="1" dirty="0"/>
              <a:t>C     D</a:t>
            </a:r>
          </a:p>
        </p:txBody>
      </p:sp>
      <p:sp>
        <p:nvSpPr>
          <p:cNvPr id="8" name="Elipse 7"/>
          <p:cNvSpPr/>
          <p:nvPr/>
        </p:nvSpPr>
        <p:spPr bwMode="auto">
          <a:xfrm>
            <a:off x="6012160" y="4374689"/>
            <a:ext cx="1017597" cy="926519"/>
          </a:xfrm>
          <a:prstGeom prst="ellipse">
            <a:avLst/>
          </a:prstGeom>
          <a:noFill/>
          <a:ln w="38100" cap="sq" cmpd="sng" algn="ctr">
            <a:solidFill>
              <a:srgbClr val="29497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871700" y="5638313"/>
            <a:ext cx="4536503" cy="64633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Y" sz="3600" b="1" dirty="0"/>
              <a:t>RIESGO PAIS</a:t>
            </a:r>
          </a:p>
        </p:txBody>
      </p:sp>
    </p:spTree>
    <p:extLst>
      <p:ext uri="{BB962C8B-B14F-4D97-AF65-F5344CB8AC3E}">
        <p14:creationId xmlns:p14="http://schemas.microsoft.com/office/powerpoint/2010/main" val="15267181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251520" y="349697"/>
            <a:ext cx="8654813" cy="584776"/>
            <a:chOff x="259909" y="2561622"/>
            <a:chExt cx="8654813" cy="782264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59909" y="2561623"/>
              <a:ext cx="8654813" cy="782263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3200" b="1" dirty="0">
                  <a:solidFill>
                    <a:schemeClr val="bg1"/>
                  </a:solidFill>
                </a:rPr>
                <a:t>Evaluación Institucional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 bwMode="auto">
            <a:xfrm>
              <a:off x="8388424" y="2561622"/>
              <a:ext cx="517910" cy="782263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67544" y="1432180"/>
            <a:ext cx="3744416" cy="461665"/>
          </a:xfrm>
          <a:prstGeom prst="rect">
            <a:avLst/>
          </a:prstGeom>
          <a:noFill/>
          <a:ln w="38100">
            <a:solidFill>
              <a:srgbClr val="29497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Y" sz="2400" b="1" dirty="0"/>
              <a:t>Evaluación Institucional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53497" y="2391552"/>
            <a:ext cx="438840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El gobierno y sus políticas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Finanzas públicas sostenibles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Crecimiento económico equilibrado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81793" y="4780833"/>
            <a:ext cx="7336427" cy="954107"/>
          </a:xfrm>
          <a:prstGeom prst="rect">
            <a:avLst/>
          </a:prstGeom>
          <a:noFill/>
          <a:ln w="38100">
            <a:solidFill>
              <a:srgbClr val="F4A02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Y" sz="2800" b="1" dirty="0"/>
              <a:t>RESPUESTA A SHOCKS ECONOMICOS Y POLITICOS</a:t>
            </a:r>
          </a:p>
        </p:txBody>
      </p:sp>
      <p:sp>
        <p:nvSpPr>
          <p:cNvPr id="6" name="Flecha doblada hacia arriba 5"/>
          <p:cNvSpPr/>
          <p:nvPr/>
        </p:nvSpPr>
        <p:spPr bwMode="auto">
          <a:xfrm rot="5400000">
            <a:off x="643369" y="2243634"/>
            <a:ext cx="1224136" cy="936104"/>
          </a:xfrm>
          <a:prstGeom prst="bentUpArrow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Llamada de flecha hacia abajo 6"/>
          <p:cNvSpPr/>
          <p:nvPr/>
        </p:nvSpPr>
        <p:spPr bwMode="auto">
          <a:xfrm>
            <a:off x="2077410" y="2403860"/>
            <a:ext cx="4464496" cy="2088232"/>
          </a:xfrm>
          <a:prstGeom prst="downArrowCallout">
            <a:avLst/>
          </a:prstGeom>
          <a:noFill/>
          <a:ln w="38100" cap="sq" cmpd="sng" algn="ctr">
            <a:solidFill>
              <a:srgbClr val="29497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12640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239179" y="404126"/>
            <a:ext cx="8654813" cy="584775"/>
            <a:chOff x="259909" y="2600736"/>
            <a:chExt cx="8654813" cy="704037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600736"/>
              <a:ext cx="8654813" cy="704037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3200" b="1" dirty="0">
                  <a:solidFill>
                    <a:schemeClr val="bg1"/>
                  </a:solidFill>
                </a:rPr>
                <a:t>Evaluación Institucional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600736"/>
              <a:ext cx="517910" cy="704037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7" name="2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27584" y="240028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b="1" dirty="0"/>
              <a:t>Efectividad, estabilidad y previsibilidad de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068069" y="1968241"/>
            <a:ext cx="3888432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Formulación de políticas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Instituciones políticas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Sociedad civil</a:t>
            </a:r>
          </a:p>
        </p:txBody>
      </p:sp>
      <p:sp>
        <p:nvSpPr>
          <p:cNvPr id="5" name="Abrir llave 4"/>
          <p:cNvSpPr/>
          <p:nvPr/>
        </p:nvSpPr>
        <p:spPr bwMode="auto">
          <a:xfrm>
            <a:off x="3779912" y="2112257"/>
            <a:ext cx="288032" cy="1143516"/>
          </a:xfrm>
          <a:prstGeom prst="leftBrace">
            <a:avLst/>
          </a:prstGeom>
          <a:noFill/>
          <a:ln w="381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7584" y="4272497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b="1" dirty="0"/>
              <a:t>Transparencias y rendición de cuentas de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067944" y="4061989"/>
            <a:ext cx="3600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Instituciones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Información y procesos</a:t>
            </a:r>
          </a:p>
        </p:txBody>
      </p:sp>
      <p:sp>
        <p:nvSpPr>
          <p:cNvPr id="8" name="Abrir llave 7"/>
          <p:cNvSpPr/>
          <p:nvPr/>
        </p:nvSpPr>
        <p:spPr bwMode="auto">
          <a:xfrm>
            <a:off x="3779912" y="4128481"/>
            <a:ext cx="288032" cy="790347"/>
          </a:xfrm>
          <a:prstGeom prst="leftBrace">
            <a:avLst/>
          </a:prstGeom>
          <a:noFill/>
          <a:ln w="381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3671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239179" y="180987"/>
            <a:ext cx="8654813" cy="1031051"/>
            <a:chOff x="259909" y="2332090"/>
            <a:chExt cx="8654813" cy="1241329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332090"/>
              <a:ext cx="8654813" cy="1241329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3200" b="1" dirty="0">
                  <a:solidFill>
                    <a:schemeClr val="bg1"/>
                  </a:solidFill>
                </a:rPr>
                <a:t>Evaluación Institucional</a:t>
              </a:r>
            </a:p>
            <a:p>
              <a:pPr>
                <a:spcBef>
                  <a:spcPts val="600"/>
                </a:spcBef>
              </a:pPr>
              <a:r>
                <a:rPr lang="es-PY" sz="2400" b="1" dirty="0">
                  <a:solidFill>
                    <a:schemeClr val="bg1"/>
                  </a:solidFill>
                </a:rPr>
                <a:t>Los Ajustes</a:t>
              </a:r>
              <a:endParaRPr lang="es-ES" sz="2400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332090"/>
              <a:ext cx="517910" cy="1241329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7" name="2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67544" y="1700808"/>
            <a:ext cx="3384376" cy="461665"/>
          </a:xfrm>
          <a:prstGeom prst="rect">
            <a:avLst/>
          </a:prstGeom>
          <a:noFill/>
          <a:ln w="38100">
            <a:solidFill>
              <a:srgbClr val="F4A02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Y" sz="2400" b="1" dirty="0"/>
              <a:t>Cultura de pago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06145" y="2400563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PY" sz="2400" b="1" dirty="0"/>
              <a:t>La voluntad de incumplir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929905" y="3083711"/>
            <a:ext cx="6696744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Atrasos significativos y sostenidos en el pago de la deuda oficial bilateral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Un discurso público que cuestiona la legitimidad de la deuda pública contraída por una administración anterior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La ausencia de cambios importantes en la política desde el último incumplimiento sobre la deuda comercial</a:t>
            </a:r>
          </a:p>
        </p:txBody>
      </p:sp>
      <p:sp>
        <p:nvSpPr>
          <p:cNvPr id="11" name="Flecha curvada hacia la derecha 10"/>
          <p:cNvSpPr/>
          <p:nvPr/>
        </p:nvSpPr>
        <p:spPr bwMode="auto">
          <a:xfrm rot="19651981">
            <a:off x="963516" y="2966600"/>
            <a:ext cx="632603" cy="1435712"/>
          </a:xfrm>
          <a:prstGeom prst="curvedRightArrow">
            <a:avLst/>
          </a:prstGeom>
          <a:solidFill>
            <a:srgbClr val="29497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6147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239179" y="180987"/>
            <a:ext cx="8654813" cy="1031051"/>
            <a:chOff x="259909" y="2332090"/>
            <a:chExt cx="8654813" cy="1241329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332090"/>
              <a:ext cx="8654813" cy="1241329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3200" b="1" dirty="0">
                  <a:solidFill>
                    <a:schemeClr val="bg1"/>
                  </a:solidFill>
                </a:rPr>
                <a:t>Evaluación Institucional</a:t>
              </a:r>
            </a:p>
            <a:p>
              <a:pPr>
                <a:spcBef>
                  <a:spcPts val="600"/>
                </a:spcBef>
              </a:pPr>
              <a:r>
                <a:rPr lang="es-PY" sz="2400" b="1" dirty="0">
                  <a:solidFill>
                    <a:schemeClr val="bg1"/>
                  </a:solidFill>
                </a:rPr>
                <a:t>Los Ajustes</a:t>
              </a:r>
              <a:endParaRPr lang="es-ES" sz="2400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332090"/>
              <a:ext cx="517910" cy="1241329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7" name="2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39179" y="1687712"/>
            <a:ext cx="5544616" cy="461665"/>
          </a:xfrm>
          <a:prstGeom prst="rect">
            <a:avLst/>
          </a:prstGeom>
          <a:noFill/>
          <a:ln w="38100">
            <a:solidFill>
              <a:srgbClr val="F4A02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Y" sz="2400" b="1" dirty="0"/>
              <a:t>Riesgos externos a la seguridad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35610" y="2277283"/>
            <a:ext cx="396044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PY" sz="2400" b="1" dirty="0"/>
              <a:t>La posibilidad de pagar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929905" y="3083711"/>
            <a:ext cx="669674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Riesgo persistente de guerra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Amenazas de guerra derivadas de conflictos o relaciones tensas con países vecinos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Y" b="1" dirty="0"/>
              <a:t>Riesgo persistente, aunque no se prevé estallido de conflicto en los próximos tres años</a:t>
            </a:r>
          </a:p>
        </p:txBody>
      </p:sp>
      <p:sp>
        <p:nvSpPr>
          <p:cNvPr id="11" name="Flecha curvada hacia la derecha 10"/>
          <p:cNvSpPr/>
          <p:nvPr/>
        </p:nvSpPr>
        <p:spPr bwMode="auto">
          <a:xfrm rot="19651981">
            <a:off x="963516" y="2966600"/>
            <a:ext cx="632603" cy="1435712"/>
          </a:xfrm>
          <a:prstGeom prst="curvedRightArrow">
            <a:avLst/>
          </a:prstGeom>
          <a:solidFill>
            <a:srgbClr val="29497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7296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7026</TotalTime>
  <Words>384</Words>
  <Application>Microsoft Office PowerPoint</Application>
  <PresentationFormat>Presentación en pantalla (4:3)</PresentationFormat>
  <Paragraphs>165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Comisión Nacional de Valores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sbuhk</dc:creator>
  <cp:lastModifiedBy>Luis</cp:lastModifiedBy>
  <cp:revision>560</cp:revision>
  <dcterms:created xsi:type="dcterms:W3CDTF">2007-05-30T19:35:13Z</dcterms:created>
  <dcterms:modified xsi:type="dcterms:W3CDTF">2020-12-14T16:28:57Z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TC011408203082</vt:lpwstr>
  </property>
</Properties>
</file>