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1559" r:id="rId2"/>
    <p:sldId id="1556" r:id="rId3"/>
    <p:sldId id="1571" r:id="rId4"/>
    <p:sldId id="1572" r:id="rId5"/>
    <p:sldId id="1573" r:id="rId6"/>
    <p:sldId id="1574" r:id="rId7"/>
    <p:sldId id="1575" r:id="rId8"/>
    <p:sldId id="1576" r:id="rId9"/>
    <p:sldId id="1577" r:id="rId10"/>
    <p:sldId id="1578" r:id="rId11"/>
    <p:sldId id="1579" r:id="rId12"/>
    <p:sldId id="1580" r:id="rId13"/>
    <p:sldId id="1581" r:id="rId14"/>
    <p:sldId id="1582" r:id="rId15"/>
    <p:sldId id="1583" r:id="rId16"/>
    <p:sldId id="1584" r:id="rId17"/>
    <p:sldId id="1585" r:id="rId18"/>
    <p:sldId id="1586" r:id="rId19"/>
    <p:sldId id="1561" r:id="rId20"/>
    <p:sldId id="1554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8">
          <p15:clr>
            <a:srgbClr val="A4A3A4"/>
          </p15:clr>
        </p15:guide>
        <p15:guide id="2" orient="horz" pos="432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1928">
          <p15:clr>
            <a:srgbClr val="A4A3A4"/>
          </p15:clr>
        </p15:guide>
        <p15:guide id="5" pos="5760">
          <p15:clr>
            <a:srgbClr val="A4A3A4"/>
          </p15:clr>
        </p15:guide>
        <p15:guide id="6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1">
          <p15:clr>
            <a:srgbClr val="A4A3A4"/>
          </p15:clr>
        </p15:guide>
        <p15:guide id="2" pos="301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6370" autoAdjust="0"/>
  </p:normalViewPr>
  <p:slideViewPr>
    <p:cSldViewPr snapToGrid="0" showGuides="1">
      <p:cViewPr varScale="1">
        <p:scale>
          <a:sx n="59" d="100"/>
          <a:sy n="59" d="100"/>
        </p:scale>
        <p:origin x="1050" y="42"/>
      </p:cViewPr>
      <p:guideLst>
        <p:guide orient="horz" pos="2908"/>
        <p:guide orient="horz" pos="4320"/>
        <p:guide orient="horz" pos="1434"/>
        <p:guide pos="1928"/>
        <p:guide pos="5760"/>
        <p:guide pos="38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2820" y="-96"/>
      </p:cViewPr>
      <p:guideLst>
        <p:guide orient="horz" pos="2231"/>
        <p:guide pos="30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0872DAD-8430-3845-AF89-2DCD8E17C60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>
            <a:lvl1pPr algn="l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32D3933-9714-F74C-8735-30A46FC8F8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>
            <a:lvl1pPr algn="r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36CB77F-F6FE-5947-9676-C5EE10606E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4950"/>
            <a:ext cx="31702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b" anchorCtr="0" compatLnSpc="1">
            <a:prstTxWarp prst="textNoShape">
              <a:avLst/>
            </a:prstTxWarp>
          </a:bodyPr>
          <a:lstStyle>
            <a:lvl1pPr algn="l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14DE2ED-4D96-6E46-BE01-4E7FF9D3D7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b" anchorCtr="0" compatLnSpc="1">
            <a:prstTxWarp prst="textNoShape">
              <a:avLst/>
            </a:prstTxWarp>
          </a:bodyPr>
          <a:lstStyle>
            <a:lvl1pPr algn="r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14D721-EAD2-C844-A20C-7D3336D59BB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BE4D4B7-AA37-2C44-B31B-151F8C6148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>
            <a:lvl1pPr algn="l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EBE3538-E730-3E42-B4A6-D0A1326FEE1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>
            <a:lvl1pPr algn="r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D77E26A-2A33-FC4A-9858-2E6D4ACE70B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7938" y="714375"/>
            <a:ext cx="4759325" cy="3568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F033981-419C-C94E-9159-9013F7FD42D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21200"/>
            <a:ext cx="53625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BC67005-4B3A-AC43-BCBA-34B98BD261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4950"/>
            <a:ext cx="31702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b" anchorCtr="0" compatLnSpc="1">
            <a:prstTxWarp prst="textNoShape">
              <a:avLst/>
            </a:prstTxWarp>
          </a:bodyPr>
          <a:lstStyle>
            <a:lvl1pPr algn="l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5752BB2-7258-0049-9545-8329D95EEF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20" tIns="49482" rIns="97320" bIns="49482" numCol="1" anchor="b" anchorCtr="0" compatLnSpc="1">
            <a:prstTxWarp prst="textNoShape">
              <a:avLst/>
            </a:prstTxWarp>
          </a:bodyPr>
          <a:lstStyle>
            <a:lvl1pPr algn="r" defTabSz="986929" eaLnBrk="0" hangingPunct="0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D1440EE-8514-8546-8731-DE8DA8A8C32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83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513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9700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60550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Marcador de imagen de diapositiva 1">
            <a:extLst>
              <a:ext uri="{FF2B5EF4-FFF2-40B4-BE49-F238E27FC236}">
                <a16:creationId xmlns:a16="http://schemas.microsoft.com/office/drawing/2014/main" id="{8E334302-AF44-214C-933F-D2393D1EB6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Marcador de notas 2">
            <a:extLst>
              <a:ext uri="{FF2B5EF4-FFF2-40B4-BE49-F238E27FC236}">
                <a16:creationId xmlns:a16="http://schemas.microsoft.com/office/drawing/2014/main" id="{B66C3FC1-5D6B-D74B-AEBC-09BAD56F0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5123" name="Marcador de número de diapositiva 3">
            <a:extLst>
              <a:ext uri="{FF2B5EF4-FFF2-40B4-BE49-F238E27FC236}">
                <a16:creationId xmlns:a16="http://schemas.microsoft.com/office/drawing/2014/main" id="{8EE4BC30-CF4C-EE46-B070-C33A32AECB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8AE81209-593A-B64A-A745-5E4DA59D549C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78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11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2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74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78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14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0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91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21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5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18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67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imagen de diapositiva 1">
            <a:extLst>
              <a:ext uri="{FF2B5EF4-FFF2-40B4-BE49-F238E27FC236}">
                <a16:creationId xmlns:a16="http://schemas.microsoft.com/office/drawing/2014/main" id="{148D82B4-5229-B744-B3F9-638108562A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Marcador de notas 2">
            <a:extLst>
              <a:ext uri="{FF2B5EF4-FFF2-40B4-BE49-F238E27FC236}">
                <a16:creationId xmlns:a16="http://schemas.microsoft.com/office/drawing/2014/main" id="{77426CF1-FE46-614C-8879-AB7F50D16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27651" name="Marcador de número de diapositiva 3">
            <a:extLst>
              <a:ext uri="{FF2B5EF4-FFF2-40B4-BE49-F238E27FC236}">
                <a16:creationId xmlns:a16="http://schemas.microsoft.com/office/drawing/2014/main" id="{C7A2B66F-871C-6948-92D1-3BB674C89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8190B49-E625-DD40-A95A-63437FD4FDAC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9E7311B-4222-CD44-A343-05AB5375635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144963" y="9124950"/>
            <a:ext cx="31702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320" tIns="49482" rIns="97320" bIns="49482" anchor="b"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42EE032D-3CDE-4E4C-9CDD-59B140F8492C}" type="slidenum">
              <a:rPr lang="en-US" altLang="es-PY" b="0">
                <a:solidFill>
                  <a:schemeClr val="tx1"/>
                </a:solidFill>
                <a:latin typeface="Times New Roman" panose="02020603050405020304" pitchFamily="18" charset="0"/>
              </a:rPr>
              <a:pPr algn="r">
                <a:buFont typeface="Wingdings" pitchFamily="2" charset="2"/>
                <a:buNone/>
              </a:pPr>
              <a:t>20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12BAED7C-DC70-114D-A320-3573AF1855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13F2FA1-8A88-4A45-9E71-E3813C520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PY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5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158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7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5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Marcador de imagen de diapositiva 1">
            <a:extLst>
              <a:ext uri="{FF2B5EF4-FFF2-40B4-BE49-F238E27FC236}">
                <a16:creationId xmlns:a16="http://schemas.microsoft.com/office/drawing/2014/main" id="{C7BB1287-E74C-4246-9AE3-ED0FE62CB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Marcador de notas 2">
            <a:extLst>
              <a:ext uri="{FF2B5EF4-FFF2-40B4-BE49-F238E27FC236}">
                <a16:creationId xmlns:a16="http://schemas.microsoft.com/office/drawing/2014/main" id="{B801C0B0-B66F-424E-BA82-8BC7D5B57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Y" altLang="es-PY"/>
          </a:p>
        </p:txBody>
      </p:sp>
      <p:sp>
        <p:nvSpPr>
          <p:cNvPr id="7171" name="Marcador de número de diapositiva 3">
            <a:extLst>
              <a:ext uri="{FF2B5EF4-FFF2-40B4-BE49-F238E27FC236}">
                <a16:creationId xmlns:a16="http://schemas.microsoft.com/office/drawing/2014/main" id="{4CB0843D-20C1-3A4F-9469-02A98CCBD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985838"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005F40FA-A91B-6446-BCBE-D9953C4CCFD6}" type="slidenum">
              <a:rPr lang="en-US" altLang="es-PY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s-PY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2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833690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419563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72276" y="239715"/>
            <a:ext cx="2155825" cy="562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1" y="239715"/>
            <a:ext cx="6315075" cy="562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5667515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950" y="239713"/>
            <a:ext cx="8566150" cy="552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4801" y="1371600"/>
            <a:ext cx="4219575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6776" y="1371600"/>
            <a:ext cx="4219575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83476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388418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4205986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4801" y="1371600"/>
            <a:ext cx="4219575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6776" y="1371600"/>
            <a:ext cx="4219575" cy="4495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051860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0164573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095472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087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556428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_tradn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57334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AE809A-D710-1043-9F3C-5E47CE7F4E99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304800" y="1371600"/>
            <a:ext cx="85915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altLang="es-PY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D97689C-B8F3-5042-B420-4D619E55FE37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361950" y="239713"/>
            <a:ext cx="8566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dirty="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AE1A8C-D007-4C41-93AE-7B9EB4B15A2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981075"/>
            <a:ext cx="9142413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rot="10800000" wrap="none" anchor="ctr"/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/>
            </a:pPr>
            <a:endParaRPr lang="es-ES" sz="75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1030" name="Rectangle 4">
            <a:extLst>
              <a:ext uri="{FF2B5EF4-FFF2-40B4-BE49-F238E27FC236}">
                <a16:creationId xmlns:a16="http://schemas.microsoft.com/office/drawing/2014/main" id="{54C97F6C-54AA-E044-8F3E-40D732DBE3D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-12700" y="6364288"/>
            <a:ext cx="9142413" cy="92075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rot="10800000" wrap="none" anchor="ctr"/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/>
            </a:pPr>
            <a:endParaRPr lang="es-ES" sz="750">
              <a:solidFill>
                <a:srgbClr val="008080"/>
              </a:solidFill>
              <a:latin typeface="Arial" charset="0"/>
            </a:endParaRPr>
          </a:p>
        </p:txBody>
      </p:sp>
      <p:sp>
        <p:nvSpPr>
          <p:cNvPr id="1031" name="7 CuadroTexto">
            <a:extLst>
              <a:ext uri="{FF2B5EF4-FFF2-40B4-BE49-F238E27FC236}">
                <a16:creationId xmlns:a16="http://schemas.microsoft.com/office/drawing/2014/main" id="{DC33B563-E0CC-1646-AD4A-75CA0AEFBAF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67488"/>
            <a:ext cx="91440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None/>
              <a:defRPr/>
            </a:pPr>
            <a:r>
              <a:rPr lang="es-PE" sz="750">
                <a:solidFill>
                  <a:srgbClr val="C00000"/>
                </a:solidFill>
                <a:latin typeface="Arial Narrow" pitchFamily="34" charset="0"/>
              </a:rPr>
              <a:t>Derechos Reservados Solventa Calificadora de Riesgos S.A. – www.solventa.com.py</a:t>
            </a:r>
          </a:p>
        </p:txBody>
      </p:sp>
      <p:pic>
        <p:nvPicPr>
          <p:cNvPr id="2" name="Picture 8" descr="C:\Users\Diego\AppData\Local\Microsoft\Windows\Temporary Internet Files\Content.Outlook\67H9ND3T\logo final (5).jpg">
            <a:extLst>
              <a:ext uri="{FF2B5EF4-FFF2-40B4-BE49-F238E27FC236}">
                <a16:creationId xmlns:a16="http://schemas.microsoft.com/office/drawing/2014/main" id="{FCAFA855-EA35-3441-9A97-BF3006B72E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CC0000"/>
        </a:buClr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buClr>
          <a:srgbClr val="CC0000"/>
        </a:buClr>
        <a:defRPr sz="165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buClr>
          <a:srgbClr val="CC0000"/>
        </a:buClr>
        <a:defRPr sz="165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buClr>
          <a:srgbClr val="CC0000"/>
        </a:buClr>
        <a:defRPr sz="165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buClr>
          <a:srgbClr val="CC0000"/>
        </a:buClr>
        <a:defRPr sz="165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9000"/>
        <a:buFont typeface="Wingdings" pitchFamily="2" charset="2"/>
        <a:buChar char="n"/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1200" b="1">
          <a:solidFill>
            <a:schemeClr val="bg2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0000"/>
        <a:buFont typeface="Monotype Sorts" pitchFamily="2" charset="2"/>
        <a:buChar char="n"/>
        <a:defRPr sz="1000" b="1">
          <a:solidFill>
            <a:schemeClr val="bg2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–"/>
        <a:defRPr sz="1000" b="1">
          <a:solidFill>
            <a:schemeClr val="bg2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00" b="1">
          <a:solidFill>
            <a:schemeClr val="bg2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50" b="1">
          <a:solidFill>
            <a:schemeClr val="bg2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50" b="1">
          <a:solidFill>
            <a:schemeClr val="bg2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50" b="1">
          <a:solidFill>
            <a:schemeClr val="bg2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CC0000"/>
        </a:buClr>
        <a:buSzPct val="65000"/>
        <a:buFont typeface="Monotype Sorts" pitchFamily="2" charset="2"/>
        <a:buChar char="4"/>
        <a:defRPr sz="1050" b="1">
          <a:solidFill>
            <a:schemeClr val="bg2"/>
          </a:solidFill>
          <a:latin typeface="+mn-lt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info@solventa.com.p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2">
            <a:extLst>
              <a:ext uri="{FF2B5EF4-FFF2-40B4-BE49-F238E27FC236}">
                <a16:creationId xmlns:a16="http://schemas.microsoft.com/office/drawing/2014/main" id="{555CA022-4592-1641-997F-6CC86F4E3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9" y="0"/>
            <a:ext cx="9144000" cy="721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oogle Shape;779;p15">
            <a:extLst>
              <a:ext uri="{FF2B5EF4-FFF2-40B4-BE49-F238E27FC236}">
                <a16:creationId xmlns:a16="http://schemas.microsoft.com/office/drawing/2014/main" id="{1661CC15-902D-DC41-8E8D-18E2F668FEB1}"/>
              </a:ext>
            </a:extLst>
          </p:cNvPr>
          <p:cNvSpPr txBox="1">
            <a:spLocks/>
          </p:cNvSpPr>
          <p:nvPr/>
        </p:nvSpPr>
        <p:spPr bwMode="auto">
          <a:xfrm>
            <a:off x="5002212" y="3920445"/>
            <a:ext cx="41417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lIns="68569" tIns="68569" rIns="68569" bIns="6856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3600" kern="0" dirty="0">
                <a:solidFill>
                  <a:schemeClr val="bg1"/>
                </a:solidFill>
                <a:latin typeface="Candara" panose="020E0502030303020204" pitchFamily="34" charset="0"/>
              </a:rPr>
              <a:t>CHARLA VIRTUAL SOBRE MERCADO DE VALORES EN NUESTRO PAÍS</a:t>
            </a:r>
          </a:p>
        </p:txBody>
      </p:sp>
      <p:sp>
        <p:nvSpPr>
          <p:cNvPr id="4099" name="Google Shape;779;p15">
            <a:extLst>
              <a:ext uri="{FF2B5EF4-FFF2-40B4-BE49-F238E27FC236}">
                <a16:creationId xmlns:a16="http://schemas.microsoft.com/office/drawing/2014/main" id="{7F5A7F36-72A6-EF48-8D20-E309EFD08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0724" y="6459537"/>
            <a:ext cx="25447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9" tIns="68569" rIns="68569" bIns="68569"/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FF"/>
              </a:buClr>
              <a:buSzPts val="5800"/>
              <a:buFont typeface="Titillium Web ExtraLight" pitchFamily="2" charset="77"/>
              <a:buNone/>
            </a:pPr>
            <a:r>
              <a:rPr lang="es-ES" altLang="es-PY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tillium Web ExtraLight" pitchFamily="2" charset="77"/>
                <a:cs typeface="Titillium Web ExtraLight" pitchFamily="2" charset="77"/>
                <a:sym typeface="Titillium Web ExtraLight" pitchFamily="2" charset="77"/>
              </a:rPr>
              <a:t>Asunción, Junio 2021</a:t>
            </a:r>
          </a:p>
        </p:txBody>
      </p:sp>
      <p:sp>
        <p:nvSpPr>
          <p:cNvPr id="7" name="Google Shape;779;p15">
            <a:extLst>
              <a:ext uri="{FF2B5EF4-FFF2-40B4-BE49-F238E27FC236}">
                <a16:creationId xmlns:a16="http://schemas.microsoft.com/office/drawing/2014/main" id="{3C9AC52A-CF0B-4818-B856-C0E7BFB1FEC4}"/>
              </a:ext>
            </a:extLst>
          </p:cNvPr>
          <p:cNvSpPr txBox="1">
            <a:spLocks/>
          </p:cNvSpPr>
          <p:nvPr/>
        </p:nvSpPr>
        <p:spPr bwMode="auto">
          <a:xfrm>
            <a:off x="-152290" y="5306786"/>
            <a:ext cx="3771551" cy="97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spcFirstLastPara="1" lIns="68569" tIns="68569" rIns="68569" bIns="68569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 sz="22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3000" u="sng" kern="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AUSPICIADO POR</a:t>
            </a:r>
          </a:p>
        </p:txBody>
      </p:sp>
      <p:pic>
        <p:nvPicPr>
          <p:cNvPr id="1030" name="Picture 6" descr="TODO LO QUE USTED DEBE SABER ACERCA DEL MERCADO DE VALORES">
            <a:extLst>
              <a:ext uri="{FF2B5EF4-FFF2-40B4-BE49-F238E27FC236}">
                <a16:creationId xmlns:a16="http://schemas.microsoft.com/office/drawing/2014/main" id="{02BE4856-37E7-4B93-B1A5-2DA7C097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" y="5756275"/>
            <a:ext cx="3286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4976"/>
            <a:ext cx="91440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TIPOS DE VALORES NEGOCIADOS EN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MERCADO DE CAPITALES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27449" y="2431813"/>
            <a:ext cx="9016551" cy="3749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ACCIÓN: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Acciones ORDINARIAS y PREFERIDAS.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Pueden ser AL PORTADOR o NOMINATIVAS.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Son libremente negociadas en la BOLSA.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BONOS: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Valores emitidos y representa una parte a la cuota de un Crédito constituido a cargo de una S.A.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Son emitidos por las Empresas previa aprobación de la C.N.V.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Devengan Intereses y son negociadas en el Mercado Secundario para proporcionar LIQUIDEZ.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906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4976"/>
            <a:ext cx="9144000" cy="117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TIPOS DE VALORES NEGOCIADOS EN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MERCADO DE CAPITALES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27449" y="2382826"/>
            <a:ext cx="9016551" cy="3749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BONOS MUNICIPALES: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BONOS emitidos por Gobiernos Municipales.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Financian Proyectos y Obligaciones de los Municipios. 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También devengan Intereses.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BONOS DEL TESORO GENERAL DE LA NACIÓN: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Emitidos por el TESORO de la NACIÓN.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PROPOSITO: Financiar obligaciones y necesidades del SECTOR PÚBLICO.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Se negocian en BOLSAS DE VALORES del país.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Son en MONEDA LOCAL y EXTRANJERA.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832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1174976"/>
            <a:ext cx="880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LAS BOLSAS DE VALORES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60106" y="1906712"/>
            <a:ext cx="9143999" cy="4414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S.A. de objetivo exclusivo.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Operan en función a lo dispuesto en la Ley del MERCADO DE VALORES.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las CASAS DE BOLSAS las que realizan operaciones con ella.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Proporcionan una Infraestructura adecuada para la concentración de la OFERTA y la DEMANDA de VALORES.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</a:pPr>
            <a:r>
              <a:rPr lang="es-ES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NEGOCIACIÓN ELECTRÓNICA: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Permiten a las CASAS DE BOLSA que realicen sus operaciones mediante terminales de computadoras conectadas a una Red Global.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Brindan mayor SEGURIDAD y EFICIENCIA a través de la desmaterialización de los Títulos/Valores impresos.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1507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1174976"/>
            <a:ext cx="880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LAS CASAS DE BOLSA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60106" y="1906712"/>
            <a:ext cx="9143999" cy="4032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Requieren para su funcionamiento, autorización de la CNV.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Deben ser Accionistas de la Bolsa de Valores ya que son los únicos autorizados para operar en ella.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Actúan como intermediarios entre la OFERTA y la DEMANDA de VALORES.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Acuden a la BOLSA para realizar sus operaciones en representación de sus Clientes (PERSONAS FÍSICAS o JURÍDICAS).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Proporcionan asesoramiento a sus Clientes en materia de intermediación de Valores (RENTABILIDAD, LIQUIDEZ y RIESGO relacionado con los mismos).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Asesoran a las Empresas interesadas en emitir BONOS (Asesoría Financiera).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Operan en las BOLSAS DE VALORES a través de sus Operadores de Rueda acreditadas y autorizadas por la CNV y la BOLSA DE VALORES.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profesionales especializados en COMPRA - VENTA de VALORES.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a conocer variedad de alternativas que brinda el Mercado.</a:t>
            </a:r>
          </a:p>
          <a:p>
            <a:pPr lvl="0">
              <a:lnSpc>
                <a:spcPct val="115000"/>
              </a:lnSpc>
            </a:pP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3072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1174976"/>
            <a:ext cx="8804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PRINCIPALES EMPRESAS QUE OPERAN EN NUESTRO MERCADO DE VALORES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C0FD2-9C00-4BA6-A1CE-A840D3F335FD}"/>
              </a:ext>
            </a:extLst>
          </p:cNvPr>
          <p:cNvSpPr txBox="1"/>
          <p:nvPr/>
        </p:nvSpPr>
        <p:spPr>
          <a:xfrm>
            <a:off x="160106" y="2279966"/>
            <a:ext cx="3611794" cy="4071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26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SISTEMA FINANCIERO: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         BANCO ATLAS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BANCO REGIONAL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BANCO SUDAMERIS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BANCO ITAÚ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BANCO BASA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BANCOOP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BANCO RÍO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VISIÒN BANCO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FDE54F0-5BF8-49BC-8DE4-CBC4114349B9}"/>
              </a:ext>
            </a:extLst>
          </p:cNvPr>
          <p:cNvSpPr txBox="1"/>
          <p:nvPr/>
        </p:nvSpPr>
        <p:spPr>
          <a:xfrm>
            <a:off x="3771898" y="3037119"/>
            <a:ext cx="5372101" cy="219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         INTERFISA BANCO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BEPSA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SOLAR FINANCIERA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TU FINANCIERA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FINANCIERA EL COMERCIO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FINANCIERA PARAGUAY9O-JAPONESA</a:t>
            </a:r>
          </a:p>
        </p:txBody>
      </p:sp>
    </p:spTree>
    <p:extLst>
      <p:ext uri="{BB962C8B-B14F-4D97-AF65-F5344CB8AC3E}">
        <p14:creationId xmlns:p14="http://schemas.microsoft.com/office/powerpoint/2010/main" val="373351407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1174976"/>
            <a:ext cx="8804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PRINCIPALES EMPRESAS QUE OPERAN EN NUESTRO MERCADO DE VALORES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A169E3-5962-4872-B31A-F04B1E9AA8A0}"/>
              </a:ext>
            </a:extLst>
          </p:cNvPr>
          <p:cNvSpPr txBox="1"/>
          <p:nvPr/>
        </p:nvSpPr>
        <p:spPr>
          <a:xfrm>
            <a:off x="179619" y="2252194"/>
            <a:ext cx="4612820" cy="411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26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EMPRESAS DE VARIOS SEGMENTOS DE NEGOCIOS:</a:t>
            </a:r>
          </a:p>
          <a:p>
            <a:pPr lvl="0">
              <a:lnSpc>
                <a:spcPct val="115000"/>
              </a:lnSpc>
            </a:pPr>
            <a:endParaRPr lang="es-PY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            SALLUSTRO &amp; CIA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AUTOMOTORES Y MAQUINARIA 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VILLA OLIVA RICE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TAPE RUVICHÁ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TAPÉ PORÁ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VICENTE SCAVONE &amp; CIA 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FRIGORIFICO CONCEPCIÒN 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ATLANTIC S.A.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CHACOMER 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3DB7B9-02DC-4EF4-B9ED-9F7CC0D82600}"/>
              </a:ext>
            </a:extLst>
          </p:cNvPr>
          <p:cNvSpPr txBox="1"/>
          <p:nvPr/>
        </p:nvSpPr>
        <p:spPr>
          <a:xfrm>
            <a:off x="4367889" y="3495890"/>
            <a:ext cx="4596492" cy="2624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            EÑECTROBAN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KUROSY &amp; CIA 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NUCLEO 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LCR SA.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INVERFIN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DE LASOBERA HNOS 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CEMENTOS CONCEPCION 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NICOLAS ONZALEZ ODDONE SA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	GRUPO VAZQUEZ</a:t>
            </a:r>
          </a:p>
        </p:txBody>
      </p:sp>
    </p:spTree>
    <p:extLst>
      <p:ext uri="{BB962C8B-B14F-4D97-AF65-F5344CB8AC3E}">
        <p14:creationId xmlns:p14="http://schemas.microsoft.com/office/powerpoint/2010/main" val="141624086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1077002"/>
            <a:ext cx="8804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EVOLUCION DE NUESTRO MERCADO DE VALORES EN LO QUE VA DEL 2021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60107" y="2086331"/>
            <a:ext cx="8983894" cy="4598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30 de ABRIL de 2021 se negociaron en el Mercado de BONOS por USD.821 MILLONES vs USD 952 MILLONES del 2020 en igual periodo de tiempo.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2020 se negociaron BONOS por más de 2.000 MILLONES (MERCADO PRIMARIO y SECUNDARIO).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destacaron nítidamente las operaciones de REPORTO (Venta de BONOS con promesa de recompra en una fecha determinada.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del 80% de las negociaciones del BONOS se realizaron a través del MERCADO SECUNDARIO.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mes de Abril de 2021, BASA CAPITAL (CASA DE BOLSA) concentró más del 60% de las operaciones negociadas en el Mercado (sigue manteniendo igual participación relativa).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estima para este año poder llegar a un total negociado entre 2.300/2.500 MILLONES de DÓLARES dado el dinamismo del MERCADO SECUNDARIO.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espera poder tener una mayor diversificación de instrumentos de negociación en la BOLSA DE VALORES.</a:t>
            </a:r>
          </a:p>
          <a:p>
            <a:pPr lvl="0">
              <a:lnSpc>
                <a:spcPct val="115000"/>
              </a:lnSpc>
            </a:pP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1187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7659D3A-59BD-435C-908E-D9FC578EE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88" y="1197769"/>
            <a:ext cx="7351823" cy="49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691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CA55EA-7E37-4877-B6F8-7D9695A05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27" y="1178378"/>
            <a:ext cx="8276545" cy="503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7106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n 4">
            <a:extLst>
              <a:ext uri="{FF2B5EF4-FFF2-40B4-BE49-F238E27FC236}">
                <a16:creationId xmlns:a16="http://schemas.microsoft.com/office/drawing/2014/main" id="{5E55B03B-3383-7549-BC38-D9D9D3B08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25"/>
            <a:ext cx="9142413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CuadroTexto 1">
            <a:extLst>
              <a:ext uri="{FF2B5EF4-FFF2-40B4-BE49-F238E27FC236}">
                <a16:creationId xmlns:a16="http://schemas.microsoft.com/office/drawing/2014/main" id="{D543719C-E98F-9C40-BFE7-D3DF5DE24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563" y="3013075"/>
            <a:ext cx="6388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PY" altLang="es-PY" sz="4800">
                <a:solidFill>
                  <a:srgbClr val="8B0B20"/>
                </a:solidFill>
              </a:rPr>
              <a:t>MUCHAS GRACIAS!</a:t>
            </a:r>
          </a:p>
        </p:txBody>
      </p:sp>
      <p:pic>
        <p:nvPicPr>
          <p:cNvPr id="26627" name="Vista general de diapositiva 3">
            <a:extLst>
              <a:ext uri="{FF2B5EF4-FFF2-40B4-BE49-F238E27FC236}">
                <a16:creationId xmlns:a16="http://schemas.microsoft.com/office/drawing/2014/main" id="{00926679-A319-2847-8D4D-EDC39AFA6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6007100"/>
            <a:ext cx="520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1174976"/>
            <a:ext cx="8804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 COMISIÓN NACIONAL DE VALORES (CNV) COMO ENTIDAD REGULADORA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D9EF4B-5B02-4740-9863-3517DD535CFC}"/>
              </a:ext>
            </a:extLst>
          </p:cNvPr>
          <p:cNvSpPr txBox="1"/>
          <p:nvPr/>
        </p:nvSpPr>
        <p:spPr>
          <a:xfrm>
            <a:off x="0" y="235471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“Tiene a su cargo la regulación de todo lo que atañe a nuestro Mercado de Valores a nivel país”</a:t>
            </a: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C097F3-114B-4528-9F35-30A38C2F8264}"/>
              </a:ext>
            </a:extLst>
          </p:cNvPr>
          <p:cNvSpPr txBox="1"/>
          <p:nvPr/>
        </p:nvSpPr>
        <p:spPr>
          <a:xfrm>
            <a:off x="0" y="2998894"/>
            <a:ext cx="9144000" cy="783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1" hangingPunct="1">
              <a:lnSpc>
                <a:spcPct val="115000"/>
              </a:lnSpc>
              <a:spcBef>
                <a:spcPct val="20000"/>
              </a:spcBef>
              <a:buClr>
                <a:srgbClr val="CC0000"/>
              </a:buClr>
              <a:buSzPct val="79000"/>
            </a:pPr>
            <a:r>
              <a:rPr lang="es-ES" sz="16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EN SUS REGISTROS ESTÁN INSCRIPTAS </a:t>
            </a:r>
            <a:r>
              <a:rPr lang="es-ES" sz="24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91</a:t>
            </a:r>
            <a:r>
              <a:rPr lang="es-ES" sz="16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EMPRESAS DEDICADAS A VARIOS SEGMENTOS DE NEGOCIOS.A SABER:</a:t>
            </a:r>
            <a:endParaRPr lang="es-PY" sz="1600" u="sng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B30BAD-FB92-4596-94B5-6A9CA2934148}"/>
              </a:ext>
            </a:extLst>
          </p:cNvPr>
          <p:cNvSpPr txBox="1"/>
          <p:nvPr/>
        </p:nvSpPr>
        <p:spPr>
          <a:xfrm>
            <a:off x="160106" y="3875036"/>
            <a:ext cx="7955194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 SOCIEDADES CON EMISIONES DE TITULOS DE RENTA FIJA</a:t>
            </a:r>
            <a:endParaRPr lang="es-PY" sz="20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SOCIEDADES CON EMISIONES DE RENTA FIJA Y VARIABLE</a:t>
            </a:r>
            <a:endParaRPr lang="es-PY" sz="20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2000" b="1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SOCIEDADES CON EMISIONES DE TÍTULOS DE RENTA VARIABLE</a:t>
            </a:r>
            <a:endParaRPr lang="es-PY" sz="20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60106" y="5082603"/>
            <a:ext cx="9143999" cy="1200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poder estar inscripta, tiene debe tratarse de una SAE - SOCIEDAD ANOMINA EMISORA (existen unas 48 Sociedades a la fecha), o bien, una SAECA - SOCIEDAD ANONIMA EMISORA DE CAPITAL ABIERTO (existen unas 43 Sociedades a la fecha)</a:t>
            </a:r>
          </a:p>
          <a:p>
            <a:pPr lvl="0">
              <a:lnSpc>
                <a:spcPct val="115000"/>
              </a:lnSpc>
            </a:pP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7F7F7F"/>
            </a:gs>
            <a:gs pos="74001">
              <a:srgbClr val="E3E3E3"/>
            </a:gs>
            <a:gs pos="83000">
              <a:srgbClr val="E3E3E3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9">
            <a:extLst>
              <a:ext uri="{FF2B5EF4-FFF2-40B4-BE49-F238E27FC236}">
                <a16:creationId xmlns:a16="http://schemas.microsoft.com/office/drawing/2014/main" id="{5F146572-0F92-084C-BD0B-5CC11F04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0538" y="-1227138"/>
            <a:ext cx="9682163" cy="1227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>
            <a:extLst>
              <a:ext uri="{FF2B5EF4-FFF2-40B4-BE49-F238E27FC236}">
                <a16:creationId xmlns:a16="http://schemas.microsoft.com/office/drawing/2014/main" id="{9B6EE4F0-0176-1844-AED9-2197B999DE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36838" y="1924050"/>
            <a:ext cx="41084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71513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671513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671513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671513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671513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6715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008080"/>
              </a:buClr>
              <a:buSzTx/>
              <a:buFont typeface="Wingdings" pitchFamily="2" charset="2"/>
              <a:buNone/>
            </a:pPr>
            <a:r>
              <a:rPr lang="es-PE" altLang="es-PY" sz="1500" b="0">
                <a:cs typeface="Arial" panose="020B0604020202020204" pitchFamily="34" charset="0"/>
              </a:rPr>
              <a:t>		</a:t>
            </a:r>
          </a:p>
          <a:p>
            <a:pPr algn="ctr" eaLnBrk="1" hangingPunct="1">
              <a:spcBef>
                <a:spcPct val="0"/>
              </a:spcBef>
              <a:buClr>
                <a:srgbClr val="008080"/>
              </a:buClr>
              <a:buSzTx/>
              <a:buFont typeface="Wingdings" pitchFamily="2" charset="2"/>
              <a:buNone/>
            </a:pPr>
            <a:endParaRPr lang="pt-BR" altLang="es-PY" sz="210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8080"/>
              </a:buClr>
              <a:buSzTx/>
              <a:buFont typeface="Wingdings" pitchFamily="2" charset="2"/>
              <a:buNone/>
            </a:pPr>
            <a:endParaRPr lang="es-PE" altLang="es-PY" sz="1500" b="0" dirty="0">
              <a:cs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Clr>
                <a:srgbClr val="008080"/>
              </a:buClr>
              <a:buSzTx/>
              <a:buFont typeface="Wingdings" pitchFamily="2" charset="2"/>
              <a:buNone/>
            </a:pPr>
            <a:br>
              <a:rPr lang="es-PE" altLang="es-PY" sz="1500" b="0" dirty="0">
                <a:cs typeface="Arial" panose="020B0604020202020204" pitchFamily="34" charset="0"/>
              </a:rPr>
            </a:br>
            <a:endParaRPr lang="es-PE" altLang="es-PY" sz="1500" b="0" dirty="0">
              <a:cs typeface="Arial" panose="020B0604020202020204" pitchFamily="34" charset="0"/>
            </a:endParaRPr>
          </a:p>
        </p:txBody>
      </p:sp>
      <p:sp>
        <p:nvSpPr>
          <p:cNvPr id="4" name="Google Shape;1013;p37">
            <a:extLst>
              <a:ext uri="{FF2B5EF4-FFF2-40B4-BE49-F238E27FC236}">
                <a16:creationId xmlns:a16="http://schemas.microsoft.com/office/drawing/2014/main" id="{37C61E95-4D54-9C49-BBC7-79F1112A89AE}"/>
              </a:ext>
            </a:extLst>
          </p:cNvPr>
          <p:cNvSpPr txBox="1">
            <a:spLocks/>
          </p:cNvSpPr>
          <p:nvPr/>
        </p:nvSpPr>
        <p:spPr>
          <a:xfrm>
            <a:off x="4710113" y="3613150"/>
            <a:ext cx="6156325" cy="2006600"/>
          </a:xfrm>
          <a:prstGeom prst="rect">
            <a:avLst/>
          </a:prstGeom>
        </p:spPr>
        <p:txBody>
          <a:bodyPr spcFirstLastPara="1" lIns="68569" tIns="68569" rIns="68569" bIns="68569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info@solventa.com.py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@</a:t>
            </a:r>
            <a:r>
              <a:rPr lang="pt-B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solventacalificadora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@SolventaSA</a:t>
            </a:r>
          </a:p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pt-BR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Solventa</a:t>
            </a: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S.A. Calificadora de Riesgos </a:t>
            </a:r>
          </a:p>
          <a:p>
            <a:pPr eaLnBrk="1" hangingPunct="1">
              <a:spcBef>
                <a:spcPts val="450"/>
              </a:spcBef>
              <a:buClr>
                <a:schemeClr val="dk1"/>
              </a:buClr>
              <a:buSzPts val="1100"/>
              <a:defRPr/>
            </a:pPr>
            <a:r>
              <a:rPr 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@solventapy</a:t>
            </a:r>
          </a:p>
          <a:p>
            <a:pPr marL="342900" indent="-285750" eaLnBrk="1" hangingPunct="1">
              <a:buSzPts val="2400"/>
              <a:buFont typeface="Arial"/>
              <a:buChar char="▫"/>
              <a:defRPr/>
            </a:pP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7" name="Imagen 4">
            <a:extLst>
              <a:ext uri="{FF2B5EF4-FFF2-40B4-BE49-F238E27FC236}">
                <a16:creationId xmlns:a16="http://schemas.microsoft.com/office/drawing/2014/main" id="{168C486B-A451-FF44-9C29-222D6FEE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803650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agen 5">
            <a:extLst>
              <a:ext uri="{FF2B5EF4-FFF2-40B4-BE49-F238E27FC236}">
                <a16:creationId xmlns:a16="http://schemas.microsoft.com/office/drawing/2014/main" id="{35971B69-7A77-FC4D-84AF-6CAF59259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156075"/>
            <a:ext cx="2682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agen 6">
            <a:extLst>
              <a:ext uri="{FF2B5EF4-FFF2-40B4-BE49-F238E27FC236}">
                <a16:creationId xmlns:a16="http://schemas.microsoft.com/office/drawing/2014/main" id="{A9086D7B-B837-6A4B-A83C-123753D4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448310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Imagen 7">
            <a:extLst>
              <a:ext uri="{FF2B5EF4-FFF2-40B4-BE49-F238E27FC236}">
                <a16:creationId xmlns:a16="http://schemas.microsoft.com/office/drawing/2014/main" id="{F288E9CC-DEC7-9842-B045-5A5908547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4843463"/>
            <a:ext cx="2682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C2F480F-EAE5-4D44-A231-1827D9E66DEC}"/>
              </a:ext>
            </a:extLst>
          </p:cNvPr>
          <p:cNvSpPr txBox="1"/>
          <p:nvPr/>
        </p:nvSpPr>
        <p:spPr>
          <a:xfrm>
            <a:off x="3538538" y="690563"/>
            <a:ext cx="6413500" cy="1039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None/>
              <a:defRPr/>
            </a:pPr>
            <a:r>
              <a:rPr lang="es-PY" sz="2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¿ESTAS PREPARADO PARA </a:t>
            </a:r>
          </a:p>
          <a:p>
            <a:pPr algn="ctr" eaLnBrk="1" hangingPunct="1"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None/>
              <a:defRPr/>
            </a:pPr>
            <a:r>
              <a:rPr lang="es-PY" sz="2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GESTIONAR  </a:t>
            </a:r>
            <a:r>
              <a:rPr lang="es-PY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RIESGOS?</a:t>
            </a:r>
          </a:p>
        </p:txBody>
      </p:sp>
      <p:sp>
        <p:nvSpPr>
          <p:cNvPr id="28682" name="CuadroTexto 14">
            <a:extLst>
              <a:ext uri="{FF2B5EF4-FFF2-40B4-BE49-F238E27FC236}">
                <a16:creationId xmlns:a16="http://schemas.microsoft.com/office/drawing/2014/main" id="{AC9456A4-EBC9-C643-AB97-14B4FBDF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2995613"/>
            <a:ext cx="3579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PY" altLang="es-PY" sz="1800">
                <a:solidFill>
                  <a:srgbClr val="8B0B20"/>
                </a:solidFill>
              </a:rPr>
              <a:t>INFORMACIÓN ADICIONAL A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1174976"/>
            <a:ext cx="8804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 COMISIÓN NACIONAL DE VALORES (CNV) COMO ENTIDAD REGULADORA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" y="2298900"/>
            <a:ext cx="9143999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16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“También tienen a su cargo la regulación de todas las Casas de Bolsas y Empresas Calificadoras de Riesgos”</a:t>
            </a: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DC0FD2-9C00-4BA6-A1CE-A840D3F335FD}"/>
              </a:ext>
            </a:extLst>
          </p:cNvPr>
          <p:cNvSpPr txBox="1"/>
          <p:nvPr/>
        </p:nvSpPr>
        <p:spPr>
          <a:xfrm>
            <a:off x="160106" y="3179186"/>
            <a:ext cx="4612820" cy="2549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20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CASAS DE BOLSA: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CADIEM SA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VALORES SA  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BASA CAPITAL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AVALON SA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INVESTOR SA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A169E3-5962-4872-B31A-F04B1E9AA8A0}"/>
              </a:ext>
            </a:extLst>
          </p:cNvPr>
          <p:cNvSpPr txBox="1"/>
          <p:nvPr/>
        </p:nvSpPr>
        <p:spPr>
          <a:xfrm>
            <a:off x="2613473" y="3179186"/>
            <a:ext cx="4612820" cy="2903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s-ES" sz="20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CALIFICADORAS </a:t>
            </a:r>
          </a:p>
          <a:p>
            <a:pPr>
              <a:lnSpc>
                <a:spcPct val="115000"/>
              </a:lnSpc>
            </a:pPr>
            <a:r>
              <a:rPr lang="es-ES" sz="20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DE RIESGOS:</a:t>
            </a:r>
          </a:p>
          <a:p>
            <a:pPr lvl="0">
              <a:lnSpc>
                <a:spcPct val="115000"/>
              </a:lnSpc>
            </a:pPr>
            <a:endParaRPr lang="es-PY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SOLVENTA S.A.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RISK METRICA S.A.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FELLER SA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EVALUADORA SUDAMERICANA S.A.                       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2000" i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FITCH SA</a:t>
            </a:r>
            <a:endParaRPr lang="es-PY" sz="2000" i="1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Qué es la bolsa valores y su importancia para las empresas? -">
            <a:extLst>
              <a:ext uri="{FF2B5EF4-FFF2-40B4-BE49-F238E27FC236}">
                <a16:creationId xmlns:a16="http://schemas.microsoft.com/office/drawing/2014/main" id="{E68C2ADB-CFAE-4F86-93AC-329C0A7C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1" y="2980138"/>
            <a:ext cx="3788229" cy="217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5117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1174976"/>
            <a:ext cx="8804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¿QUÉ ES EL MERCADO DE VALORES?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60106" y="1931188"/>
            <a:ext cx="9143999" cy="2333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 económico que reúne a oferentes (EMISORES) y demandantes (INVERSORES) de Valores.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 además de la Entidad Reguladora (CNV) los intermediarios (BOLSA DE VALORES), CASAS DE BOLSA y las CALIFICADORAS DE RIESGOS, además de las CAJAS DE VALORES y SOCIEDADES ADMINISTRADORAS DE FONDOS PATRIMONIALES DE INVERSIÓN.</a:t>
            </a:r>
          </a:p>
          <a:p>
            <a:pPr lvl="0">
              <a:lnSpc>
                <a:spcPct val="115000"/>
              </a:lnSpc>
            </a:pP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El Mercado de Valores - CMF Educa. Comisión para el Mercado Financiero">
            <a:extLst>
              <a:ext uri="{FF2B5EF4-FFF2-40B4-BE49-F238E27FC236}">
                <a16:creationId xmlns:a16="http://schemas.microsoft.com/office/drawing/2014/main" id="{32D474A7-AE7A-4481-81E2-6A98E72A2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14" y="3770216"/>
            <a:ext cx="4800600" cy="256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42500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06" y="1174976"/>
            <a:ext cx="88042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¿QUÉ OFRECE EL MERCADO DE VALORES PARA SER CONSIDERADO ATRACTIVO?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60106" y="2305005"/>
            <a:ext cx="9143999" cy="4315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alternativo y complementario al tradicional Sistema Bancario.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Ofrece diferentes alternativas de inversión y financiamiento.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Obtienen recursos financieros a menor costo. 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existe intermediación financiera. Los fondos se obtienen directamente de los Inversionistas.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Empresas definen condiciones en las que desean captar recursos (Plazo, Tasa de Interés, Amortización, Modalidad de Pago, </a:t>
            </a:r>
            <a:r>
              <a:rPr lang="es-ES" sz="1600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capitalizan.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Empresas encuentran a Inversores en Acciones que deseen participar en sus Proyectos para desarrollar su Empresa.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Optimizan su estructura Financiera ya que las Empresas obtienen Fuentes diversificada de Recursos.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Proyectan su IMAGEN CORPORATIVA.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Mejoran su posicionamiento en el Mercado.</a:t>
            </a:r>
          </a:p>
          <a:p>
            <a:pPr lvl="0">
              <a:lnSpc>
                <a:spcPct val="115000"/>
              </a:lnSpc>
            </a:pP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2468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497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¿POR QUÉ INVERTIR EN EL MERCADO DE VALORES?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27449" y="1945776"/>
            <a:ext cx="9143999" cy="3182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cual invierte en el valor de preferencia en función al Riesgo y Rendimiento.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Precios se forman por la libre OFERTA y DEMANDA en el Mercado.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 y mejores alternativas de Inversión en condiciones de transparencia e igualdad de oportunidades.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Posibilidad de obtener mayor Rentabilidad por su Inversión vs otras alternativas ofrecidas por el Sector Financiero.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Mejores Plazos.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Posibilidades de INMEDIATA LIQUIDEZ, pues los valores se transan a diario.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Diversificación de Inversiones debido a variedad de valores disponibles.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cuenta con la orientación de una Casa de Bolsa.</a:t>
            </a:r>
          </a:p>
          <a:p>
            <a:pPr lvl="0">
              <a:lnSpc>
                <a:spcPct val="115000"/>
              </a:lnSpc>
            </a:pP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Las razones definitivas para invertir en un fondo de inversiones | Cuáles  Son Tus Metas">
            <a:extLst>
              <a:ext uri="{FF2B5EF4-FFF2-40B4-BE49-F238E27FC236}">
                <a16:creationId xmlns:a16="http://schemas.microsoft.com/office/drawing/2014/main" id="{AB0A82EF-3DB9-4343-A273-17E2970A8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87" y="4553935"/>
            <a:ext cx="2694214" cy="18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2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497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¿QUÉ ES UNA INVERSIÓN?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27449" y="1945776"/>
            <a:ext cx="9016551" cy="4315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manera de emplear tu dinero con el propósito de generar más INGRESOS y GANANCIAS adicionales.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Debes terminar cuáles son los OBJETIVOS de tu Inversión y NIVEL DE RIESGO que estás dispuesto a correr.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Acuérdate que una Inversión que pudiera ser útil para vos, capaz que no lo sea para otro.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Puedes conformar tu propio portafolio considerando DIVERSIFICACIÓN, RENDIMIENTO y LIQUIDEZ.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Debes tratar de DIVERSIFICAR tus Inversiones para MINIMIZAR EL RIESGO implícito en cada una de ellas.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ACCIONES, BONOS y otros, puede COMBINAR LOS VOLUMENES, PLAZOS y RENTABILIDAD que se ajusten a tus expectativas.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5000"/>
              </a:lnSpc>
            </a:pPr>
            <a:r>
              <a:rPr lang="es-ES" sz="16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RENDIMIENTO</a:t>
            </a: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Siempre debes fijarte en el Retorno de tu Inversión.</a:t>
            </a:r>
            <a:endParaRPr lang="es-PY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5000"/>
              </a:lnSpc>
            </a:pPr>
            <a:r>
              <a:rPr lang="es-ES" sz="1600" u="sng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LIQUIDEZ</a:t>
            </a: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Toma en cuenta la facilidad de transformar en efectivo tu Inversión.</a:t>
            </a:r>
            <a:endParaRPr lang="es-PY" sz="1600" i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11610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497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CLASIFICACIÓN DEL MERCADO DE VALORES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27449" y="1945776"/>
            <a:ext cx="9016551" cy="4032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DE ACUERDO A SI ES O NO LA PRIMERA TRANSACCION: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MERCADO PRIMARIO: Conocido como la primera colocación de Valores emitidos por las Empresas. 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MERCADO SECUNDARIO: Conjunto de transacciones que se efectúan con los Valores previamente emitidos en el Mercado y que permiten hacer LIQUIDOS los VALORES.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DE ACUERDO AL PERIODO DE VIGENCIA DE LOS VALORES: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MERCADO DE DINERO: Valores emitidos a plazos menores o iguales a un año.</a:t>
            </a: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MERCADO DE CAPITALES: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negocian Valores emitidos a plazos mayores a un año (Mediano o Largo Plazo).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PROPÓSITO: Aumento de Capacidad Productiva, Captación de nuevos Mercados (Internos o de Exportación), Diversificación de actividades, </a:t>
            </a:r>
            <a:r>
              <a:rPr lang="es-ES" sz="1600" dirty="0" err="1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298591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CC8F5A7-DE02-4941-8735-7EE14346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4976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SzPct val="79000"/>
              <a:buFont typeface="Wingdings" pitchFamily="2" charset="2"/>
              <a:buChar char="n"/>
              <a:defRPr sz="2400" b="1"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–"/>
              <a:defRPr sz="12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SzPct val="60000"/>
              <a:buFont typeface="Monotype Sorts" pitchFamily="2" charset="2"/>
              <a:buChar char="n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–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65000"/>
              <a:buFont typeface="Monotype Sorts" pitchFamily="2" charset="2"/>
              <a:buChar char="4"/>
              <a:defRPr sz="1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s-ES" altLang="es-PY" sz="3200" dirty="0">
                <a:solidFill>
                  <a:srgbClr val="8B0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CLASIFICACIÓN DE LAS INVERSIONES DE ACUERDO AL TIPO DE RENTABILIDAD</a:t>
            </a:r>
            <a:endParaRPr lang="es-PY" altLang="es-PY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7CAE4A-BC7E-403B-A8FE-E09042D64675}"/>
              </a:ext>
            </a:extLst>
          </p:cNvPr>
          <p:cNvSpPr txBox="1"/>
          <p:nvPr/>
        </p:nvSpPr>
        <p:spPr>
          <a:xfrm>
            <a:off x="127449" y="2252194"/>
            <a:ext cx="9016551" cy="3749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MERCADO DE RENTA FIJA: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dada por una Tasa Fija de Interés pactada para todo el periodo de la Inversión. Ejemplos: BONOS, CERTIFICADOS DE DEPÓSITO, LETRAS DEL TESORO, etc.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MERCADO DE RENTA VARIABLE: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refiere a la compra de una parte de la Propiedad de una Empresa, o sea una ACCIÓN.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115000"/>
              </a:lnSpc>
            </a:pPr>
            <a:r>
              <a:rPr lang="es-ES" sz="16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RENTABILIDAD: Dada en función a Utilidades obtenidas por la Empresa.</a:t>
            </a:r>
          </a:p>
          <a:p>
            <a:pPr lvl="0">
              <a:lnSpc>
                <a:spcPct val="115000"/>
              </a:lnSpc>
            </a:pPr>
            <a:endParaRPr lang="es-ES" sz="16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lnSpc>
                <a:spcPct val="115000"/>
              </a:lnSpc>
            </a:pPr>
            <a:r>
              <a:rPr lang="es-ES" sz="1600" i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 EL PRECIO DEL VALOR DE LA ACCIÓN SUBE, TU GANANCIA ESTARÁ REFLEJADA POR LA DIFERENCIA ENTRE PRECIO DE COMPRA Y VENTA”</a:t>
            </a:r>
          </a:p>
        </p:txBody>
      </p:sp>
    </p:spTree>
    <p:extLst>
      <p:ext uri="{BB962C8B-B14F-4D97-AF65-F5344CB8AC3E}">
        <p14:creationId xmlns:p14="http://schemas.microsoft.com/office/powerpoint/2010/main" val="31017579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lea y Riesgo Operativo">
  <a:themeElements>
    <a:clrScheme name="Basilea y Riesgo Operativo 4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0C0C0"/>
      </a:accent1>
      <a:accent2>
        <a:srgbClr val="0000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00E7"/>
      </a:accent6>
      <a:hlink>
        <a:srgbClr val="66FF66"/>
      </a:hlink>
      <a:folHlink>
        <a:srgbClr val="FFFF66"/>
      </a:folHlink>
    </a:clrScheme>
    <a:fontScheme name="Basilea y Riesgo Operat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silea y Riesgo Operativo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lea y Riesgo Operativo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lea y Riesgo Operativo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lea y Riesgo Operativo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C0C0C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00E7"/>
        </a:accent6>
        <a:hlink>
          <a:srgbClr val="66FF66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43572</TotalTime>
  <Words>1683</Words>
  <Application>Microsoft Office PowerPoint</Application>
  <PresentationFormat>Presentación en pantalla (4:3)</PresentationFormat>
  <Paragraphs>212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Candara</vt:lpstr>
      <vt:lpstr>Monotype Sorts</vt:lpstr>
      <vt:lpstr>Symbol</vt:lpstr>
      <vt:lpstr>Times New Roman</vt:lpstr>
      <vt:lpstr>Titillium Web ExtraLight</vt:lpstr>
      <vt:lpstr>Wingdings</vt:lpstr>
      <vt:lpstr>Basilea y Riesgo Operativo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The New Way to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Kinko's</dc:creator>
  <cp:lastModifiedBy>Christian Zarate</cp:lastModifiedBy>
  <cp:revision>2229</cp:revision>
  <cp:lastPrinted>2004-06-15T15:27:04Z</cp:lastPrinted>
  <dcterms:created xsi:type="dcterms:W3CDTF">1998-04-18T17:18:18Z</dcterms:created>
  <dcterms:modified xsi:type="dcterms:W3CDTF">2021-06-10T22:27:44Z</dcterms:modified>
</cp:coreProperties>
</file>