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4"/>
  </p:notesMasterIdLst>
  <p:sldIdLst>
    <p:sldId id="256" r:id="rId2"/>
    <p:sldId id="343" r:id="rId3"/>
    <p:sldId id="416" r:id="rId4"/>
    <p:sldId id="400" r:id="rId5"/>
    <p:sldId id="414" r:id="rId6"/>
    <p:sldId id="398" r:id="rId7"/>
    <p:sldId id="415" r:id="rId8"/>
    <p:sldId id="387" r:id="rId9"/>
    <p:sldId id="388" r:id="rId10"/>
    <p:sldId id="417" r:id="rId11"/>
    <p:sldId id="418" r:id="rId12"/>
    <p:sldId id="399" r:id="rId1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970"/>
    <a:srgbClr val="99CCFF"/>
    <a:srgbClr val="F4A024"/>
    <a:srgbClr val="A8B9F0"/>
    <a:srgbClr val="0000FF"/>
    <a:srgbClr val="B77833"/>
    <a:srgbClr val="990000"/>
    <a:srgbClr val="993300"/>
    <a:srgbClr val="D39E6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3692" autoAdjust="0"/>
  </p:normalViewPr>
  <p:slideViewPr>
    <p:cSldViewPr>
      <p:cViewPr varScale="1">
        <p:scale>
          <a:sx n="67" d="100"/>
          <a:sy n="67" d="100"/>
        </p:scale>
        <p:origin x="14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Hoja1!$A$51</c:f>
              <c:strCache>
                <c:ptCount val="1"/>
                <c:pt idx="0">
                  <c:v>Primario</c:v>
                </c:pt>
              </c:strCache>
            </c:strRef>
          </c:tx>
          <c:spPr>
            <a:solidFill>
              <a:srgbClr val="294A70"/>
            </a:solidFill>
            <a:ln>
              <a:noFill/>
            </a:ln>
            <a:effectLst/>
          </c:spPr>
          <c:invertIfNegative val="0"/>
          <c:cat>
            <c:numRef>
              <c:f>Hoja1!$B$50:$C$50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Hoja1!$B$51:$C$51</c:f>
              <c:numCache>
                <c:formatCode>_(* #,##0_);_(* \(#,##0\);_(* "-"_);_(@_)</c:formatCode>
                <c:ptCount val="2"/>
                <c:pt idx="0">
                  <c:v>2974248396642</c:v>
                </c:pt>
                <c:pt idx="1">
                  <c:v>3307375270665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DB-4BB3-92D0-1231C9A55302}"/>
            </c:ext>
          </c:extLst>
        </c:ser>
        <c:ser>
          <c:idx val="1"/>
          <c:order val="1"/>
          <c:tx>
            <c:strRef>
              <c:f>Hoja1!$A$52</c:f>
              <c:strCache>
                <c:ptCount val="1"/>
                <c:pt idx="0">
                  <c:v>Repos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Hoja1!$B$50:$C$50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Hoja1!$B$52:$C$52</c:f>
              <c:numCache>
                <c:formatCode>_(* #,##0_);_(* \(#,##0\);_(* "-"_);_(@_)</c:formatCode>
                <c:ptCount val="2"/>
                <c:pt idx="0">
                  <c:v>743664532252</c:v>
                </c:pt>
                <c:pt idx="1">
                  <c:v>7495289887548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DB-4BB3-92D0-1231C9A55302}"/>
            </c:ext>
          </c:extLst>
        </c:ser>
        <c:ser>
          <c:idx val="2"/>
          <c:order val="2"/>
          <c:tx>
            <c:strRef>
              <c:f>Hoja1!$A$53</c:f>
              <c:strCache>
                <c:ptCount val="1"/>
                <c:pt idx="0">
                  <c:v>Secundario</c:v>
                </c:pt>
              </c:strCache>
            </c:strRef>
          </c:tx>
          <c:spPr>
            <a:solidFill>
              <a:srgbClr val="F4A024"/>
            </a:solidFill>
            <a:ln>
              <a:noFill/>
            </a:ln>
            <a:effectLst/>
          </c:spPr>
          <c:invertIfNegative val="0"/>
          <c:cat>
            <c:numRef>
              <c:f>Hoja1!$B$50:$C$50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Hoja1!$B$53:$C$53</c:f>
              <c:numCache>
                <c:formatCode>_(* #,##0_);_(* \(#,##0\);_(* "-"_);_(@_)</c:formatCode>
                <c:ptCount val="2"/>
                <c:pt idx="0">
                  <c:v>2413245782986</c:v>
                </c:pt>
                <c:pt idx="1">
                  <c:v>2426470022512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DB-4BB3-92D0-1231C9A55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1732399"/>
        <c:axId val="1911742799"/>
      </c:barChart>
      <c:catAx>
        <c:axId val="1911732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911742799"/>
        <c:crosses val="autoZero"/>
        <c:auto val="1"/>
        <c:lblAlgn val="ctr"/>
        <c:lblOffset val="100"/>
        <c:noMultiLvlLbl val="0"/>
      </c:catAx>
      <c:valAx>
        <c:axId val="1911742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911732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Y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Y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baseline="0">
                <a:solidFill>
                  <a:sysClr val="windowText" lastClr="000000"/>
                </a:solidFill>
              </a:rPr>
              <a:t>Reporto Bursátil - Total Negociado</a:t>
            </a:r>
          </a:p>
          <a:p>
            <a:pPr>
              <a:defRPr>
                <a:solidFill>
                  <a:sysClr val="windowText" lastClr="000000"/>
                </a:solidFill>
              </a:defRPr>
            </a:pPr>
            <a:r>
              <a:rPr lang="en-US" sz="1000" baseline="0">
                <a:solidFill>
                  <a:sysClr val="windowText" lastClr="000000"/>
                </a:solidFill>
              </a:rPr>
              <a:t>(Millones de Gs.)</a:t>
            </a:r>
          </a:p>
        </c:rich>
      </c:tx>
      <c:layout>
        <c:manualLayout>
          <c:xMode val="edge"/>
          <c:yMode val="edge"/>
          <c:x val="4.3136096692805243E-2"/>
          <c:y val="3.56983439341486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Y"/>
        </a:p>
      </c:txPr>
    </c:title>
    <c:autoTitleDeleted val="0"/>
    <c:plotArea>
      <c:layout>
        <c:manualLayout>
          <c:layoutTarget val="inner"/>
          <c:xMode val="edge"/>
          <c:yMode val="edge"/>
          <c:x val="2.7543033278569291E-2"/>
          <c:y val="0.24135650333877898"/>
          <c:w val="0.90485133958312425"/>
          <c:h val="0.56159482210981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graficos!$G$2</c:f>
              <c:strCache>
                <c:ptCount val="1"/>
                <c:pt idx="0">
                  <c:v>Total (Millones de Gs.)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graficos!$A$3:$A$7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2021*</c:v>
                </c:pt>
              </c:strCache>
            </c:strRef>
          </c:cat>
          <c:val>
            <c:numRef>
              <c:f>graficos!$G$3:$G$7</c:f>
              <c:numCache>
                <c:formatCode>#,##0</c:formatCode>
                <c:ptCount val="5"/>
                <c:pt idx="0">
                  <c:v>113712.56326263006</c:v>
                </c:pt>
                <c:pt idx="1">
                  <c:v>75274.596013561299</c:v>
                </c:pt>
                <c:pt idx="2">
                  <c:v>745029.56595296436</c:v>
                </c:pt>
                <c:pt idx="3">
                  <c:v>7525879.2471672203</c:v>
                </c:pt>
                <c:pt idx="4">
                  <c:v>1404998.5528843126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4-4480-A21C-0A50ECFEBE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716440799"/>
        <c:axId val="716441215"/>
      </c:barChart>
      <c:catAx>
        <c:axId val="716440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716441215"/>
        <c:crosses val="autoZero"/>
        <c:auto val="1"/>
        <c:lblAlgn val="ctr"/>
        <c:lblOffset val="100"/>
        <c:noMultiLvlLbl val="0"/>
      </c:catAx>
      <c:valAx>
        <c:axId val="71644121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16440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Y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PY" sz="1200" b="1" baseline="0">
                <a:solidFill>
                  <a:schemeClr val="tx1"/>
                </a:solidFill>
              </a:rPr>
              <a:t>Reporto Bursátil - Moneda Negociada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s-PY" sz="1000" b="0" baseline="0">
                <a:solidFill>
                  <a:schemeClr val="tx1"/>
                </a:solidFill>
              </a:rPr>
              <a:t>En porcentaje</a:t>
            </a:r>
          </a:p>
        </c:rich>
      </c:tx>
      <c:layout>
        <c:manualLayout>
          <c:xMode val="edge"/>
          <c:yMode val="edge"/>
          <c:x val="3.879026955950033E-2"/>
          <c:y val="2.48557513664372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Y"/>
        </a:p>
      </c:txPr>
    </c:title>
    <c:autoTitleDeleted val="0"/>
    <c:plotArea>
      <c:layout>
        <c:manualLayout>
          <c:layoutTarget val="inner"/>
          <c:xMode val="edge"/>
          <c:yMode val="edge"/>
          <c:x val="2.8928336620644313E-2"/>
          <c:y val="0.2030359804475545"/>
          <c:w val="0.94477317554240636"/>
          <c:h val="0.66532303949212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graficos!$I$2</c:f>
              <c:strCache>
                <c:ptCount val="1"/>
                <c:pt idx="0">
                  <c:v>PYG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graficos!$A$3:$A$7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2021*</c:v>
                </c:pt>
              </c:strCache>
            </c:strRef>
          </c:cat>
          <c:val>
            <c:numRef>
              <c:f>graficos!$I$3:$I$7</c:f>
              <c:numCache>
                <c:formatCode>0.0%</c:formatCode>
                <c:ptCount val="5"/>
                <c:pt idx="0">
                  <c:v>0.84314232408573431</c:v>
                </c:pt>
                <c:pt idx="1">
                  <c:v>0.67590199569897247</c:v>
                </c:pt>
                <c:pt idx="2">
                  <c:v>0.88094632829569597</c:v>
                </c:pt>
                <c:pt idx="3">
                  <c:v>0.74912312042903162</c:v>
                </c:pt>
                <c:pt idx="4">
                  <c:v>0.97635268482440341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F-4CC6-8DD8-026725A9BDE2}"/>
            </c:ext>
          </c:extLst>
        </c:ser>
        <c:ser>
          <c:idx val="1"/>
          <c:order val="1"/>
          <c:tx>
            <c:strRef>
              <c:f>graficos!$J$2</c:f>
              <c:strCache>
                <c:ptCount val="1"/>
                <c:pt idx="0">
                  <c:v>USD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graficos!$A$3:$A$7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2021*</c:v>
                </c:pt>
              </c:strCache>
            </c:strRef>
          </c:cat>
          <c:val>
            <c:numRef>
              <c:f>graficos!$J$3:$J$7</c:f>
              <c:numCache>
                <c:formatCode>0.0%</c:formatCode>
                <c:ptCount val="5"/>
                <c:pt idx="0">
                  <c:v>0.15685767591426575</c:v>
                </c:pt>
                <c:pt idx="1">
                  <c:v>0.32409800430102748</c:v>
                </c:pt>
                <c:pt idx="2">
                  <c:v>0.119053671704304</c:v>
                </c:pt>
                <c:pt idx="3">
                  <c:v>0.25087687957096833</c:v>
                </c:pt>
                <c:pt idx="4">
                  <c:v>2.3647315175596526E-2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BF-4CC6-8DD8-026725A9BD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457854879"/>
        <c:axId val="457854463"/>
      </c:barChart>
      <c:catAx>
        <c:axId val="457854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457854463"/>
        <c:crosses val="autoZero"/>
        <c:auto val="1"/>
        <c:lblAlgn val="ctr"/>
        <c:lblOffset val="100"/>
        <c:noMultiLvlLbl val="0"/>
      </c:catAx>
      <c:valAx>
        <c:axId val="45785446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57854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Y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Y" sz="1200" b="1" baseline="0" dirty="0">
                <a:solidFill>
                  <a:sysClr val="windowText" lastClr="000000"/>
                </a:solidFill>
              </a:rPr>
              <a:t>Reporto Bursátil 2021 - Total Negociado</a:t>
            </a:r>
          </a:p>
          <a:p>
            <a:pPr>
              <a:defRPr>
                <a:solidFill>
                  <a:sysClr val="windowText" lastClr="000000"/>
                </a:solidFill>
              </a:defRPr>
            </a:pPr>
            <a:r>
              <a:rPr lang="es-PY" sz="1000" b="0" baseline="0" dirty="0">
                <a:solidFill>
                  <a:sysClr val="windowText" lastClr="000000"/>
                </a:solidFill>
              </a:rPr>
              <a:t>Según Moneda – Gs. y USD</a:t>
            </a:r>
          </a:p>
        </c:rich>
      </c:tx>
      <c:layout>
        <c:manualLayout>
          <c:xMode val="edge"/>
          <c:yMode val="edge"/>
          <c:x val="9.7860412827106419E-3"/>
          <c:y val="2.5437206153533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Y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'2021'!$B$2</c:f>
              <c:strCache>
                <c:ptCount val="1"/>
                <c:pt idx="0">
                  <c:v>PYG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'2021'!$A$3:$A$5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'2021'!$B$3:$B$5</c:f>
              <c:numCache>
                <c:formatCode>#,##0</c:formatCode>
                <c:ptCount val="3"/>
                <c:pt idx="0">
                  <c:v>635317527468</c:v>
                </c:pt>
                <c:pt idx="1">
                  <c:v>736456581815</c:v>
                </c:pt>
                <c:pt idx="2">
                  <c:v>268460002502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8-449E-AD45-1AD2578436F7}"/>
            </c:ext>
          </c:extLst>
        </c:ser>
        <c:ser>
          <c:idx val="1"/>
          <c:order val="1"/>
          <c:tx>
            <c:strRef>
              <c:f>'2021'!$C$2</c:f>
              <c:strCache>
                <c:ptCount val="1"/>
                <c:pt idx="0">
                  <c:v>USD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277777777777775E-2"/>
                  <c:y val="-3.7037037037037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D8-449E-AD45-1AD2578436F7}"/>
                </c:ext>
              </c:extLst>
            </c:dLbl>
            <c:dLbl>
              <c:idx val="1"/>
              <c:layout>
                <c:manualLayout>
                  <c:x val="6.6666666666666666E-2"/>
                  <c:y val="-2.77777777777777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D8-449E-AD45-1AD2578436F7}"/>
                </c:ext>
              </c:extLst>
            </c:dLbl>
            <c:dLbl>
              <c:idx val="2"/>
              <c:layout>
                <c:manualLayout>
                  <c:x val="6.6666666666666666E-2"/>
                  <c:y val="-2.77777777777776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D8-449E-AD45-1AD2578436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'2021'!$A$3:$A$5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'2021'!$C$3:$C$5</c:f>
              <c:numCache>
                <c:formatCode>#,##0.00</c:formatCode>
                <c:ptCount val="3"/>
                <c:pt idx="0">
                  <c:v>2106415.23</c:v>
                </c:pt>
                <c:pt idx="1">
                  <c:v>2822071.0399999996</c:v>
                </c:pt>
                <c:pt idx="2">
                  <c:v>1920722.44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D8-449E-AD45-1AD2578436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406310591"/>
        <c:axId val="655812175"/>
      </c:barChart>
      <c:catAx>
        <c:axId val="40631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655812175"/>
        <c:crosses val="autoZero"/>
        <c:auto val="1"/>
        <c:lblAlgn val="ctr"/>
        <c:lblOffset val="100"/>
        <c:noMultiLvlLbl val="0"/>
      </c:catAx>
      <c:valAx>
        <c:axId val="65581217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06310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Y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A2B3FE2-D6F2-4D36-B4A9-CC72AD71D9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189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324A7-49AE-48B5-8121-025426CA13B7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656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557FF-6B5A-48EE-A114-3BF6D16500C5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299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557FF-6B5A-48EE-A114-3BF6D16500C5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226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557FF-6B5A-48EE-A114-3BF6D16500C5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40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557FF-6B5A-48EE-A114-3BF6D16500C5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73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557FF-6B5A-48EE-A114-3BF6D16500C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897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557FF-6B5A-48EE-A114-3BF6D16500C5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732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557FF-6B5A-48EE-A114-3BF6D16500C5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730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557FF-6B5A-48EE-A114-3BF6D16500C5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493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557FF-6B5A-48EE-A114-3BF6D16500C5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4117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557FF-6B5A-48EE-A114-3BF6D16500C5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2604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557FF-6B5A-48EE-A114-3BF6D16500C5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32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570BE-541E-4247-A3B6-BDB7741F2F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022DD-AE96-4487-9B76-6329EAD32B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95259-AA09-4D75-A5A7-5EC15A0067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0D16C-880A-4DA8-8A5F-5BAD0DF799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4A463-1E87-45C9-BD62-5CA6CA4C69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2848F-A841-46BC-B172-CE026C1F9F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DC213-2C50-423B-AF9B-4F05357D06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45AE1-416A-417A-97F2-9BCEB67B14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F0FEA-7E03-4FBD-BBFE-A3272BADD0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BAD47-0E4F-4AE2-BB22-8F1059A2A1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F184D-ACB9-475C-918F-9F74421136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20000" t="16000" r="20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5BBED0-C0BA-457A-AF09-682D7692D3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1521" y="4509120"/>
            <a:ext cx="8640959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/>
              <a:t>Luis Carlos Berino Diaz de Bedoya</a:t>
            </a:r>
          </a:p>
          <a:p>
            <a:pPr algn="ctr">
              <a:spcBef>
                <a:spcPct val="50000"/>
              </a:spcBef>
            </a:pPr>
            <a:r>
              <a:rPr lang="es-ES" sz="2000" dirty="0"/>
              <a:t>Director de Estudios Económicos y Análisis Financiero</a:t>
            </a:r>
            <a:endParaRPr lang="es-ES" sz="24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1521" y="6063679"/>
            <a:ext cx="8640959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/>
              <a:t>Marzo,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73175" y="2782047"/>
            <a:ext cx="8654813" cy="1092607"/>
          </a:xfrm>
          <a:prstGeom prst="rect">
            <a:avLst/>
          </a:prstGeom>
          <a:solidFill>
            <a:srgbClr val="29497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3600" b="1" dirty="0">
                <a:solidFill>
                  <a:schemeClr val="bg1"/>
                </a:solidFill>
              </a:rPr>
              <a:t>Operaciones de Reporto</a:t>
            </a:r>
          </a:p>
          <a:p>
            <a:pPr algn="ctr">
              <a:spcBef>
                <a:spcPts val="600"/>
              </a:spcBef>
            </a:pPr>
            <a:r>
              <a:rPr lang="es-ES" sz="2400" b="1" dirty="0">
                <a:solidFill>
                  <a:schemeClr val="bg1"/>
                </a:solidFill>
              </a:rPr>
              <a:t>Importancia, Beneficios y Volúmenes Negociados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8410078" y="2782047"/>
            <a:ext cx="517910" cy="1092607"/>
          </a:xfrm>
          <a:prstGeom prst="rect">
            <a:avLst/>
          </a:prstGeom>
          <a:solidFill>
            <a:srgbClr val="F4A024"/>
          </a:solidFill>
          <a:ln w="12700" cap="sq" cmpd="sng" algn="ctr">
            <a:solidFill>
              <a:srgbClr val="F4A02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62" y="0"/>
            <a:ext cx="5197875" cy="292494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39179" y="435736"/>
            <a:ext cx="8654813" cy="584775"/>
          </a:xfrm>
          <a:prstGeom prst="rect">
            <a:avLst/>
          </a:prstGeom>
          <a:solidFill>
            <a:srgbClr val="29497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s-PY" sz="3200" b="1" dirty="0">
                <a:solidFill>
                  <a:schemeClr val="bg1"/>
                </a:solidFill>
              </a:rPr>
              <a:t>Operaciones de </a:t>
            </a:r>
            <a:r>
              <a:rPr lang="es-PY" sz="3200" b="1" dirty="0" err="1">
                <a:solidFill>
                  <a:schemeClr val="bg1"/>
                </a:solidFill>
              </a:rPr>
              <a:t>Repo’s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376082" y="402372"/>
            <a:ext cx="517910" cy="649752"/>
          </a:xfrm>
          <a:prstGeom prst="rect">
            <a:avLst/>
          </a:prstGeom>
          <a:solidFill>
            <a:srgbClr val="F4A024"/>
          </a:solidFill>
          <a:ln w="12700" cap="sq" cmpd="sng" algn="ctr">
            <a:solidFill>
              <a:srgbClr val="F4A02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0" y="5961479"/>
            <a:ext cx="1800200" cy="1013007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00B8EDC-B263-43CA-B509-23065CCF77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09988"/>
              </p:ext>
            </p:extLst>
          </p:nvPr>
        </p:nvGraphicFramePr>
        <p:xfrm>
          <a:off x="562866" y="1340768"/>
          <a:ext cx="78132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7577964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239179" y="404126"/>
            <a:ext cx="8654813" cy="584775"/>
            <a:chOff x="259909" y="2600736"/>
            <a:chExt cx="8654813" cy="704037"/>
          </a:xfrm>
        </p:grpSpPr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259909" y="2600736"/>
              <a:ext cx="8654813" cy="704037"/>
            </a:xfrm>
            <a:prstGeom prst="rect">
              <a:avLst/>
            </a:prstGeom>
            <a:solidFill>
              <a:srgbClr val="29497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s-PY" sz="3200" b="1" dirty="0">
                  <a:solidFill>
                    <a:schemeClr val="bg1"/>
                  </a:solidFill>
                </a:rPr>
                <a:t>Operaciones de </a:t>
              </a:r>
              <a:r>
                <a:rPr lang="es-PY" sz="3200" b="1" dirty="0" err="1">
                  <a:solidFill>
                    <a:schemeClr val="bg1"/>
                  </a:solidFill>
                </a:rPr>
                <a:t>Repo’s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24" name="23 Rectángulo"/>
            <p:cNvSpPr/>
            <p:nvPr/>
          </p:nvSpPr>
          <p:spPr bwMode="auto">
            <a:xfrm>
              <a:off x="8388424" y="2600736"/>
              <a:ext cx="517910" cy="704037"/>
            </a:xfrm>
            <a:prstGeom prst="rect">
              <a:avLst/>
            </a:prstGeom>
            <a:solidFill>
              <a:srgbClr val="F4A024"/>
            </a:solidFill>
            <a:ln w="12700" cap="sq" cmpd="sng" algn="ctr">
              <a:solidFill>
                <a:srgbClr val="F4A02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7" name="2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0" y="5961479"/>
            <a:ext cx="1800200" cy="1013007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B894C2F-61BB-4F06-BD0A-58C0C9A4A6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958657"/>
              </p:ext>
            </p:extLst>
          </p:nvPr>
        </p:nvGraphicFramePr>
        <p:xfrm>
          <a:off x="755576" y="1340767"/>
          <a:ext cx="7612118" cy="4620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022797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7 CuadroTexto"/>
          <p:cNvSpPr txBox="1">
            <a:spLocks noChangeArrowheads="1"/>
          </p:cNvSpPr>
          <p:nvPr/>
        </p:nvSpPr>
        <p:spPr bwMode="auto">
          <a:xfrm>
            <a:off x="269875" y="1203253"/>
            <a:ext cx="85995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endParaRPr lang="es-PY" sz="2000" b="1" dirty="0"/>
          </a:p>
          <a:p>
            <a:pPr algn="ctr">
              <a:buNone/>
            </a:pPr>
            <a:endParaRPr lang="es-PY" sz="2000" b="1" dirty="0"/>
          </a:p>
          <a:p>
            <a:pPr algn="ctr">
              <a:buNone/>
            </a:pPr>
            <a:endParaRPr lang="es-PY" sz="2000" b="1" dirty="0"/>
          </a:p>
          <a:p>
            <a:pPr algn="ctr">
              <a:buNone/>
            </a:pPr>
            <a:endParaRPr lang="es-PY" sz="2000" b="1" dirty="0"/>
          </a:p>
          <a:p>
            <a:pPr algn="ctr">
              <a:buNone/>
            </a:pPr>
            <a:endParaRPr lang="es-PY" sz="2000" b="1" dirty="0"/>
          </a:p>
          <a:p>
            <a:pPr algn="ctr">
              <a:buNone/>
            </a:pPr>
            <a:r>
              <a:rPr lang="es-PY" sz="4400" b="1" dirty="0"/>
              <a:t>MUCHAS GRACIAS</a:t>
            </a:r>
          </a:p>
          <a:p>
            <a:pPr algn="ctr">
              <a:buNone/>
            </a:pPr>
            <a:endParaRPr lang="es-PY" b="1" dirty="0"/>
          </a:p>
          <a:p>
            <a:pPr algn="ctr">
              <a:buNone/>
            </a:pPr>
            <a:endParaRPr lang="es-PY" b="1" dirty="0"/>
          </a:p>
          <a:p>
            <a:pPr algn="ctr">
              <a:buNone/>
            </a:pPr>
            <a:endParaRPr lang="es-PY" b="1" dirty="0"/>
          </a:p>
          <a:p>
            <a:pPr algn="ctr">
              <a:buNone/>
            </a:pPr>
            <a:endParaRPr lang="es-PY" sz="2000" b="1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0" y="5961479"/>
            <a:ext cx="1800200" cy="1013007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69875" y="399417"/>
            <a:ext cx="8599500" cy="602112"/>
          </a:xfrm>
          <a:prstGeom prst="rect">
            <a:avLst/>
          </a:prstGeom>
          <a:solidFill>
            <a:srgbClr val="29497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388424" y="399417"/>
            <a:ext cx="517910" cy="602112"/>
          </a:xfrm>
          <a:prstGeom prst="rect">
            <a:avLst/>
          </a:prstGeom>
          <a:solidFill>
            <a:srgbClr val="F4A024"/>
          </a:solidFill>
          <a:ln w="12700" cap="sq" cmpd="sng" algn="ctr">
            <a:solidFill>
              <a:srgbClr val="F4A02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28466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246054" y="362415"/>
            <a:ext cx="8654813" cy="584775"/>
            <a:chOff x="254442" y="2538827"/>
            <a:chExt cx="8654813" cy="827856"/>
          </a:xfrm>
        </p:grpSpPr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254442" y="2538827"/>
              <a:ext cx="8654813" cy="827856"/>
            </a:xfrm>
            <a:prstGeom prst="rect">
              <a:avLst/>
            </a:prstGeom>
            <a:solidFill>
              <a:srgbClr val="29497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s-ES" sz="3200" b="1" dirty="0">
                  <a:solidFill>
                    <a:schemeClr val="bg1"/>
                  </a:solidFill>
                </a:rPr>
                <a:t>TITULOS VALORES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24" name="23 Rectángulo"/>
            <p:cNvSpPr/>
            <p:nvPr/>
          </p:nvSpPr>
          <p:spPr bwMode="auto">
            <a:xfrm>
              <a:off x="8388424" y="2538827"/>
              <a:ext cx="517910" cy="827856"/>
            </a:xfrm>
            <a:prstGeom prst="rect">
              <a:avLst/>
            </a:prstGeom>
            <a:solidFill>
              <a:srgbClr val="F4A024"/>
            </a:solidFill>
            <a:ln w="12700" cap="sq" cmpd="sng" algn="ctr">
              <a:solidFill>
                <a:srgbClr val="F4A02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746" y="5843874"/>
            <a:ext cx="1800200" cy="1013007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A0D7ED64-B7EF-4A5D-A675-C2A19F213E94}"/>
              </a:ext>
            </a:extLst>
          </p:cNvPr>
          <p:cNvGrpSpPr/>
          <p:nvPr/>
        </p:nvGrpSpPr>
        <p:grpSpPr>
          <a:xfrm>
            <a:off x="-153501" y="1268760"/>
            <a:ext cx="9269471" cy="4688071"/>
            <a:chOff x="-1004" y="1412776"/>
            <a:chExt cx="9269471" cy="4688071"/>
          </a:xfrm>
        </p:grpSpPr>
        <p:sp>
          <p:nvSpPr>
            <p:cNvPr id="41" name="CuadroTexto 43">
              <a:extLst>
                <a:ext uri="{FF2B5EF4-FFF2-40B4-BE49-F238E27FC236}">
                  <a16:creationId xmlns:a16="http://schemas.microsoft.com/office/drawing/2014/main" id="{34D0DF24-952C-4475-85BA-B625949F5AEC}"/>
                </a:ext>
              </a:extLst>
            </p:cNvPr>
            <p:cNvSpPr txBox="1"/>
            <p:nvPr/>
          </p:nvSpPr>
          <p:spPr>
            <a:xfrm>
              <a:off x="4086101" y="1412776"/>
              <a:ext cx="4512774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s-PY" b="1" dirty="0"/>
                <a:t>Bonos Corporativos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s-PY" b="1" dirty="0"/>
                <a:t>Bonos Subordinados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s-PY" b="1" dirty="0"/>
                <a:t>Bonos Financieros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s-PY" b="1" dirty="0"/>
                <a:t>Bonos de Inversión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s-PY" b="1" dirty="0"/>
                <a:t>Bonos Bursátiles de Corto Plazo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s-PY" b="1" dirty="0"/>
                <a:t>Bonos del Tesoro Nacional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s-PY" b="1" dirty="0"/>
                <a:t>Bonos Municipales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s-PY" b="1" dirty="0"/>
                <a:t>Títulos de Crédito</a:t>
              </a:r>
              <a:endParaRPr lang="es-ES" altLang="es-PY" b="1" dirty="0"/>
            </a:p>
          </p:txBody>
        </p:sp>
        <p:sp>
          <p:nvSpPr>
            <p:cNvPr id="42" name="CuadroTexto 44">
              <a:extLst>
                <a:ext uri="{FF2B5EF4-FFF2-40B4-BE49-F238E27FC236}">
                  <a16:creationId xmlns:a16="http://schemas.microsoft.com/office/drawing/2014/main" id="{FAD9FED5-B6B4-448E-AC7F-ED566F95257B}"/>
                </a:ext>
              </a:extLst>
            </p:cNvPr>
            <p:cNvSpPr txBox="1"/>
            <p:nvPr/>
          </p:nvSpPr>
          <p:spPr>
            <a:xfrm>
              <a:off x="4086101" y="4005064"/>
              <a:ext cx="33858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s-PY" sz="2000" b="1" dirty="0"/>
                <a:t>Acciones ordinarias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s-PY" sz="2000" b="1" dirty="0"/>
                <a:t>Acciones preferidas</a:t>
              </a:r>
            </a:p>
          </p:txBody>
        </p:sp>
        <p:sp>
          <p:nvSpPr>
            <p:cNvPr id="43" name="CuadroTexto 45">
              <a:extLst>
                <a:ext uri="{FF2B5EF4-FFF2-40B4-BE49-F238E27FC236}">
                  <a16:creationId xmlns:a16="http://schemas.microsoft.com/office/drawing/2014/main" id="{A75E3BD6-57D4-44F2-BB18-F0E1BA0F96EC}"/>
                </a:ext>
              </a:extLst>
            </p:cNvPr>
            <p:cNvSpPr txBox="1"/>
            <p:nvPr/>
          </p:nvSpPr>
          <p:spPr>
            <a:xfrm>
              <a:off x="4074416" y="5085184"/>
              <a:ext cx="51940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s-PY" sz="2000" b="1" dirty="0"/>
                <a:t>Repos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s-PY" sz="2000" b="1" dirty="0"/>
                <a:t>Derivados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s-PY" sz="2000" b="1" dirty="0"/>
                <a:t>Fondos Patrimoniales de Inversión</a:t>
              </a:r>
            </a:p>
          </p:txBody>
        </p:sp>
        <p:sp>
          <p:nvSpPr>
            <p:cNvPr id="44" name="27 CuadroTexto">
              <a:extLst>
                <a:ext uri="{FF2B5EF4-FFF2-40B4-BE49-F238E27FC236}">
                  <a16:creationId xmlns:a16="http://schemas.microsoft.com/office/drawing/2014/main" id="{B60C81A3-4D7C-4CF6-86CF-E5C3C9E1E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04" y="1412776"/>
              <a:ext cx="4518149" cy="4154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 algn="just"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s-ES" altLang="es-PY" sz="2400" b="1" dirty="0"/>
                <a:t>Títulos de Renta Fija</a:t>
              </a:r>
            </a:p>
            <a:p>
              <a:pPr lvl="1" algn="just"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endParaRPr lang="es-ES" altLang="es-PY" sz="2400" b="1" dirty="0"/>
            </a:p>
            <a:p>
              <a:pPr lvl="1" algn="just"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endParaRPr lang="es-ES" altLang="es-PY" sz="2400" b="1" dirty="0"/>
            </a:p>
            <a:p>
              <a:pPr lvl="1" algn="just" eaLnBrk="1" hangingPunct="1">
                <a:spcBef>
                  <a:spcPct val="50000"/>
                </a:spcBef>
                <a:buNone/>
              </a:pPr>
              <a:endParaRPr lang="es-PY" altLang="es-PY" sz="2400" b="1" dirty="0"/>
            </a:p>
            <a:p>
              <a:pPr lvl="1" algn="just" eaLnBrk="1" hangingPunct="1">
                <a:spcBef>
                  <a:spcPts val="0"/>
                </a:spcBef>
                <a:buNone/>
              </a:pPr>
              <a:endParaRPr lang="es-ES" altLang="es-PY" sz="2400" b="1" dirty="0"/>
            </a:p>
            <a:p>
              <a:pPr lvl="1" algn="just"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s-ES" altLang="es-PY" sz="2400" b="1" dirty="0"/>
                <a:t>Títulos de Renta Variable</a:t>
              </a:r>
            </a:p>
            <a:p>
              <a:pPr lvl="1" algn="just"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endParaRPr lang="es-ES" altLang="es-PY" sz="2400" b="1" dirty="0"/>
            </a:p>
            <a:p>
              <a:pPr lvl="1" algn="just"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s-ES" altLang="es-PY" sz="2400" b="1" dirty="0"/>
                <a:t>Otros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189735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251521" y="362415"/>
            <a:ext cx="8654813" cy="584775"/>
            <a:chOff x="259909" y="2538827"/>
            <a:chExt cx="8654813" cy="827856"/>
          </a:xfrm>
        </p:grpSpPr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259909" y="2538827"/>
              <a:ext cx="8654813" cy="827856"/>
            </a:xfrm>
            <a:prstGeom prst="rect">
              <a:avLst/>
            </a:prstGeom>
            <a:solidFill>
              <a:srgbClr val="29497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s-ES" sz="3200" b="1" dirty="0">
                  <a:solidFill>
                    <a:schemeClr val="bg1"/>
                  </a:solidFill>
                </a:rPr>
                <a:t>¿Que es un Repo ?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24" name="23 Rectángulo"/>
            <p:cNvSpPr/>
            <p:nvPr/>
          </p:nvSpPr>
          <p:spPr bwMode="auto">
            <a:xfrm>
              <a:off x="8388424" y="2538827"/>
              <a:ext cx="517910" cy="827856"/>
            </a:xfrm>
            <a:prstGeom prst="rect">
              <a:avLst/>
            </a:prstGeom>
            <a:solidFill>
              <a:srgbClr val="F4A024"/>
            </a:solidFill>
            <a:ln w="12700" cap="sq" cmpd="sng" algn="ctr">
              <a:solidFill>
                <a:srgbClr val="F4A02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746" y="5843874"/>
            <a:ext cx="1800200" cy="101300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2036C61-19B8-43E9-98E7-4BE94017CE85}"/>
              </a:ext>
            </a:extLst>
          </p:cNvPr>
          <p:cNvSpPr txBox="1"/>
          <p:nvPr/>
        </p:nvSpPr>
        <p:spPr>
          <a:xfrm>
            <a:off x="467544" y="1268760"/>
            <a:ext cx="4104456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Y" b="1" dirty="0"/>
              <a:t>Es una operación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Y" b="1" dirty="0"/>
              <a:t>De venta de un activo financiero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Y" b="1" dirty="0"/>
              <a:t>Con compromiso de recompra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Y" b="1" dirty="0"/>
              <a:t>Una vez transcurrido el plazo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AA9439-2A3F-4D47-A438-074CA374CBD1}"/>
              </a:ext>
            </a:extLst>
          </p:cNvPr>
          <p:cNvSpPr txBox="1"/>
          <p:nvPr/>
        </p:nvSpPr>
        <p:spPr>
          <a:xfrm>
            <a:off x="229842" y="4433166"/>
            <a:ext cx="216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b="1" dirty="0"/>
              <a:t>Venta  01/04/2020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9F277573-73FE-4671-A5DF-AD4201101980}"/>
              </a:ext>
            </a:extLst>
          </p:cNvPr>
          <p:cNvGrpSpPr/>
          <p:nvPr/>
        </p:nvGrpSpPr>
        <p:grpSpPr>
          <a:xfrm>
            <a:off x="2938389" y="3154589"/>
            <a:ext cx="4896544" cy="1463243"/>
            <a:chOff x="604633" y="4581128"/>
            <a:chExt cx="4896544" cy="1463243"/>
          </a:xfrm>
        </p:grpSpPr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F408BFEA-2100-47D1-B160-F5BD0BAE0D0B}"/>
                </a:ext>
              </a:extLst>
            </p:cNvPr>
            <p:cNvGrpSpPr/>
            <p:nvPr/>
          </p:nvGrpSpPr>
          <p:grpSpPr>
            <a:xfrm>
              <a:off x="604633" y="4964251"/>
              <a:ext cx="1152128" cy="720080"/>
              <a:chOff x="611560" y="4149080"/>
              <a:chExt cx="1152128" cy="720080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2A265FD9-74E7-4D20-8A56-13A8A25C8FD8}"/>
                  </a:ext>
                </a:extLst>
              </p:cNvPr>
              <p:cNvSpPr/>
              <p:nvPr/>
            </p:nvSpPr>
            <p:spPr bwMode="auto">
              <a:xfrm>
                <a:off x="611560" y="4149080"/>
                <a:ext cx="1152128" cy="72008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PY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7CD65FDD-F260-42BD-8B10-EDB5B31EE914}"/>
                  </a:ext>
                </a:extLst>
              </p:cNvPr>
              <p:cNvSpPr txBox="1"/>
              <p:nvPr/>
            </p:nvSpPr>
            <p:spPr>
              <a:xfrm>
                <a:off x="971600" y="4216732"/>
                <a:ext cx="720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Y" sz="3200" b="1" dirty="0"/>
                  <a:t>A</a:t>
                </a:r>
              </a:p>
            </p:txBody>
          </p:sp>
        </p:grp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A873BD3A-5604-48C0-BBAA-E39B7E2336A8}"/>
                </a:ext>
              </a:extLst>
            </p:cNvPr>
            <p:cNvGrpSpPr/>
            <p:nvPr/>
          </p:nvGrpSpPr>
          <p:grpSpPr>
            <a:xfrm>
              <a:off x="4349049" y="4964251"/>
              <a:ext cx="1152128" cy="720080"/>
              <a:chOff x="4355976" y="4149080"/>
              <a:chExt cx="1152128" cy="720080"/>
            </a:xfrm>
          </p:grpSpPr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D5A74B53-F30C-4374-8DD6-97C9900A051E}"/>
                  </a:ext>
                </a:extLst>
              </p:cNvPr>
              <p:cNvSpPr/>
              <p:nvPr/>
            </p:nvSpPr>
            <p:spPr bwMode="auto">
              <a:xfrm>
                <a:off x="4355976" y="4149080"/>
                <a:ext cx="1152128" cy="72008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PY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E4F4D550-CF29-496F-BBC8-905C3423F84B}"/>
                  </a:ext>
                </a:extLst>
              </p:cNvPr>
              <p:cNvSpPr txBox="1"/>
              <p:nvPr/>
            </p:nvSpPr>
            <p:spPr>
              <a:xfrm>
                <a:off x="4716016" y="4216732"/>
                <a:ext cx="7920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Y" sz="3600" b="1" dirty="0"/>
                  <a:t>B</a:t>
                </a:r>
              </a:p>
            </p:txBody>
          </p:sp>
        </p:grpSp>
        <p:cxnSp>
          <p:nvCxnSpPr>
            <p:cNvPr id="3" name="Conector recto de flecha 2">
              <a:extLst>
                <a:ext uri="{FF2B5EF4-FFF2-40B4-BE49-F238E27FC236}">
                  <a16:creationId xmlns:a16="http://schemas.microsoft.com/office/drawing/2014/main" id="{F94C452E-5FE1-4725-9CBB-18B4E1EB6B63}"/>
                </a:ext>
              </a:extLst>
            </p:cNvPr>
            <p:cNvCxnSpPr/>
            <p:nvPr/>
          </p:nvCxnSpPr>
          <p:spPr bwMode="auto">
            <a:xfrm>
              <a:off x="1972785" y="5031903"/>
              <a:ext cx="208823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sm" len="sm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100ECFB6-3006-41A8-9EB1-29DEED50598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972785" y="5616678"/>
              <a:ext cx="212842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sm" len="sm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855BFAC-CF25-477A-9AA3-3E75CBE99F68}"/>
                </a:ext>
              </a:extLst>
            </p:cNvPr>
            <p:cNvSpPr txBox="1"/>
            <p:nvPr/>
          </p:nvSpPr>
          <p:spPr>
            <a:xfrm>
              <a:off x="1907704" y="4581128"/>
              <a:ext cx="2664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Y" sz="1600" b="1" dirty="0"/>
                <a:t>Bono 420.000.000 Gs.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4B87C32C-60FE-4353-976C-90DE4819315F}"/>
                </a:ext>
              </a:extLst>
            </p:cNvPr>
            <p:cNvSpPr txBox="1"/>
            <p:nvPr/>
          </p:nvSpPr>
          <p:spPr>
            <a:xfrm>
              <a:off x="2260817" y="5705817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Y" sz="1600" b="1" dirty="0"/>
                <a:t>378.248.548 Gs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7E8423CE-81A0-4DD6-9EAE-6305B0077563}"/>
              </a:ext>
            </a:extLst>
          </p:cNvPr>
          <p:cNvGrpSpPr/>
          <p:nvPr/>
        </p:nvGrpSpPr>
        <p:grpSpPr>
          <a:xfrm>
            <a:off x="3010397" y="4887135"/>
            <a:ext cx="4896544" cy="1463243"/>
            <a:chOff x="3419364" y="4887135"/>
            <a:chExt cx="4896544" cy="1463243"/>
          </a:xfrm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FD063464-5571-49E6-92DA-F0EBD1A507CE}"/>
                </a:ext>
              </a:extLst>
            </p:cNvPr>
            <p:cNvGrpSpPr/>
            <p:nvPr/>
          </p:nvGrpSpPr>
          <p:grpSpPr>
            <a:xfrm>
              <a:off x="3419364" y="5270258"/>
              <a:ext cx="1152128" cy="720080"/>
              <a:chOff x="611560" y="4149080"/>
              <a:chExt cx="1152128" cy="720080"/>
            </a:xfrm>
          </p:grpSpPr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A828D620-DB9D-4D35-94A5-320C2528A4EA}"/>
                  </a:ext>
                </a:extLst>
              </p:cNvPr>
              <p:cNvSpPr/>
              <p:nvPr/>
            </p:nvSpPr>
            <p:spPr bwMode="auto">
              <a:xfrm>
                <a:off x="611560" y="4149080"/>
                <a:ext cx="1152128" cy="72008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PY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0A71DE16-BA36-4789-8C72-D8641C497E1A}"/>
                  </a:ext>
                </a:extLst>
              </p:cNvPr>
              <p:cNvSpPr txBox="1"/>
              <p:nvPr/>
            </p:nvSpPr>
            <p:spPr>
              <a:xfrm>
                <a:off x="971600" y="4216732"/>
                <a:ext cx="720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Y" sz="3200" b="1" dirty="0"/>
                  <a:t>A</a:t>
                </a:r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8235FAE7-507D-4C87-AE10-9B41C0F0C805}"/>
                </a:ext>
              </a:extLst>
            </p:cNvPr>
            <p:cNvGrpSpPr/>
            <p:nvPr/>
          </p:nvGrpSpPr>
          <p:grpSpPr>
            <a:xfrm>
              <a:off x="7163780" y="5270258"/>
              <a:ext cx="1152128" cy="720080"/>
              <a:chOff x="4355976" y="4149080"/>
              <a:chExt cx="1152128" cy="720080"/>
            </a:xfrm>
          </p:grpSpPr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DAD210CA-6002-488D-89CF-2E9497C3536A}"/>
                  </a:ext>
                </a:extLst>
              </p:cNvPr>
              <p:cNvSpPr/>
              <p:nvPr/>
            </p:nvSpPr>
            <p:spPr bwMode="auto">
              <a:xfrm>
                <a:off x="4355976" y="4149080"/>
                <a:ext cx="1152128" cy="72008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PY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A5853B02-0F0C-44F4-B419-0FA60C4D5D60}"/>
                  </a:ext>
                </a:extLst>
              </p:cNvPr>
              <p:cNvSpPr txBox="1"/>
              <p:nvPr/>
            </p:nvSpPr>
            <p:spPr>
              <a:xfrm>
                <a:off x="4716016" y="4216732"/>
                <a:ext cx="7920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Y" sz="3600" b="1" dirty="0"/>
                  <a:t>B</a:t>
                </a:r>
              </a:p>
            </p:txBody>
          </p:sp>
        </p:grpSp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1DC6D3F4-A830-49C0-90E8-1E12BF1F484C}"/>
                </a:ext>
              </a:extLst>
            </p:cNvPr>
            <p:cNvCxnSpPr/>
            <p:nvPr/>
          </p:nvCxnSpPr>
          <p:spPr bwMode="auto">
            <a:xfrm>
              <a:off x="4787516" y="5337910"/>
              <a:ext cx="208823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sm" len="sm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ector recto de flecha 33">
              <a:extLst>
                <a:ext uri="{FF2B5EF4-FFF2-40B4-BE49-F238E27FC236}">
                  <a16:creationId xmlns:a16="http://schemas.microsoft.com/office/drawing/2014/main" id="{7D9528D5-21CA-4B2C-86D0-12DB9B19A08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787516" y="5922685"/>
              <a:ext cx="212842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sm" len="sm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4F20DD8F-9180-40B2-A8FD-0D0001BFEC8C}"/>
                </a:ext>
              </a:extLst>
            </p:cNvPr>
            <p:cNvSpPr txBox="1"/>
            <p:nvPr/>
          </p:nvSpPr>
          <p:spPr>
            <a:xfrm>
              <a:off x="4787516" y="4887135"/>
              <a:ext cx="2664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Y" sz="1600" b="1" dirty="0"/>
                <a:t>Bono 615.000 USD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0243011B-56F7-4BB4-98F9-116F41A7CBCC}"/>
                </a:ext>
              </a:extLst>
            </p:cNvPr>
            <p:cNvSpPr txBox="1"/>
            <p:nvPr/>
          </p:nvSpPr>
          <p:spPr>
            <a:xfrm>
              <a:off x="5075548" y="6011824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Y" sz="1600" b="1" dirty="0"/>
                <a:t>602.499,16 USD</a:t>
              </a: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5F60DD7-2DEE-4AB8-90F0-61E3736C0411}"/>
              </a:ext>
            </a:extLst>
          </p:cNvPr>
          <p:cNvSpPr txBox="1"/>
          <p:nvPr/>
        </p:nvSpPr>
        <p:spPr>
          <a:xfrm>
            <a:off x="8108901" y="3713085"/>
            <a:ext cx="114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b="1" dirty="0"/>
              <a:t>11,64%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D8D0E71-BAEF-4426-8067-DC1BBB24E92E}"/>
              </a:ext>
            </a:extLst>
          </p:cNvPr>
          <p:cNvSpPr txBox="1"/>
          <p:nvPr/>
        </p:nvSpPr>
        <p:spPr>
          <a:xfrm>
            <a:off x="8194973" y="5406226"/>
            <a:ext cx="1101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b="1" dirty="0"/>
              <a:t>8,68 %</a:t>
            </a:r>
          </a:p>
        </p:txBody>
      </p:sp>
    </p:spTree>
    <p:extLst>
      <p:ext uri="{BB962C8B-B14F-4D97-AF65-F5344CB8AC3E}">
        <p14:creationId xmlns:p14="http://schemas.microsoft.com/office/powerpoint/2010/main" val="294275194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251521" y="362415"/>
            <a:ext cx="8654813" cy="584775"/>
            <a:chOff x="259909" y="2538827"/>
            <a:chExt cx="8654813" cy="827856"/>
          </a:xfrm>
        </p:grpSpPr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259909" y="2538827"/>
              <a:ext cx="8654813" cy="827856"/>
            </a:xfrm>
            <a:prstGeom prst="rect">
              <a:avLst/>
            </a:prstGeom>
            <a:solidFill>
              <a:srgbClr val="29497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s-ES" sz="3200" b="1" dirty="0">
                  <a:solidFill>
                    <a:schemeClr val="bg1"/>
                  </a:solidFill>
                </a:rPr>
                <a:t>¿Qué es un Repo?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24" name="23 Rectángulo"/>
            <p:cNvSpPr/>
            <p:nvPr/>
          </p:nvSpPr>
          <p:spPr bwMode="auto">
            <a:xfrm>
              <a:off x="8388424" y="2538827"/>
              <a:ext cx="517910" cy="827856"/>
            </a:xfrm>
            <a:prstGeom prst="rect">
              <a:avLst/>
            </a:prstGeom>
            <a:solidFill>
              <a:srgbClr val="F4A024"/>
            </a:solidFill>
            <a:ln w="12700" cap="sq" cmpd="sng" algn="ctr">
              <a:solidFill>
                <a:srgbClr val="F4A02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0" y="5961479"/>
            <a:ext cx="1800200" cy="1013007"/>
          </a:xfrm>
          <a:prstGeom prst="rect">
            <a:avLst/>
          </a:prstGeom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4F323D0D-AD9E-4959-8A41-D78B82359688}"/>
              </a:ext>
            </a:extLst>
          </p:cNvPr>
          <p:cNvSpPr/>
          <p:nvPr/>
        </p:nvSpPr>
        <p:spPr bwMode="auto">
          <a:xfrm>
            <a:off x="1331640" y="3595643"/>
            <a:ext cx="1080120" cy="432048"/>
          </a:xfrm>
          <a:prstGeom prst="rightArrow">
            <a:avLst/>
          </a:prstGeom>
          <a:solidFill>
            <a:srgbClr val="29497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Y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6901DBE-8298-4A40-9386-24C8A389619F}"/>
              </a:ext>
            </a:extLst>
          </p:cNvPr>
          <p:cNvSpPr txBox="1"/>
          <p:nvPr/>
        </p:nvSpPr>
        <p:spPr>
          <a:xfrm>
            <a:off x="2915816" y="35534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400" b="1" dirty="0"/>
              <a:t>Un préstamo con colateral</a:t>
            </a:r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73417745-1529-47EC-B561-8A05141B9997}"/>
              </a:ext>
            </a:extLst>
          </p:cNvPr>
          <p:cNvSpPr/>
          <p:nvPr/>
        </p:nvSpPr>
        <p:spPr bwMode="auto">
          <a:xfrm>
            <a:off x="1331640" y="4747771"/>
            <a:ext cx="1080120" cy="432048"/>
          </a:xfrm>
          <a:prstGeom prst="rightArrow">
            <a:avLst/>
          </a:prstGeom>
          <a:solidFill>
            <a:srgbClr val="29497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Y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A550DE5-FFC4-4CD6-9932-18C691737C8E}"/>
              </a:ext>
            </a:extLst>
          </p:cNvPr>
          <p:cNvSpPr txBox="1"/>
          <p:nvPr/>
        </p:nvSpPr>
        <p:spPr>
          <a:xfrm>
            <a:off x="3059832" y="473296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400" b="1" dirty="0"/>
              <a:t>Estructura legal distinta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8AE2319-14D3-474D-9E61-820520183FFF}"/>
              </a:ext>
            </a:extLst>
          </p:cNvPr>
          <p:cNvSpPr txBox="1"/>
          <p:nvPr/>
        </p:nvSpPr>
        <p:spPr>
          <a:xfrm>
            <a:off x="1223628" y="1593580"/>
            <a:ext cx="5868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400" b="1" dirty="0"/>
              <a:t>Operación de compra venta de un activo financiero </a:t>
            </a:r>
          </a:p>
        </p:txBody>
      </p:sp>
    </p:spTree>
    <p:extLst>
      <p:ext uri="{BB962C8B-B14F-4D97-AF65-F5344CB8AC3E}">
        <p14:creationId xmlns:p14="http://schemas.microsoft.com/office/powerpoint/2010/main" val="341669855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251521" y="362415"/>
            <a:ext cx="8654813" cy="584775"/>
            <a:chOff x="259909" y="2538827"/>
            <a:chExt cx="8654813" cy="827856"/>
          </a:xfrm>
        </p:grpSpPr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259909" y="2538827"/>
              <a:ext cx="8654813" cy="827856"/>
            </a:xfrm>
            <a:prstGeom prst="rect">
              <a:avLst/>
            </a:prstGeom>
            <a:solidFill>
              <a:srgbClr val="29497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s-ES" sz="3200" b="1" dirty="0">
                  <a:solidFill>
                    <a:schemeClr val="bg1"/>
                  </a:solidFill>
                </a:rPr>
                <a:t>Estructura legal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24" name="23 Rectángulo"/>
            <p:cNvSpPr/>
            <p:nvPr/>
          </p:nvSpPr>
          <p:spPr bwMode="auto">
            <a:xfrm>
              <a:off x="8388424" y="2538827"/>
              <a:ext cx="517910" cy="827856"/>
            </a:xfrm>
            <a:prstGeom prst="rect">
              <a:avLst/>
            </a:prstGeom>
            <a:solidFill>
              <a:srgbClr val="F4A024"/>
            </a:solidFill>
            <a:ln w="12700" cap="sq" cmpd="sng" algn="ctr">
              <a:solidFill>
                <a:srgbClr val="F4A02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0" y="5961479"/>
            <a:ext cx="1800200" cy="1013007"/>
          </a:xfrm>
          <a:prstGeom prst="rect">
            <a:avLst/>
          </a:prstGeom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98E920D2-E308-4ADC-9F22-2EE1E6950E3B}"/>
              </a:ext>
            </a:extLst>
          </p:cNvPr>
          <p:cNvSpPr/>
          <p:nvPr/>
        </p:nvSpPr>
        <p:spPr bwMode="auto">
          <a:xfrm>
            <a:off x="539552" y="1772816"/>
            <a:ext cx="1296144" cy="432048"/>
          </a:xfrm>
          <a:prstGeom prst="rightArrow">
            <a:avLst/>
          </a:prstGeom>
          <a:solidFill>
            <a:srgbClr val="29497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Y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E8309DE-386B-4B6B-9DF2-29BABAAF4922}"/>
              </a:ext>
            </a:extLst>
          </p:cNvPr>
          <p:cNvSpPr txBox="1"/>
          <p:nvPr/>
        </p:nvSpPr>
        <p:spPr>
          <a:xfrm>
            <a:off x="2069976" y="1589729"/>
            <a:ext cx="500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400" b="1" dirty="0"/>
              <a:t>Transferencia de la propiedad del activo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FFEEEFDC-D345-4108-9CBC-3191AD5907BE}"/>
              </a:ext>
            </a:extLst>
          </p:cNvPr>
          <p:cNvSpPr/>
          <p:nvPr/>
        </p:nvSpPr>
        <p:spPr bwMode="auto">
          <a:xfrm>
            <a:off x="544736" y="2996952"/>
            <a:ext cx="1296144" cy="432048"/>
          </a:xfrm>
          <a:prstGeom prst="rightArrow">
            <a:avLst/>
          </a:prstGeom>
          <a:solidFill>
            <a:srgbClr val="29497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Y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8C1209B-9C56-46D2-98DC-11FE4DCCBB59}"/>
              </a:ext>
            </a:extLst>
          </p:cNvPr>
          <p:cNvSpPr txBox="1"/>
          <p:nvPr/>
        </p:nvSpPr>
        <p:spPr>
          <a:xfrm>
            <a:off x="2148992" y="2797477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400" b="1" dirty="0"/>
              <a:t>No hay proceso judicial en caso de incumplimiento</a:t>
            </a: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01FBBEA9-4917-4A08-B687-7C8C363C72A6}"/>
              </a:ext>
            </a:extLst>
          </p:cNvPr>
          <p:cNvSpPr/>
          <p:nvPr/>
        </p:nvSpPr>
        <p:spPr bwMode="auto">
          <a:xfrm>
            <a:off x="539552" y="4221088"/>
            <a:ext cx="1296144" cy="432048"/>
          </a:xfrm>
          <a:prstGeom prst="rightArrow">
            <a:avLst/>
          </a:prstGeom>
          <a:solidFill>
            <a:srgbClr val="29497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Y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DD974C2-6051-4EEA-8A0D-E603D98D643D}"/>
              </a:ext>
            </a:extLst>
          </p:cNvPr>
          <p:cNvSpPr txBox="1"/>
          <p:nvPr/>
        </p:nvSpPr>
        <p:spPr>
          <a:xfrm>
            <a:off x="2527288" y="4221088"/>
            <a:ext cx="622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400" b="1" dirty="0"/>
              <a:t>Disponibilidad plena del activo financiero</a:t>
            </a:r>
          </a:p>
        </p:txBody>
      </p:sp>
    </p:spTree>
    <p:extLst>
      <p:ext uri="{BB962C8B-B14F-4D97-AF65-F5344CB8AC3E}">
        <p14:creationId xmlns:p14="http://schemas.microsoft.com/office/powerpoint/2010/main" val="423714965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251521" y="381252"/>
            <a:ext cx="8654813" cy="584776"/>
            <a:chOff x="259909" y="2561622"/>
            <a:chExt cx="8654813" cy="782264"/>
          </a:xfrm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259909" y="2561623"/>
              <a:ext cx="8654813" cy="782263"/>
            </a:xfrm>
            <a:prstGeom prst="rect">
              <a:avLst/>
            </a:prstGeom>
            <a:solidFill>
              <a:srgbClr val="29497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s-ES" sz="3100" b="1" dirty="0">
                  <a:solidFill>
                    <a:schemeClr val="bg1"/>
                  </a:solidFill>
                </a:rPr>
                <a:t>Como se puede utilizar un Repo</a:t>
              </a:r>
            </a:p>
          </p:txBody>
        </p:sp>
        <p:sp>
          <p:nvSpPr>
            <p:cNvPr id="15" name="14 Rectángulo"/>
            <p:cNvSpPr/>
            <p:nvPr/>
          </p:nvSpPr>
          <p:spPr bwMode="auto">
            <a:xfrm>
              <a:off x="8388424" y="2561622"/>
              <a:ext cx="517910" cy="782264"/>
            </a:xfrm>
            <a:prstGeom prst="rect">
              <a:avLst/>
            </a:prstGeom>
            <a:solidFill>
              <a:srgbClr val="F4A024"/>
            </a:solidFill>
            <a:ln w="12700" cap="sq" cmpd="sng" algn="ctr">
              <a:solidFill>
                <a:srgbClr val="F4A02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0" y="5961479"/>
            <a:ext cx="1800200" cy="1013007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07F51230-2FEB-4FFF-B324-36E599F5B5E8}"/>
              </a:ext>
            </a:extLst>
          </p:cNvPr>
          <p:cNvGrpSpPr/>
          <p:nvPr/>
        </p:nvGrpSpPr>
        <p:grpSpPr>
          <a:xfrm>
            <a:off x="1004726" y="1759881"/>
            <a:ext cx="7273999" cy="1287532"/>
            <a:chOff x="611560" y="1615784"/>
            <a:chExt cx="7273999" cy="1287532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EB1260A3-B8FB-4E18-8DBD-2935F30282D8}"/>
                </a:ext>
              </a:extLst>
            </p:cNvPr>
            <p:cNvSpPr txBox="1"/>
            <p:nvPr/>
          </p:nvSpPr>
          <p:spPr>
            <a:xfrm>
              <a:off x="611560" y="1941512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Y" sz="2000" b="1" dirty="0"/>
                <a:t>Usos básicos</a:t>
              </a: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C41E1E86-0E33-4EF6-88CF-36963D50ACD9}"/>
                </a:ext>
              </a:extLst>
            </p:cNvPr>
            <p:cNvSpPr txBox="1"/>
            <p:nvPr/>
          </p:nvSpPr>
          <p:spPr>
            <a:xfrm>
              <a:off x="3275856" y="1615784"/>
              <a:ext cx="4609703" cy="1287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PY" b="1" dirty="0"/>
                <a:t>Financiación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PY" b="1" dirty="0"/>
                <a:t>Préstamos de activos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PY" b="1" dirty="0"/>
                <a:t>Inversión a corto plazo</a:t>
              </a:r>
            </a:p>
          </p:txBody>
        </p:sp>
        <p:sp>
          <p:nvSpPr>
            <p:cNvPr id="10" name="Abrir llave 9">
              <a:extLst>
                <a:ext uri="{FF2B5EF4-FFF2-40B4-BE49-F238E27FC236}">
                  <a16:creationId xmlns:a16="http://schemas.microsoft.com/office/drawing/2014/main" id="{327807F8-75DB-4085-89F2-5461313F3607}"/>
                </a:ext>
              </a:extLst>
            </p:cNvPr>
            <p:cNvSpPr/>
            <p:nvPr/>
          </p:nvSpPr>
          <p:spPr bwMode="auto">
            <a:xfrm>
              <a:off x="2987824" y="1615784"/>
              <a:ext cx="288032" cy="1165144"/>
            </a:xfrm>
            <a:prstGeom prst="leftBrace">
              <a:avLst/>
            </a:prstGeom>
            <a:noFill/>
            <a:ln w="38100" cap="sq" cmpd="sng" algn="ctr">
              <a:solidFill>
                <a:srgbClr val="29497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PY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EEC95DF-5B0C-450D-8CA0-EB6FCB5FE374}"/>
              </a:ext>
            </a:extLst>
          </p:cNvPr>
          <p:cNvGrpSpPr/>
          <p:nvPr/>
        </p:nvGrpSpPr>
        <p:grpSpPr>
          <a:xfrm>
            <a:off x="313880" y="3686327"/>
            <a:ext cx="8743801" cy="2534027"/>
            <a:chOff x="611560" y="3434031"/>
            <a:chExt cx="8213688" cy="2534027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64500E17-8B2D-46F4-BB4C-09264F99A30D}"/>
                </a:ext>
              </a:extLst>
            </p:cNvPr>
            <p:cNvSpPr txBox="1"/>
            <p:nvPr/>
          </p:nvSpPr>
          <p:spPr>
            <a:xfrm>
              <a:off x="611560" y="4331713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Y" b="1" dirty="0"/>
                <a:t>Usos avanzados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16F50A5-E9B5-47B8-AC55-6D5301252FEA}"/>
                </a:ext>
              </a:extLst>
            </p:cNvPr>
            <p:cNvSpPr txBox="1"/>
            <p:nvPr/>
          </p:nvSpPr>
          <p:spPr>
            <a:xfrm>
              <a:off x="3064608" y="3434031"/>
              <a:ext cx="5760640" cy="2534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PY" b="1" dirty="0"/>
                <a:t>Financiación de posiciones a largo plazo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PY" b="1" dirty="0"/>
                <a:t>Oportunidades de inversión para inversores con aversión al riesgo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PY" b="1" dirty="0"/>
                <a:t>Oportunidad de negocio para gestores de cartera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PY" b="1" dirty="0"/>
                <a:t>Operaciones de cobertura</a:t>
              </a:r>
            </a:p>
          </p:txBody>
        </p:sp>
        <p:sp>
          <p:nvSpPr>
            <p:cNvPr id="17" name="Abrir llave 16">
              <a:extLst>
                <a:ext uri="{FF2B5EF4-FFF2-40B4-BE49-F238E27FC236}">
                  <a16:creationId xmlns:a16="http://schemas.microsoft.com/office/drawing/2014/main" id="{BCB1167C-853B-4C29-B2AD-3405C00A42A1}"/>
                </a:ext>
              </a:extLst>
            </p:cNvPr>
            <p:cNvSpPr/>
            <p:nvPr/>
          </p:nvSpPr>
          <p:spPr bwMode="auto">
            <a:xfrm>
              <a:off x="2649894" y="3536744"/>
              <a:ext cx="338212" cy="1868691"/>
            </a:xfrm>
            <a:prstGeom prst="leftBrace">
              <a:avLst/>
            </a:prstGeom>
            <a:noFill/>
            <a:ln w="38100" cap="sq" cmpd="sng" algn="ctr">
              <a:solidFill>
                <a:srgbClr val="29497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PY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71818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251521" y="364211"/>
            <a:ext cx="8654813" cy="615428"/>
            <a:chOff x="259909" y="2538827"/>
            <a:chExt cx="8654813" cy="823268"/>
          </a:xfrm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259909" y="2561623"/>
              <a:ext cx="8654813" cy="782263"/>
            </a:xfrm>
            <a:prstGeom prst="rect">
              <a:avLst/>
            </a:prstGeom>
            <a:solidFill>
              <a:srgbClr val="29497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s-PY" sz="3200" b="1" dirty="0">
                  <a:solidFill>
                    <a:schemeClr val="bg1"/>
                  </a:solidFill>
                </a:rPr>
                <a:t>Como se puede utilizar un Repo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15" name="14 Rectángulo"/>
            <p:cNvSpPr/>
            <p:nvPr/>
          </p:nvSpPr>
          <p:spPr bwMode="auto">
            <a:xfrm>
              <a:off x="8388424" y="2538827"/>
              <a:ext cx="517910" cy="823268"/>
            </a:xfrm>
            <a:prstGeom prst="rect">
              <a:avLst/>
            </a:prstGeom>
            <a:solidFill>
              <a:srgbClr val="F4A024"/>
            </a:solidFill>
            <a:ln w="12700" cap="sq" cmpd="sng" algn="ctr">
              <a:solidFill>
                <a:srgbClr val="F4A02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0" y="5961479"/>
            <a:ext cx="1800200" cy="1013007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DD5152B4-8404-452D-88E9-8E2C158DD6B9}"/>
              </a:ext>
            </a:extLst>
          </p:cNvPr>
          <p:cNvGrpSpPr/>
          <p:nvPr/>
        </p:nvGrpSpPr>
        <p:grpSpPr>
          <a:xfrm>
            <a:off x="1475656" y="1785827"/>
            <a:ext cx="6458062" cy="1314859"/>
            <a:chOff x="1475656" y="1785827"/>
            <a:chExt cx="6458062" cy="1314859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CD9C98D5-F73D-458D-9C78-B6D383E53918}"/>
                </a:ext>
              </a:extLst>
            </p:cNvPr>
            <p:cNvSpPr txBox="1"/>
            <p:nvPr/>
          </p:nvSpPr>
          <p:spPr>
            <a:xfrm>
              <a:off x="1475656" y="2272254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Y" b="1" dirty="0"/>
                <a:t>Inversionista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44431EFF-B68D-42B8-A443-46E1D8CDDA32}"/>
                </a:ext>
              </a:extLst>
            </p:cNvPr>
            <p:cNvSpPr txBox="1"/>
            <p:nvPr/>
          </p:nvSpPr>
          <p:spPr>
            <a:xfrm>
              <a:off x="3505734" y="1785827"/>
              <a:ext cx="4427984" cy="1287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PY" b="1" dirty="0"/>
                <a:t>Libre de riesgo de default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PY" b="1" dirty="0"/>
                <a:t>Liquidez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PY" b="1" dirty="0"/>
                <a:t>Libre de riesgo “</a:t>
              </a:r>
              <a:r>
                <a:rPr lang="es-PY" b="1" dirty="0" err="1"/>
                <a:t>wrong</a:t>
              </a:r>
              <a:r>
                <a:rPr lang="es-PY" b="1" dirty="0"/>
                <a:t> </a:t>
              </a:r>
              <a:r>
                <a:rPr lang="es-PY" b="1" dirty="0" err="1"/>
                <a:t>way</a:t>
              </a:r>
              <a:r>
                <a:rPr lang="es-PY" b="1" dirty="0"/>
                <a:t>”</a:t>
              </a:r>
            </a:p>
          </p:txBody>
        </p:sp>
        <p:sp>
          <p:nvSpPr>
            <p:cNvPr id="17" name="Abrir llave 16">
              <a:extLst>
                <a:ext uri="{FF2B5EF4-FFF2-40B4-BE49-F238E27FC236}">
                  <a16:creationId xmlns:a16="http://schemas.microsoft.com/office/drawing/2014/main" id="{2F7594E1-A809-46EE-9B59-3C36A423D141}"/>
                </a:ext>
              </a:extLst>
            </p:cNvPr>
            <p:cNvSpPr/>
            <p:nvPr/>
          </p:nvSpPr>
          <p:spPr bwMode="auto">
            <a:xfrm>
              <a:off x="3275856" y="1813154"/>
              <a:ext cx="288032" cy="1287532"/>
            </a:xfrm>
            <a:prstGeom prst="leftBrace">
              <a:avLst/>
            </a:prstGeom>
            <a:noFill/>
            <a:ln w="38100" cap="sq" cmpd="sng" algn="ctr">
              <a:solidFill>
                <a:srgbClr val="29497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PY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7A2AE61B-5473-4AC3-9675-EFA5B72B983F}"/>
              </a:ext>
            </a:extLst>
          </p:cNvPr>
          <p:cNvGrpSpPr/>
          <p:nvPr/>
        </p:nvGrpSpPr>
        <p:grpSpPr>
          <a:xfrm>
            <a:off x="732580" y="3840432"/>
            <a:ext cx="8173754" cy="1287532"/>
            <a:chOff x="539552" y="4306694"/>
            <a:chExt cx="8173754" cy="1287532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D84EA0FC-ABCA-4048-8520-57C599AB6075}"/>
                </a:ext>
              </a:extLst>
            </p:cNvPr>
            <p:cNvSpPr txBox="1"/>
            <p:nvPr/>
          </p:nvSpPr>
          <p:spPr>
            <a:xfrm>
              <a:off x="539552" y="4765794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Y" b="1" dirty="0"/>
                <a:t>Emisores de Repo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57ECE6A5-0062-4A0D-9874-E60FD33BA057}"/>
                </a:ext>
              </a:extLst>
            </p:cNvPr>
            <p:cNvSpPr txBox="1"/>
            <p:nvPr/>
          </p:nvSpPr>
          <p:spPr>
            <a:xfrm>
              <a:off x="3312706" y="4306694"/>
              <a:ext cx="5400600" cy="1287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PY" b="1" dirty="0"/>
                <a:t>Fuente de financiación de bajo costo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PY" b="1" dirty="0"/>
                <a:t>Fuente de préstamos de activos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PY" b="1" dirty="0"/>
                <a:t>Fuente de cobertura de posiciones largas</a:t>
              </a:r>
            </a:p>
          </p:txBody>
        </p:sp>
        <p:sp>
          <p:nvSpPr>
            <p:cNvPr id="18" name="Abrir llave 17">
              <a:extLst>
                <a:ext uri="{FF2B5EF4-FFF2-40B4-BE49-F238E27FC236}">
                  <a16:creationId xmlns:a16="http://schemas.microsoft.com/office/drawing/2014/main" id="{B3676D86-7238-4A95-A1C8-79FED422E726}"/>
                </a:ext>
              </a:extLst>
            </p:cNvPr>
            <p:cNvSpPr/>
            <p:nvPr/>
          </p:nvSpPr>
          <p:spPr bwMode="auto">
            <a:xfrm>
              <a:off x="3024674" y="4306694"/>
              <a:ext cx="288032" cy="1287532"/>
            </a:xfrm>
            <a:prstGeom prst="leftBrace">
              <a:avLst/>
            </a:prstGeom>
            <a:noFill/>
            <a:ln w="38100" cap="sq" cmpd="sng" algn="ctr">
              <a:solidFill>
                <a:srgbClr val="29497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PY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12640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239179" y="404126"/>
            <a:ext cx="8654813" cy="584775"/>
            <a:chOff x="259909" y="2600736"/>
            <a:chExt cx="8654813" cy="704037"/>
          </a:xfrm>
        </p:grpSpPr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259909" y="2600736"/>
              <a:ext cx="8654813" cy="704037"/>
            </a:xfrm>
            <a:prstGeom prst="rect">
              <a:avLst/>
            </a:prstGeom>
            <a:solidFill>
              <a:srgbClr val="29497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s-PY" sz="3200" b="1" dirty="0">
                  <a:solidFill>
                    <a:schemeClr val="bg1"/>
                  </a:solidFill>
                </a:rPr>
                <a:t>Operaciones de </a:t>
              </a:r>
              <a:r>
                <a:rPr lang="es-PY" sz="3200" b="1" dirty="0" err="1">
                  <a:solidFill>
                    <a:schemeClr val="bg1"/>
                  </a:solidFill>
                </a:rPr>
                <a:t>Repo’s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24" name="23 Rectángulo"/>
            <p:cNvSpPr/>
            <p:nvPr/>
          </p:nvSpPr>
          <p:spPr bwMode="auto">
            <a:xfrm>
              <a:off x="8388424" y="2600736"/>
              <a:ext cx="517910" cy="704037"/>
            </a:xfrm>
            <a:prstGeom prst="rect">
              <a:avLst/>
            </a:prstGeom>
            <a:solidFill>
              <a:srgbClr val="F4A024"/>
            </a:solidFill>
            <a:ln w="12700" cap="sq" cmpd="sng" algn="ctr">
              <a:solidFill>
                <a:srgbClr val="F4A02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7" name="2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0" y="5961479"/>
            <a:ext cx="1800200" cy="1013007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3AB4CDE-68BE-4CE3-9B35-41F8D4DDF1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070380"/>
              </p:ext>
            </p:extLst>
          </p:nvPr>
        </p:nvGraphicFramePr>
        <p:xfrm>
          <a:off x="1193205" y="1484784"/>
          <a:ext cx="741682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113671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39179" y="435736"/>
            <a:ext cx="8654813" cy="584775"/>
          </a:xfrm>
          <a:prstGeom prst="rect">
            <a:avLst/>
          </a:prstGeom>
          <a:solidFill>
            <a:srgbClr val="29497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s-PY" sz="3200" b="1" dirty="0">
                <a:solidFill>
                  <a:schemeClr val="bg1"/>
                </a:solidFill>
              </a:rPr>
              <a:t>Operaciones de </a:t>
            </a:r>
            <a:r>
              <a:rPr lang="es-PY" sz="3200" b="1" dirty="0" err="1">
                <a:solidFill>
                  <a:schemeClr val="bg1"/>
                </a:solidFill>
              </a:rPr>
              <a:t>Repo’s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376082" y="402372"/>
            <a:ext cx="517910" cy="649752"/>
          </a:xfrm>
          <a:prstGeom prst="rect">
            <a:avLst/>
          </a:prstGeom>
          <a:solidFill>
            <a:srgbClr val="F4A024"/>
          </a:solidFill>
          <a:ln w="12700" cap="sq" cmpd="sng" algn="ctr">
            <a:solidFill>
              <a:srgbClr val="F4A02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0" y="5961479"/>
            <a:ext cx="1800200" cy="1013007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E48AC7D-72AD-4F27-B2D5-97D1F7598E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851789"/>
              </p:ext>
            </p:extLst>
          </p:nvPr>
        </p:nvGraphicFramePr>
        <p:xfrm>
          <a:off x="539552" y="1196752"/>
          <a:ext cx="7704856" cy="473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978777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6965</TotalTime>
  <Words>298</Words>
  <Application>Microsoft Office PowerPoint</Application>
  <PresentationFormat>Presentación en pantalla (4:3)</PresentationFormat>
  <Paragraphs>103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Comisión Nacional de Valores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sbuhk</dc:creator>
  <cp:lastModifiedBy>Luis Berino</cp:lastModifiedBy>
  <cp:revision>550</cp:revision>
  <dcterms:created xsi:type="dcterms:W3CDTF">2007-05-30T19:35:13Z</dcterms:created>
  <dcterms:modified xsi:type="dcterms:W3CDTF">2021-03-11T23:45:53Z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TC011408203082</vt:lpwstr>
  </property>
</Properties>
</file>