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3"/>
  </p:notesMasterIdLst>
  <p:sldIdLst>
    <p:sldId id="256" r:id="rId2"/>
    <p:sldId id="399" r:id="rId3"/>
    <p:sldId id="400" r:id="rId4"/>
    <p:sldId id="414" r:id="rId5"/>
    <p:sldId id="410" r:id="rId6"/>
    <p:sldId id="418" r:id="rId7"/>
    <p:sldId id="420" r:id="rId8"/>
    <p:sldId id="447" r:id="rId9"/>
    <p:sldId id="448" r:id="rId10"/>
    <p:sldId id="446" r:id="rId11"/>
    <p:sldId id="401" r:id="rId12"/>
    <p:sldId id="432" r:id="rId13"/>
    <p:sldId id="433" r:id="rId14"/>
    <p:sldId id="439" r:id="rId15"/>
    <p:sldId id="423" r:id="rId16"/>
    <p:sldId id="441" r:id="rId17"/>
    <p:sldId id="435" r:id="rId18"/>
    <p:sldId id="442" r:id="rId19"/>
    <p:sldId id="443" r:id="rId20"/>
    <p:sldId id="424" r:id="rId21"/>
    <p:sldId id="425" r:id="rId22"/>
    <p:sldId id="426" r:id="rId23"/>
    <p:sldId id="427" r:id="rId24"/>
    <p:sldId id="428" r:id="rId25"/>
    <p:sldId id="429" r:id="rId26"/>
    <p:sldId id="444" r:id="rId27"/>
    <p:sldId id="449" r:id="rId28"/>
    <p:sldId id="450" r:id="rId29"/>
    <p:sldId id="445" r:id="rId30"/>
    <p:sldId id="404" r:id="rId31"/>
    <p:sldId id="405" r:id="rId3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970"/>
    <a:srgbClr val="99CCFF"/>
    <a:srgbClr val="F4A024"/>
    <a:srgbClr val="A8B9F0"/>
    <a:srgbClr val="0000FF"/>
    <a:srgbClr val="B77833"/>
    <a:srgbClr val="990000"/>
    <a:srgbClr val="993300"/>
    <a:srgbClr val="D39E6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3772" autoAdjust="0"/>
  </p:normalViewPr>
  <p:slideViewPr>
    <p:cSldViewPr>
      <p:cViewPr varScale="1">
        <p:scale>
          <a:sx n="70" d="100"/>
          <a:sy n="70" d="100"/>
        </p:scale>
        <p:origin x="13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DA2B3FE2-D6F2-4D36-B4A9-CC72AD71D9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189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324A7-49AE-48B5-8121-025426CA13B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6656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5118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637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4381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518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916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6106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227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640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749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956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4090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8507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860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695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4589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7656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7656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6495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75589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9375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580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5727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2096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5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857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220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246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518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6238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557FF-6B5A-48EE-A114-3BF6D16500C5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57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570BE-541E-4247-A3B6-BDB7741F2F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22DD-AE96-4487-9B76-6329EAD32B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95259-AA09-4D75-A5A7-5EC15A0067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D16C-880A-4DA8-8A5F-5BAD0DF799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4A463-1E87-45C9-BD62-5CA6CA4C69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2848F-A841-46BC-B172-CE026C1F9F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DC213-2C50-423B-AF9B-4F05357D06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5AE1-416A-417A-97F2-9BCEB67B14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F0FEA-7E03-4FBD-BBFE-A3272BADD0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BAD47-0E4F-4AE2-BB22-8F1059A2A1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F184D-ACB9-475C-918F-9F74421136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20000" t="16000" r="20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75BBED0-C0BA-457A-AF09-682D7692D3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51521" y="6063679"/>
            <a:ext cx="8640959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 smtClean="0">
                <a:solidFill>
                  <a:srgbClr val="294970"/>
                </a:solidFill>
                <a:latin typeface="Calibri" pitchFamily="34" charset="0"/>
                <a:cs typeface="Calibri" pitchFamily="34" charset="0"/>
              </a:rPr>
              <a:t>Setiembre, 2020</a:t>
            </a:r>
            <a:endParaRPr lang="es-ES" sz="2400" b="1" dirty="0">
              <a:solidFill>
                <a:srgbClr val="29497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9307" y="2745199"/>
            <a:ext cx="8633173" cy="954107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NORMAS DE AUDITORIA EXTERNA EN 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062" y="0"/>
            <a:ext cx="5197875" cy="2924944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23528" y="4077072"/>
            <a:ext cx="8532440" cy="1477328"/>
          </a:xfrm>
          <a:prstGeom prst="rect">
            <a:avLst/>
          </a:prstGeom>
          <a:solidFill>
            <a:srgbClr val="29497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Y" sz="3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Lic. Nidia  Florentín</a:t>
            </a:r>
          </a:p>
          <a:p>
            <a:pPr algn="ctr"/>
            <a:r>
              <a:rPr lang="es-PY" sz="3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Directora de la Dirección de Inspección y Fiscalización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5" y="1196752"/>
            <a:ext cx="8599500" cy="485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endParaRPr lang="es-PY" sz="1400" b="1" dirty="0" smtClean="0"/>
          </a:p>
          <a:p>
            <a:pPr algn="ctr">
              <a:buNone/>
            </a:pP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ANTECEDENTES DE LA CREACION DE LA CNV DE PARAGUAY</a:t>
            </a:r>
          </a:p>
          <a:p>
            <a:pPr algn="just">
              <a:buNone/>
            </a:pPr>
            <a:r>
              <a:rPr lang="es-PY" sz="2200" dirty="0" smtClean="0">
                <a:latin typeface="Calibri" pitchFamily="34" charset="0"/>
                <a:cs typeface="Calibri" pitchFamily="34" charset="0"/>
              </a:rPr>
              <a:t>L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as actividades principales de la CNV se resumen en: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600" dirty="0" smtClean="0">
                <a:latin typeface="Calibri" pitchFamily="34" charset="0"/>
                <a:cs typeface="Calibri" pitchFamily="34" charset="0"/>
              </a:rPr>
              <a:t>Reglamentar </a:t>
            </a:r>
            <a:r>
              <a:rPr lang="es-PY" sz="2600" dirty="0">
                <a:latin typeface="Calibri" pitchFamily="34" charset="0"/>
                <a:cs typeface="Calibri" pitchFamily="34" charset="0"/>
              </a:rPr>
              <a:t>el Mercado de Valores 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nacional.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600" dirty="0" smtClean="0">
                <a:latin typeface="Calibri" pitchFamily="34" charset="0"/>
                <a:cs typeface="Calibri" pitchFamily="34" charset="0"/>
              </a:rPr>
              <a:t>Llevar </a:t>
            </a:r>
            <a:r>
              <a:rPr lang="es-PY" sz="2600" dirty="0">
                <a:latin typeface="Calibri" pitchFamily="34" charset="0"/>
                <a:cs typeface="Calibri" pitchFamily="34" charset="0"/>
              </a:rPr>
              <a:t>el registro y control de agentes participantes en el Mercado de Valores y de los títulos emitidos. </a:t>
            </a:r>
            <a:endParaRPr lang="es-PY" sz="26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600" b="1" i="1" dirty="0" smtClean="0">
                <a:latin typeface="Calibri" pitchFamily="34" charset="0"/>
                <a:cs typeface="Calibri" pitchFamily="34" charset="0"/>
              </a:rPr>
              <a:t>Realizar </a:t>
            </a:r>
            <a:r>
              <a:rPr lang="es-PY" sz="2600" b="1" i="1" dirty="0">
                <a:latin typeface="Calibri" pitchFamily="34" charset="0"/>
                <a:cs typeface="Calibri" pitchFamily="34" charset="0"/>
              </a:rPr>
              <a:t>inspecciones y fiscalizaciones </a:t>
            </a:r>
            <a:r>
              <a:rPr lang="es-PY" sz="2600" b="1" i="1" dirty="0" smtClean="0">
                <a:latin typeface="Calibri" pitchFamily="34" charset="0"/>
                <a:cs typeface="Calibri" pitchFamily="34" charset="0"/>
              </a:rPr>
              <a:t>(in situ/extra situ) </a:t>
            </a:r>
            <a:r>
              <a:rPr lang="es-PY" sz="2600" b="1" i="1" dirty="0">
                <a:latin typeface="Calibri" pitchFamily="34" charset="0"/>
                <a:cs typeface="Calibri" pitchFamily="34" charset="0"/>
              </a:rPr>
              <a:t>a los diferentes </a:t>
            </a:r>
            <a:r>
              <a:rPr lang="es-PY" sz="2600" b="1" i="1" dirty="0" smtClean="0">
                <a:latin typeface="Calibri" pitchFamily="34" charset="0"/>
                <a:cs typeface="Calibri" pitchFamily="34" charset="0"/>
              </a:rPr>
              <a:t>agentes que participan en el Mercado de Valores, registrados en la CNV.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600" dirty="0" smtClean="0">
                <a:latin typeface="Calibri" pitchFamily="34" charset="0"/>
                <a:cs typeface="Calibri" pitchFamily="34" charset="0"/>
              </a:rPr>
              <a:t>Promocionar </a:t>
            </a:r>
            <a:r>
              <a:rPr lang="es-PY" sz="2600" dirty="0">
                <a:latin typeface="Calibri" pitchFamily="34" charset="0"/>
                <a:cs typeface="Calibri" pitchFamily="34" charset="0"/>
              </a:rPr>
              <a:t>el Mercado de  Valores nacional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223420"/>
            <a:ext cx="8599500" cy="954107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rol de los Fiscalizadores de la CNV en 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0644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223420"/>
            <a:ext cx="8599500" cy="954107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rol </a:t>
            </a:r>
            <a:r>
              <a:rPr lang="es-ES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los Fiscalizadores de la CNV en el Mercado de Valores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69875" y="1412776"/>
            <a:ext cx="85995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PY" dirty="0" smtClean="0"/>
          </a:p>
          <a:p>
            <a:pPr algn="ctr"/>
            <a:r>
              <a:rPr lang="es-PY" sz="3200" b="1" dirty="0" smtClean="0">
                <a:latin typeface="Calibri" pitchFamily="34" charset="0"/>
                <a:cs typeface="Calibri" pitchFamily="34" charset="0"/>
              </a:rPr>
              <a:t>La Ley 5810/17 del Mercado de </a:t>
            </a:r>
            <a:r>
              <a:rPr lang="es-PY" sz="3200" b="1" dirty="0">
                <a:latin typeface="Calibri" pitchFamily="34" charset="0"/>
                <a:cs typeface="Calibri" pitchFamily="34" charset="0"/>
              </a:rPr>
              <a:t>Valores </a:t>
            </a:r>
            <a:endParaRPr lang="es-PY" sz="32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PY" sz="2600" b="1" dirty="0" smtClean="0">
                <a:latin typeface="Calibri" pitchFamily="34" charset="0"/>
                <a:cs typeface="Calibri" pitchFamily="34" charset="0"/>
              </a:rPr>
              <a:t>TÍTULO VIII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algn="just"/>
            <a:r>
              <a:rPr lang="es-PY" sz="2600" dirty="0" smtClean="0">
                <a:latin typeface="Calibri" pitchFamily="34" charset="0"/>
                <a:cs typeface="Calibri" pitchFamily="34" charset="0"/>
              </a:rPr>
              <a:t>En este título se establece lo correspondiente a  </a:t>
            </a:r>
            <a:r>
              <a:rPr lang="es-PY" sz="2600" dirty="0">
                <a:latin typeface="Calibri" pitchFamily="34" charset="0"/>
                <a:cs typeface="Calibri" pitchFamily="34" charset="0"/>
              </a:rPr>
              <a:t>las </a:t>
            </a:r>
            <a:r>
              <a:rPr lang="es-PY" sz="2600" b="1" dirty="0">
                <a:latin typeface="Calibri" pitchFamily="34" charset="0"/>
                <a:cs typeface="Calibri" pitchFamily="34" charset="0"/>
              </a:rPr>
              <a:t>Infracciones y Sanciones 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que pueden afectar a todas las entidades fiscalizadas: </a:t>
            </a:r>
            <a:endParaRPr lang="es-PY" sz="2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PY" sz="26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PY" sz="2600" b="1" u="sng" dirty="0" smtClean="0">
                <a:latin typeface="Calibri" pitchFamily="34" charset="0"/>
                <a:cs typeface="Calibri" pitchFamily="34" charset="0"/>
              </a:rPr>
              <a:t>Artículo </a:t>
            </a:r>
            <a:r>
              <a:rPr lang="es-PY" sz="2600" b="1" u="sng" dirty="0">
                <a:latin typeface="Calibri" pitchFamily="34" charset="0"/>
                <a:cs typeface="Calibri" pitchFamily="34" charset="0"/>
              </a:rPr>
              <a:t>184.</a:t>
            </a:r>
            <a:r>
              <a:rPr lang="es-PY" sz="2600" dirty="0">
                <a:latin typeface="Calibri" pitchFamily="34" charset="0"/>
                <a:cs typeface="Calibri" pitchFamily="34" charset="0"/>
              </a:rPr>
              <a:t> Son infracciones que afectan a todas las entidades fiscalizadas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es-PY" sz="26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PY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es-PY" sz="2600" b="1" i="1" dirty="0">
                <a:latin typeface="Calibri" pitchFamily="34" charset="0"/>
                <a:cs typeface="Calibri" pitchFamily="34" charset="0"/>
              </a:rPr>
              <a:t>e)</a:t>
            </a:r>
            <a:r>
              <a:rPr lang="es-PY" sz="2600" i="1" dirty="0">
                <a:latin typeface="Calibri" pitchFamily="34" charset="0"/>
                <a:cs typeface="Calibri" pitchFamily="34" charset="0"/>
              </a:rPr>
              <a:t> obstruir las actuaciones de inspección y fiscalización de la Comisión; </a:t>
            </a:r>
          </a:p>
        </p:txBody>
      </p:sp>
    </p:spTree>
    <p:extLst>
      <p:ext uri="{BB962C8B-B14F-4D97-AF65-F5344CB8AC3E}">
        <p14:creationId xmlns:p14="http://schemas.microsoft.com/office/powerpoint/2010/main" val="40258708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223420"/>
            <a:ext cx="8599500" cy="954107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rol </a:t>
            </a:r>
            <a:r>
              <a:rPr lang="es-ES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los Fiscalizadores de la CNV en el Mercado de Valores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69875" y="1412776"/>
            <a:ext cx="85995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PY" dirty="0" smtClean="0"/>
          </a:p>
          <a:p>
            <a:pPr algn="ctr"/>
            <a:r>
              <a:rPr lang="es-PY" sz="3200" b="1" dirty="0" smtClean="0">
                <a:latin typeface="Calibri" pitchFamily="34" charset="0"/>
                <a:cs typeface="Calibri" pitchFamily="34" charset="0"/>
              </a:rPr>
              <a:t>La Ley 5810/17 del Mercado de </a:t>
            </a:r>
            <a:r>
              <a:rPr lang="es-PY" sz="3200" b="1" dirty="0">
                <a:latin typeface="Calibri" pitchFamily="34" charset="0"/>
                <a:cs typeface="Calibri" pitchFamily="34" charset="0"/>
              </a:rPr>
              <a:t>Valores </a:t>
            </a:r>
            <a:endParaRPr lang="es-PY" sz="32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PY" sz="2600" b="1" dirty="0" smtClean="0">
                <a:latin typeface="Calibri" pitchFamily="34" charset="0"/>
                <a:cs typeface="Calibri" pitchFamily="34" charset="0"/>
              </a:rPr>
              <a:t>TÍTULO VIII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algn="just"/>
            <a:r>
              <a:rPr lang="es-PY" sz="2600" dirty="0"/>
              <a:t>Capítulo </a:t>
            </a:r>
            <a:r>
              <a:rPr lang="es-PY" sz="2600" dirty="0" smtClean="0"/>
              <a:t>II </a:t>
            </a:r>
            <a:r>
              <a:rPr lang="es-PY" sz="2600" dirty="0"/>
              <a:t>De las </a:t>
            </a:r>
            <a:r>
              <a:rPr lang="es-PY" sz="2600" dirty="0" smtClean="0"/>
              <a:t>sanciones. Artículo </a:t>
            </a:r>
            <a:r>
              <a:rPr lang="es-PY" sz="2600" dirty="0"/>
              <a:t>195. Corresponderá a la Comisión la facultad de aplicar las siguientes </a:t>
            </a:r>
            <a:r>
              <a:rPr lang="es-PY" sz="2600" b="1" u="sng" dirty="0"/>
              <a:t>sanciones administrativas</a:t>
            </a:r>
            <a:r>
              <a:rPr lang="es-PY" sz="2800" dirty="0"/>
              <a:t>: </a:t>
            </a:r>
            <a:endParaRPr lang="es-PY" sz="2800" dirty="0" smtClean="0"/>
          </a:p>
          <a:p>
            <a:pPr algn="just"/>
            <a:endParaRPr lang="es-PY" sz="2800" dirty="0"/>
          </a:p>
          <a:p>
            <a:pPr marL="514350" indent="-514350" algn="just">
              <a:buAutoNum type="alphaLcParenR"/>
            </a:pPr>
            <a:r>
              <a:rPr lang="es-PY" sz="2600" dirty="0" smtClean="0"/>
              <a:t>apercibimiento; </a:t>
            </a:r>
          </a:p>
          <a:p>
            <a:pPr algn="just"/>
            <a:r>
              <a:rPr lang="es-PY" sz="2600" dirty="0" smtClean="0"/>
              <a:t>b) multa hasta un monto equivalente a </a:t>
            </a:r>
            <a:r>
              <a:rPr lang="es-PY" sz="2600" b="1" u="sng" dirty="0" smtClean="0"/>
              <a:t>doscientos salarios mínimos mensuales</a:t>
            </a:r>
            <a:r>
              <a:rPr lang="es-PY" sz="2600" dirty="0" smtClean="0"/>
              <a:t>, establecidos para trabajadores de actividades diversas no especificadas</a:t>
            </a:r>
            <a:endParaRPr lang="es-PY" sz="2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850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223420"/>
            <a:ext cx="8599500" cy="954107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rol </a:t>
            </a:r>
            <a:r>
              <a:rPr lang="es-ES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los Fiscalizadores de la CNV en el Mercado de Valores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69875" y="1412776"/>
            <a:ext cx="85995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PY" dirty="0" smtClean="0"/>
          </a:p>
          <a:p>
            <a:pPr algn="ctr"/>
            <a:r>
              <a:rPr lang="es-PY" sz="3200" b="1" dirty="0">
                <a:latin typeface="Calibri" pitchFamily="34" charset="0"/>
                <a:cs typeface="Calibri" pitchFamily="34" charset="0"/>
              </a:rPr>
              <a:t>La Ley 5810/17 del Mercado de Valores </a:t>
            </a:r>
          </a:p>
          <a:p>
            <a:pPr algn="ctr"/>
            <a:r>
              <a:rPr lang="es-PY" sz="2600" b="1" dirty="0">
                <a:latin typeface="Calibri" pitchFamily="34" charset="0"/>
                <a:cs typeface="Calibri" pitchFamily="34" charset="0"/>
              </a:rPr>
              <a:t>TÍTULO VIII</a:t>
            </a:r>
            <a:r>
              <a:rPr lang="es-PY" sz="2600" dirty="0">
                <a:latin typeface="Calibri" pitchFamily="34" charset="0"/>
                <a:cs typeface="Calibri" pitchFamily="34" charset="0"/>
              </a:rPr>
              <a:t>  </a:t>
            </a:r>
          </a:p>
          <a:p>
            <a:pPr algn="ctr"/>
            <a:r>
              <a:rPr lang="es-PY" sz="2600" b="1" dirty="0" smtClean="0"/>
              <a:t>SANCIONES</a:t>
            </a:r>
          </a:p>
          <a:p>
            <a:pPr algn="ctr"/>
            <a:endParaRPr lang="es-PY" sz="2600" b="1" dirty="0" smtClean="0"/>
          </a:p>
          <a:p>
            <a:pPr algn="just"/>
            <a:r>
              <a:rPr lang="es-PY" sz="2600" dirty="0"/>
              <a:t>c</a:t>
            </a:r>
            <a:r>
              <a:rPr lang="es-PY" sz="2600" dirty="0" smtClean="0"/>
              <a:t>) </a:t>
            </a:r>
            <a:r>
              <a:rPr lang="es-PY" sz="2600" dirty="0"/>
              <a:t>suspensión o inhabilitación hasta por diez años para desempeñar funciones de administración o fiscalización en instituciones fiscalizadas por la Comisión; </a:t>
            </a:r>
            <a:endParaRPr lang="es-PY" sz="2600" dirty="0" smtClean="0"/>
          </a:p>
          <a:p>
            <a:pPr algn="just"/>
            <a:endParaRPr lang="es-PY" sz="2600" dirty="0" smtClean="0"/>
          </a:p>
          <a:p>
            <a:pPr algn="just"/>
            <a:r>
              <a:rPr lang="es-PY" sz="2600" dirty="0"/>
              <a:t>d) suspensión hasta dos años de la autorización para efectuar oferta pública de valores;</a:t>
            </a:r>
            <a:endParaRPr lang="es-PY" sz="2600" dirty="0" smtClean="0"/>
          </a:p>
          <a:p>
            <a:pPr algn="just"/>
            <a:endParaRPr lang="es-PY" sz="2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0491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223420"/>
            <a:ext cx="8599500" cy="954107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</a:t>
            </a: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rol </a:t>
            </a:r>
            <a:r>
              <a:rPr lang="es-ES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los Fiscalizadores de la CNV en el Mercado de Valores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69875" y="1412776"/>
            <a:ext cx="85995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PY" dirty="0" smtClean="0"/>
          </a:p>
          <a:p>
            <a:pPr algn="ctr"/>
            <a:r>
              <a:rPr lang="es-PY" sz="3200" b="1" dirty="0">
                <a:latin typeface="Calibri" pitchFamily="34" charset="0"/>
                <a:cs typeface="Calibri" pitchFamily="34" charset="0"/>
              </a:rPr>
              <a:t>La Ley 5810/17 del Mercado de Valores </a:t>
            </a:r>
          </a:p>
          <a:p>
            <a:pPr algn="ctr"/>
            <a:r>
              <a:rPr lang="es-PY" sz="2600" b="1" dirty="0">
                <a:latin typeface="Calibri" pitchFamily="34" charset="0"/>
                <a:cs typeface="Calibri" pitchFamily="34" charset="0"/>
              </a:rPr>
              <a:t>TÍTULO VIII</a:t>
            </a:r>
            <a:r>
              <a:rPr lang="es-PY" sz="2600" dirty="0">
                <a:latin typeface="Calibri" pitchFamily="34" charset="0"/>
                <a:cs typeface="Calibri" pitchFamily="34" charset="0"/>
              </a:rPr>
              <a:t>  </a:t>
            </a:r>
          </a:p>
          <a:p>
            <a:pPr algn="ctr"/>
            <a:r>
              <a:rPr lang="es-PY" sz="2600" b="1" dirty="0" smtClean="0"/>
              <a:t>SANCIONES</a:t>
            </a:r>
          </a:p>
          <a:p>
            <a:pPr algn="just"/>
            <a:r>
              <a:rPr lang="es-PY" sz="2600" dirty="0" smtClean="0"/>
              <a:t> </a:t>
            </a:r>
          </a:p>
          <a:p>
            <a:pPr algn="just"/>
            <a:r>
              <a:rPr lang="es-PY" sz="2600" dirty="0" smtClean="0"/>
              <a:t>e</a:t>
            </a:r>
            <a:r>
              <a:rPr lang="es-PY" sz="2600" dirty="0"/>
              <a:t>) prohibición para efectuar oferta pública de valores; y</a:t>
            </a:r>
            <a:r>
              <a:rPr lang="es-PY" sz="2600" dirty="0" smtClean="0"/>
              <a:t>,</a:t>
            </a:r>
          </a:p>
          <a:p>
            <a:pPr algn="just"/>
            <a:endParaRPr lang="es-PY" sz="2600" dirty="0" smtClean="0"/>
          </a:p>
          <a:p>
            <a:pPr algn="just"/>
            <a:r>
              <a:rPr lang="es-PY" sz="2600" dirty="0" smtClean="0"/>
              <a:t> </a:t>
            </a:r>
            <a:r>
              <a:rPr lang="es-PY" sz="2600" dirty="0"/>
              <a:t>f) cancelación de la inscripción del Registro que habilita para desempeñar alguna de las calidades que esta ley permite. </a:t>
            </a:r>
            <a:endParaRPr lang="es-PY" sz="2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465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4" y="1392972"/>
            <a:ext cx="8599501" cy="635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LEY 5810/17 del Mercado de Valores</a:t>
            </a:r>
          </a:p>
          <a:p>
            <a:pPr algn="ctr">
              <a:buNone/>
            </a:pPr>
            <a:r>
              <a:rPr lang="es-ES" sz="2400" b="1" dirty="0">
                <a:latin typeface="Calibri" pitchFamily="34" charset="0"/>
                <a:cs typeface="Calibri" pitchFamily="34" charset="0"/>
              </a:rPr>
              <a:t>Resolución CNV/CG N° 6/19 de fecha 13/12/19 que aprueba el </a:t>
            </a:r>
          </a:p>
          <a:p>
            <a:pPr algn="ctr">
              <a:buNone/>
            </a:pPr>
            <a:r>
              <a:rPr lang="es-ES" sz="2400" b="1" dirty="0">
                <a:latin typeface="Calibri" pitchFamily="34" charset="0"/>
                <a:cs typeface="Calibri" pitchFamily="34" charset="0"/>
              </a:rPr>
              <a:t>REGLAMENTO GENERAL DEL MERCADO DE VALORES</a:t>
            </a:r>
          </a:p>
          <a:p>
            <a:pPr algn="ctr">
              <a:buNone/>
            </a:pPr>
            <a:endParaRPr lang="es-E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s-E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TÍTULO </a:t>
            </a:r>
            <a:r>
              <a:rPr 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4. DE LOS EMISORES</a:t>
            </a:r>
            <a:endParaRPr lang="es-PY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 LAS SOCIEDADES ANÓNIMAS EMISORAS Y EMISORAS DE CAPITAL </a:t>
            </a:r>
            <a:r>
              <a:rPr lang="es-E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ABIERTO</a:t>
            </a:r>
          </a:p>
          <a:p>
            <a:pPr algn="ctr">
              <a:buNone/>
            </a:pPr>
            <a:r>
              <a:rPr lang="es-E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DEL REGISTRO</a:t>
            </a:r>
          </a:p>
          <a:p>
            <a:pPr algn="ctr">
              <a:buNone/>
            </a:pPr>
            <a:endParaRPr lang="es-ES" sz="2400" b="1" dirty="0"/>
          </a:p>
          <a:p>
            <a:pPr algn="just">
              <a:buNone/>
            </a:pPr>
            <a:r>
              <a:rPr lang="es-ES" sz="2400" dirty="0"/>
              <a:t>Estados Financieros básicos </a:t>
            </a:r>
            <a:r>
              <a:rPr lang="es-ES" sz="2400" b="1" u="sng" dirty="0"/>
              <a:t>auditados por un auditor externo registrado ante la Comisión Nacional de Valores</a:t>
            </a:r>
            <a:r>
              <a:rPr lang="es-ES" sz="2400" dirty="0"/>
              <a:t>, correspondiente al último ejercicio fiscal;</a:t>
            </a:r>
            <a:endParaRPr lang="es-PY" sz="2400" dirty="0"/>
          </a:p>
          <a:p>
            <a:pPr>
              <a:buNone/>
            </a:pPr>
            <a:endParaRPr lang="es-PY" sz="2400" dirty="0"/>
          </a:p>
          <a:p>
            <a:pPr algn="ctr">
              <a:buNone/>
            </a:pPr>
            <a:endParaRPr lang="es-PY" sz="2600" b="1" dirty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endParaRPr lang="es-PY" sz="14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6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Auditores Externos registrados en la CNV y el cumplimiento integral de la Normativa del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5144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4" y="1392972"/>
            <a:ext cx="8599501" cy="5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endParaRPr lang="es-PY" sz="1400" dirty="0" smtClean="0"/>
          </a:p>
          <a:p>
            <a:pPr algn="ctr">
              <a:buNone/>
            </a:pP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LEY 5810/17 del Mercado de Valores</a:t>
            </a:r>
          </a:p>
          <a:p>
            <a:pPr algn="ctr">
              <a:buNone/>
            </a:pP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Capítulo V De las </a:t>
            </a:r>
            <a:r>
              <a:rPr lang="es-PY" sz="2800" b="1" dirty="0" err="1" smtClean="0">
                <a:latin typeface="Calibri" pitchFamily="34" charset="0"/>
                <a:cs typeface="Calibri" pitchFamily="34" charset="0"/>
              </a:rPr>
              <a:t>SAECAs</a:t>
            </a:r>
            <a:endParaRPr lang="es-PY" sz="2800" b="1" dirty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s-PY" sz="2800" b="1" dirty="0">
                <a:latin typeface="Calibri" pitchFamily="34" charset="0"/>
                <a:cs typeface="Calibri" pitchFamily="34" charset="0"/>
              </a:rPr>
              <a:t> De la fiscalización externa</a:t>
            </a:r>
          </a:p>
          <a:p>
            <a:pPr>
              <a:buNone/>
            </a:pPr>
            <a:endParaRPr lang="es-PY" sz="1600" dirty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s-PY" sz="2800" b="1" u="sng" dirty="0">
                <a:latin typeface="Calibri" pitchFamily="34" charset="0"/>
                <a:cs typeface="Calibri" pitchFamily="34" charset="0"/>
              </a:rPr>
              <a:t>Artículo 152.</a:t>
            </a:r>
            <a:r>
              <a:rPr lang="es-PY" sz="2800" dirty="0">
                <a:latin typeface="Calibri" pitchFamily="34" charset="0"/>
                <a:cs typeface="Calibri" pitchFamily="34" charset="0"/>
              </a:rPr>
              <a:t> La asamblea ordinaria de accionistas podrá designar a </a:t>
            </a:r>
            <a:r>
              <a:rPr lang="es-PY" sz="2800" b="1" u="sng" dirty="0">
                <a:latin typeface="Calibri" pitchFamily="34" charset="0"/>
                <a:cs typeface="Calibri" pitchFamily="34" charset="0"/>
              </a:rPr>
              <a:t>los auditores externos, con el objeto de examinar la contabilidad, el inventario, el balance y otros estados financieros.</a:t>
            </a:r>
            <a:r>
              <a:rPr lang="es-PY" sz="2800" dirty="0">
                <a:latin typeface="Calibri" pitchFamily="34" charset="0"/>
                <a:cs typeface="Calibri" pitchFamily="34" charset="0"/>
              </a:rPr>
              <a:t> Los auditores externos serán designados de una terna que presentará el Directorio, seleccionada de entre los habilitados e inscriptos en el registro que lleve la Comisión al efecto. </a:t>
            </a:r>
            <a:endParaRPr lang="es-PY" sz="2800" b="1" dirty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endParaRPr lang="es-PY" sz="2600" b="1" dirty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endParaRPr lang="es-PY" sz="14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6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Auditores Externos registrados en la CNV y el cumplimiento integral de la Normativa del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255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1" y="7976"/>
            <a:ext cx="9144000" cy="779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endParaRPr lang="es-PY" sz="1400" dirty="0" smtClean="0"/>
          </a:p>
          <a:p>
            <a:pPr algn="ctr">
              <a:buNone/>
            </a:pP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LEY 5810/17 del Mercado de Valores</a:t>
            </a:r>
          </a:p>
          <a:p>
            <a:pPr algn="ctr">
              <a:buNone/>
            </a:pPr>
            <a:r>
              <a:rPr lang="es-ES" sz="2400" b="1" dirty="0" smtClean="0"/>
              <a:t>TÍTULO </a:t>
            </a:r>
            <a:r>
              <a:rPr lang="es-ES" sz="2400" b="1" dirty="0"/>
              <a:t>4. </a:t>
            </a:r>
            <a:endParaRPr lang="es-PY" sz="2400" dirty="0"/>
          </a:p>
          <a:p>
            <a:pPr algn="ctr">
              <a:buNone/>
            </a:pPr>
            <a:endParaRPr lang="es-ES" sz="2400" b="1" dirty="0" smtClean="0"/>
          </a:p>
          <a:p>
            <a:pPr algn="ctr">
              <a:buNone/>
            </a:pPr>
            <a:r>
              <a:rPr lang="es-ES" sz="2400" b="1" dirty="0">
                <a:latin typeface="Calibri" pitchFamily="34" charset="0"/>
                <a:cs typeface="Calibri" pitchFamily="34" charset="0"/>
              </a:rPr>
              <a:t>Resolución CNV/CG N° 6/19 de fecha 13/12/19 que aprueba el </a:t>
            </a:r>
          </a:p>
          <a:p>
            <a:pPr algn="ctr">
              <a:buNone/>
            </a:pPr>
            <a:r>
              <a:rPr lang="es-ES" sz="2400" b="1" dirty="0">
                <a:latin typeface="Calibri" pitchFamily="34" charset="0"/>
                <a:cs typeface="Calibri" pitchFamily="34" charset="0"/>
              </a:rPr>
              <a:t>REGLAMENTO GENERAL DEL MERCADO DE VALORES</a:t>
            </a:r>
          </a:p>
          <a:p>
            <a:pPr algn="ctr">
              <a:buNone/>
            </a:pPr>
            <a:endParaRPr lang="es-ES" sz="2000" b="1" dirty="0" smtClean="0"/>
          </a:p>
          <a:p>
            <a:pPr algn="ctr">
              <a:buNone/>
            </a:pPr>
            <a:r>
              <a:rPr lang="es-ES" sz="1800" b="1" dirty="0" smtClean="0"/>
              <a:t>DE </a:t>
            </a:r>
            <a:r>
              <a:rPr lang="es-ES" sz="1800" b="1" dirty="0"/>
              <a:t>LA INFORMACIÓN PARA SOCIEDADES ANÓNIMAS EMISORAS, SOCIEDADES ANÓNIMAS EMISORAS DE CAPITAL ABIERTO Y OTRAS PERSONAS JURÍDICAS EMISORAS</a:t>
            </a:r>
            <a:endParaRPr lang="es-PY" sz="1800" dirty="0"/>
          </a:p>
          <a:p>
            <a:pPr>
              <a:buNone/>
            </a:pPr>
            <a:r>
              <a:rPr lang="es-ES" sz="2400" b="1" dirty="0" smtClean="0"/>
              <a:t>Artículo </a:t>
            </a:r>
            <a:r>
              <a:rPr lang="es-ES" sz="2400" b="1" dirty="0"/>
              <a:t>1°. Documentación periódica </a:t>
            </a:r>
            <a:r>
              <a:rPr lang="es-ES" sz="2400" b="1" dirty="0" smtClean="0"/>
              <a:t>anual</a:t>
            </a:r>
          </a:p>
          <a:p>
            <a:pPr>
              <a:buNone/>
            </a:pPr>
            <a:endParaRPr lang="es-ES" sz="2400" b="1" dirty="0" smtClean="0"/>
          </a:p>
          <a:p>
            <a:pPr algn="just">
              <a:buNone/>
            </a:pPr>
            <a:r>
              <a:rPr lang="es-ES" sz="2400" dirty="0" smtClean="0"/>
              <a:t>“…</a:t>
            </a:r>
            <a:r>
              <a:rPr lang="es-ES" sz="2400" i="1" dirty="0" smtClean="0"/>
              <a:t>los </a:t>
            </a:r>
            <a:r>
              <a:rPr lang="es-ES" sz="2400" i="1" dirty="0"/>
              <a:t>emisores deberán remitir a la Comisión Nacional de Valores y a la Bolsa, los Estados Financieros básicos e informe del auditor externo independiente sobre los mismos de acuerdo a lo dispuesto en las normativas de la Comisión Nacional de Valores.</a:t>
            </a:r>
            <a:endParaRPr lang="es-PY" sz="2400" i="1" dirty="0"/>
          </a:p>
          <a:p>
            <a:pPr algn="just">
              <a:buNone/>
            </a:pPr>
            <a:endParaRPr lang="es-PY" sz="2400" dirty="0"/>
          </a:p>
          <a:p>
            <a:pPr algn="ctr">
              <a:buNone/>
            </a:pPr>
            <a:endParaRPr lang="es-PY" sz="2600" b="1" dirty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endParaRPr lang="es-PY" sz="14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6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Auditores Externos registrados en la CNV y el cumplimiento integral de la Normativa del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3019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5" y="1392971"/>
            <a:ext cx="8830101" cy="579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s-ES" sz="2000" b="1" dirty="0">
                <a:latin typeface="Calibri" pitchFamily="34" charset="0"/>
                <a:cs typeface="Calibri" pitchFamily="34" charset="0"/>
              </a:rPr>
              <a:t>Resolución CNV/CG N° 6/19 de fecha 13/12/19 que aprueba el </a:t>
            </a:r>
          </a:p>
          <a:p>
            <a:pPr algn="ctr">
              <a:buNone/>
            </a:pPr>
            <a:r>
              <a:rPr lang="es-ES" sz="2000" b="1" dirty="0">
                <a:latin typeface="Calibri" pitchFamily="34" charset="0"/>
                <a:cs typeface="Calibri" pitchFamily="34" charset="0"/>
              </a:rPr>
              <a:t>REGLAMENTO GENERAL DEL MERCADO DE </a:t>
            </a: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VALORES</a:t>
            </a: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TITULO 21  AUDITORES EXTERNOS</a:t>
            </a: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ANEXO D</a:t>
            </a:r>
            <a:endParaRPr lang="es-ES" sz="2000" b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s-PY" sz="1600" dirty="0"/>
          </a:p>
          <a:p>
            <a:pPr algn="just">
              <a:buNone/>
            </a:pPr>
            <a:r>
              <a:rPr lang="es-ES" sz="2000" dirty="0" smtClean="0"/>
              <a:t>Los Auditores Externos deben presentar a la CNV  </a:t>
            </a:r>
            <a:r>
              <a:rPr lang="es-ES" sz="2000" dirty="0"/>
              <a:t>dentro de los </a:t>
            </a:r>
            <a:r>
              <a:rPr lang="es-ES" sz="2000" b="1" dirty="0"/>
              <a:t>90 días posteriores al cierre del ejercicio anual</a:t>
            </a:r>
            <a:r>
              <a:rPr lang="es-ES" sz="2000" b="1" dirty="0" smtClean="0"/>
              <a:t>,</a:t>
            </a:r>
            <a:r>
              <a:rPr lang="es-ES" sz="2000" dirty="0" smtClean="0"/>
              <a:t> los siguientes Informes Complementarios de Auditoria de las entidades fiscalizadas con quienes firmaron contrato de prestación de servicio de Auditoría, según corresponda de acuerdo al tipo de agente fiscalizado:</a:t>
            </a:r>
            <a:endParaRPr lang="es-PY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b="1" u="sng" dirty="0" smtClean="0"/>
              <a:t>Informe </a:t>
            </a:r>
            <a:r>
              <a:rPr lang="es-ES" sz="2000" b="1" u="sng" dirty="0"/>
              <a:t>sobre el Cumplimiento de Disposiciones Legales y Reglamentarias</a:t>
            </a:r>
            <a:r>
              <a:rPr lang="es-ES" sz="2000" dirty="0"/>
              <a:t>;      </a:t>
            </a:r>
            <a:endParaRPr lang="es-PY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dirty="0" smtClean="0"/>
              <a:t>Informe </a:t>
            </a:r>
            <a:r>
              <a:rPr lang="es-ES" sz="2000" dirty="0"/>
              <a:t>sobre el Seguimiento de las Recomendaciones de la Auditoria </a:t>
            </a:r>
            <a:r>
              <a:rPr lang="es-ES" sz="2000" dirty="0" smtClean="0"/>
              <a:t>Anterior;</a:t>
            </a:r>
            <a:endParaRPr lang="es-PY" sz="2000" dirty="0"/>
          </a:p>
          <a:p>
            <a:pPr>
              <a:buNone/>
            </a:pPr>
            <a:endParaRPr lang="es-PY" sz="1400" dirty="0" smtClean="0"/>
          </a:p>
          <a:p>
            <a:pPr>
              <a:buNone/>
            </a:pPr>
            <a:endParaRPr lang="es-PY" sz="1400" dirty="0"/>
          </a:p>
          <a:p>
            <a:pPr>
              <a:buNone/>
            </a:pPr>
            <a:endParaRPr lang="es-PY" sz="1400" dirty="0" smtClean="0"/>
          </a:p>
          <a:p>
            <a:pPr algn="ctr">
              <a:buNone/>
            </a:pPr>
            <a:endParaRPr lang="es-PY" sz="14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6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Auditores Externos registrados en la CNV y el cumplimiento integral de la Normativa del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924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4" y="1392972"/>
            <a:ext cx="8599501" cy="900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s-ES" sz="2000" b="1" dirty="0">
                <a:latin typeface="Calibri" pitchFamily="34" charset="0"/>
                <a:cs typeface="Calibri" pitchFamily="34" charset="0"/>
              </a:rPr>
              <a:t>Resolución CNV/CG N° 6/19 de fecha 13/12/19 que aprueba el </a:t>
            </a:r>
          </a:p>
          <a:p>
            <a:pPr algn="ctr">
              <a:buNone/>
            </a:pPr>
            <a:r>
              <a:rPr lang="es-ES" sz="2000" b="1" dirty="0">
                <a:latin typeface="Calibri" pitchFamily="34" charset="0"/>
                <a:cs typeface="Calibri" pitchFamily="34" charset="0"/>
              </a:rPr>
              <a:t>REGLAMENTO GENERAL DEL MERCADO DE </a:t>
            </a: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VALORES</a:t>
            </a: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TITULO 21  AUDITORES EXTERNOS</a:t>
            </a: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ANEXO D</a:t>
            </a:r>
            <a:endParaRPr lang="es-ES" sz="2000" b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s-PY" sz="16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dirty="0" smtClean="0"/>
              <a:t>Informe </a:t>
            </a:r>
            <a:r>
              <a:rPr lang="es-ES" sz="2000" dirty="0"/>
              <a:t>sobre la Evaluación del Sistema </a:t>
            </a:r>
            <a:r>
              <a:rPr lang="es-ES" sz="2000" dirty="0" smtClean="0"/>
              <a:t>Contable;</a:t>
            </a:r>
            <a:endParaRPr lang="es-PY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dirty="0" smtClean="0"/>
              <a:t>Informe </a:t>
            </a:r>
            <a:r>
              <a:rPr lang="es-ES" sz="2000" dirty="0"/>
              <a:t>sobre la Evaluación del Sistema de Control </a:t>
            </a:r>
            <a:r>
              <a:rPr lang="es-ES" sz="2000" dirty="0" smtClean="0"/>
              <a:t>Interno;</a:t>
            </a:r>
            <a:endParaRPr lang="es-PY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dirty="0" smtClean="0"/>
              <a:t>Informe </a:t>
            </a:r>
            <a:r>
              <a:rPr lang="es-ES" sz="2000" dirty="0"/>
              <a:t>sobre la Evaluación del Sistema Informático;</a:t>
            </a:r>
            <a:endParaRPr lang="es-PY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b="1" u="sng" dirty="0"/>
              <a:t>Informe sobre la Situación de títulos de deuda emitidos</a:t>
            </a:r>
            <a:r>
              <a:rPr lang="es-ES" sz="2000" i="1" dirty="0"/>
              <a:t>. Este último no resulta aplicable a las entidades del sistema </a:t>
            </a:r>
            <a:r>
              <a:rPr lang="es-ES" sz="2000" i="1" dirty="0" smtClean="0"/>
              <a:t>financiero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S" sz="2000" b="1" u="sng" dirty="0"/>
              <a:t>Informe sobre Cumplimiento normativo SEPRELAD ALA/CFT</a:t>
            </a:r>
            <a:endParaRPr lang="es-PY" sz="2000" b="1" u="sng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PY" sz="2000" b="1" u="sng" dirty="0"/>
              <a:t>Informe Especial sobre el control interno impuesto por las Administradoras sobre la utilización de los recursos de cada Fondo administrado</a:t>
            </a:r>
            <a:r>
              <a:rPr lang="es-PY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PY" sz="2000" dirty="0" smtClean="0"/>
          </a:p>
          <a:p>
            <a:pPr>
              <a:buNone/>
            </a:pPr>
            <a:endParaRPr lang="es-PY" sz="2000" dirty="0"/>
          </a:p>
          <a:p>
            <a:pPr>
              <a:buNone/>
            </a:pPr>
            <a:endParaRPr lang="es-PY" sz="2000" dirty="0" smtClean="0"/>
          </a:p>
          <a:p>
            <a:pPr>
              <a:buNone/>
            </a:pPr>
            <a:endParaRPr lang="es-PY" sz="2000" dirty="0"/>
          </a:p>
          <a:p>
            <a:pPr>
              <a:buNone/>
            </a:pPr>
            <a:endParaRPr lang="es-PY" sz="1400" dirty="0" smtClean="0"/>
          </a:p>
          <a:p>
            <a:pPr>
              <a:buNone/>
            </a:pPr>
            <a:endParaRPr lang="es-PY" sz="1400" dirty="0"/>
          </a:p>
          <a:p>
            <a:pPr>
              <a:buNone/>
            </a:pPr>
            <a:endParaRPr lang="es-PY" sz="1400" dirty="0" smtClean="0"/>
          </a:p>
          <a:p>
            <a:pPr>
              <a:buNone/>
            </a:pPr>
            <a:endParaRPr lang="es-PY" sz="1400" dirty="0"/>
          </a:p>
          <a:p>
            <a:pPr>
              <a:buNone/>
            </a:pPr>
            <a:endParaRPr lang="es-PY" sz="1400" dirty="0" smtClean="0"/>
          </a:p>
          <a:p>
            <a:pPr>
              <a:buNone/>
            </a:pPr>
            <a:endParaRPr lang="es-PY" sz="1400" dirty="0"/>
          </a:p>
          <a:p>
            <a:pPr>
              <a:buNone/>
            </a:pPr>
            <a:endParaRPr lang="es-PY" sz="1400" dirty="0" smtClean="0"/>
          </a:p>
          <a:p>
            <a:pPr>
              <a:buNone/>
            </a:pPr>
            <a:endParaRPr lang="es-PY" sz="1400" dirty="0"/>
          </a:p>
          <a:p>
            <a:pPr>
              <a:buNone/>
            </a:pPr>
            <a:endParaRPr lang="es-PY" sz="1400" dirty="0" smtClean="0"/>
          </a:p>
          <a:p>
            <a:pPr algn="ctr">
              <a:buNone/>
            </a:pPr>
            <a:endParaRPr lang="es-PY" sz="14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6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Auditores Externos registrados en la CNV y el cumplimiento integral de la Normativa del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5490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5" y="1196752"/>
            <a:ext cx="8599500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s-PY" sz="2800" b="1" dirty="0" smtClean="0"/>
              <a:t> </a:t>
            </a: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El rol de </a:t>
            </a:r>
            <a:r>
              <a:rPr lang="es-PY" sz="2800" b="1" dirty="0">
                <a:latin typeface="Calibri" pitchFamily="34" charset="0"/>
                <a:cs typeface="Calibri" pitchFamily="34" charset="0"/>
              </a:rPr>
              <a:t>los Fiscalizadores de la </a:t>
            </a: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CNV  </a:t>
            </a:r>
            <a:r>
              <a:rPr lang="es-PY" sz="2800" b="1" dirty="0">
                <a:latin typeface="Calibri" pitchFamily="34" charset="0"/>
                <a:cs typeface="Calibri" pitchFamily="34" charset="0"/>
              </a:rPr>
              <a:t>en el Mercado de Valores. </a:t>
            </a:r>
            <a:endParaRPr lang="es-PY" sz="28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s-PY" sz="28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 Los </a:t>
            </a:r>
            <a:r>
              <a:rPr lang="es-PY" sz="2800" b="1" dirty="0">
                <a:latin typeface="Calibri" pitchFamily="34" charset="0"/>
                <a:cs typeface="Calibri" pitchFamily="34" charset="0"/>
              </a:rPr>
              <a:t>Auditores Externos registrados en la CNV y el cumplimiento integral de la Normativa del Mercado de Valores. </a:t>
            </a:r>
            <a:endParaRPr lang="es-PY" sz="28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s-PY" sz="28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 Normas </a:t>
            </a:r>
            <a:r>
              <a:rPr lang="es-PY" sz="2800" b="1" dirty="0">
                <a:latin typeface="Calibri" pitchFamily="34" charset="0"/>
                <a:cs typeface="Calibri" pitchFamily="34" charset="0"/>
              </a:rPr>
              <a:t>de Auditoría </a:t>
            </a: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aplicables a los trabajos realizados a entidades fiscalizadas por parte de los Auditores Externos registrados.</a:t>
            </a:r>
            <a:endParaRPr lang="es-PY" sz="2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438863"/>
            <a:ext cx="8599500" cy="523220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CONTENIDO DE LA CHARLA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846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6" y="1392971"/>
            <a:ext cx="8599500" cy="478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s-ES" sz="2200" b="1" dirty="0" smtClean="0">
                <a:latin typeface="Calibri" pitchFamily="34" charset="0"/>
                <a:cs typeface="Calibri" pitchFamily="34" charset="0"/>
              </a:rPr>
              <a:t>Resolución CNV/CG N° 6/19 de fecha 13/12/19 que aprueba el </a:t>
            </a:r>
          </a:p>
          <a:p>
            <a:pPr algn="ctr">
              <a:buNone/>
            </a:pPr>
            <a:r>
              <a:rPr lang="es-ES" sz="2200" b="1" dirty="0" smtClean="0">
                <a:latin typeface="Calibri" pitchFamily="34" charset="0"/>
                <a:cs typeface="Calibri" pitchFamily="34" charset="0"/>
              </a:rPr>
              <a:t>REGLAMENTO GENERAL DEL MERCADO DE VALORES</a:t>
            </a:r>
          </a:p>
          <a:p>
            <a:pPr>
              <a:buNone/>
            </a:pPr>
            <a:endParaRPr lang="es-ES" sz="2200" b="1" dirty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s-ES" sz="2200" b="1" dirty="0" smtClean="0">
                <a:latin typeface="Calibri" pitchFamily="34" charset="0"/>
                <a:cs typeface="Calibri" pitchFamily="34" charset="0"/>
              </a:rPr>
              <a:t>TITULO 21 AUDITORES EXTERNOS</a:t>
            </a:r>
          </a:p>
          <a:p>
            <a:pPr algn="ctr">
              <a:buNone/>
            </a:pPr>
            <a:r>
              <a:rPr lang="es-ES" sz="2200" b="1" dirty="0" smtClean="0">
                <a:latin typeface="Calibri" pitchFamily="34" charset="0"/>
                <a:cs typeface="Calibri" pitchFamily="34" charset="0"/>
              </a:rPr>
              <a:t>CAPÍTULO </a:t>
            </a:r>
            <a:r>
              <a:rPr lang="es-ES" sz="2200" b="1" dirty="0">
                <a:latin typeface="Calibri" pitchFamily="34" charset="0"/>
                <a:cs typeface="Calibri" pitchFamily="34" charset="0"/>
              </a:rPr>
              <a:t>I</a:t>
            </a:r>
            <a:endParaRPr lang="es-PY" sz="2200" dirty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s-ES" sz="2200" b="1" dirty="0">
                <a:latin typeface="Calibri" pitchFamily="34" charset="0"/>
                <a:cs typeface="Calibri" pitchFamily="34" charset="0"/>
              </a:rPr>
              <a:t>ÁMBITO GENERAL</a:t>
            </a:r>
            <a:endParaRPr lang="es-PY" sz="22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s-ES" sz="2200" b="1" dirty="0">
                <a:latin typeface="Calibri" pitchFamily="34" charset="0"/>
                <a:cs typeface="Calibri" pitchFamily="34" charset="0"/>
              </a:rPr>
              <a:t> </a:t>
            </a:r>
            <a:endParaRPr lang="es-PY" sz="2200" dirty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s-ES" sz="2400" b="1" u="sng" dirty="0">
                <a:latin typeface="Calibri" pitchFamily="34" charset="0"/>
                <a:cs typeface="Calibri" pitchFamily="34" charset="0"/>
              </a:rPr>
              <a:t>Artículo 1°. Objeto.</a:t>
            </a:r>
            <a:r>
              <a:rPr lang="es-E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Normas para la inscripción de auditores externos en el registro de la Comisión Nacional de Valores, y para la realización de auditoria externa de estados financieros de las entidades fiscalizadas por la Comisión Nacional de Valores, en adelante Comisión o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CNV.</a:t>
            </a:r>
            <a:endParaRPr lang="es-PY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6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Auditores Externos registrados en la CNV y el cumplimiento integral de la Normativa del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5446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6" y="1392971"/>
            <a:ext cx="8599500" cy="5121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s-ES" sz="2200" b="1" dirty="0" smtClean="0">
                <a:latin typeface="Calibri" pitchFamily="34" charset="0"/>
                <a:cs typeface="Calibri" pitchFamily="34" charset="0"/>
              </a:rPr>
              <a:t>Resolución CNV/CG N° 6/19 de fecha 13/12/19 que aprueba el </a:t>
            </a:r>
          </a:p>
          <a:p>
            <a:pPr algn="ctr">
              <a:buNone/>
            </a:pPr>
            <a:r>
              <a:rPr lang="es-ES" sz="2200" b="1" dirty="0" smtClean="0">
                <a:latin typeface="Calibri" pitchFamily="34" charset="0"/>
                <a:cs typeface="Calibri" pitchFamily="34" charset="0"/>
              </a:rPr>
              <a:t>REGLAMENTO GENERAL DEL MERCADO DE VALORES</a:t>
            </a:r>
          </a:p>
          <a:p>
            <a:pPr>
              <a:buNone/>
            </a:pPr>
            <a:endParaRPr lang="es-ES" sz="1400" b="1" dirty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TITULO 21 AUDITORES EXTERNOS</a:t>
            </a: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 CAPITULO II</a:t>
            </a: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 DEL REGISTRO</a:t>
            </a: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Personas que pueden inscribirse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Requisitos para socios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Requisitos para la Sociedad de profesionales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Documentación y antecedentes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Plazos y solicitud de información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Acreditación del Ejercicio profesional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6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Auditores Externos registrados en la CNV y el cumplimiento integral de la Normativa del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2539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6" y="1392971"/>
            <a:ext cx="8599500" cy="493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Resolución CNV/CG N° 6/19 de fecha 13/12/19 que aprueba el </a:t>
            </a: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REGLAMENTO GENERAL DEL MERCADO DE VALORES</a:t>
            </a:r>
          </a:p>
          <a:p>
            <a:pPr>
              <a:buNone/>
            </a:pPr>
            <a:endParaRPr lang="es-ES" sz="1400" b="1" dirty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TITULO 21 AUDITORES EXTERNOS</a:t>
            </a: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REQUISITOS PARA PERMANECER EN EL REGISTRO</a:t>
            </a:r>
          </a:p>
          <a:p>
            <a:pPr>
              <a:buNone/>
            </a:pPr>
            <a:endParaRPr lang="es-ES" sz="1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Cumplir con la remisión de Información periódica establecida en la normativa del Mercado de Valores: ingresos, cartera de clientes, capacitaciones y actualizaciones, nómina de personal técnico (incorporaciones/desvinculaciones), hechos relevantes.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ES" sz="2200" dirty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Cumplir con lo establecido en cuanto a Rotación de auditores externos en las entidades fiscalizadas por la CNV (que no cuenten con un órgano regulador natural)</a:t>
            </a:r>
            <a:r>
              <a:rPr lang="es-ES" sz="2000" dirty="0"/>
              <a:t>.</a:t>
            </a:r>
            <a:endParaRPr lang="es-ES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6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Auditores Externos registrados en la CNV y el cumplimiento integral de la Normativa del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069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6" y="1392971"/>
            <a:ext cx="8599500" cy="459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Resolución CNV/CG N° 6/19 de fecha 13/12/19 que aprueba el </a:t>
            </a: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REGLAMENTO GENERAL DEL MERCADO DE VALORES</a:t>
            </a:r>
          </a:p>
          <a:p>
            <a:pPr>
              <a:buNone/>
            </a:pPr>
            <a:endParaRPr lang="es-ES" sz="1400" b="1" dirty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TITULO 21 AUDITORES EXTERNOS</a:t>
            </a: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REQUISITOS PARA PERMANECER EN EL REGISTRO</a:t>
            </a:r>
          </a:p>
          <a:p>
            <a:pPr algn="just">
              <a:buNone/>
            </a:pPr>
            <a:endParaRPr lang="es-ES" sz="1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Tener en cuenta, antes de firmar contratos para la realización de </a:t>
            </a:r>
            <a:r>
              <a:rPr lang="es-ES" sz="2200" dirty="0">
                <a:latin typeface="Calibri" pitchFamily="34" charset="0"/>
                <a:cs typeface="Calibri" pitchFamily="34" charset="0"/>
              </a:rPr>
              <a:t>auditorías a entidades fiscalizadas por la </a:t>
            </a:r>
            <a:r>
              <a:rPr lang="es-ES" sz="2200" dirty="0" smtClean="0">
                <a:latin typeface="Calibri" pitchFamily="34" charset="0"/>
                <a:cs typeface="Calibri" pitchFamily="34" charset="0"/>
              </a:rPr>
              <a:t>CNV,  </a:t>
            </a:r>
            <a:r>
              <a:rPr lang="es-ES" sz="2200" b="1" u="sng" dirty="0" smtClean="0">
                <a:latin typeface="Calibri" pitchFamily="34" charset="0"/>
                <a:cs typeface="Calibri" pitchFamily="34" charset="0"/>
              </a:rPr>
              <a:t>las prohibiciones</a:t>
            </a:r>
            <a:r>
              <a:rPr lang="es-ES" sz="2200" dirty="0" smtClean="0">
                <a:latin typeface="Calibri" pitchFamily="34" charset="0"/>
                <a:cs typeface="Calibri" pitchFamily="34" charset="0"/>
              </a:rPr>
              <a:t> establecidas en la normativa del Mercado de Valores.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ES" sz="2200" dirty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Tener en cuenta las situaciones que implican </a:t>
            </a:r>
            <a:r>
              <a:rPr lang="es-ES" sz="2200" b="1" u="sng" dirty="0" smtClean="0">
                <a:latin typeface="Calibri" pitchFamily="34" charset="0"/>
                <a:cs typeface="Calibri" pitchFamily="34" charset="0"/>
              </a:rPr>
              <a:t>inhabilitación</a:t>
            </a:r>
            <a:r>
              <a:rPr lang="es-ES" sz="2200" dirty="0" smtClean="0">
                <a:latin typeface="Calibri" pitchFamily="34" charset="0"/>
                <a:cs typeface="Calibri" pitchFamily="34" charset="0"/>
              </a:rPr>
              <a:t> para las personas que pretendan realizar auditorias de estados financieros, a través de firmas auditoras, a entidades fiscalizadas por la CNV. 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6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Auditores Externos registrados en la CNV y el cumplimiento integral de la Normativa del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139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6" y="1392971"/>
            <a:ext cx="85995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Resolución CNV/CG N° 6/19 de fecha 13/12/19 que aprueba el </a:t>
            </a: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REGLAMENTO GENERAL DEL MERCADO DE VALORES</a:t>
            </a:r>
          </a:p>
          <a:p>
            <a:pPr>
              <a:buNone/>
            </a:pPr>
            <a:endParaRPr lang="es-ES" sz="1400" b="1" dirty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TITULO 21  AUDITORES EXTERNOS</a:t>
            </a:r>
          </a:p>
          <a:p>
            <a:pPr algn="ctr">
              <a:buNone/>
            </a:pPr>
            <a:endParaRPr lang="es-ES" sz="20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s-ES" sz="2000" b="1" dirty="0" smtClean="0">
                <a:latin typeface="Calibri" pitchFamily="34" charset="0"/>
                <a:cs typeface="Calibri" pitchFamily="34" charset="0"/>
              </a:rPr>
              <a:t>REQUISITOS PARA PERMANECER EN EL REGISTRO</a:t>
            </a:r>
          </a:p>
          <a:p>
            <a:pPr>
              <a:buNone/>
            </a:pPr>
            <a:endParaRPr lang="es-ES" sz="1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_tradnl" sz="2200" dirty="0" smtClean="0">
                <a:latin typeface="Calibri" pitchFamily="34" charset="0"/>
                <a:cs typeface="Calibri" pitchFamily="34" charset="0"/>
              </a:rPr>
              <a:t>Cumplir y hacer cumplir al personal técnico a cargo de las auditorías a entidades fiscalizadas por la CNV</a:t>
            </a:r>
            <a:r>
              <a:rPr lang="es-ES_tradnl" sz="2200" dirty="0">
                <a:latin typeface="Calibri" pitchFamily="34" charset="0"/>
                <a:cs typeface="Calibri" pitchFamily="34" charset="0"/>
              </a:rPr>
              <a:t> en el ejercicio de su actividad en el ámbito del Mercado de Valores</a:t>
            </a:r>
            <a:r>
              <a:rPr lang="es-ES_tradnl" sz="2200" dirty="0" smtClean="0">
                <a:latin typeface="Calibri" pitchFamily="34" charset="0"/>
                <a:cs typeface="Calibri" pitchFamily="34" charset="0"/>
              </a:rPr>
              <a:t>,  </a:t>
            </a:r>
            <a:r>
              <a:rPr lang="es-ES_tradnl" sz="2200" u="sng" dirty="0" smtClean="0">
                <a:latin typeface="Calibri" pitchFamily="34" charset="0"/>
                <a:cs typeface="Calibri" pitchFamily="34" charset="0"/>
              </a:rPr>
              <a:t>las  Normas </a:t>
            </a:r>
            <a:r>
              <a:rPr lang="es-ES_tradnl" sz="2200" u="sng" dirty="0">
                <a:latin typeface="Calibri" pitchFamily="34" charset="0"/>
                <a:cs typeface="Calibri" pitchFamily="34" charset="0"/>
              </a:rPr>
              <a:t>básicas para la auditoría externa de estados </a:t>
            </a:r>
            <a:r>
              <a:rPr lang="es-ES_tradnl" sz="2200" u="sng" dirty="0" smtClean="0">
                <a:latin typeface="Calibri" pitchFamily="34" charset="0"/>
                <a:cs typeface="Calibri" pitchFamily="34" charset="0"/>
              </a:rPr>
              <a:t>financieros </a:t>
            </a:r>
            <a:r>
              <a:rPr lang="es-ES_tradnl" sz="2200" u="sng" dirty="0">
                <a:latin typeface="Calibri" pitchFamily="34" charset="0"/>
                <a:cs typeface="Calibri" pitchFamily="34" charset="0"/>
              </a:rPr>
              <a:t>establecidas por la Comisión Nacional de Valores descriptas en el Anexo D </a:t>
            </a:r>
            <a:r>
              <a:rPr lang="es-ES" sz="2200" u="sng" dirty="0" smtClean="0">
                <a:latin typeface="Calibri" pitchFamily="34" charset="0"/>
                <a:cs typeface="Calibri" pitchFamily="34" charset="0"/>
              </a:rPr>
              <a:t>del Titulo 21 del RGMV</a:t>
            </a:r>
            <a:r>
              <a:rPr lang="es-ES_tradnl" sz="2200" u="sng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s-ES_tradnl" sz="2200" u="sng" dirty="0">
                <a:latin typeface="Calibri" pitchFamily="34" charset="0"/>
                <a:cs typeface="Calibri" pitchFamily="34" charset="0"/>
              </a:rPr>
              <a:t>y en las normas complementarias dictadas por la Comisión Nacional de Valores, referidas a la realización de trabajos de </a:t>
            </a:r>
            <a:r>
              <a:rPr lang="es-ES_tradnl" sz="2200" u="sng" dirty="0" smtClean="0">
                <a:latin typeface="Calibri" pitchFamily="34" charset="0"/>
                <a:cs typeface="Calibri" pitchFamily="34" charset="0"/>
              </a:rPr>
              <a:t>auditoría.</a:t>
            </a:r>
            <a:endParaRPr lang="es-ES" sz="2200" u="sng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6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Los Auditores Externos registrados en la CNV y el cumplimiento integral de la Normativa del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268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5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PY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Normas de Auditoría a tener en cuenta por los Auditores Externos registrados en la realización de los trabajos de auditoría a las entidades fiscalizadas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69875" y="1392970"/>
            <a:ext cx="8874125" cy="5424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endParaRPr lang="es-ES_tradnl" b="1" spc="-10" dirty="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b="1" spc="-1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REGLAMENTO GENERAL DEL MERCADO DE VALORES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endParaRPr lang="es-ES_tradnl" b="1" spc="-10" dirty="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b="1" spc="-1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TITULO 21 AUDITORES EXTERNOS</a:t>
            </a:r>
          </a:p>
          <a:p>
            <a:pPr algn="ctr"/>
            <a:r>
              <a:rPr lang="es-ES" b="1" dirty="0"/>
              <a:t>CAPÍTULO 4</a:t>
            </a:r>
            <a:endParaRPr lang="es-PY" dirty="0"/>
          </a:p>
          <a:p>
            <a:pPr algn="ctr"/>
            <a:r>
              <a:rPr lang="es-ES" b="1" dirty="0"/>
              <a:t>OTRAS DISPOSICIONES</a:t>
            </a:r>
            <a:endParaRPr lang="es-PY" dirty="0"/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endParaRPr lang="es-ES_tradnl" b="1" spc="-1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sz="2000" b="1" spc="-1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Artículo </a:t>
            </a:r>
            <a:r>
              <a:rPr lang="es-ES_tradnl" sz="2000" b="1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14°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Normas aplicables.</a:t>
            </a:r>
            <a:r>
              <a:rPr lang="es-ES_tradn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Los trabajos de auditoría externa deben ser realizados con estricta observancia a las leyes del mercado de valores, y normas emitidas por la Comisión Nacional de Valores. En el caso de entidades sujetas a la supervisión y fiscalización de la Superintendencia de Bancos, de la Superintendencia de Seguros, del Instituto Nacional de Cooperativismo y de otras autoridades administrativas autónomas de control, y que participan en el mercado de valores, primarán y se aplicarán las normas contables y de auditoría emitidas por sus respectivas autoridades de control. </a:t>
            </a:r>
            <a:endParaRPr lang="es-PY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PY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8340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5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PY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Normas de Auditoría a tener en cuenta por los Auditores Externos registrados en la realización de los trabajos de auditoría a las entidades fiscalizadas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69875" y="1628800"/>
            <a:ext cx="8874125" cy="432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PY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b="1" spc="-1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REGLAMENTO GENERAL DEL MERCADO DE VALORES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endParaRPr lang="es-ES_tradnl" b="1" spc="-1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b="1" spc="-1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TITULO 21 AUDITORES EXTERNOS</a:t>
            </a:r>
          </a:p>
          <a:p>
            <a:pPr algn="ctr"/>
            <a:r>
              <a:rPr lang="es-ES" b="1" dirty="0"/>
              <a:t>CAPÍTULO 4</a:t>
            </a:r>
            <a:endParaRPr lang="es-PY" dirty="0"/>
          </a:p>
          <a:p>
            <a:pPr algn="ctr"/>
            <a:r>
              <a:rPr lang="es-ES" b="1" dirty="0"/>
              <a:t>OTRAS DISPOSICIONES</a:t>
            </a:r>
            <a:endParaRPr lang="es-PY" dirty="0"/>
          </a:p>
          <a:p>
            <a:endParaRPr lang="es-ES_tradnl" b="1" spc="-10" dirty="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_tradnl" b="1" spc="-1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2000" b="1" spc="-1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Artículo </a:t>
            </a:r>
            <a:r>
              <a:rPr lang="es-ES_tradnl" sz="2000" b="1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15°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Normas de auditoría de aplicación transitoria.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Serán las </a:t>
            </a:r>
            <a:r>
              <a:rPr lang="es-ES" sz="20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ES" sz="2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ormas </a:t>
            </a:r>
            <a:r>
              <a:rPr lang="es-ES" sz="20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emitidas por el Consejo de Contadores Públicos del Paraguay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Una vez emitidas las </a:t>
            </a:r>
            <a:r>
              <a:rPr lang="es-ES" sz="20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Declaraciones de Prácticas de Auditoría por el Consejo de Contadores Públicos del Paraguay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adecuadas a los requerimientos puntuales de la Comisión Nacional de Valores, las mismas serán de aplicación para realización de trabajos de auditoría, según lo disponga la Comisión por resolución</a:t>
            </a:r>
            <a:endParaRPr lang="es-PY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539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5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PY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Normas de Auditoría a tener en cuenta por los Auditores Externos registrados en la realización de los trabajos de auditoría a las entidades fiscalizadas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69875" y="1628800"/>
            <a:ext cx="8874125" cy="394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PY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69875" y="1628800"/>
            <a:ext cx="859950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PY" dirty="0" smtClean="0"/>
          </a:p>
          <a:p>
            <a:pPr algn="ctr"/>
            <a:r>
              <a:rPr lang="es-PY" b="1" dirty="0" smtClean="0"/>
              <a:t>ANTECEDENTES DE LA ADOPCION DE LAS NORMAS DE AUDITORIA EMITIDAS POR EL CONSEJO DE CONTADORES PUBLICOS DEL PARAGUAY POR PARTE DE LA CNV.</a:t>
            </a:r>
            <a:endParaRPr lang="es-PY" b="1" dirty="0"/>
          </a:p>
          <a:p>
            <a:endParaRPr lang="es-PY" dirty="0" smtClean="0"/>
          </a:p>
          <a:p>
            <a:pPr algn="ctr"/>
            <a:r>
              <a:rPr lang="es-PY" b="1" dirty="0" smtClean="0"/>
              <a:t>ANTERIOR: </a:t>
            </a:r>
            <a:r>
              <a:rPr lang="es-PY" b="1" dirty="0"/>
              <a:t>RES. CNV N° 823/04</a:t>
            </a:r>
            <a:r>
              <a:rPr lang="es-PY" dirty="0"/>
              <a:t>. </a:t>
            </a:r>
            <a:endParaRPr lang="es-PY" dirty="0" smtClean="0"/>
          </a:p>
          <a:p>
            <a:pPr algn="just"/>
            <a:endParaRPr lang="es-PY" dirty="0"/>
          </a:p>
          <a:p>
            <a:pPr algn="just"/>
            <a:r>
              <a:rPr lang="es-PY" b="1" i="1" dirty="0" smtClean="0"/>
              <a:t>REF</a:t>
            </a:r>
            <a:r>
              <a:rPr lang="es-PY" b="1" i="1" dirty="0"/>
              <a:t>:</a:t>
            </a:r>
            <a:r>
              <a:rPr lang="es-PY" i="1" dirty="0"/>
              <a:t> QUE REGLAMENTA NORMAS PARA LA INSCRIPCIÓN DE AUDITORES EXTERNOS EN EL REGISTRO DE LA COMISIÓN NACIONAL DE VALORES, Y PARA </a:t>
            </a:r>
            <a:r>
              <a:rPr lang="es-PY" i="1" u="sng" dirty="0"/>
              <a:t>LA REALIZACIÓN DE AUDITORIA EXTERNA DE ESTADOS FINANCIEROS DE LAS ENTIDADES FISCALIZADAS POR LA COMISIÓN NACIONAL DE VALORES</a:t>
            </a:r>
            <a:r>
              <a:rPr lang="es-PY" u="sng" dirty="0"/>
              <a:t>. </a:t>
            </a:r>
            <a:endParaRPr lang="es-PY" u="sng" dirty="0" smtClean="0"/>
          </a:p>
          <a:p>
            <a:pPr algn="just"/>
            <a:endParaRPr lang="es-PY" dirty="0"/>
          </a:p>
          <a:p>
            <a:pPr algn="ctr"/>
            <a:r>
              <a:rPr lang="es-PY" b="1" dirty="0"/>
              <a:t>ANEXO V </a:t>
            </a:r>
            <a:endParaRPr lang="es-PY" b="1" dirty="0" smtClean="0"/>
          </a:p>
          <a:p>
            <a:pPr algn="just"/>
            <a:endParaRPr lang="es-PY" dirty="0"/>
          </a:p>
          <a:p>
            <a:pPr algn="just"/>
            <a:r>
              <a:rPr lang="es-PY" dirty="0" smtClean="0"/>
              <a:t>NORMAS </a:t>
            </a:r>
            <a:r>
              <a:rPr lang="es-PY" dirty="0"/>
              <a:t>BÁSICAS PARA LA AUDITORIA EXTERNA DE ESTADOS FINANCIEROS DE LAS ENTIDADES FISCALIZADAS POR LA COMISIÓN NACIONAL DE VALORES. </a:t>
            </a:r>
          </a:p>
          <a:p>
            <a:endParaRPr lang="es-PY" dirty="0" smtClean="0"/>
          </a:p>
          <a:p>
            <a:endParaRPr lang="es-PY" dirty="0"/>
          </a:p>
          <a:p>
            <a:endParaRPr lang="es-PY" dirty="0" smtClean="0"/>
          </a:p>
          <a:p>
            <a:endParaRPr lang="es-PY" dirty="0"/>
          </a:p>
          <a:p>
            <a:endParaRPr lang="es-PY" dirty="0" smtClean="0"/>
          </a:p>
          <a:p>
            <a:endParaRPr lang="es-PY" dirty="0"/>
          </a:p>
          <a:p>
            <a:endParaRPr lang="es-PY" dirty="0" smtClean="0"/>
          </a:p>
          <a:p>
            <a:endParaRPr lang="es-PY" dirty="0"/>
          </a:p>
          <a:p>
            <a:endParaRPr lang="es-PY" dirty="0" smtClean="0"/>
          </a:p>
          <a:p>
            <a:endParaRPr lang="es-PY" dirty="0"/>
          </a:p>
          <a:p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2020228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5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PY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Normas de Auditoría a tener en cuenta por los Auditores Externos registrados en la realización de los trabajos de auditoría a las entidades fiscalizadas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69875" y="1628800"/>
            <a:ext cx="8874125" cy="394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PY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69875" y="1628800"/>
            <a:ext cx="85995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dirty="0" smtClean="0"/>
              <a:t>.</a:t>
            </a:r>
            <a:r>
              <a:rPr lang="es-PY" sz="2800" b="1" dirty="0" smtClean="0"/>
              <a:t>RES</a:t>
            </a:r>
            <a:r>
              <a:rPr lang="es-PY" sz="2800" b="1" dirty="0"/>
              <a:t>. CNV N° </a:t>
            </a:r>
            <a:r>
              <a:rPr lang="es-PY" sz="2800" b="1" dirty="0" smtClean="0"/>
              <a:t>823/04</a:t>
            </a:r>
            <a:r>
              <a:rPr lang="es-PY" sz="2800" b="1" dirty="0"/>
              <a:t> </a:t>
            </a:r>
            <a:r>
              <a:rPr lang="es-PY" sz="2800" b="1" dirty="0" smtClean="0"/>
              <a:t>(derogada)</a:t>
            </a:r>
          </a:p>
          <a:p>
            <a:pPr algn="ctr"/>
            <a:endParaRPr lang="es-PY" b="1" dirty="0"/>
          </a:p>
          <a:p>
            <a:r>
              <a:rPr lang="es-PY" sz="2400" dirty="0"/>
              <a:t>Los trabajos de auditoria deberán ser realizados con una estricta adherencia a</a:t>
            </a:r>
            <a:r>
              <a:rPr lang="es-PY" sz="2400" dirty="0" smtClean="0"/>
              <a:t>:</a:t>
            </a:r>
          </a:p>
          <a:p>
            <a:r>
              <a:rPr lang="es-PY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Y" sz="2400" dirty="0" smtClean="0"/>
              <a:t>Leyes </a:t>
            </a:r>
            <a:r>
              <a:rPr lang="es-PY" sz="2400" dirty="0"/>
              <a:t>del mercado de valores. </a:t>
            </a:r>
            <a:endParaRPr lang="es-PY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Y" sz="2400" dirty="0" smtClean="0"/>
              <a:t>Normas </a:t>
            </a:r>
            <a:r>
              <a:rPr lang="es-PY" sz="2400" dirty="0"/>
              <a:t>emitidas por la Comisión Nacional de Valores. </a:t>
            </a:r>
            <a:endParaRPr lang="es-PY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Y" sz="2400" u="sng" dirty="0" smtClean="0"/>
              <a:t>Normas </a:t>
            </a:r>
            <a:r>
              <a:rPr lang="es-PY" sz="2400" u="sng" dirty="0"/>
              <a:t>Internacionales de Auditoria (</a:t>
            </a:r>
            <a:r>
              <a:rPr lang="es-PY" sz="2400" u="sng" dirty="0" err="1"/>
              <a:t>NIA´s</a:t>
            </a:r>
            <a:r>
              <a:rPr lang="es-PY" sz="2400" u="sng" dirty="0"/>
              <a:t>), emitidas por el Comité Internacional de Prácticas de Auditoria de la Federación Internacional de Contadores (IFAC). </a:t>
            </a:r>
            <a:endParaRPr lang="es-PY" sz="24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Y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Y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Y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Y" sz="2400" dirty="0"/>
              <a:t>.</a:t>
            </a:r>
            <a:endParaRPr lang="es-PY" sz="2400" dirty="0" smtClean="0"/>
          </a:p>
          <a:p>
            <a:endParaRPr lang="es-PY" dirty="0"/>
          </a:p>
          <a:p>
            <a:endParaRPr lang="es-PY" dirty="0" smtClean="0"/>
          </a:p>
          <a:p>
            <a:endParaRPr lang="es-PY" dirty="0"/>
          </a:p>
          <a:p>
            <a:endParaRPr lang="es-PY" dirty="0" smtClean="0"/>
          </a:p>
          <a:p>
            <a:endParaRPr lang="es-PY" dirty="0"/>
          </a:p>
          <a:p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4710928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7975"/>
            <a:ext cx="8599500" cy="1384995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PY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Normas de Auditoría a tener en cuenta por los Auditores Externos registrados en la realización de los trabajos de auditoría a las entidades fiscalizadas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" y="1628800"/>
            <a:ext cx="9144000" cy="740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_tradnl" b="1" spc="-1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REGLAMENTO </a:t>
            </a:r>
            <a:r>
              <a:rPr lang="es-ES_tradnl" b="1" spc="-1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 DEL MERCADO DE VALORES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b="1" spc="-1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TITULO </a:t>
            </a:r>
            <a:r>
              <a:rPr lang="es-ES_tradnl" b="1" spc="-1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 AUDITORES </a:t>
            </a:r>
            <a:r>
              <a:rPr lang="es-ES_tradnl" b="1" spc="-1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EXTERNOS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b="1" spc="-1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ANEXO D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b="1" spc="-1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(ACTUAL)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r>
              <a:rPr lang="es-ES_tradnl" b="1" spc="-10" dirty="0" smtClean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MARCO LEGAL Y TECNICO DE REFERENCIA PARA LA REALIZACION DE AUDITORIA.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endParaRPr lang="es-ES_tradnl" b="1" spc="-1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hangingPunct="0">
              <a:buFont typeface="Wingdings" panose="05000000000000000000" pitchFamily="2" charset="2"/>
              <a:buChar char="§"/>
            </a:pPr>
            <a:r>
              <a:rPr lang="es-ES" dirty="0"/>
              <a:t>Leyes del Mercado de Valores.</a:t>
            </a:r>
            <a:endParaRPr lang="es-PY" dirty="0"/>
          </a:p>
          <a:p>
            <a:pPr marL="285750" lvl="0" indent="-285750" hangingPunct="0">
              <a:buFont typeface="Wingdings" panose="05000000000000000000" pitchFamily="2" charset="2"/>
              <a:buChar char="§"/>
            </a:pPr>
            <a:r>
              <a:rPr lang="es-ES" dirty="0"/>
              <a:t>Normas emitidas por la Comisión Nacional de Valores.</a:t>
            </a:r>
            <a:endParaRPr lang="es-PY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" b="1" dirty="0"/>
              <a:t>Normas de auditoría </a:t>
            </a:r>
            <a:r>
              <a:rPr lang="es-ES" b="1" dirty="0" smtClean="0"/>
              <a:t>emitidas </a:t>
            </a:r>
            <a:r>
              <a:rPr lang="es-ES" b="1" dirty="0"/>
              <a:t>por el Consejo de Contadores Públicos del Paraguay</a:t>
            </a:r>
            <a:r>
              <a:rPr lang="es-ES" dirty="0"/>
              <a:t>.</a:t>
            </a:r>
            <a:endParaRPr lang="es-PY" dirty="0"/>
          </a:p>
          <a:p>
            <a:pPr marL="285750" lvl="0" indent="-285750" hangingPunct="0">
              <a:buFont typeface="Wingdings" panose="05000000000000000000" pitchFamily="2" charset="2"/>
              <a:buChar char="§"/>
            </a:pPr>
            <a:r>
              <a:rPr lang="es-ES" dirty="0"/>
              <a:t>En el caso de entidades sujetas a la supervisión y fiscalización de la Superintendencia de Bancos, de la Superintendencia de Seguros, del Instituto Nacional de Cooperativismo u otras autoridades administrativas autónomas de control, deberán también ser consideradas las disposiciones emitidas por éstas.</a:t>
            </a:r>
            <a:endParaRPr lang="es-PY" dirty="0"/>
          </a:p>
          <a:p>
            <a:pPr marL="285750" indent="-285750" algn="ctr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-457200" algn="l"/>
              </a:tabLst>
            </a:pPr>
            <a:endParaRPr lang="es-ES_tradnl" b="1" spc="-10" dirty="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endParaRPr lang="es-ES_tradnl" b="1" spc="-1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endParaRPr lang="es-ES_tradnl" b="1" spc="-10" dirty="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endParaRPr lang="es-ES_tradnl" b="1" spc="-1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endParaRPr lang="es-ES_tradnl" b="1" spc="-10" dirty="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endParaRPr lang="es-ES_tradnl" b="1" spc="-1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endParaRPr lang="es-ES_tradnl" b="1" spc="-10" dirty="0" smtClean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endParaRPr lang="es-ES_tradnl" b="1" spc="-1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-457200" algn="l"/>
              </a:tabLst>
            </a:pPr>
            <a:endParaRPr lang="es-ES_tradnl" b="1" spc="-10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912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5" y="1196752"/>
            <a:ext cx="8599500" cy="4351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endParaRPr lang="es-PY" sz="1200" b="1" dirty="0" smtClean="0"/>
          </a:p>
          <a:p>
            <a:pPr algn="ctr">
              <a:buNone/>
            </a:pP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ANTECEDENTES DE LA CREACION DE LA CNV DE PARAGUAY</a:t>
            </a:r>
          </a:p>
          <a:p>
            <a:pPr algn="ctr">
              <a:buNone/>
            </a:pPr>
            <a:endParaRPr lang="es-PY" sz="2000" dirty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s-PY" sz="2800" dirty="0" smtClean="0">
                <a:latin typeface="Calibri" pitchFamily="34" charset="0"/>
                <a:cs typeface="Calibri" pitchFamily="34" charset="0"/>
              </a:rPr>
              <a:t>En </a:t>
            </a:r>
            <a:r>
              <a:rPr lang="es-PY" sz="2800" dirty="0">
                <a:latin typeface="Calibri" pitchFamily="34" charset="0"/>
                <a:cs typeface="Calibri" pitchFamily="34" charset="0"/>
              </a:rPr>
              <a:t>el año 1991, se promulga la Ley Nº 94/91 del Mercado de Valores Paraguayo, por medio de la cual se crea el marco legal requerido para el inicio de las operaciones bursátiles y se crea la institución reguladora del mercado, la </a:t>
            </a:r>
            <a:r>
              <a:rPr lang="es-PY" sz="2800" b="1" u="sng" dirty="0">
                <a:latin typeface="Calibri" pitchFamily="34" charset="0"/>
                <a:cs typeface="Calibri" pitchFamily="34" charset="0"/>
              </a:rPr>
              <a:t>Comisión Nacional de Valores</a:t>
            </a:r>
            <a:r>
              <a:rPr lang="es-PY" sz="2800" b="1" dirty="0">
                <a:latin typeface="Calibri" pitchFamily="34" charset="0"/>
                <a:cs typeface="Calibri" pitchFamily="34" charset="0"/>
              </a:rPr>
              <a:t>. </a:t>
            </a:r>
            <a:endParaRPr lang="es-PY" sz="28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s-PY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223420"/>
            <a:ext cx="8599500" cy="954107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rol de los Fiscalizadores de la CNV en 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2610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95536" y="2969657"/>
            <a:ext cx="85107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8000" b="1" dirty="0" smtClean="0">
                <a:solidFill>
                  <a:srgbClr val="294970"/>
                </a:solidFill>
                <a:latin typeface="Calibri" pitchFamily="34" charset="0"/>
                <a:cs typeface="Calibri" pitchFamily="34" charset="0"/>
              </a:rPr>
              <a:t>PREGUNTAS?</a:t>
            </a:r>
            <a:endParaRPr lang="es-PY" sz="8000" b="1" dirty="0">
              <a:solidFill>
                <a:srgbClr val="29497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6964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69875" y="2996952"/>
            <a:ext cx="85994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6600" b="1" dirty="0" smtClean="0">
                <a:solidFill>
                  <a:srgbClr val="294970"/>
                </a:solidFill>
                <a:latin typeface="Calibri" pitchFamily="34" charset="0"/>
                <a:cs typeface="Calibri" pitchFamily="34" charset="0"/>
              </a:rPr>
              <a:t>MUCHAS GRACIAS!!!</a:t>
            </a:r>
            <a:endParaRPr lang="es-PY" sz="6600" b="1" dirty="0">
              <a:solidFill>
                <a:srgbClr val="29497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5921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5" y="1196752"/>
            <a:ext cx="8599500" cy="561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endParaRPr lang="es-PY" sz="1400" b="1" dirty="0" smtClean="0"/>
          </a:p>
          <a:p>
            <a:pPr algn="ctr">
              <a:buNone/>
            </a:pP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ANTECEDENTES DE LA CREACION DE LA CNV DE PARAGUAY</a:t>
            </a:r>
          </a:p>
          <a:p>
            <a:pPr algn="ctr">
              <a:buNone/>
            </a:pPr>
            <a:endParaRPr lang="es-PY" sz="14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s-PY" sz="2600" b="1" dirty="0" smtClean="0">
                <a:latin typeface="Calibri" pitchFamily="34" charset="0"/>
                <a:cs typeface="Calibri" pitchFamily="34" charset="0"/>
              </a:rPr>
              <a:t>LEY 94/91 - CAPITULO </a:t>
            </a:r>
            <a:r>
              <a:rPr lang="es-PY" sz="2600" b="1" dirty="0">
                <a:latin typeface="Calibri" pitchFamily="34" charset="0"/>
                <a:cs typeface="Calibri" pitchFamily="34" charset="0"/>
              </a:rPr>
              <a:t>VII</a:t>
            </a:r>
            <a:endParaRPr lang="es-PY" sz="2600" dirty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s-PY" sz="2600" b="1" dirty="0">
                <a:latin typeface="Calibri" pitchFamily="34" charset="0"/>
                <a:cs typeface="Calibri" pitchFamily="34" charset="0"/>
              </a:rPr>
              <a:t>DE LA AUTORIDAD COMPETENTE EN MATERIA  DE MERCADO DE </a:t>
            </a:r>
            <a:r>
              <a:rPr lang="es-PY" sz="2600" b="1" dirty="0" smtClean="0">
                <a:latin typeface="Calibri" pitchFamily="34" charset="0"/>
                <a:cs typeface="Calibri" pitchFamily="34" charset="0"/>
              </a:rPr>
              <a:t>CAPITALES</a:t>
            </a:r>
          </a:p>
          <a:p>
            <a:pPr algn="ctr">
              <a:buNone/>
            </a:pPr>
            <a:endParaRPr lang="es-PY" sz="1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s-PY" sz="2600" b="1" u="sng" dirty="0" smtClean="0">
                <a:latin typeface="Calibri" pitchFamily="34" charset="0"/>
                <a:cs typeface="Calibri" pitchFamily="34" charset="0"/>
              </a:rPr>
              <a:t>Artículo 79</a:t>
            </a:r>
            <a:r>
              <a:rPr lang="es-PY" sz="2600" b="1" u="sng" dirty="0">
                <a:latin typeface="Calibri" pitchFamily="34" charset="0"/>
                <a:cs typeface="Calibri" pitchFamily="34" charset="0"/>
              </a:rPr>
              <a:t>:</a:t>
            </a:r>
            <a:r>
              <a:rPr lang="es-PY" sz="2600" b="1" dirty="0">
                <a:latin typeface="Calibri" pitchFamily="34" charset="0"/>
                <a:cs typeface="Calibri" pitchFamily="34" charset="0"/>
              </a:rPr>
              <a:t> </a:t>
            </a:r>
            <a:r>
              <a:rPr lang="es-PY" sz="2600" b="1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es-PY" sz="2600" i="1" dirty="0" smtClean="0">
                <a:latin typeface="Calibri" pitchFamily="34" charset="0"/>
                <a:cs typeface="Calibri" pitchFamily="34" charset="0"/>
              </a:rPr>
              <a:t>Créase </a:t>
            </a:r>
            <a:r>
              <a:rPr lang="es-PY" sz="2600" i="1" dirty="0">
                <a:latin typeface="Calibri" pitchFamily="34" charset="0"/>
                <a:cs typeface="Calibri" pitchFamily="34" charset="0"/>
              </a:rPr>
              <a:t>la entidad descentralizada denominada Comisión Nacional de Valores, que será la Autoridad competente en materia de Mercado de Capitales, </a:t>
            </a:r>
            <a:r>
              <a:rPr lang="es-PY" sz="2600" i="1" dirty="0" smtClean="0">
                <a:latin typeface="Calibri" pitchFamily="34" charset="0"/>
                <a:cs typeface="Calibri" pitchFamily="34" charset="0"/>
              </a:rPr>
              <a:t>encargada </a:t>
            </a:r>
            <a:r>
              <a:rPr lang="es-PY" sz="2600" i="1" dirty="0">
                <a:latin typeface="Calibri" pitchFamily="34" charset="0"/>
                <a:cs typeface="Calibri" pitchFamily="34" charset="0"/>
              </a:rPr>
              <a:t>de la ejecución y fiscalización del cumplimiento de esta Ley y cuyo relacionamiento con el Poder Ejecutivo se hará a través del Ministerio de Industria y Comercio. </a:t>
            </a:r>
            <a:r>
              <a:rPr lang="es-PY" sz="2600" i="1" dirty="0" smtClean="0">
                <a:latin typeface="Calibri" pitchFamily="34" charset="0"/>
                <a:cs typeface="Calibri" pitchFamily="34" charset="0"/>
              </a:rPr>
              <a:t>…”</a:t>
            </a:r>
            <a:endParaRPr lang="es-PY" sz="2600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223420"/>
            <a:ext cx="8599500" cy="954107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rol de los Fiscalizadores de la CNV en 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1046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5" y="1177527"/>
            <a:ext cx="8599500" cy="493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endParaRPr lang="es-PY" sz="1400" b="1" dirty="0" smtClean="0"/>
          </a:p>
          <a:p>
            <a:pPr algn="ctr">
              <a:buNone/>
            </a:pP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ANTECEDENTES DE LA CREACION DE LA CNV DE PARAGUAY</a:t>
            </a:r>
          </a:p>
          <a:p>
            <a:pPr algn="just">
              <a:buNone/>
            </a:pPr>
            <a:r>
              <a:rPr lang="es-PY" sz="2600" dirty="0" smtClean="0">
                <a:latin typeface="Calibri" pitchFamily="34" charset="0"/>
                <a:cs typeface="Calibri" pitchFamily="34" charset="0"/>
              </a:rPr>
              <a:t>En el año 1998, se deroga la Ley Nº 94/91 y se promulga la Ley Nº </a:t>
            </a:r>
            <a:r>
              <a:rPr lang="es-PY" sz="2600" b="1" dirty="0" smtClean="0">
                <a:latin typeface="Calibri" pitchFamily="34" charset="0"/>
                <a:cs typeface="Calibri" pitchFamily="34" charset="0"/>
              </a:rPr>
              <a:t>1284/98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, que en su TÍTULO VI “DE LA COMISIÓN NACIONAL DE VALORES”, Capítulo I “De la naturaleza jurídica, objeto y atribuciones”, </a:t>
            </a:r>
            <a:r>
              <a:rPr lang="es-PY" sz="2600" b="1" u="sng" dirty="0" smtClean="0">
                <a:latin typeface="Calibri" pitchFamily="34" charset="0"/>
                <a:cs typeface="Calibri" pitchFamily="34" charset="0"/>
              </a:rPr>
              <a:t>Artículo 164</a:t>
            </a:r>
            <a:r>
              <a:rPr lang="es-PY" sz="2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menciona:  </a:t>
            </a:r>
            <a:r>
              <a:rPr lang="es-PY" sz="2600" b="1" i="1" dirty="0" smtClean="0">
                <a:latin typeface="Calibri" pitchFamily="34" charset="0"/>
                <a:cs typeface="Calibri" pitchFamily="34" charset="0"/>
              </a:rPr>
              <a:t>La Comisión es una entidad de derecho público, autárquica y autónoma, con jurisdicción en toda la República. Sus relaciones con el Poder Ejecutivo se mantendrán por intermedio del Ministerio de Industria y Comercio y tendrá la organización que esta ley y sus reglamentos establezcan.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 </a:t>
            </a:r>
            <a:endParaRPr lang="es-PY" sz="2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223420"/>
            <a:ext cx="8599500" cy="954107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rol de los Fiscalizadores de la CNV en 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5946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4" y="1196752"/>
            <a:ext cx="8599501" cy="630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endParaRPr lang="es-PY" sz="1400" b="1" dirty="0" smtClean="0"/>
          </a:p>
          <a:p>
            <a:pPr algn="ctr">
              <a:buNone/>
            </a:pP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ANTECEDENTES DE LA CREACION DE LA CNV DE PARAGUAY</a:t>
            </a:r>
          </a:p>
          <a:p>
            <a:pPr algn="just">
              <a:buNone/>
            </a:pPr>
            <a:endParaRPr lang="es-PY" sz="20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s-PY" sz="2800" dirty="0" smtClean="0">
                <a:latin typeface="Calibri" pitchFamily="34" charset="0"/>
                <a:cs typeface="Calibri" pitchFamily="34" charset="0"/>
              </a:rPr>
              <a:t>En el año 2017, se deroga la Ley 1284/98 y se promulga la </a:t>
            </a: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Ley 5810/17 </a:t>
            </a:r>
            <a:r>
              <a:rPr lang="es-PY" sz="2800" dirty="0" smtClean="0">
                <a:latin typeface="Calibri" pitchFamily="34" charset="0"/>
                <a:cs typeface="Calibri" pitchFamily="34" charset="0"/>
              </a:rPr>
              <a:t>que en su TÍTULO VII </a:t>
            </a:r>
            <a:r>
              <a:rPr lang="es-PY" sz="2800" dirty="0">
                <a:latin typeface="Calibri" pitchFamily="34" charset="0"/>
                <a:cs typeface="Calibri" pitchFamily="34" charset="0"/>
              </a:rPr>
              <a:t>De la Comisión Nacional de </a:t>
            </a:r>
            <a:r>
              <a:rPr lang="es-PY" sz="2800" dirty="0" smtClean="0">
                <a:latin typeface="Calibri" pitchFamily="34" charset="0"/>
                <a:cs typeface="Calibri" pitchFamily="34" charset="0"/>
              </a:rPr>
              <a:t>Valores, en el  </a:t>
            </a:r>
            <a:r>
              <a:rPr lang="es-PY" sz="2800" dirty="0">
                <a:latin typeface="Calibri" pitchFamily="34" charset="0"/>
                <a:cs typeface="Calibri" pitchFamily="34" charset="0"/>
              </a:rPr>
              <a:t>Capítulo </a:t>
            </a:r>
            <a:r>
              <a:rPr lang="es-PY" sz="2800" dirty="0" smtClean="0">
                <a:latin typeface="Calibri" pitchFamily="34" charset="0"/>
                <a:cs typeface="Calibri" pitchFamily="34" charset="0"/>
              </a:rPr>
              <a:t>1 establece  </a:t>
            </a:r>
            <a:r>
              <a:rPr lang="es-PY" sz="2800" dirty="0">
                <a:latin typeface="Calibri" pitchFamily="34" charset="0"/>
                <a:cs typeface="Calibri" pitchFamily="34" charset="0"/>
              </a:rPr>
              <a:t>la naturaleza jurídica, objeto y </a:t>
            </a:r>
            <a:r>
              <a:rPr lang="es-PY" sz="2800" dirty="0" smtClean="0">
                <a:latin typeface="Calibri" pitchFamily="34" charset="0"/>
                <a:cs typeface="Calibri" pitchFamily="34" charset="0"/>
              </a:rPr>
              <a:t>atribuciones dela CNV. </a:t>
            </a:r>
          </a:p>
          <a:p>
            <a:pPr algn="just">
              <a:buNone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s-PY" sz="2800" dirty="0" smtClean="0">
                <a:latin typeface="Calibri" pitchFamily="34" charset="0"/>
                <a:cs typeface="Calibri" pitchFamily="34" charset="0"/>
              </a:rPr>
              <a:t>La misma entró en vigencia a partir del 18 de julio de 2017. </a:t>
            </a:r>
            <a:endParaRPr lang="es-PY" sz="2800" dirty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s-PY" sz="2800" dirty="0"/>
          </a:p>
          <a:p>
            <a:pPr algn="just">
              <a:buNone/>
            </a:pPr>
            <a:endParaRPr lang="es-PY" sz="20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223420"/>
            <a:ext cx="8599500" cy="954107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rol de los Fiscalizadores de la CNV en 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863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5" y="1166773"/>
            <a:ext cx="8599500" cy="574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endParaRPr lang="es-PY" sz="1400" b="1" dirty="0" smtClean="0"/>
          </a:p>
          <a:p>
            <a:pPr algn="ctr">
              <a:buNone/>
            </a:pP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ANTECEDENTES DE LA CREACION DE LA CNV DE PARAGUAY</a:t>
            </a:r>
          </a:p>
          <a:p>
            <a:pPr algn="just">
              <a:buNone/>
            </a:pPr>
            <a:endParaRPr lang="es-PY" sz="20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s-PY" sz="2600" dirty="0">
                <a:latin typeface="Calibri" pitchFamily="34" charset="0"/>
                <a:cs typeface="Calibri" pitchFamily="34" charset="0"/>
              </a:rPr>
              <a:t>Algunas de las funciones de la Comisión establecidas en la Ley son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600" dirty="0" smtClean="0">
                <a:latin typeface="Calibri" pitchFamily="34" charset="0"/>
                <a:cs typeface="Calibri" pitchFamily="34" charset="0"/>
              </a:rPr>
              <a:t>Vigilar </a:t>
            </a:r>
            <a:r>
              <a:rPr lang="es-PY" sz="2600" dirty="0">
                <a:latin typeface="Calibri" pitchFamily="34" charset="0"/>
                <a:cs typeface="Calibri" pitchFamily="34" charset="0"/>
              </a:rPr>
              <a:t>y supervisar el cumplimiento de las disposiciones de la ley y sus 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reglamentaciones;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600" dirty="0" smtClean="0">
                <a:latin typeface="Calibri" pitchFamily="34" charset="0"/>
                <a:cs typeface="Calibri" pitchFamily="34" charset="0"/>
              </a:rPr>
              <a:t>Llevar </a:t>
            </a:r>
            <a:r>
              <a:rPr lang="es-PY" sz="2600" dirty="0">
                <a:latin typeface="Calibri" panose="020F0502020204030204" pitchFamily="34" charset="0"/>
                <a:cs typeface="Calibri" panose="020F0502020204030204" pitchFamily="34" charset="0"/>
              </a:rPr>
              <a:t>el Registro Público del Mercado de Valores</a:t>
            </a:r>
            <a:r>
              <a:rPr lang="es-PY" sz="2800" dirty="0"/>
              <a:t>; </a:t>
            </a:r>
            <a:endParaRPr lang="es-PY" sz="26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600" dirty="0" smtClean="0">
                <a:latin typeface="Calibri" pitchFamily="34" charset="0"/>
                <a:cs typeface="Calibri" pitchFamily="34" charset="0"/>
              </a:rPr>
              <a:t>Supervisar </a:t>
            </a:r>
            <a:r>
              <a:rPr lang="es-PY" sz="2600" dirty="0">
                <a:latin typeface="Calibri" pitchFamily="34" charset="0"/>
                <a:cs typeface="Calibri" pitchFamily="34" charset="0"/>
              </a:rPr>
              <a:t>y controlar  a los agentes 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participantes;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600" b="1" dirty="0" smtClean="0">
                <a:latin typeface="Calibri" pitchFamily="34" charset="0"/>
                <a:cs typeface="Calibri" pitchFamily="34" charset="0"/>
              </a:rPr>
              <a:t>Inspeccionar </a:t>
            </a:r>
            <a:r>
              <a:rPr lang="es-PY" sz="2600" b="1" dirty="0">
                <a:latin typeface="Calibri" pitchFamily="34" charset="0"/>
                <a:cs typeface="Calibri" pitchFamily="34" charset="0"/>
              </a:rPr>
              <a:t>a </a:t>
            </a:r>
            <a:r>
              <a:rPr lang="es-PY" sz="2600" b="1" dirty="0" smtClean="0">
                <a:latin typeface="Calibri" pitchFamily="34" charset="0"/>
                <a:cs typeface="Calibri" pitchFamily="34" charset="0"/>
              </a:rPr>
              <a:t>las entidades fiscalizadas</a:t>
            </a:r>
            <a:r>
              <a:rPr lang="es-PY" sz="2600" dirty="0">
                <a:latin typeface="Calibri" pitchFamily="34" charset="0"/>
                <a:cs typeface="Calibri" pitchFamily="34" charset="0"/>
              </a:rPr>
              <a:t>;</a:t>
            </a:r>
            <a:endParaRPr lang="es-PY" sz="26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Y" sz="2600" dirty="0" smtClean="0">
                <a:latin typeface="Calibri" pitchFamily="34" charset="0"/>
                <a:cs typeface="Calibri" pitchFamily="34" charset="0"/>
              </a:rPr>
              <a:t>Fijar normas para la presentación de información de las entidades fiscalizadas</a:t>
            </a:r>
            <a:r>
              <a:rPr lang="es-PY" sz="240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223420"/>
            <a:ext cx="8599500" cy="954107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rol de los Fiscalizadores de la CNV en 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740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5" y="980728"/>
            <a:ext cx="8599500" cy="506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endParaRPr lang="es-PY" sz="1400" b="1" dirty="0" smtClean="0"/>
          </a:p>
          <a:p>
            <a:pPr algn="ctr">
              <a:buNone/>
            </a:pP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ANTECEDENTES DE LA CREACION DE LA CNV DE PARAGUAY</a:t>
            </a:r>
          </a:p>
          <a:p>
            <a:pPr algn="just">
              <a:buNone/>
            </a:pPr>
            <a:endParaRPr lang="es-PY" sz="20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s-PY" sz="2600" dirty="0">
                <a:latin typeface="Calibri" pitchFamily="34" charset="0"/>
                <a:cs typeface="Calibri" pitchFamily="34" charset="0"/>
              </a:rPr>
              <a:t>Algunas de las funciones de la Comisión establecidas en la Ley son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Y" sz="2600" dirty="0" smtClean="0">
                <a:latin typeface="Calibri" pitchFamily="34" charset="0"/>
                <a:cs typeface="Calibri" pitchFamily="34" charset="0"/>
              </a:rPr>
              <a:t>Aplicar </a:t>
            </a:r>
            <a:r>
              <a:rPr lang="es-PY" sz="2600" dirty="0">
                <a:latin typeface="Calibri" panose="020F0502020204030204" pitchFamily="34" charset="0"/>
                <a:cs typeface="Calibri" panose="020F0502020204030204" pitchFamily="34" charset="0"/>
              </a:rPr>
              <a:t>las sanciones establecidas en el Título </a:t>
            </a:r>
            <a:r>
              <a:rPr lang="es-PY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VIII </a:t>
            </a:r>
            <a:r>
              <a:rPr lang="es-PY" sz="2600" dirty="0"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PY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Ley del Mercado de Valores 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Y" sz="26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PY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equerir </a:t>
            </a:r>
            <a:r>
              <a:rPr lang="es-PY" sz="26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PY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las entidades </a:t>
            </a:r>
            <a:r>
              <a:rPr lang="es-PY" sz="2600" dirty="0">
                <a:latin typeface="Calibri" panose="020F0502020204030204" pitchFamily="34" charset="0"/>
                <a:cs typeface="Calibri" panose="020F0502020204030204" pitchFamily="34" charset="0"/>
              </a:rPr>
              <a:t>fiscalizadas que proporcionen al público, en la forma, plazos y vías que la Comisión reglamente, </a:t>
            </a:r>
            <a:r>
              <a:rPr lang="es-PY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información veraz, suficiente y oportuna sobre su situación jurídica, económica y financiera</a:t>
            </a:r>
            <a:r>
              <a:rPr lang="es-PY" sz="26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es-PY" sz="26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223420"/>
            <a:ext cx="8599500" cy="954107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rol de los Fiscalizadores de la CNV en 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117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7 CuadroTexto"/>
          <p:cNvSpPr txBox="1">
            <a:spLocks noChangeArrowheads="1"/>
          </p:cNvSpPr>
          <p:nvPr/>
        </p:nvSpPr>
        <p:spPr bwMode="auto">
          <a:xfrm>
            <a:off x="269875" y="1166773"/>
            <a:ext cx="8599500" cy="549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endParaRPr lang="es-PY" sz="1400" b="1" dirty="0" smtClean="0"/>
          </a:p>
          <a:p>
            <a:pPr algn="ctr">
              <a:buNone/>
            </a:pPr>
            <a:r>
              <a:rPr lang="es-PY" sz="2800" b="1" dirty="0" smtClean="0">
                <a:latin typeface="Calibri" pitchFamily="34" charset="0"/>
                <a:cs typeface="Calibri" pitchFamily="34" charset="0"/>
              </a:rPr>
              <a:t>ANTECEDENTES DE LA CREACION DE LA CNV DE PARAGUAY</a:t>
            </a:r>
          </a:p>
          <a:p>
            <a:pPr algn="just">
              <a:buNone/>
            </a:pPr>
            <a:r>
              <a:rPr lang="es-PY" sz="2600" dirty="0" smtClean="0">
                <a:latin typeface="Calibri" pitchFamily="34" charset="0"/>
                <a:cs typeface="Calibri" pitchFamily="34" charset="0"/>
              </a:rPr>
              <a:t>Algunas </a:t>
            </a:r>
            <a:r>
              <a:rPr lang="es-PY" sz="2600" dirty="0">
                <a:latin typeface="Calibri" pitchFamily="34" charset="0"/>
                <a:cs typeface="Calibri" pitchFamily="34" charset="0"/>
              </a:rPr>
              <a:t>de las funciones de la Comisión establecidas en la Ley son</a:t>
            </a:r>
            <a:r>
              <a:rPr lang="es-PY" sz="26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Y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s-PY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igilar la actuación de los </a:t>
            </a:r>
            <a:r>
              <a:rPr lang="es-PY" sz="26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AUDITORES EXTERNOS</a:t>
            </a:r>
            <a:r>
              <a:rPr lang="es-PY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, impartirles normas sobre el contenido de sus dictámenes y requerirle cualquier información o antecedentes relativos al cumplimiento de sus funciones</a:t>
            </a:r>
            <a:r>
              <a:rPr lang="es-PY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Y" sz="26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s-PY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nvestigar las denuncias o reclamos formulados por accionistas, inversionistas u otros legítimos interesados, en materia de su competencia, siempre que se adecuen a los requisitos establecidos para ello;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800" y="5961479"/>
            <a:ext cx="1800200" cy="1013007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9875" y="223420"/>
            <a:ext cx="8599500" cy="954107"/>
          </a:xfrm>
          <a:prstGeom prst="rect">
            <a:avLst/>
          </a:prstGeom>
          <a:solidFill>
            <a:srgbClr val="29497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rol de los Fiscalizadores de la CNV en el Mercado de Valores </a:t>
            </a:r>
            <a:endParaRPr lang="es-ES" sz="2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913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7235</TotalTime>
  <Words>2390</Words>
  <Application>Microsoft Office PowerPoint</Application>
  <PresentationFormat>Presentación en pantalla (4:3)</PresentationFormat>
  <Paragraphs>328</Paragraphs>
  <Slides>31</Slides>
  <Notes>31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7" baseType="lpstr">
      <vt:lpstr>Arial</vt:lpstr>
      <vt:lpstr>Book Antiqua</vt:lpstr>
      <vt:lpstr>Calibri</vt:lpstr>
      <vt:lpstr>Times New Roman</vt:lpstr>
      <vt:lpstr>Wingdings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Comisión Nacional de Valores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sbuhk</dc:creator>
  <cp:lastModifiedBy>nflorentin</cp:lastModifiedBy>
  <cp:revision>638</cp:revision>
  <dcterms:created xsi:type="dcterms:W3CDTF">2007-05-30T19:35:13Z</dcterms:created>
  <dcterms:modified xsi:type="dcterms:W3CDTF">2020-09-11T17:03:06Z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TC011408203082</vt:lpwstr>
  </property>
</Properties>
</file>