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7"/>
  </p:notesMasterIdLst>
  <p:sldIdLst>
    <p:sldId id="256" r:id="rId2"/>
    <p:sldId id="402" r:id="rId3"/>
    <p:sldId id="399" r:id="rId4"/>
    <p:sldId id="405" r:id="rId5"/>
    <p:sldId id="406" r:id="rId6"/>
    <p:sldId id="450" r:id="rId7"/>
    <p:sldId id="451" r:id="rId8"/>
    <p:sldId id="407" r:id="rId9"/>
    <p:sldId id="408" r:id="rId10"/>
    <p:sldId id="409" r:id="rId11"/>
    <p:sldId id="452" r:id="rId12"/>
    <p:sldId id="414" r:id="rId13"/>
    <p:sldId id="415" r:id="rId14"/>
    <p:sldId id="417" r:id="rId15"/>
    <p:sldId id="418" r:id="rId16"/>
    <p:sldId id="419" r:id="rId17"/>
    <p:sldId id="420" r:id="rId18"/>
    <p:sldId id="412" r:id="rId19"/>
    <p:sldId id="421" r:id="rId20"/>
    <p:sldId id="449" r:id="rId21"/>
    <p:sldId id="424" r:id="rId22"/>
    <p:sldId id="425" r:id="rId23"/>
    <p:sldId id="426" r:id="rId24"/>
    <p:sldId id="427" r:id="rId25"/>
    <p:sldId id="428" r:id="rId26"/>
    <p:sldId id="429" r:id="rId27"/>
    <p:sldId id="423" r:id="rId28"/>
    <p:sldId id="422" r:id="rId29"/>
    <p:sldId id="430" r:id="rId30"/>
    <p:sldId id="431" r:id="rId31"/>
    <p:sldId id="445" r:id="rId32"/>
    <p:sldId id="446" r:id="rId33"/>
    <p:sldId id="447" r:id="rId34"/>
    <p:sldId id="448" r:id="rId35"/>
    <p:sldId id="403" r:id="rId3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970"/>
    <a:srgbClr val="99CCFF"/>
    <a:srgbClr val="F4A024"/>
    <a:srgbClr val="A8B9F0"/>
    <a:srgbClr val="0000FF"/>
    <a:srgbClr val="B77833"/>
    <a:srgbClr val="990000"/>
    <a:srgbClr val="993300"/>
    <a:srgbClr val="D39E6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3716" autoAdjust="0"/>
  </p:normalViewPr>
  <p:slideViewPr>
    <p:cSldViewPr>
      <p:cViewPr varScale="1">
        <p:scale>
          <a:sx n="70" d="100"/>
          <a:sy n="70" d="100"/>
        </p:scale>
        <p:origin x="134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Times New Roman" pitchFamily="18" charset="0"/>
              </a:defRPr>
            </a:lvl1pPr>
          </a:lstStyle>
          <a:p>
            <a:pPr>
              <a:defRPr/>
            </a:pPr>
            <a:endParaRPr lang="es-ES"/>
          </a:p>
        </p:txBody>
      </p:sp>
      <p:sp>
        <p:nvSpPr>
          <p:cNvPr id="9523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Times New Roman" pitchFamily="18" charset="0"/>
              </a:defRPr>
            </a:lvl1pPr>
          </a:lstStyle>
          <a:p>
            <a:pPr>
              <a:defRPr/>
            </a:pPr>
            <a:endParaRPr lang="es-ES"/>
          </a:p>
        </p:txBody>
      </p:sp>
      <p:sp>
        <p:nvSpPr>
          <p:cNvPr id="3584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9523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Times New Roman" pitchFamily="18" charset="0"/>
              </a:defRPr>
            </a:lvl1pPr>
          </a:lstStyle>
          <a:p>
            <a:pPr>
              <a:defRPr/>
            </a:pPr>
            <a:endParaRPr lang="es-ES"/>
          </a:p>
        </p:txBody>
      </p:sp>
      <p:sp>
        <p:nvSpPr>
          <p:cNvPr id="9523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Times New Roman" pitchFamily="18" charset="0"/>
                <a:cs typeface="Arial" charset="0"/>
              </a:defRPr>
            </a:lvl1pPr>
          </a:lstStyle>
          <a:p>
            <a:pPr>
              <a:defRPr/>
            </a:pPr>
            <a:fld id="{DA2B3FE2-D6F2-4D36-B4A9-CC72AD71D9F4}" type="slidenum">
              <a:rPr lang="es-ES"/>
              <a:pPr>
                <a:defRPr/>
              </a:pPr>
              <a:t>‹Nº›</a:t>
            </a:fld>
            <a:endParaRPr lang="es-ES"/>
          </a:p>
        </p:txBody>
      </p:sp>
    </p:spTree>
    <p:extLst>
      <p:ext uri="{BB962C8B-B14F-4D97-AF65-F5344CB8AC3E}">
        <p14:creationId xmlns:p14="http://schemas.microsoft.com/office/powerpoint/2010/main" val="1672189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1</a:t>
            </a:fld>
            <a:endParaRPr lang="es-ES"/>
          </a:p>
        </p:txBody>
      </p:sp>
    </p:spTree>
    <p:extLst>
      <p:ext uri="{BB962C8B-B14F-4D97-AF65-F5344CB8AC3E}">
        <p14:creationId xmlns:p14="http://schemas.microsoft.com/office/powerpoint/2010/main" val="413665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10</a:t>
            </a:fld>
            <a:endParaRPr lang="es-ES"/>
          </a:p>
        </p:txBody>
      </p:sp>
    </p:spTree>
    <p:extLst>
      <p:ext uri="{BB962C8B-B14F-4D97-AF65-F5344CB8AC3E}">
        <p14:creationId xmlns:p14="http://schemas.microsoft.com/office/powerpoint/2010/main" val="223936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11</a:t>
            </a:fld>
            <a:endParaRPr lang="es-ES"/>
          </a:p>
        </p:txBody>
      </p:sp>
    </p:spTree>
    <p:extLst>
      <p:ext uri="{BB962C8B-B14F-4D97-AF65-F5344CB8AC3E}">
        <p14:creationId xmlns:p14="http://schemas.microsoft.com/office/powerpoint/2010/main" val="299122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12</a:t>
            </a:fld>
            <a:endParaRPr lang="es-ES"/>
          </a:p>
        </p:txBody>
      </p:sp>
    </p:spTree>
    <p:extLst>
      <p:ext uri="{BB962C8B-B14F-4D97-AF65-F5344CB8AC3E}">
        <p14:creationId xmlns:p14="http://schemas.microsoft.com/office/powerpoint/2010/main" val="847074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13</a:t>
            </a:fld>
            <a:endParaRPr lang="es-ES"/>
          </a:p>
        </p:txBody>
      </p:sp>
    </p:spTree>
    <p:extLst>
      <p:ext uri="{BB962C8B-B14F-4D97-AF65-F5344CB8AC3E}">
        <p14:creationId xmlns:p14="http://schemas.microsoft.com/office/powerpoint/2010/main" val="358142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14</a:t>
            </a:fld>
            <a:endParaRPr lang="es-ES"/>
          </a:p>
        </p:txBody>
      </p:sp>
    </p:spTree>
    <p:extLst>
      <p:ext uri="{BB962C8B-B14F-4D97-AF65-F5344CB8AC3E}">
        <p14:creationId xmlns:p14="http://schemas.microsoft.com/office/powerpoint/2010/main" val="1390452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15</a:t>
            </a:fld>
            <a:endParaRPr lang="es-ES"/>
          </a:p>
        </p:txBody>
      </p:sp>
    </p:spTree>
    <p:extLst>
      <p:ext uri="{BB962C8B-B14F-4D97-AF65-F5344CB8AC3E}">
        <p14:creationId xmlns:p14="http://schemas.microsoft.com/office/powerpoint/2010/main" val="428204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16</a:t>
            </a:fld>
            <a:endParaRPr lang="es-ES"/>
          </a:p>
        </p:txBody>
      </p:sp>
    </p:spTree>
    <p:extLst>
      <p:ext uri="{BB962C8B-B14F-4D97-AF65-F5344CB8AC3E}">
        <p14:creationId xmlns:p14="http://schemas.microsoft.com/office/powerpoint/2010/main" val="4097907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17</a:t>
            </a:fld>
            <a:endParaRPr lang="es-ES"/>
          </a:p>
        </p:txBody>
      </p:sp>
    </p:spTree>
    <p:extLst>
      <p:ext uri="{BB962C8B-B14F-4D97-AF65-F5344CB8AC3E}">
        <p14:creationId xmlns:p14="http://schemas.microsoft.com/office/powerpoint/2010/main" val="239852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18</a:t>
            </a:fld>
            <a:endParaRPr lang="es-ES"/>
          </a:p>
        </p:txBody>
      </p:sp>
    </p:spTree>
    <p:extLst>
      <p:ext uri="{BB962C8B-B14F-4D97-AF65-F5344CB8AC3E}">
        <p14:creationId xmlns:p14="http://schemas.microsoft.com/office/powerpoint/2010/main" val="19589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19</a:t>
            </a:fld>
            <a:endParaRPr lang="es-ES"/>
          </a:p>
        </p:txBody>
      </p:sp>
    </p:spTree>
    <p:extLst>
      <p:ext uri="{BB962C8B-B14F-4D97-AF65-F5344CB8AC3E}">
        <p14:creationId xmlns:p14="http://schemas.microsoft.com/office/powerpoint/2010/main" val="423806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pPr eaLnBrk="1" hangingPunct="1"/>
            <a:endParaRPr lang="es-ES" dirty="0"/>
          </a:p>
        </p:txBody>
      </p:sp>
      <p:sp>
        <p:nvSpPr>
          <p:cNvPr id="36868" name="3 Marcador de número de diapositiva"/>
          <p:cNvSpPr>
            <a:spLocks noGrp="1"/>
          </p:cNvSpPr>
          <p:nvPr>
            <p:ph type="sldNum" sz="quarter" idx="5"/>
          </p:nvPr>
        </p:nvSpPr>
        <p:spPr>
          <a:noFill/>
        </p:spPr>
        <p:txBody>
          <a:bodyPr/>
          <a:lstStyle/>
          <a:p>
            <a:fld id="{54E324A7-49AE-48B5-8121-025426CA13B7}" type="slidenum">
              <a:rPr lang="es-ES" smtClean="0"/>
              <a:pPr/>
              <a:t>2</a:t>
            </a:fld>
            <a:endParaRPr lang="es-ES"/>
          </a:p>
        </p:txBody>
      </p:sp>
    </p:spTree>
    <p:extLst>
      <p:ext uri="{BB962C8B-B14F-4D97-AF65-F5344CB8AC3E}">
        <p14:creationId xmlns:p14="http://schemas.microsoft.com/office/powerpoint/2010/main" val="250237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20</a:t>
            </a:fld>
            <a:endParaRPr lang="es-ES"/>
          </a:p>
        </p:txBody>
      </p:sp>
    </p:spTree>
    <p:extLst>
      <p:ext uri="{BB962C8B-B14F-4D97-AF65-F5344CB8AC3E}">
        <p14:creationId xmlns:p14="http://schemas.microsoft.com/office/powerpoint/2010/main" val="2950995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21</a:t>
            </a:fld>
            <a:endParaRPr lang="es-ES"/>
          </a:p>
        </p:txBody>
      </p:sp>
    </p:spTree>
    <p:extLst>
      <p:ext uri="{BB962C8B-B14F-4D97-AF65-F5344CB8AC3E}">
        <p14:creationId xmlns:p14="http://schemas.microsoft.com/office/powerpoint/2010/main" val="2951733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22</a:t>
            </a:fld>
            <a:endParaRPr lang="es-ES"/>
          </a:p>
        </p:txBody>
      </p:sp>
    </p:spTree>
    <p:extLst>
      <p:ext uri="{BB962C8B-B14F-4D97-AF65-F5344CB8AC3E}">
        <p14:creationId xmlns:p14="http://schemas.microsoft.com/office/powerpoint/2010/main" val="3588604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23</a:t>
            </a:fld>
            <a:endParaRPr lang="es-ES"/>
          </a:p>
        </p:txBody>
      </p:sp>
    </p:spTree>
    <p:extLst>
      <p:ext uri="{BB962C8B-B14F-4D97-AF65-F5344CB8AC3E}">
        <p14:creationId xmlns:p14="http://schemas.microsoft.com/office/powerpoint/2010/main" val="21572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24</a:t>
            </a:fld>
            <a:endParaRPr lang="es-ES"/>
          </a:p>
        </p:txBody>
      </p:sp>
    </p:spTree>
    <p:extLst>
      <p:ext uri="{BB962C8B-B14F-4D97-AF65-F5344CB8AC3E}">
        <p14:creationId xmlns:p14="http://schemas.microsoft.com/office/powerpoint/2010/main" val="64741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25</a:t>
            </a:fld>
            <a:endParaRPr lang="es-ES"/>
          </a:p>
        </p:txBody>
      </p:sp>
    </p:spTree>
    <p:extLst>
      <p:ext uri="{BB962C8B-B14F-4D97-AF65-F5344CB8AC3E}">
        <p14:creationId xmlns:p14="http://schemas.microsoft.com/office/powerpoint/2010/main" val="1886064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26</a:t>
            </a:fld>
            <a:endParaRPr lang="es-ES"/>
          </a:p>
        </p:txBody>
      </p:sp>
    </p:spTree>
    <p:extLst>
      <p:ext uri="{BB962C8B-B14F-4D97-AF65-F5344CB8AC3E}">
        <p14:creationId xmlns:p14="http://schemas.microsoft.com/office/powerpoint/2010/main" val="3678471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27</a:t>
            </a:fld>
            <a:endParaRPr lang="es-ES"/>
          </a:p>
        </p:txBody>
      </p:sp>
    </p:spTree>
    <p:extLst>
      <p:ext uri="{BB962C8B-B14F-4D97-AF65-F5344CB8AC3E}">
        <p14:creationId xmlns:p14="http://schemas.microsoft.com/office/powerpoint/2010/main" val="315218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28</a:t>
            </a:fld>
            <a:endParaRPr lang="es-ES"/>
          </a:p>
        </p:txBody>
      </p:sp>
    </p:spTree>
    <p:extLst>
      <p:ext uri="{BB962C8B-B14F-4D97-AF65-F5344CB8AC3E}">
        <p14:creationId xmlns:p14="http://schemas.microsoft.com/office/powerpoint/2010/main" val="2379500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29</a:t>
            </a:fld>
            <a:endParaRPr lang="es-ES"/>
          </a:p>
        </p:txBody>
      </p:sp>
    </p:spTree>
    <p:extLst>
      <p:ext uri="{BB962C8B-B14F-4D97-AF65-F5344CB8AC3E}">
        <p14:creationId xmlns:p14="http://schemas.microsoft.com/office/powerpoint/2010/main" val="115382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a:t>
            </a:fld>
            <a:endParaRPr lang="es-ES"/>
          </a:p>
        </p:txBody>
      </p:sp>
    </p:spTree>
    <p:extLst>
      <p:ext uri="{BB962C8B-B14F-4D97-AF65-F5344CB8AC3E}">
        <p14:creationId xmlns:p14="http://schemas.microsoft.com/office/powerpoint/2010/main" val="3660409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30</a:t>
            </a:fld>
            <a:endParaRPr lang="es-ES"/>
          </a:p>
        </p:txBody>
      </p:sp>
    </p:spTree>
    <p:extLst>
      <p:ext uri="{BB962C8B-B14F-4D97-AF65-F5344CB8AC3E}">
        <p14:creationId xmlns:p14="http://schemas.microsoft.com/office/powerpoint/2010/main" val="2745682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31</a:t>
            </a:fld>
            <a:endParaRPr lang="es-ES"/>
          </a:p>
        </p:txBody>
      </p:sp>
    </p:spTree>
    <p:extLst>
      <p:ext uri="{BB962C8B-B14F-4D97-AF65-F5344CB8AC3E}">
        <p14:creationId xmlns:p14="http://schemas.microsoft.com/office/powerpoint/2010/main" val="114763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32</a:t>
            </a:fld>
            <a:endParaRPr lang="es-ES"/>
          </a:p>
        </p:txBody>
      </p:sp>
    </p:spTree>
    <p:extLst>
      <p:ext uri="{BB962C8B-B14F-4D97-AF65-F5344CB8AC3E}">
        <p14:creationId xmlns:p14="http://schemas.microsoft.com/office/powerpoint/2010/main" val="1280683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33</a:t>
            </a:fld>
            <a:endParaRPr lang="es-ES"/>
          </a:p>
        </p:txBody>
      </p:sp>
    </p:spTree>
    <p:extLst>
      <p:ext uri="{BB962C8B-B14F-4D97-AF65-F5344CB8AC3E}">
        <p14:creationId xmlns:p14="http://schemas.microsoft.com/office/powerpoint/2010/main" val="53170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34</a:t>
            </a:fld>
            <a:endParaRPr lang="es-ES"/>
          </a:p>
        </p:txBody>
      </p:sp>
    </p:spTree>
    <p:extLst>
      <p:ext uri="{BB962C8B-B14F-4D97-AF65-F5344CB8AC3E}">
        <p14:creationId xmlns:p14="http://schemas.microsoft.com/office/powerpoint/2010/main" val="487346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35</a:t>
            </a:fld>
            <a:endParaRPr lang="es-ES"/>
          </a:p>
        </p:txBody>
      </p:sp>
    </p:spTree>
    <p:extLst>
      <p:ext uri="{BB962C8B-B14F-4D97-AF65-F5344CB8AC3E}">
        <p14:creationId xmlns:p14="http://schemas.microsoft.com/office/powerpoint/2010/main" val="229747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4</a:t>
            </a:fld>
            <a:endParaRPr lang="es-ES"/>
          </a:p>
        </p:txBody>
      </p:sp>
    </p:spTree>
    <p:extLst>
      <p:ext uri="{BB962C8B-B14F-4D97-AF65-F5344CB8AC3E}">
        <p14:creationId xmlns:p14="http://schemas.microsoft.com/office/powerpoint/2010/main" val="163246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5</a:t>
            </a:fld>
            <a:endParaRPr lang="es-ES"/>
          </a:p>
        </p:txBody>
      </p:sp>
    </p:spTree>
    <p:extLst>
      <p:ext uri="{BB962C8B-B14F-4D97-AF65-F5344CB8AC3E}">
        <p14:creationId xmlns:p14="http://schemas.microsoft.com/office/powerpoint/2010/main" val="251690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6</a:t>
            </a:fld>
            <a:endParaRPr lang="es-ES"/>
          </a:p>
        </p:txBody>
      </p:sp>
    </p:spTree>
    <p:extLst>
      <p:ext uri="{BB962C8B-B14F-4D97-AF65-F5344CB8AC3E}">
        <p14:creationId xmlns:p14="http://schemas.microsoft.com/office/powerpoint/2010/main" val="2877102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7</a:t>
            </a:fld>
            <a:endParaRPr lang="es-ES"/>
          </a:p>
        </p:txBody>
      </p:sp>
    </p:spTree>
    <p:extLst>
      <p:ext uri="{BB962C8B-B14F-4D97-AF65-F5344CB8AC3E}">
        <p14:creationId xmlns:p14="http://schemas.microsoft.com/office/powerpoint/2010/main" val="54700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8</a:t>
            </a:fld>
            <a:endParaRPr lang="es-ES"/>
          </a:p>
        </p:txBody>
      </p:sp>
    </p:spTree>
    <p:extLst>
      <p:ext uri="{BB962C8B-B14F-4D97-AF65-F5344CB8AC3E}">
        <p14:creationId xmlns:p14="http://schemas.microsoft.com/office/powerpoint/2010/main" val="69261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a:ln/>
        </p:spPr>
      </p:sp>
      <p:sp>
        <p:nvSpPr>
          <p:cNvPr id="39939" name="2 Marcador de notas"/>
          <p:cNvSpPr>
            <a:spLocks noGrp="1"/>
          </p:cNvSpPr>
          <p:nvPr>
            <p:ph type="body" idx="1"/>
          </p:nvPr>
        </p:nvSpPr>
        <p:spPr>
          <a:noFill/>
          <a:ln/>
        </p:spPr>
        <p:txBody>
          <a:bodyPr/>
          <a:lstStyle/>
          <a:p>
            <a:endParaRPr lang="es-MX" dirty="0"/>
          </a:p>
        </p:txBody>
      </p:sp>
      <p:sp>
        <p:nvSpPr>
          <p:cNvPr id="39940" name="3 Marcador de número de diapositiva"/>
          <p:cNvSpPr>
            <a:spLocks noGrp="1"/>
          </p:cNvSpPr>
          <p:nvPr>
            <p:ph type="sldNum" sz="quarter" idx="5"/>
          </p:nvPr>
        </p:nvSpPr>
        <p:spPr>
          <a:noFill/>
        </p:spPr>
        <p:txBody>
          <a:bodyPr/>
          <a:lstStyle/>
          <a:p>
            <a:fld id="{636557FF-6B5A-48EE-A114-3BF6D16500C5}" type="slidenum">
              <a:rPr lang="es-ES" smtClean="0"/>
              <a:pPr/>
              <a:t>9</a:t>
            </a:fld>
            <a:endParaRPr lang="es-ES"/>
          </a:p>
        </p:txBody>
      </p:sp>
    </p:spTree>
    <p:extLst>
      <p:ext uri="{BB962C8B-B14F-4D97-AF65-F5344CB8AC3E}">
        <p14:creationId xmlns:p14="http://schemas.microsoft.com/office/powerpoint/2010/main" val="144396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a:t>Haga clic para modificar el estilo de título del patrón</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a:t>Haga clic para modificar el estilo de subtítulo del patrón</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22570BE-541E-4247-A3B6-BDB7741F2FEC}" type="slidenum">
              <a:rPr lang="es-ES"/>
              <a:pPr>
                <a:defRPr/>
              </a:pPr>
              <a:t>‹Nº›</a:t>
            </a:fld>
            <a:endParaRPr lang="es-E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C9022DD-AE96-4487-9B76-6329EAD32B4D}" type="slidenum">
              <a:rPr lang="es-ES"/>
              <a:pPr>
                <a:defRPr/>
              </a:pPr>
              <a:t>‹Nº›</a:t>
            </a:fld>
            <a:endParaRPr lang="es-E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595259-AA09-4D75-A5A7-5EC15A0067B3}" type="slidenum">
              <a:rPr lang="es-ES"/>
              <a:pPr>
                <a:defRPr/>
              </a:pPr>
              <a:t>‹Nº›</a:t>
            </a:fld>
            <a:endParaRPr lang="es-E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910D16C-880A-4DA8-8A5F-5BAD0DF79994}" type="slidenum">
              <a:rPr lang="es-ES"/>
              <a:pPr>
                <a:defRPr/>
              </a:pPr>
              <a:t>‹Nº›</a:t>
            </a:fld>
            <a:endParaRPr lang="es-E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54A463-1E87-45C9-BD62-5CA6CA4C6917}" type="slidenum">
              <a:rPr lang="es-ES"/>
              <a:pPr>
                <a:defRPr/>
              </a:pPr>
              <a:t>‹Nº›</a:t>
            </a:fld>
            <a:endParaRPr lang="es-E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4E2848F-A841-46BC-B172-CE026C1F9FA5}" type="slidenum">
              <a:rPr lang="es-ES"/>
              <a:pPr>
                <a:defRPr/>
              </a:pPr>
              <a:t>‹Nº›</a:t>
            </a:fld>
            <a:endParaRPr lang="es-E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4EDDC213-2C50-423B-AF9B-4F05357D0634}" type="slidenum">
              <a:rPr lang="es-ES"/>
              <a:pPr>
                <a:defRPr/>
              </a:pPr>
              <a:t>‹Nº›</a:t>
            </a:fld>
            <a:endParaRPr lang="es-E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245AE1-416A-417A-97F2-9BCEB67B141C}" type="slidenum">
              <a:rPr lang="es-ES"/>
              <a:pPr>
                <a:defRPr/>
              </a:pPr>
              <a:t>‹Nº›</a:t>
            </a:fld>
            <a:endParaRPr lang="es-E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1EAF0FEA-7E03-4FBD-BBFE-A3272BADD055}" type="slidenum">
              <a:rPr lang="es-ES"/>
              <a:pPr>
                <a:defRPr/>
              </a:pPr>
              <a:t>‹Nº›</a:t>
            </a:fld>
            <a:endParaRPr lang="es-E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CBAD47-0E4F-4AE2-BB22-8F1059A2A1F3}" type="slidenum">
              <a:rPr lang="es-ES"/>
              <a:pPr>
                <a:defRPr/>
              </a:pPr>
              <a:t>‹Nº›</a:t>
            </a:fld>
            <a:endParaRPr lang="es-E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88F184D-ACB9-475C-918F-9F7442113600}" type="slidenum">
              <a:rPr lang="es-ES"/>
              <a:pPr>
                <a:defRPr/>
              </a:pPr>
              <a:t>‹Nº›</a:t>
            </a:fld>
            <a:endParaRPr lang="es-E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20000" t="16000" r="20000" b="6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5BBED0-C0BA-457A-AF09-682D7692D39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51521" y="6063679"/>
            <a:ext cx="8640959" cy="46166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smtClean="0"/>
              <a:t>Setiembre, </a:t>
            </a:r>
            <a:r>
              <a:rPr lang="es-ES" sz="2400" b="1" dirty="0"/>
              <a:t>2020</a:t>
            </a:r>
          </a:p>
        </p:txBody>
      </p:sp>
      <p:sp>
        <p:nvSpPr>
          <p:cNvPr id="9" name="Text Box 2"/>
          <p:cNvSpPr txBox="1">
            <a:spLocks noChangeArrowheads="1"/>
          </p:cNvSpPr>
          <p:nvPr/>
        </p:nvSpPr>
        <p:spPr bwMode="auto">
          <a:xfrm>
            <a:off x="273175" y="2461765"/>
            <a:ext cx="8654813" cy="1754326"/>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smtClean="0">
                <a:solidFill>
                  <a:schemeClr val="bg1"/>
                </a:solidFill>
              </a:rPr>
              <a:t>Proceso de registro de Sociedades Emisoras y Emisoras de Capital Abierto</a:t>
            </a:r>
          </a:p>
        </p:txBody>
      </p:sp>
      <p:sp>
        <p:nvSpPr>
          <p:cNvPr id="11" name="10 Rectángulo"/>
          <p:cNvSpPr/>
          <p:nvPr/>
        </p:nvSpPr>
        <p:spPr bwMode="auto">
          <a:xfrm>
            <a:off x="8410078" y="2770351"/>
            <a:ext cx="517910" cy="1116000"/>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2" y="0"/>
            <a:ext cx="5197875" cy="2924944"/>
          </a:xfrm>
          <a:prstGeom prst="rect">
            <a:avLst/>
          </a:prstGeom>
        </p:spPr>
      </p:pic>
      <p:sp>
        <p:nvSpPr>
          <p:cNvPr id="7" name="Text Box 2"/>
          <p:cNvSpPr txBox="1">
            <a:spLocks noChangeArrowheads="1"/>
          </p:cNvSpPr>
          <p:nvPr/>
        </p:nvSpPr>
        <p:spPr bwMode="auto">
          <a:xfrm>
            <a:off x="237667" y="4732545"/>
            <a:ext cx="8654813" cy="907941"/>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2400" b="1" dirty="0" smtClean="0">
                <a:solidFill>
                  <a:schemeClr val="bg1"/>
                </a:solidFill>
              </a:rPr>
              <a:t>Marcos Javier Franco Rivas</a:t>
            </a:r>
          </a:p>
          <a:p>
            <a:pPr algn="ctr">
              <a:spcBef>
                <a:spcPts val="600"/>
              </a:spcBef>
            </a:pPr>
            <a:r>
              <a:rPr lang="es-ES" sz="2400" b="1" dirty="0" smtClean="0">
                <a:solidFill>
                  <a:schemeClr val="bg1"/>
                </a:solidFill>
              </a:rPr>
              <a:t>Analista de la Dirección de Registro y Control</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t>w)</a:t>
            </a:r>
            <a:r>
              <a:rPr lang="es-PY" sz="2000" dirty="0"/>
              <a:t> Declaración jurada suscripta por sus Representantes Legales, Directores, Síndicos y Gerentes, en que éstos afirmen no hallarse comprendidos en las causales de inhabilidad establecidas en la Ley del Mercado de </a:t>
            </a:r>
            <a:r>
              <a:rPr lang="es-PY" sz="2000" dirty="0" smtClean="0"/>
              <a:t>Valores;</a:t>
            </a:r>
          </a:p>
          <a:p>
            <a:pPr algn="just">
              <a:buNone/>
            </a:pPr>
            <a:r>
              <a:rPr lang="es-PY" sz="2000" b="1" dirty="0" smtClean="0">
                <a:latin typeface="+mj-lt"/>
              </a:rPr>
              <a:t>x</a:t>
            </a:r>
            <a:r>
              <a:rPr lang="es-PY" sz="2000" b="1" dirty="0">
                <a:latin typeface="+mj-lt"/>
              </a:rPr>
              <a:t>)</a:t>
            </a:r>
            <a:r>
              <a:rPr lang="es-PY" sz="2000" dirty="0">
                <a:latin typeface="+mj-lt"/>
              </a:rPr>
              <a:t> Manifestación suscripta por representantes legales, directores, síndicos y gerentes en carácter de declaración jurada que no cuentan con condena firme sobre hechos punibles contra el patrimonio y relaciones jurídicas a nivel nacional o en el extranjero; </a:t>
            </a:r>
          </a:p>
          <a:p>
            <a:pPr algn="just">
              <a:buNone/>
            </a:pPr>
            <a:r>
              <a:rPr lang="es-PY" sz="2000" b="1" dirty="0">
                <a:latin typeface="+mj-lt"/>
              </a:rPr>
              <a:t>y)</a:t>
            </a:r>
            <a:r>
              <a:rPr lang="es-PY" sz="2000" dirty="0">
                <a:latin typeface="+mj-lt"/>
              </a:rPr>
              <a:t> Cualquier otra información que la Comisión estime pertinente. Para lo establecido en los incisos r), s), w) y, x), la Comisión podrá disponer el formato de presentación, a través de Circulares</a:t>
            </a:r>
            <a:r>
              <a:rPr lang="es-PY" sz="2000" dirty="0" smtClean="0">
                <a:latin typeface="+mj-lt"/>
              </a:rPr>
              <a:t>.</a:t>
            </a:r>
          </a:p>
          <a:p>
            <a:pPr algn="just">
              <a:buNone/>
            </a:pPr>
            <a:r>
              <a:rPr lang="es-PY" sz="2000" b="1" u="sng" dirty="0" smtClean="0"/>
              <a:t>La </a:t>
            </a:r>
            <a:r>
              <a:rPr lang="es-PY" sz="2000" b="1" u="sng" dirty="0"/>
              <a:t>solicitud de registro y antecedentes que acompañan a la solicitud de registro, podrán ser remitidos en formato digital, con firma digital del Representante Legal de la sociedad a la dirección de correo electrónico cnv@cnv.gov.py, o ingresados en la Comisión Nacional de Valores en formato impreso.</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10914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2" name="Imagen 1"/>
          <p:cNvPicPr>
            <a:picLocks noChangeAspect="1"/>
          </p:cNvPicPr>
          <p:nvPr/>
        </p:nvPicPr>
        <p:blipFill>
          <a:blip r:embed="rId4"/>
          <a:stretch>
            <a:fillRect/>
          </a:stretch>
        </p:blipFill>
        <p:spPr>
          <a:xfrm>
            <a:off x="269875" y="962084"/>
            <a:ext cx="8636459" cy="5779284"/>
          </a:xfrm>
          <a:prstGeom prst="rect">
            <a:avLst/>
          </a:prstGeom>
        </p:spPr>
      </p:pic>
    </p:spTree>
    <p:extLst>
      <p:ext uri="{BB962C8B-B14F-4D97-AF65-F5344CB8AC3E}">
        <p14:creationId xmlns:p14="http://schemas.microsoft.com/office/powerpoint/2010/main" val="6578767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2: OTRAS PERSONAS JURÍDICAS</a:t>
            </a:r>
          </a:p>
          <a:p>
            <a:pPr algn="just">
              <a:buNone/>
            </a:pPr>
            <a:r>
              <a:rPr lang="es-PY" sz="2000" b="1" dirty="0" smtClean="0"/>
              <a:t>Sección 1</a:t>
            </a:r>
          </a:p>
          <a:p>
            <a:pPr algn="just">
              <a:buNone/>
            </a:pPr>
            <a:r>
              <a:rPr lang="es-PY" sz="2000" b="1" dirty="0" smtClean="0"/>
              <a:t>Artículo </a:t>
            </a:r>
            <a:r>
              <a:rPr lang="es-PY" sz="2000" b="1" dirty="0"/>
              <a:t>1°. De Otras Personas Jurídicas. </a:t>
            </a:r>
            <a:r>
              <a:rPr lang="es-PY" sz="2000" dirty="0"/>
              <a:t>Las disposiciones que regirán el procedimiento de inscripción de otras personas jurídicas que cuenten con un capital integrado no inferior a mil (1000) salarios mínimos que no sean sociedades anónimas, en el Registro de Emisores de la Comisión Nacional de Valores se ajustarán a lo dispuesto en esta Sección. </a:t>
            </a:r>
          </a:p>
          <a:p>
            <a:pPr algn="just">
              <a:buNone/>
            </a:pPr>
            <a:r>
              <a:rPr lang="es-PY" sz="2000" dirty="0"/>
              <a:t>En caso de que las mismas cuenten con un capital integrado no inferior a ciento cincuenta (150) salarios mínimos, e inferior a mil (1.000) salarios mínimos, podrán acogerse al régimen especial para pequeñas y medianas empresas (pymes). </a:t>
            </a:r>
            <a:endParaRPr lang="es-PY" sz="2000" dirty="0" smtClean="0"/>
          </a:p>
          <a:p>
            <a:pPr algn="just">
              <a:buNone/>
            </a:pPr>
            <a:endParaRPr lang="es-PY" sz="2000" b="1" dirty="0" smtClean="0"/>
          </a:p>
          <a:p>
            <a:pPr algn="just">
              <a:buNone/>
            </a:pPr>
            <a:r>
              <a:rPr lang="es-PY" sz="2000" b="1" dirty="0" smtClean="0"/>
              <a:t>Artículo </a:t>
            </a:r>
            <a:r>
              <a:rPr lang="es-PY" sz="2000" b="1" dirty="0"/>
              <a:t>2°. Entidades supervisadas por otras autoridades administrativas. </a:t>
            </a:r>
            <a:r>
              <a:rPr lang="es-PY" sz="2000" dirty="0"/>
              <a:t>En cuanto al capital mínimo requerido quedarán sujetas a las exigencias propias establecidas en sus leyes especiales.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77537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latin typeface="+mj-lt"/>
              </a:rPr>
              <a:t>CAPÍTULO 4: DEL RÉGIMEN ESPECIAL PARA PEQUEÑAS Y MEDIANAS EMPRESAS (PYMES).</a:t>
            </a:r>
            <a:endParaRPr lang="es-PY" sz="2000" b="1" dirty="0">
              <a:latin typeface="+mj-lt"/>
            </a:endParaRPr>
          </a:p>
          <a:p>
            <a:pPr algn="just">
              <a:buNone/>
            </a:pPr>
            <a:r>
              <a:rPr lang="es-PY" sz="2000" b="1" dirty="0" smtClean="0">
                <a:latin typeface="+mj-lt"/>
              </a:rPr>
              <a:t>Sección 1. Disposición General</a:t>
            </a:r>
          </a:p>
          <a:p>
            <a:pPr algn="just">
              <a:buNone/>
            </a:pPr>
            <a:r>
              <a:rPr lang="es-PY" sz="2000" b="1" dirty="0">
                <a:latin typeface="+mj-lt"/>
              </a:rPr>
              <a:t>Artículo 1°. Ámbito de Aplicación. </a:t>
            </a:r>
            <a:r>
              <a:rPr lang="es-PY" sz="2000" dirty="0">
                <a:latin typeface="+mj-lt"/>
              </a:rPr>
              <a:t>Para las entidades que cuenten con un capital integrado no inferior a ciento cincuenta (150) salarios mínimos, e inferior a mil (1000) salarios mínimos, que deseen ser Sociedades Emisoras o Sociedades Anónimas Emisoras de Capital Abierto con acciones escriturales</a:t>
            </a:r>
            <a:r>
              <a:rPr lang="es-PY" sz="2000" dirty="0" smtClean="0">
                <a:latin typeface="+mj-lt"/>
              </a:rPr>
              <a:t>.</a:t>
            </a:r>
          </a:p>
          <a:p>
            <a:pPr algn="just">
              <a:buNone/>
            </a:pPr>
            <a:endParaRPr lang="es-PY" sz="2000" dirty="0" smtClean="0">
              <a:latin typeface="+mj-lt"/>
            </a:endParaRPr>
          </a:p>
          <a:p>
            <a:pPr algn="just">
              <a:buNone/>
            </a:pPr>
            <a:r>
              <a:rPr lang="es-PY" sz="2000" b="1" dirty="0"/>
              <a:t>Artículo 2°. Limitaciones para la Emisión. </a:t>
            </a:r>
            <a:r>
              <a:rPr lang="es-PY" sz="2000" dirty="0"/>
              <a:t>Estas personas jurídicas podrán emitir títulos representativos de deuda o acciones escriturales, estas últimas para el caso de sociedades anónimas emisoras de capital abierto, y deberán ser colocados entre inversionistas calificados, y a través de una Bolsa de Valores. En caso que la emisión cuente con una calificación de riesgo, o garantías eficaces a satisfacción de la Comisión, podrá ser colocada al público.</a:t>
            </a:r>
            <a:endParaRPr lang="es-PY" sz="2000" dirty="0" smtClean="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51692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609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1900" b="1" dirty="0" smtClean="0">
                <a:latin typeface="+mj-lt"/>
              </a:rPr>
              <a:t>CAPÍTULO 5: DE LOS ORGANISMOS MULTILATERALES</a:t>
            </a:r>
          </a:p>
          <a:p>
            <a:pPr algn="just">
              <a:buNone/>
            </a:pPr>
            <a:r>
              <a:rPr lang="es-PY" sz="1900" b="1" dirty="0" smtClean="0">
                <a:latin typeface="+mj-lt"/>
              </a:rPr>
              <a:t>Sección 1: Del Registro</a:t>
            </a:r>
          </a:p>
          <a:p>
            <a:pPr algn="just">
              <a:buNone/>
            </a:pPr>
            <a:r>
              <a:rPr lang="es-PY" sz="1900" b="1" dirty="0"/>
              <a:t>Artículo 1°. Solicitud de Registro de Organismos Multilaterales: </a:t>
            </a:r>
            <a:r>
              <a:rPr lang="es-PY" sz="1900" dirty="0"/>
              <a:t>Para el registro como emisor los Organismos Multilaterales, deberá presentarse cuanto sigue: </a:t>
            </a:r>
          </a:p>
          <a:p>
            <a:pPr algn="just">
              <a:buNone/>
            </a:pPr>
            <a:r>
              <a:rPr lang="es-PY" sz="1900" dirty="0"/>
              <a:t>a) Nota de solicitud de inscripción: Solicitar por nota la inscripción en el registro de la Comisión Nacional de Valores como Emisor del Organismo Multilateral, la cual debe estar firmada por el representante del organismo debidamente habilitado, debe contener además una declaración sobre la veracidad de los datos, antecedentes e informaciones proporcionados para la inscripción, y que se someterán al régimen legal y reglamentario vigente en la República del Paraguay. </a:t>
            </a:r>
          </a:p>
          <a:p>
            <a:pPr algn="just">
              <a:buNone/>
            </a:pPr>
            <a:r>
              <a:rPr lang="es-PY" sz="1900" dirty="0"/>
              <a:t>A la solicitud debe acompañar la siguiente información y documentación: </a:t>
            </a:r>
          </a:p>
          <a:p>
            <a:pPr algn="just">
              <a:buNone/>
            </a:pPr>
            <a:r>
              <a:rPr lang="es-PY" sz="1900" dirty="0"/>
              <a:t>1) Datos del organismo, señalando su sede y dirección principal, teléfono, correo electrónico y domicilio constituido en nuestro país, conformación y breve reseña histórica. </a:t>
            </a:r>
          </a:p>
          <a:p>
            <a:pPr algn="just">
              <a:buNone/>
            </a:pPr>
            <a:r>
              <a:rPr lang="es-PY" sz="1900" dirty="0"/>
              <a:t>2) Indicación del tratado, convenio o acuerdo internacional donde conste que la República del Paraguay sea miembro o parte del Organismo Multilateral</a:t>
            </a:r>
            <a:r>
              <a:rPr lang="es-PY" sz="2000" dirty="0"/>
              <a:t> </a:t>
            </a:r>
          </a:p>
          <a:p>
            <a:pPr algn="just">
              <a:buNone/>
            </a:pPr>
            <a:r>
              <a:rPr lang="es-PY" sz="2000" dirty="0" smtClean="0"/>
              <a:t>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739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PY" sz="2000" dirty="0" smtClean="0"/>
              <a:t>3</a:t>
            </a:r>
            <a:r>
              <a:rPr lang="es-PY" sz="2000" dirty="0"/>
              <a:t>) Representantes legales y/o convencionales en nuestro país, debiendo acompañar el documento en donde conste la designación, copia autenticada del documento de identidad de los mismos, y registro de firmas. </a:t>
            </a:r>
          </a:p>
          <a:p>
            <a:pPr>
              <a:buNone/>
            </a:pPr>
            <a:r>
              <a:rPr lang="es-PY" sz="2000" dirty="0"/>
              <a:t>4) Calificación de Riesgo de parte de una agencia calificadora de riesgo reconocida internacionalmente a criterio de la CNV, con una antigüedad no superior a los 12 (doce) meses a la fecha de la solicitud. La misma deberá ser presentada en idioma español o traducida en dicho idioma por un traductor público debidamente habilitado en nuestro país. </a:t>
            </a:r>
          </a:p>
          <a:p>
            <a:pPr>
              <a:buNone/>
            </a:pPr>
            <a:r>
              <a:rPr lang="es-PY" sz="2000" dirty="0"/>
              <a:t>5) Copia Autenticada del documento donde conste la decisión del Organismo de solicitar el registro como emisor. </a:t>
            </a:r>
          </a:p>
          <a:p>
            <a:pPr>
              <a:buNone/>
            </a:pPr>
            <a:r>
              <a:rPr lang="es-PY" sz="2000" dirty="0"/>
              <a:t>6) Estados financieros correspondientes a los dos (2) últimos ejercicios cerrados aprobados por la autoridad competente del organismo. </a:t>
            </a:r>
          </a:p>
          <a:p>
            <a:pPr>
              <a:buNone/>
            </a:pPr>
            <a:r>
              <a:rPr lang="es-PY" sz="2000" dirty="0"/>
              <a:t>7) Las demás informaciones o documentaciones que requiera la CNV. </a:t>
            </a:r>
          </a:p>
          <a:p>
            <a:pPr algn="just">
              <a:buNone/>
            </a:pPr>
            <a:r>
              <a:rPr lang="es-PY" sz="2000" dirty="0" smtClean="0"/>
              <a:t>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4400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6: EMISORES EXTRANJEROS LISTADOS EN BOLSAS EXTRANJERAS</a:t>
            </a:r>
          </a:p>
          <a:p>
            <a:pPr algn="just">
              <a:buNone/>
            </a:pPr>
            <a:r>
              <a:rPr lang="es-PY" sz="2000" b="1" dirty="0" smtClean="0"/>
              <a:t>Sección 1. Disposición General</a:t>
            </a:r>
          </a:p>
          <a:p>
            <a:pPr algn="just">
              <a:buNone/>
            </a:pPr>
            <a:r>
              <a:rPr lang="es-PY" sz="2000" b="1" dirty="0" smtClean="0"/>
              <a:t>Artículo </a:t>
            </a:r>
            <a:r>
              <a:rPr lang="es-PY" sz="2000" b="1" dirty="0"/>
              <a:t>1°. Ámbito de Aplicación. </a:t>
            </a:r>
            <a:r>
              <a:rPr lang="es-PY" sz="2000" dirty="0"/>
              <a:t>Podrán registrarse como Emisores y hacer emisiones de oferta pública las entidades constituidas en el extranjero listado en bolsas extranjeras, y las cuales se encuentren bajo autoridades de control de países miembros ordinarios de la IOSCO, el Instituto Iberoamericano del Mercado de Valores o del MERCOSUR</a:t>
            </a:r>
            <a:r>
              <a:rPr lang="es-PY" sz="2000" dirty="0" smtClean="0"/>
              <a:t>.</a:t>
            </a:r>
          </a:p>
          <a:p>
            <a:pPr algn="just">
              <a:buNone/>
            </a:pPr>
            <a:endParaRPr lang="es-PY" sz="2000" b="1" dirty="0" smtClean="0">
              <a:latin typeface="+mj-lt"/>
            </a:endParaRPr>
          </a:p>
          <a:p>
            <a:pPr algn="just">
              <a:buNone/>
            </a:pPr>
            <a:r>
              <a:rPr lang="es-PY" sz="2000" b="1" dirty="0" smtClean="0">
                <a:latin typeface="+mj-lt"/>
              </a:rPr>
              <a:t>CAPÍTULO 7: DEL REGISTRO DE ENTIDADES FINANCIERAS EMISORAS DE BONOS SUBORDINADOS Y EMISORAS DE BONOS DE ENTIDADES DE INTERMEDIACIÓN FINANCIERA AUTORIZADOS POR EL BANCO CENTRAL DEL PARAGUAY</a:t>
            </a:r>
          </a:p>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8916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8: DE LOS PLAZOS PARA SOLICITUDES DE REGISTRO</a:t>
            </a:r>
          </a:p>
          <a:p>
            <a:pPr algn="just">
              <a:buNone/>
            </a:pPr>
            <a:r>
              <a:rPr lang="es-PY" sz="2000" b="1" dirty="0"/>
              <a:t>Artículo 1°. Plazos. </a:t>
            </a:r>
            <a:r>
              <a:rPr lang="es-PY" sz="2000" dirty="0"/>
              <a:t>Las sociedades que soliciten su inscripción en los registros de la CNV, en calidad de Emisoras o Emisoras de Capital Abierto, y/o de los títulos emitidos por éstas, deberán responder en un plazo no mayor a sesenta (60) días de notificada las observaciones realizadas por la Comisión surgidas de la verificación a los documentos presentados en el marco de su solicitud de inscripción. (Vía nota email, u otra plataforma electrónica habilitada por la Comisión). Cumplido el plazo mencionado, y si la sociedad no ha respondido a las observaciones notificadas por la CNV, la solicitud presentada automáticamente quedará sin efecto en los registros de la CNV, salvo que la recurrente haya solicitado y obtenido un plazo adicional por motivos debidamente fundados.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41354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251521" y="6063679"/>
            <a:ext cx="8640959" cy="461665"/>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s-ES" sz="2400" b="1" dirty="0" smtClean="0"/>
              <a:t>Setiembre, </a:t>
            </a:r>
            <a:r>
              <a:rPr lang="es-ES" sz="2400" b="1" dirty="0"/>
              <a:t>2020</a:t>
            </a:r>
          </a:p>
        </p:txBody>
      </p:sp>
      <p:sp>
        <p:nvSpPr>
          <p:cNvPr id="9" name="Text Box 2"/>
          <p:cNvSpPr txBox="1">
            <a:spLocks noChangeArrowheads="1"/>
          </p:cNvSpPr>
          <p:nvPr/>
        </p:nvSpPr>
        <p:spPr bwMode="auto">
          <a:xfrm>
            <a:off x="273175" y="2423292"/>
            <a:ext cx="8654813" cy="1831271"/>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smtClean="0">
                <a:solidFill>
                  <a:schemeClr val="bg1"/>
                </a:solidFill>
              </a:rPr>
              <a:t>INSTRUMENTOS FINANCIEROS</a:t>
            </a:r>
          </a:p>
          <a:p>
            <a:pPr algn="ctr">
              <a:spcBef>
                <a:spcPts val="600"/>
              </a:spcBef>
            </a:pPr>
            <a:r>
              <a:rPr lang="es-ES" sz="3600" b="1" dirty="0" smtClean="0">
                <a:solidFill>
                  <a:schemeClr val="bg1"/>
                </a:solidFill>
              </a:rPr>
              <a:t>Principales Aspectos, Requisitos y Cuidados a tener en cuenta</a:t>
            </a:r>
          </a:p>
        </p:txBody>
      </p:sp>
      <p:sp>
        <p:nvSpPr>
          <p:cNvPr id="11" name="10 Rectángulo"/>
          <p:cNvSpPr/>
          <p:nvPr/>
        </p:nvSpPr>
        <p:spPr bwMode="auto">
          <a:xfrm>
            <a:off x="8410078" y="2770351"/>
            <a:ext cx="517910" cy="1116000"/>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2" y="0"/>
            <a:ext cx="5197875" cy="2924944"/>
          </a:xfrm>
          <a:prstGeom prst="rect">
            <a:avLst/>
          </a:prstGeom>
        </p:spPr>
      </p:pic>
    </p:spTree>
    <p:extLst>
      <p:ext uri="{BB962C8B-B14F-4D97-AF65-F5344CB8AC3E}">
        <p14:creationId xmlns:p14="http://schemas.microsoft.com/office/powerpoint/2010/main" val="74209007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a:r>
              <a:rPr lang="es-PY" sz="2000" dirty="0" smtClean="0"/>
              <a:t>BONOS (Títulos Representativos de Deuda).</a:t>
            </a:r>
          </a:p>
          <a:p>
            <a:pPr marL="342900" indent="-342900" algn="just"/>
            <a:r>
              <a:rPr lang="es-PY" sz="2000" dirty="0" smtClean="0"/>
              <a:t>ACCIONES</a:t>
            </a:r>
          </a:p>
          <a:p>
            <a:pPr marL="342900" indent="-342900" algn="just"/>
            <a:endParaRPr lang="es-PY" sz="2000" dirty="0"/>
          </a:p>
          <a:p>
            <a:pPr algn="just">
              <a:buNone/>
            </a:pPr>
            <a:r>
              <a:rPr lang="es-PY" sz="2000" b="1" u="sng" dirty="0" smtClean="0"/>
              <a:t>SOCIEDADES ANÓNIMAS EMISORAS</a:t>
            </a:r>
            <a:r>
              <a:rPr lang="es-PY" sz="2000" dirty="0" smtClean="0"/>
              <a:t>: Pueden emitir BONOS</a:t>
            </a:r>
          </a:p>
          <a:p>
            <a:pPr algn="just">
              <a:buNone/>
            </a:pPr>
            <a:endParaRPr lang="es-PY" sz="2000" dirty="0"/>
          </a:p>
          <a:p>
            <a:pPr algn="just">
              <a:buNone/>
            </a:pPr>
            <a:r>
              <a:rPr lang="es-PY" sz="2000" b="1" u="sng" dirty="0" smtClean="0"/>
              <a:t>SOCIEDADES ANÓNIMAS EMISORAS DE CAPITAL ABIERTO</a:t>
            </a:r>
            <a:r>
              <a:rPr lang="es-PY" sz="2000" dirty="0" smtClean="0"/>
              <a:t>: Pueden emitir BONOS y ACCIONES</a:t>
            </a:r>
            <a:r>
              <a:rPr lang="es-PY" sz="2000" dirty="0"/>
              <a:t>.</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506238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503041" y="4725144"/>
            <a:ext cx="8640959" cy="1200329"/>
          </a:xfrm>
          <a:prstGeom prst="rect">
            <a:avLst/>
          </a:prstGeom>
          <a:noFill/>
          <a:ln w="12700" cap="sq">
            <a:noFill/>
            <a:miter lim="800000"/>
            <a:headEnd type="none" w="sm" len="sm"/>
            <a:tailEnd type="none" w="sm" len="sm"/>
          </a:ln>
        </p:spPr>
        <p:txBody>
          <a:bodyPr wrap="square">
            <a:spAutoFit/>
          </a:bodyPr>
          <a:lstStyle/>
          <a:p>
            <a:pPr algn="ctr"/>
            <a:r>
              <a:rPr lang="es-PY" sz="2400" b="1" u="sng" dirty="0" smtClean="0">
                <a:latin typeface="+mj-lt"/>
              </a:rPr>
              <a:t>TÍTULO </a:t>
            </a:r>
            <a:r>
              <a:rPr lang="es-PY" sz="2400" b="1" u="sng" dirty="0">
                <a:latin typeface="+mj-lt"/>
              </a:rPr>
              <a:t>4. DE LOS EMISORES</a:t>
            </a:r>
          </a:p>
          <a:p>
            <a:pPr algn="ctr"/>
            <a:r>
              <a:rPr lang="es-PY" sz="2400" b="1" dirty="0">
                <a:latin typeface="+mj-lt"/>
              </a:rPr>
              <a:t>DE LAS SOCIEDADES ANÓNIMAS EMISORAS Y EMISORAS DE CAPITAL ABIERTO</a:t>
            </a:r>
            <a:endParaRPr lang="es-ES" sz="2400" b="1" dirty="0">
              <a:latin typeface="+mj-lt"/>
            </a:endParaRPr>
          </a:p>
        </p:txBody>
      </p:sp>
      <p:sp>
        <p:nvSpPr>
          <p:cNvPr id="9" name="Text Box 2"/>
          <p:cNvSpPr txBox="1">
            <a:spLocks noChangeArrowheads="1"/>
          </p:cNvSpPr>
          <p:nvPr/>
        </p:nvSpPr>
        <p:spPr bwMode="auto">
          <a:xfrm>
            <a:off x="273175" y="2484847"/>
            <a:ext cx="8654813" cy="1708160"/>
          </a:xfrm>
          <a:prstGeom prst="rect">
            <a:avLst/>
          </a:prstGeom>
          <a:solidFill>
            <a:srgbClr val="294970"/>
          </a:solidFill>
          <a:ln w="12700" cap="sq">
            <a:noFill/>
            <a:miter lim="800000"/>
            <a:headEnd type="none" w="sm" len="sm"/>
            <a:tailEnd type="none" w="sm" len="sm"/>
          </a:ln>
        </p:spPr>
        <p:txBody>
          <a:bodyPr wrap="square" anchor="ctr">
            <a:spAutoFit/>
          </a:bodyPr>
          <a:lstStyle/>
          <a:p>
            <a:pPr algn="ctr">
              <a:spcBef>
                <a:spcPts val="600"/>
              </a:spcBef>
            </a:pPr>
            <a:r>
              <a:rPr lang="es-ES" sz="3600" b="1" dirty="0" smtClean="0">
                <a:solidFill>
                  <a:schemeClr val="bg1"/>
                </a:solidFill>
              </a:rPr>
              <a:t>REGLAMENTO GENERAL DEL MERCADO DE VALORES</a:t>
            </a:r>
          </a:p>
          <a:p>
            <a:pPr algn="ctr">
              <a:spcBef>
                <a:spcPts val="600"/>
              </a:spcBef>
            </a:pPr>
            <a:r>
              <a:rPr lang="es-ES" sz="2400" b="1" dirty="0" smtClean="0">
                <a:solidFill>
                  <a:schemeClr val="bg1"/>
                </a:solidFill>
              </a:rPr>
              <a:t>RESOLUCIÓN CNV CG N° 6/19</a:t>
            </a:r>
            <a:endParaRPr lang="es-ES" sz="3600" b="1" dirty="0" smtClean="0">
              <a:solidFill>
                <a:schemeClr val="bg1"/>
              </a:solidFill>
            </a:endParaRPr>
          </a:p>
        </p:txBody>
      </p:sp>
      <p:sp>
        <p:nvSpPr>
          <p:cNvPr id="11" name="10 Rectángulo"/>
          <p:cNvSpPr/>
          <p:nvPr/>
        </p:nvSpPr>
        <p:spPr bwMode="auto">
          <a:xfrm>
            <a:off x="8410078" y="2770351"/>
            <a:ext cx="517910" cy="1116000"/>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062" y="0"/>
            <a:ext cx="5197875" cy="2924944"/>
          </a:xfrm>
          <a:prstGeom prst="rect">
            <a:avLst/>
          </a:prstGeom>
        </p:spPr>
      </p:pic>
    </p:spTree>
    <p:extLst>
      <p:ext uri="{BB962C8B-B14F-4D97-AF65-F5344CB8AC3E}">
        <p14:creationId xmlns:p14="http://schemas.microsoft.com/office/powerpoint/2010/main" val="154336830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s-PY" sz="2000" b="1" dirty="0" smtClean="0"/>
              <a:t>Esquema de registro de Instrumentos Financieros en la CNV</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
        <p:nvSpPr>
          <p:cNvPr id="6" name="3 Rectángulo redondeado"/>
          <p:cNvSpPr/>
          <p:nvPr/>
        </p:nvSpPr>
        <p:spPr>
          <a:xfrm>
            <a:off x="1331640" y="1650504"/>
            <a:ext cx="6192688" cy="4928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a:t>Solicitud de </a:t>
            </a:r>
            <a:r>
              <a:rPr lang="es-ES" dirty="0" smtClean="0"/>
              <a:t>registro de emisión de Bonos y Acciones</a:t>
            </a:r>
            <a:endParaRPr lang="es-ES" dirty="0"/>
          </a:p>
        </p:txBody>
      </p:sp>
      <p:sp>
        <p:nvSpPr>
          <p:cNvPr id="8" name="4 Flecha abajo"/>
          <p:cNvSpPr/>
          <p:nvPr/>
        </p:nvSpPr>
        <p:spPr>
          <a:xfrm>
            <a:off x="4364149" y="2882220"/>
            <a:ext cx="142763" cy="1867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5 Rectángulo redondeado"/>
          <p:cNvSpPr/>
          <p:nvPr/>
        </p:nvSpPr>
        <p:spPr>
          <a:xfrm>
            <a:off x="3494801" y="3075225"/>
            <a:ext cx="1905000" cy="7858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a:t>Dirección de Registro y Control</a:t>
            </a:r>
          </a:p>
        </p:txBody>
      </p:sp>
      <p:sp>
        <p:nvSpPr>
          <p:cNvPr id="12" name="23 Flecha abajo"/>
          <p:cNvSpPr/>
          <p:nvPr/>
        </p:nvSpPr>
        <p:spPr>
          <a:xfrm>
            <a:off x="4352050" y="3942242"/>
            <a:ext cx="190501" cy="42286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3" name="6 Rectángulo redondeado"/>
          <p:cNvSpPr/>
          <p:nvPr/>
        </p:nvSpPr>
        <p:spPr>
          <a:xfrm>
            <a:off x="611560" y="3623776"/>
            <a:ext cx="2761603" cy="87521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smtClean="0"/>
              <a:t>Dirección de Estudios Económicos y Análisis Financieros</a:t>
            </a:r>
            <a:endParaRPr lang="es-ES" dirty="0"/>
          </a:p>
        </p:txBody>
      </p:sp>
      <p:sp>
        <p:nvSpPr>
          <p:cNvPr id="14" name="9 Rectángulo redondeado"/>
          <p:cNvSpPr/>
          <p:nvPr/>
        </p:nvSpPr>
        <p:spPr>
          <a:xfrm>
            <a:off x="5545638" y="3605820"/>
            <a:ext cx="2338729" cy="8931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smtClean="0"/>
              <a:t>Dirección Jurídica y de Normas</a:t>
            </a:r>
            <a:endParaRPr lang="es-ES" dirty="0"/>
          </a:p>
        </p:txBody>
      </p:sp>
      <p:cxnSp>
        <p:nvCxnSpPr>
          <p:cNvPr id="15" name="15 Conector recto de flecha"/>
          <p:cNvCxnSpPr/>
          <p:nvPr/>
        </p:nvCxnSpPr>
        <p:spPr>
          <a:xfrm flipV="1">
            <a:off x="2671982" y="3361879"/>
            <a:ext cx="762000" cy="211137"/>
          </a:xfrm>
          <a:prstGeom prst="straightConnector1">
            <a:avLst/>
          </a:prstGeom>
          <a:ln>
            <a:solidFill>
              <a:srgbClr val="29497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17 Conector recto de flecha"/>
          <p:cNvCxnSpPr/>
          <p:nvPr/>
        </p:nvCxnSpPr>
        <p:spPr>
          <a:xfrm>
            <a:off x="5399801" y="3344416"/>
            <a:ext cx="742950" cy="228600"/>
          </a:xfrm>
          <a:prstGeom prst="straightConnector1">
            <a:avLst/>
          </a:prstGeom>
          <a:ln>
            <a:solidFill>
              <a:srgbClr val="29497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24 Rectángulo redondeado"/>
          <p:cNvSpPr/>
          <p:nvPr/>
        </p:nvSpPr>
        <p:spPr>
          <a:xfrm>
            <a:off x="3483030" y="4351186"/>
            <a:ext cx="19050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a:t>Presidente y Miembros del Directorio</a:t>
            </a:r>
          </a:p>
        </p:txBody>
      </p:sp>
      <p:sp>
        <p:nvSpPr>
          <p:cNvPr id="18" name="26 Flecha abajo"/>
          <p:cNvSpPr/>
          <p:nvPr/>
        </p:nvSpPr>
        <p:spPr>
          <a:xfrm>
            <a:off x="4350180" y="5354617"/>
            <a:ext cx="204787" cy="5207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9" name="27 Rectángulo redondeado"/>
          <p:cNvSpPr/>
          <p:nvPr/>
        </p:nvSpPr>
        <p:spPr>
          <a:xfrm>
            <a:off x="3328987" y="5909799"/>
            <a:ext cx="2105025"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smtClean="0"/>
              <a:t>Certificado de Registro</a:t>
            </a:r>
            <a:endParaRPr lang="es-ES" dirty="0"/>
          </a:p>
        </p:txBody>
      </p:sp>
      <p:sp>
        <p:nvSpPr>
          <p:cNvPr id="20" name="4 Flecha abajo"/>
          <p:cNvSpPr/>
          <p:nvPr/>
        </p:nvSpPr>
        <p:spPr>
          <a:xfrm>
            <a:off x="4355976" y="2204864"/>
            <a:ext cx="142763" cy="18674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21" name="5 Rectángulo redondeado"/>
          <p:cNvSpPr/>
          <p:nvPr/>
        </p:nvSpPr>
        <p:spPr>
          <a:xfrm>
            <a:off x="3491880" y="2420888"/>
            <a:ext cx="1905000" cy="36710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dirty="0" smtClean="0"/>
              <a:t>Secretaria CNV</a:t>
            </a:r>
          </a:p>
        </p:txBody>
      </p:sp>
    </p:spTree>
    <p:extLst>
      <p:ext uri="{BB962C8B-B14F-4D97-AF65-F5344CB8AC3E}">
        <p14:creationId xmlns:p14="http://schemas.microsoft.com/office/powerpoint/2010/main" val="7731527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4" grpId="0" animBg="1"/>
      <p:bldP spid="17"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BONOS</a:t>
            </a:r>
          </a:p>
          <a:p>
            <a:pPr algn="just">
              <a:buNone/>
            </a:pPr>
            <a:r>
              <a:rPr lang="es-PY" sz="2000" dirty="0" smtClean="0"/>
              <a:t>Para el Registro y Emisión de los distintos tipos de BONOS (Títulos Representativos de Deuda) se debe tener en cuenta lo establecido en el Reglamento General del Mercado de Valores (Res. CNV CG N° 6/19):</a:t>
            </a:r>
          </a:p>
          <a:p>
            <a:pPr algn="just">
              <a:buNone/>
            </a:pPr>
            <a:endParaRPr lang="es-PY" sz="1000" dirty="0"/>
          </a:p>
          <a:p>
            <a:pPr algn="just">
              <a:buNone/>
            </a:pPr>
            <a:r>
              <a:rPr lang="es-PY" sz="2000" u="sng" dirty="0" smtClean="0"/>
              <a:t>TÍTULO 7</a:t>
            </a:r>
            <a:r>
              <a:rPr lang="es-PY" sz="2000" dirty="0" smtClean="0"/>
              <a:t>. Emisión de Títulos Representativos de Deuda para PYMES.</a:t>
            </a:r>
          </a:p>
          <a:p>
            <a:pPr algn="just">
              <a:buNone/>
            </a:pPr>
            <a:endParaRPr lang="es-PY" sz="1000" dirty="0" smtClean="0"/>
          </a:p>
          <a:p>
            <a:pPr algn="just">
              <a:buNone/>
            </a:pPr>
            <a:r>
              <a:rPr lang="es-PY" sz="2000" u="sng" dirty="0" smtClean="0"/>
              <a:t>TÍTULO 9</a:t>
            </a:r>
            <a:r>
              <a:rPr lang="es-PY" sz="2000" dirty="0" smtClean="0"/>
              <a:t>. Títulos Valores de contenido Crediticio, indistintamente Títulos de Deuda o de Crédito, emitidos a través de Patrimonios Autónomos, a los efectos de su Oferta Pública a través del Sistema Electrónico de Negociación (SEN), bajo el esquema de Programas de Emisión Global.</a:t>
            </a:r>
          </a:p>
          <a:p>
            <a:pPr algn="just">
              <a:buNone/>
            </a:pPr>
            <a:endParaRPr lang="es-PY" sz="1000" dirty="0" smtClean="0"/>
          </a:p>
          <a:p>
            <a:pPr algn="just">
              <a:buNone/>
            </a:pPr>
            <a:r>
              <a:rPr lang="es-PY" sz="2000" u="sng" dirty="0" smtClean="0"/>
              <a:t>TÍTULO 10</a:t>
            </a:r>
            <a:r>
              <a:rPr lang="es-PY" sz="2000" dirty="0" smtClean="0"/>
              <a:t>. De los Bonos Subordinados emitidos por las Entidades Financieras regidas por la Ley 861/96 a los efectos de su Oferta Pública en Bolsa.</a:t>
            </a:r>
          </a:p>
          <a:p>
            <a:pPr algn="just">
              <a:buNone/>
            </a:pPr>
            <a:endParaRPr lang="es-PY" sz="1000" dirty="0" smtClean="0"/>
          </a:p>
          <a:p>
            <a:pPr algn="just">
              <a:buNone/>
            </a:pPr>
            <a:r>
              <a:rPr lang="es-PY" sz="2000" u="sng" dirty="0" smtClean="0"/>
              <a:t>TÍTULO 11</a:t>
            </a:r>
            <a:r>
              <a:rPr lang="es-PY" sz="2000" dirty="0" smtClean="0"/>
              <a:t>. Normas para la emisión y registro de Bonos Bursátiles de Corto Plazo, a los efectos de su Oferta Pública en Bolsa.</a:t>
            </a:r>
          </a:p>
          <a:p>
            <a:pPr algn="just">
              <a:buNone/>
            </a:pPr>
            <a:endParaRPr lang="es-PY" sz="2000" dirty="0" smtClean="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94788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BONOS</a:t>
            </a:r>
          </a:p>
          <a:p>
            <a:pPr algn="just">
              <a:buNone/>
            </a:pPr>
            <a:endParaRPr lang="es-PY" sz="1000" b="1" u="sng" dirty="0"/>
          </a:p>
          <a:p>
            <a:pPr algn="just">
              <a:buNone/>
            </a:pPr>
            <a:r>
              <a:rPr lang="es-PY" sz="2000" u="sng" dirty="0" smtClean="0"/>
              <a:t>TÍTULO 12</a:t>
            </a:r>
            <a:r>
              <a:rPr lang="es-PY" sz="2000" dirty="0" smtClean="0"/>
              <a:t>. Títulos de Deuda bajo el esquema de Programa de Emisión Global, y a su registro en la Comisión Nacional de Valores para negociación a través del Sistema Electrónico.</a:t>
            </a:r>
          </a:p>
          <a:p>
            <a:pPr algn="just">
              <a:buNone/>
            </a:pPr>
            <a:endParaRPr lang="es-PY" sz="1000" dirty="0" smtClean="0"/>
          </a:p>
          <a:p>
            <a:pPr algn="just">
              <a:buNone/>
            </a:pPr>
            <a:r>
              <a:rPr lang="es-PY" sz="2000" u="sng" dirty="0" smtClean="0"/>
              <a:t>TÍTULO 13</a:t>
            </a:r>
            <a:r>
              <a:rPr lang="es-PY" sz="2000" dirty="0" smtClean="0"/>
              <a:t>. Emisión y Registro de Bonos de Entidades de Intermediación Financiera autorizados por el Banco Central del Paraguay, a los efectos de su Oferta Pública en Bolsa.</a:t>
            </a:r>
          </a:p>
          <a:p>
            <a:pPr algn="just">
              <a:buNone/>
            </a:pPr>
            <a:endParaRPr lang="es-PY" sz="1000" dirty="0" smtClean="0"/>
          </a:p>
          <a:p>
            <a:pPr algn="just">
              <a:buNone/>
            </a:pPr>
            <a:r>
              <a:rPr lang="es-PY" sz="2000" u="sng" dirty="0" smtClean="0"/>
              <a:t>TÍTULO 14</a:t>
            </a:r>
            <a:r>
              <a:rPr lang="es-PY" sz="2000" dirty="0" smtClean="0"/>
              <a:t>. Emisión de Bonos de Organismos Multilaterales.</a:t>
            </a:r>
          </a:p>
          <a:p>
            <a:pPr algn="just">
              <a:buNone/>
            </a:pPr>
            <a:endParaRPr lang="es-PY" sz="1000" dirty="0" smtClean="0"/>
          </a:p>
          <a:p>
            <a:pPr algn="just">
              <a:buNone/>
            </a:pPr>
            <a:r>
              <a:rPr lang="es-PY" sz="2000" u="sng" dirty="0" smtClean="0"/>
              <a:t>TÍTULO 15</a:t>
            </a:r>
            <a:r>
              <a:rPr lang="es-PY" sz="2000" dirty="0" smtClean="0"/>
              <a:t>. Bonos sin información.</a:t>
            </a:r>
          </a:p>
          <a:p>
            <a:pPr algn="just">
              <a:buNone/>
            </a:pPr>
            <a:endParaRPr lang="es-PY" sz="1000" dirty="0"/>
          </a:p>
          <a:p>
            <a:pPr algn="just">
              <a:buNone/>
            </a:pPr>
            <a:r>
              <a:rPr lang="es-PY" sz="2000" u="sng" dirty="0" smtClean="0"/>
              <a:t>TÍTULO 16</a:t>
            </a:r>
            <a:r>
              <a:rPr lang="es-PY" sz="2000" dirty="0" smtClean="0"/>
              <a:t>. De los Bonos Convertibles en Acciones. </a:t>
            </a:r>
          </a:p>
          <a:p>
            <a:pPr algn="just">
              <a:buNone/>
            </a:pPr>
            <a:endParaRPr lang="es-PY" sz="2000" dirty="0" smtClean="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18234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ACCIONES</a:t>
            </a:r>
          </a:p>
          <a:p>
            <a:pPr algn="just">
              <a:buNone/>
            </a:pPr>
            <a:r>
              <a:rPr lang="es-PY" sz="2000" dirty="0" smtClean="0"/>
              <a:t>Para el Registro y Emisión de los distintos tipos de ACCIONES se debe tener en cuenta lo establecido en el Reglamento General del Mercado de Valores (Res. CNV CG N° 6/19):</a:t>
            </a:r>
          </a:p>
          <a:p>
            <a:pPr algn="just">
              <a:buNone/>
            </a:pPr>
            <a:endParaRPr lang="es-PY" sz="1000" dirty="0"/>
          </a:p>
          <a:p>
            <a:pPr algn="just">
              <a:buNone/>
            </a:pPr>
            <a:r>
              <a:rPr lang="es-PY" sz="2000" u="sng" dirty="0" smtClean="0"/>
              <a:t>TÍTULO 18</a:t>
            </a:r>
            <a:r>
              <a:rPr lang="es-PY" sz="2000" dirty="0" smtClean="0"/>
              <a:t>. De las Acciones.</a:t>
            </a:r>
          </a:p>
          <a:p>
            <a:pPr algn="just">
              <a:buNone/>
            </a:pPr>
            <a:endParaRPr lang="es-PY" sz="1000" dirty="0"/>
          </a:p>
          <a:p>
            <a:pPr algn="just">
              <a:buNone/>
            </a:pPr>
            <a:r>
              <a:rPr lang="es-PY" sz="2000" u="sng" dirty="0" smtClean="0"/>
              <a:t>Capítulo 1. Del Registro</a:t>
            </a:r>
            <a:r>
              <a:rPr lang="es-PY" sz="2000" dirty="0" smtClean="0"/>
              <a:t>.</a:t>
            </a:r>
          </a:p>
          <a:p>
            <a:pPr algn="just">
              <a:buNone/>
            </a:pPr>
            <a:endParaRPr lang="es-PY" sz="1000" dirty="0" smtClean="0"/>
          </a:p>
          <a:p>
            <a:pPr algn="just">
              <a:buNone/>
            </a:pPr>
            <a:r>
              <a:rPr lang="es-PY" sz="2000" u="sng" dirty="0" smtClean="0"/>
              <a:t>Artículo 1°. Solicitud de inscripción</a:t>
            </a:r>
            <a:r>
              <a:rPr lang="es-PY" sz="2000" dirty="0" smtClean="0"/>
              <a:t>. </a:t>
            </a:r>
            <a:r>
              <a:rPr lang="es-PY" sz="2000" dirty="0"/>
              <a:t>La nota de solicitud de inscripción de emisión de acciones para oferta pública debe estar firmada por el representante de la persona jurídica debidamente habilitado y deberá acompañarse la siguiente información y documentación: </a:t>
            </a:r>
          </a:p>
          <a:p>
            <a:pPr>
              <a:buNone/>
            </a:pPr>
            <a:r>
              <a:rPr lang="es-PY" sz="2000" dirty="0"/>
              <a:t>a) Prospecto de Emisión según </a:t>
            </a:r>
            <a:r>
              <a:rPr lang="es-PY" sz="2000" b="1" dirty="0"/>
              <a:t>Anexo A </a:t>
            </a:r>
            <a:r>
              <a:rPr lang="es-PY" sz="2000" dirty="0"/>
              <a:t>del presente Título normativo. </a:t>
            </a:r>
          </a:p>
          <a:p>
            <a:pPr>
              <a:buNone/>
            </a:pPr>
            <a:r>
              <a:rPr lang="es-PY" sz="2000" dirty="0"/>
              <a:t>b) Antecedentes </a:t>
            </a:r>
            <a:r>
              <a:rPr lang="es-PY" sz="2000" dirty="0" smtClean="0"/>
              <a:t>Adicionales.</a:t>
            </a:r>
            <a:endParaRPr lang="es-PY" sz="2000"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67961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ACCIONES</a:t>
            </a:r>
          </a:p>
          <a:p>
            <a:pPr algn="just">
              <a:buNone/>
            </a:pPr>
            <a:endParaRPr lang="es-PY" sz="1000" u="sng" dirty="0" smtClean="0"/>
          </a:p>
          <a:p>
            <a:pPr algn="just">
              <a:buNone/>
            </a:pPr>
            <a:r>
              <a:rPr lang="es-PY" sz="2000" u="sng" dirty="0" smtClean="0"/>
              <a:t>Artículo 3°. Acciones Liberadas de Pago</a:t>
            </a:r>
            <a:r>
              <a:rPr lang="es-PY" sz="2000" dirty="0" smtClean="0"/>
              <a:t>. Para el registro de la emisión de acciones liberadas de pago, entendidas como aquellas emitidas como consecuencia de la capitalización de reservas o de utilidades, </a:t>
            </a:r>
            <a:r>
              <a:rPr lang="es-PY" sz="2000" dirty="0"/>
              <a:t>no se requerirá de la presentación del prospecto de emisión. La solicitud de registro deberá acompañarse con los antecedentes adicionales indicados en el </a:t>
            </a:r>
            <a:r>
              <a:rPr lang="es-PY" sz="2000" b="1" dirty="0"/>
              <a:t>Artículo 1°</a:t>
            </a:r>
            <a:r>
              <a:rPr lang="es-PY" sz="2000" dirty="0"/>
              <a:t>, excepto en el literal b) en los numerales </a:t>
            </a:r>
            <a:r>
              <a:rPr lang="es-PY" sz="2000" b="1" dirty="0"/>
              <a:t>4), 5), 6) y 7</a:t>
            </a:r>
            <a:r>
              <a:rPr lang="es-PY" sz="2000" b="1" dirty="0" smtClean="0"/>
              <a:t>).</a:t>
            </a:r>
          </a:p>
          <a:p>
            <a:pPr algn="just">
              <a:buNone/>
            </a:pPr>
            <a:endParaRPr lang="es-PY" sz="1000" dirty="0" smtClean="0"/>
          </a:p>
          <a:p>
            <a:pPr algn="just">
              <a:buNone/>
            </a:pPr>
            <a:r>
              <a:rPr lang="es-PY" sz="2000" u="sng" dirty="0" smtClean="0"/>
              <a:t>Artículo 4°. Acciones Emitidas e Integradas</a:t>
            </a:r>
            <a:r>
              <a:rPr lang="es-PY" sz="2000" dirty="0" smtClean="0"/>
              <a:t>. Para el registro de la emisión de acciones emitidas e integradas, </a:t>
            </a:r>
            <a:r>
              <a:rPr lang="es-PY" sz="2000" dirty="0"/>
              <a:t>la solicitud de registro deberá acompañarse con los antecedentes adicionales indicados en el </a:t>
            </a:r>
            <a:r>
              <a:rPr lang="es-PY" sz="2000" b="1" dirty="0"/>
              <a:t>Artículo 1°</a:t>
            </a:r>
            <a:r>
              <a:rPr lang="es-PY" sz="2000" dirty="0"/>
              <a:t>, excepto en el literal b) en los numerales </a:t>
            </a:r>
            <a:r>
              <a:rPr lang="es-PY" sz="2000" b="1" dirty="0"/>
              <a:t>4), 5), 6) y 7</a:t>
            </a:r>
            <a:r>
              <a:rPr lang="es-PY" sz="2000" b="1" dirty="0" smtClean="0"/>
              <a:t>).</a:t>
            </a:r>
            <a:endParaRPr lang="es-PY" sz="2000" dirty="0" smtClean="0"/>
          </a:p>
          <a:p>
            <a:pPr algn="just">
              <a:buNone/>
            </a:pPr>
            <a:endParaRPr lang="es-PY" sz="2000" dirty="0" smtClean="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21790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ACCIONES</a:t>
            </a:r>
          </a:p>
          <a:p>
            <a:pPr algn="just">
              <a:buNone/>
            </a:pPr>
            <a:endParaRPr lang="es-PY" sz="1000" u="sng" dirty="0" smtClean="0"/>
          </a:p>
          <a:p>
            <a:pPr algn="just">
              <a:buNone/>
            </a:pPr>
            <a:r>
              <a:rPr lang="es-PY" sz="2000" u="sng" dirty="0" smtClean="0"/>
              <a:t>Capítulo 2. De las Acciones Escriturales.</a:t>
            </a:r>
          </a:p>
          <a:p>
            <a:pPr algn="just">
              <a:buNone/>
            </a:pPr>
            <a:endParaRPr lang="es-PY" sz="1000" dirty="0" smtClean="0"/>
          </a:p>
          <a:p>
            <a:pPr algn="just">
              <a:buNone/>
            </a:pPr>
            <a:r>
              <a:rPr lang="es-PY" sz="2000" dirty="0" smtClean="0"/>
              <a:t>Sección 1. Definiciones Generales.</a:t>
            </a:r>
          </a:p>
          <a:p>
            <a:pPr algn="just">
              <a:buNone/>
            </a:pPr>
            <a:endParaRPr lang="es-PY" sz="1000" b="1" dirty="0" smtClean="0"/>
          </a:p>
          <a:p>
            <a:pPr algn="just">
              <a:buNone/>
            </a:pPr>
            <a:r>
              <a:rPr lang="es-PY" sz="2000" b="1" dirty="0" smtClean="0"/>
              <a:t>Artículo </a:t>
            </a:r>
            <a:r>
              <a:rPr lang="es-PY" sz="2000" b="1" dirty="0"/>
              <a:t>1°. Acciones Escriturales. </a:t>
            </a:r>
            <a:r>
              <a:rPr lang="es-PY" sz="2000" dirty="0"/>
              <a:t>Las sociedades anónimas emisoras de capital abierto, si sus estatutos lo facultan, podrán contar con acciones escriturales</a:t>
            </a:r>
            <a:r>
              <a:rPr lang="es-PY" sz="2000" dirty="0" smtClean="0"/>
              <a:t>.</a:t>
            </a:r>
          </a:p>
          <a:p>
            <a:pPr algn="just">
              <a:buNone/>
            </a:pPr>
            <a:endParaRPr lang="es-PY" sz="1000" dirty="0"/>
          </a:p>
          <a:p>
            <a:pPr algn="just">
              <a:buNone/>
            </a:pPr>
            <a:r>
              <a:rPr lang="es-PY" sz="2000" b="1" u="sng" dirty="0"/>
              <a:t>Estas acciones son aquellas que no se encuentran representadas en títulos</a:t>
            </a:r>
            <a:r>
              <a:rPr lang="es-PY" sz="2000" dirty="0"/>
              <a:t>. </a:t>
            </a:r>
            <a:endParaRPr lang="es-PY" sz="2000" dirty="0" smtClean="0"/>
          </a:p>
          <a:p>
            <a:pPr algn="just">
              <a:buNone/>
            </a:pPr>
            <a:endParaRPr lang="es-PY" sz="1000" dirty="0"/>
          </a:p>
          <a:p>
            <a:pPr algn="just">
              <a:buNone/>
            </a:pPr>
            <a:r>
              <a:rPr lang="es-PY" sz="2000" dirty="0"/>
              <a:t>La Comisión autorizará a las entidades que podrán llevar el registro de acciones escriturales. </a:t>
            </a:r>
            <a:endParaRPr lang="es-PY" sz="2000" dirty="0" smtClean="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079691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circle(in)">
                                      <p:cBhvr>
                                        <p:cTn id="17" dur="20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u="sng" dirty="0" smtClean="0"/>
              <a:t>ACCIONES</a:t>
            </a:r>
          </a:p>
          <a:p>
            <a:pPr algn="just">
              <a:buNone/>
            </a:pPr>
            <a:endParaRPr lang="es-PY" sz="1000" u="sng" dirty="0" smtClean="0"/>
          </a:p>
          <a:p>
            <a:pPr algn="just">
              <a:buNone/>
            </a:pPr>
            <a:r>
              <a:rPr lang="es-PY" sz="2000" b="1" dirty="0"/>
              <a:t>Artículo 2°. Conversión de los títulos físicos representativos de acciones. </a:t>
            </a:r>
            <a:r>
              <a:rPr lang="es-PY" sz="2000" dirty="0"/>
              <a:t>La sociedad podrá convertir los títulos físicos representativos de sus acciones en Acciones Escriturales. El emisor gestionará con sus accionistas la recolección de todos los títulos físicos, su anulación, y posterior comunicación a la entidad que llevará el registro de las Acciones Escriturales para que se puedan registrar en cuentas el nombre de sus titulares, una vez registradas dichas acciones emitidas e integradas en los registros de la Comisión. Los títulos físicos que no sean presentados al emisor para que este los anule y los comunique a la entidad que llevará el registro de las Acciones Escriturales, no podrán tener reventa, hasta que el accionista presente el título respectivo al emisor para el procedimiento de su conversión. </a:t>
            </a:r>
            <a:r>
              <a:rPr lang="es-PY" sz="2000" dirty="0" smtClean="0"/>
              <a:t> </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INSTRUMENTOS FINANCIEROS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98271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1: ÁMBITO GENERAL</a:t>
            </a:r>
          </a:p>
          <a:p>
            <a:pPr algn="just">
              <a:buNone/>
            </a:pPr>
            <a:r>
              <a:rPr lang="es-PY" sz="2000" b="1" dirty="0"/>
              <a:t>Artículo 1°. Registro previo. </a:t>
            </a:r>
            <a:r>
              <a:rPr lang="es-PY" sz="2000" dirty="0"/>
              <a:t>Para solicitar la inscripción de emisiones de títulos valores, la entidad deberá estar previamente registrada en el Registro que lleva la Comisión Nacional de Valores. </a:t>
            </a:r>
            <a:endParaRPr lang="es-PY" sz="2000" dirty="0" smtClean="0"/>
          </a:p>
          <a:p>
            <a:pPr algn="just">
              <a:buNone/>
            </a:pPr>
            <a:endParaRPr lang="es-PY" sz="2000" dirty="0"/>
          </a:p>
          <a:p>
            <a:pPr algn="just">
              <a:buNone/>
            </a:pPr>
            <a:r>
              <a:rPr lang="es-PY" sz="2000" b="1" dirty="0"/>
              <a:t>Artículo 2°. Tramitación conjunta. </a:t>
            </a:r>
            <a:r>
              <a:rPr lang="es-PY" sz="2000" dirty="0"/>
              <a:t>Puede tramitarse, paralelamente con la solicitud de inscripción de emisión de valores, el registro como emisor.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8"/>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5: DE LOS VALORES QUE SEAN OBJETO DE OFERTA PÚBLICA</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02084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1: Definiciones Generales</a:t>
            </a:r>
          </a:p>
          <a:p>
            <a:pPr algn="just">
              <a:buNone/>
            </a:pPr>
            <a:r>
              <a:rPr lang="es-PY" sz="2000" b="1" dirty="0"/>
              <a:t>Artículo 1°. Solicitud de Registro. </a:t>
            </a:r>
            <a:r>
              <a:rPr lang="es-PY" sz="2000" dirty="0"/>
              <a:t>La solicitud de registro del Programa de Emisión Global en la CNV debe presentarse acompañada de una copia del comprobante de pago del arancel correspondiente. La presentación debe contener lo siguiente: </a:t>
            </a:r>
          </a:p>
          <a:p>
            <a:pPr algn="just">
              <a:buNone/>
            </a:pPr>
            <a:r>
              <a:rPr lang="es-PY" sz="2000" b="1" dirty="0"/>
              <a:t>a) Nota de solicitud de inscripción</a:t>
            </a:r>
            <a:r>
              <a:rPr lang="es-PY" sz="2000" dirty="0"/>
              <a:t>: suscripta por el representante legal de la entidad emisora, con indicación de las características o condiciones generales del Programa de Emisión Global, cuyo registro solicitan. </a:t>
            </a:r>
          </a:p>
          <a:p>
            <a:pPr algn="just">
              <a:buNone/>
            </a:pPr>
            <a:r>
              <a:rPr lang="es-PY" sz="2000" b="1" dirty="0"/>
              <a:t>b) Prospecto de Emisión Global</a:t>
            </a:r>
            <a:r>
              <a:rPr lang="es-PY" sz="2000" dirty="0"/>
              <a:t>: atendiendo la guía contenida en el </a:t>
            </a:r>
            <a:r>
              <a:rPr lang="es-PY" sz="2000" b="1" dirty="0"/>
              <a:t>Anexo A </a:t>
            </a:r>
            <a:r>
              <a:rPr lang="es-PY" sz="2000" dirty="0"/>
              <a:t>del presente Título normativo. Este Prospecto se irá complementando conforme las Series que se vayan emitiendo dentro del monto global del Programa, atendiendo el contenido indicado en el </a:t>
            </a:r>
            <a:r>
              <a:rPr lang="es-PY" sz="2000" b="1" dirty="0"/>
              <a:t>Anexo B </a:t>
            </a:r>
            <a:r>
              <a:rPr lang="es-PY" sz="2000" dirty="0"/>
              <a:t>del presente Título normativo. </a:t>
            </a:r>
          </a:p>
          <a:p>
            <a:pPr algn="just">
              <a:buNone/>
            </a:pPr>
            <a:r>
              <a:rPr lang="es-PY" sz="2000" b="1" dirty="0"/>
              <a:t>c) Copia del Acta de Emisión</a:t>
            </a:r>
            <a:r>
              <a:rPr lang="es-PY" sz="2000" dirty="0"/>
              <a:t>: transcripta en el Libro de Actas de la sociedad, con certificación de firmas ante Escribano Público, o firma digital. El contenido del acta de emisión debe adecuarse a lo dispuesto en el </a:t>
            </a:r>
            <a:r>
              <a:rPr lang="es-PY" sz="2000" b="1" dirty="0"/>
              <a:t>Anexo C </a:t>
            </a:r>
            <a:r>
              <a:rPr lang="es-PY" sz="2000" dirty="0"/>
              <a:t>del presente Título normativo. </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238810"/>
            <a:ext cx="8599500" cy="92333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12: TÍTULOS DE DEUDA BAJO EL ESQUEMA DE PROGRAMA DE EMISIÓN GLOBAL, Y A SU REGISTRO EN LA COMISIÓN NACIONAL DE VALORES PARA NEGOCIACIÓN A TRAVÉS DEL SISTEMA ELECTRÓNICO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15452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t>d) Antecedentes Adicionales</a:t>
            </a:r>
            <a:r>
              <a:rPr lang="es-PY" sz="2000" dirty="0"/>
              <a:t>: </a:t>
            </a:r>
          </a:p>
          <a:p>
            <a:pPr algn="just">
              <a:buNone/>
            </a:pPr>
            <a:r>
              <a:rPr lang="es-PY" sz="2000" b="1" dirty="0"/>
              <a:t>1.</a:t>
            </a:r>
            <a:r>
              <a:rPr lang="es-PY" sz="2000" dirty="0"/>
              <a:t> Copia autenticada del contrato suscripto con el Representante de Obligacionistas según la Ley de Mercado de Valores. </a:t>
            </a:r>
          </a:p>
          <a:p>
            <a:pPr algn="just">
              <a:buNone/>
            </a:pPr>
            <a:r>
              <a:rPr lang="es-PY" sz="2000" b="1" dirty="0"/>
              <a:t>2.</a:t>
            </a:r>
            <a:r>
              <a:rPr lang="es-PY" sz="2000" dirty="0"/>
              <a:t> Modelo del Título global representativo de las Series ajustado a los términos establecidos en el Reglamento Operativo del SEN. </a:t>
            </a:r>
          </a:p>
          <a:p>
            <a:pPr algn="just">
              <a:buNone/>
            </a:pPr>
            <a:r>
              <a:rPr lang="es-PY" sz="2000" b="1" dirty="0"/>
              <a:t>3.</a:t>
            </a:r>
            <a:r>
              <a:rPr lang="es-PY" sz="2000" dirty="0"/>
              <a:t> Constancia de la constitución de garantías, si las hubiere; </a:t>
            </a:r>
          </a:p>
          <a:p>
            <a:pPr algn="just">
              <a:buNone/>
            </a:pPr>
            <a:r>
              <a:rPr lang="es-PY" sz="2000" b="1" dirty="0"/>
              <a:t>4.</a:t>
            </a:r>
            <a:r>
              <a:rPr lang="es-PY" sz="2000" dirty="0"/>
              <a:t> Informe del Representante Legal que contenga el estado de las deudas de la sociedad contraídas con indicación de los vencimientos clasificados en corriente y no corriente, y situación de pago de los mismos (capital e intereses) al cierre del mes anterior a la fecha de solicitud de inscripción de los bonos. Asimismo, deberán indicarse las deudas preferentes o privilegiadas; </a:t>
            </a:r>
          </a:p>
          <a:p>
            <a:pPr algn="just">
              <a:buNone/>
            </a:pPr>
            <a:r>
              <a:rPr lang="es-PY" sz="2000" b="1" dirty="0"/>
              <a:t>5.</a:t>
            </a:r>
            <a:r>
              <a:rPr lang="es-PY" sz="2000" dirty="0"/>
              <a:t> Modelo de aviso sobre el programa de emisión global, según formato establecido en el </a:t>
            </a:r>
            <a:r>
              <a:rPr lang="es-PY" sz="2000" b="1" dirty="0"/>
              <a:t>Anexo E </a:t>
            </a:r>
            <a:r>
              <a:rPr lang="es-PY" sz="2000" dirty="0"/>
              <a:t>del presente Título Normativo. </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238810"/>
            <a:ext cx="8599500" cy="92333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12: TÍTULOS DE DEUDA BAJO EL ESQUEMA DE PROGRAMA DE EMISIÓN GLOBAL, Y A SU REGISTRO EN LA COMISIÓN NACIONAL DE VALORES PARA NEGOCIACIÓN A TRAVÉS DEL SISTEMA ELECTRÓNICO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6049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2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1900" b="1" dirty="0">
                <a:latin typeface="+mj-lt"/>
              </a:rPr>
              <a:t>Artículo 1°. Solicitud de registro. </a:t>
            </a:r>
            <a:r>
              <a:rPr lang="es-PY" sz="1900" dirty="0">
                <a:latin typeface="+mj-lt"/>
              </a:rPr>
              <a:t>Las sociedades anónimas emisoras y emisoras de capital abierto que cuenten con un capital integrado no inferior a mil (1000) salarios mínimos mensuales establecidos para trabajadores de actividades diversas no especificadas de la capital, deberán acompañar a la solicitud la siguiente información y documentación:</a:t>
            </a:r>
          </a:p>
          <a:p>
            <a:pPr algn="just">
              <a:buNone/>
            </a:pPr>
            <a:r>
              <a:rPr lang="es-PY" sz="1900" b="1" dirty="0">
                <a:latin typeface="+mj-lt"/>
              </a:rPr>
              <a:t>a)</a:t>
            </a:r>
            <a:r>
              <a:rPr lang="es-PY" sz="1900" dirty="0">
                <a:latin typeface="+mj-lt"/>
              </a:rPr>
              <a:t> Datos de la sociedad emisora: Objeto social, Domicilio, Teléfono, dirección de correo electrónico, Número de inscripción en el Registro Único de Contribuyentes; </a:t>
            </a:r>
          </a:p>
          <a:p>
            <a:pPr algn="just">
              <a:buNone/>
            </a:pPr>
            <a:r>
              <a:rPr lang="es-PY" sz="1900" b="1" dirty="0">
                <a:latin typeface="+mj-lt"/>
              </a:rPr>
              <a:t>b)</a:t>
            </a:r>
            <a:r>
              <a:rPr lang="es-PY" sz="1900" dirty="0">
                <a:latin typeface="+mj-lt"/>
              </a:rPr>
              <a:t> Breve reseña histórica del emisor, con detalles que puedan ser de interés a inversores y al público en general; </a:t>
            </a:r>
          </a:p>
          <a:p>
            <a:pPr algn="just">
              <a:buNone/>
            </a:pPr>
            <a:r>
              <a:rPr lang="es-PY" sz="1900" b="1" dirty="0">
                <a:latin typeface="+mj-lt"/>
              </a:rPr>
              <a:t>c)</a:t>
            </a:r>
            <a:r>
              <a:rPr lang="es-PY" sz="1900" dirty="0">
                <a:latin typeface="+mj-lt"/>
              </a:rPr>
              <a:t> En caso que el emisor tenga una vinculación con algunas personas jurídicas o grupos económicos, deberá indicarse su calidad de matriz o subsidiaria en su caso, y la participación porcentual en dichas entidades, cuando sean mayor o igual al 10%, con descripción de las actividades a que estas se dedican; las vinculaciones podrán ser por propiedad (tenencia de capital) o por gestión (participación en la administración de sociedades o personas jurídicas);</a:t>
            </a:r>
            <a:endParaRPr lang="es-PY" sz="19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82846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t>d) Antecedentes Adicionales</a:t>
            </a:r>
            <a:r>
              <a:rPr lang="es-PY" sz="2000" dirty="0"/>
              <a:t>: </a:t>
            </a:r>
          </a:p>
          <a:p>
            <a:pPr algn="just">
              <a:buNone/>
            </a:pPr>
            <a:r>
              <a:rPr lang="es-PY" sz="2000" b="1" dirty="0" smtClean="0"/>
              <a:t>6</a:t>
            </a:r>
            <a:r>
              <a:rPr lang="es-PY" sz="2000" b="1" dirty="0"/>
              <a:t>.</a:t>
            </a:r>
            <a:r>
              <a:rPr lang="es-PY" sz="2000" dirty="0"/>
              <a:t> Estados financieros básicos correspondientes al último trimestre presentado en la Comisión Nacional de Valores, ajustados a las reglamentaciones dictadas por esta. Cuando la solicitud de inscripción fuera presentada entre el 15 de febrero y el 30 de marzo inclusive, deberá presentar los estados financieros básicos correspondientes al cierre de ejercicio anual en carácter de declaración jurada</a:t>
            </a:r>
            <a:r>
              <a:rPr lang="es-PY" sz="2000" dirty="0" smtClean="0"/>
              <a:t>.</a:t>
            </a:r>
          </a:p>
          <a:p>
            <a:pPr algn="just">
              <a:buNone/>
            </a:pPr>
            <a:r>
              <a:rPr lang="es-PY" sz="2000" b="1" dirty="0" smtClean="0"/>
              <a:t>7</a:t>
            </a:r>
            <a:r>
              <a:rPr lang="es-PY" sz="2000" b="1" dirty="0"/>
              <a:t>.</a:t>
            </a:r>
            <a:r>
              <a:rPr lang="es-PY" sz="2000" dirty="0"/>
              <a:t> Certificado expedido por la Dirección General de los Registros Públicos de no haberse solicitado convocatoria de acreedores ni haberse decretado la quiebra del emisor; y de no encontrarse en estado de interdicción (con fecha de expedición no mayor a sesenta (60) días a la fecha de la presentación de la solicitud). </a:t>
            </a:r>
          </a:p>
          <a:p>
            <a:pPr algn="just">
              <a:buNone/>
            </a:pPr>
            <a:r>
              <a:rPr lang="es-PY" sz="2000" b="1" dirty="0"/>
              <a:t>8.</a:t>
            </a:r>
            <a:r>
              <a:rPr lang="es-PY" sz="2000" dirty="0"/>
              <a:t> Declaración jurada sobre la veracidad de la información proporcionada a la Comisión Nacional de Valores y que acompaña a la solicitud de inscripción de la emisión. </a:t>
            </a:r>
          </a:p>
          <a:p>
            <a:pPr algn="just">
              <a:buNone/>
            </a:pPr>
            <a:r>
              <a:rPr lang="es-PY" sz="2000" b="1" dirty="0"/>
              <a:t>9.</a:t>
            </a:r>
            <a:r>
              <a:rPr lang="es-PY" sz="2000" dirty="0"/>
              <a:t> Los demás antecedentes que la Comisión estime pertinente. </a:t>
            </a:r>
          </a:p>
          <a:p>
            <a:pPr algn="just">
              <a:buNone/>
            </a:pPr>
            <a:endParaRPr lang="es-PY" sz="2000"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238810"/>
            <a:ext cx="8599500" cy="92333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12: TÍTULOS DE DEUDA BAJO EL ESQUEMA DE PROGRAMA DE EMISIÓN GLOBAL, Y A SU REGISTRO EN LA COMISIÓN NACIONAL DE VALORES PARA NEGOCIACIÓN A TRAVÉS DEL SISTEMA ELECTRÓNICO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187545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CAPÍTULO 1: Del Registro</a:t>
            </a:r>
          </a:p>
          <a:p>
            <a:pPr algn="just">
              <a:buNone/>
            </a:pPr>
            <a:endParaRPr lang="es-PY" sz="1000" b="1" dirty="0" smtClean="0"/>
          </a:p>
          <a:p>
            <a:pPr algn="just">
              <a:buNone/>
            </a:pPr>
            <a:r>
              <a:rPr lang="es-PY" sz="2000" b="1" dirty="0" smtClean="0"/>
              <a:t>Artículo </a:t>
            </a:r>
            <a:r>
              <a:rPr lang="es-PY" sz="2000" b="1" dirty="0"/>
              <a:t>1°. Solicitud de inscripción. </a:t>
            </a:r>
            <a:r>
              <a:rPr lang="es-PY" sz="2000" dirty="0"/>
              <a:t>La nota de solicitud de inscripción de emisión de acciones para oferta pública debe estar firmada por el representante de la persona jurídica debidamente habilitado y deberá acompañarse la siguiente información y documentación: </a:t>
            </a:r>
          </a:p>
          <a:p>
            <a:pPr algn="just">
              <a:buNone/>
            </a:pPr>
            <a:r>
              <a:rPr lang="es-PY" sz="2000" b="1" dirty="0"/>
              <a:t>a)</a:t>
            </a:r>
            <a:r>
              <a:rPr lang="es-PY" sz="2000" dirty="0"/>
              <a:t> Prospecto de Emisión según </a:t>
            </a:r>
            <a:r>
              <a:rPr lang="es-PY" sz="2000" b="1" dirty="0"/>
              <a:t>Anexo A </a:t>
            </a:r>
            <a:r>
              <a:rPr lang="es-PY" sz="2000" dirty="0"/>
              <a:t>del presente Título normativo. </a:t>
            </a:r>
          </a:p>
          <a:p>
            <a:pPr algn="just">
              <a:buNone/>
            </a:pPr>
            <a:r>
              <a:rPr lang="es-PY" sz="2000" b="1" dirty="0"/>
              <a:t>b)</a:t>
            </a:r>
            <a:r>
              <a:rPr lang="es-PY" sz="2000" dirty="0"/>
              <a:t> Antecedentes Adicionales: </a:t>
            </a:r>
          </a:p>
          <a:p>
            <a:pPr algn="just">
              <a:buNone/>
            </a:pPr>
            <a:endParaRPr lang="es-PY" sz="1000" dirty="0" smtClean="0"/>
          </a:p>
          <a:p>
            <a:pPr algn="just">
              <a:buNone/>
            </a:pPr>
            <a:r>
              <a:rPr lang="es-PY" sz="2000" dirty="0" smtClean="0"/>
              <a:t>Deberán </a:t>
            </a:r>
            <a:r>
              <a:rPr lang="es-PY" sz="2000" dirty="0"/>
              <a:t>remitirse a la Comisión Nacional de Valores los siguientes antecedentes adicionales</a:t>
            </a:r>
            <a:r>
              <a:rPr lang="es-PY" sz="2000" dirty="0" smtClean="0"/>
              <a:t>:</a:t>
            </a:r>
          </a:p>
          <a:p>
            <a:pPr algn="just">
              <a:buNone/>
            </a:pPr>
            <a:r>
              <a:rPr lang="es-PY" sz="2000" b="1" dirty="0" smtClean="0"/>
              <a:t>1</a:t>
            </a:r>
            <a:r>
              <a:rPr lang="es-PY" sz="2000" b="1" dirty="0"/>
              <a:t>.</a:t>
            </a:r>
            <a:r>
              <a:rPr lang="es-PY" sz="2000" dirty="0"/>
              <a:t> Facsímil de acciones. </a:t>
            </a:r>
          </a:p>
          <a:p>
            <a:pPr algn="just">
              <a:buNone/>
            </a:pPr>
            <a:r>
              <a:rPr lang="es-PY" sz="2000" b="1" dirty="0"/>
              <a:t>2.</a:t>
            </a:r>
            <a:r>
              <a:rPr lang="es-PY" sz="2000" dirty="0"/>
              <a:t> Copia del instrumento en que se acordó la emisión, según corresponda. </a:t>
            </a:r>
          </a:p>
          <a:p>
            <a:pPr algn="just">
              <a:buNone/>
            </a:pPr>
            <a:r>
              <a:rPr lang="es-PY" sz="2000" b="1" dirty="0"/>
              <a:t>3.</a:t>
            </a:r>
            <a:r>
              <a:rPr lang="es-PY" sz="2000" dirty="0"/>
              <a:t> Indicación de las normas de seguridad a utilizar por la sociedad en la confección de sus títulos; </a:t>
            </a:r>
          </a:p>
          <a:p>
            <a:pPr>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9"/>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18: DE LAS ACCIONES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5897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4</a:t>
            </a:r>
            <a:r>
              <a:rPr lang="es-PY" sz="2000" b="1" dirty="0"/>
              <a:t>.</a:t>
            </a:r>
            <a:r>
              <a:rPr lang="es-PY" sz="2000" dirty="0"/>
              <a:t> Certificado expedido por la Dirección General de los Registros Públicos de no haberse solicitado convocatoria de acreedores ni haberse decretado la quiebra del emisor; y de no encontrarse en estado de interdicción (con fecha de expedición no mayor a sesenta (60) días a la fecha de la presentación de la solicitud). </a:t>
            </a:r>
          </a:p>
          <a:p>
            <a:pPr algn="just">
              <a:buNone/>
            </a:pPr>
            <a:r>
              <a:rPr lang="es-PY" sz="2000" b="1" dirty="0"/>
              <a:t>5.</a:t>
            </a:r>
            <a:r>
              <a:rPr lang="es-PY" sz="2000" dirty="0"/>
              <a:t> Estados Financieros básicos correspondientes al último trimestre presentado en la Comisión Nacional de Valores, ajustados a las reglamentaciones dictadas por esta. Cuando la solicitud de inscripción fuera presentada entre el 15 de febrero y el 30 de marzo inclusive, deberá presentar los Estados Financieros básicos correspondientes al cierre de ejercicio anual en carácter de declaración jurada</a:t>
            </a:r>
            <a:r>
              <a:rPr lang="es-PY" sz="2000" dirty="0" smtClean="0"/>
              <a:t>.</a:t>
            </a:r>
          </a:p>
          <a:p>
            <a:pPr algn="just">
              <a:buNone/>
            </a:pPr>
            <a:r>
              <a:rPr lang="es-PY" sz="2000" b="1" dirty="0" smtClean="0"/>
              <a:t>6.</a:t>
            </a:r>
            <a:r>
              <a:rPr lang="es-PY" sz="2000" dirty="0" smtClean="0"/>
              <a:t> </a:t>
            </a:r>
            <a:r>
              <a:rPr lang="es-PY" sz="2000" dirty="0"/>
              <a:t>Copia del aviso informando el periodo para el ejercicio del derecho de opción preferente e indicando las características de la emisión, sin perjuicio de la comunicación cursada a cada uno de los accionistas según </a:t>
            </a:r>
            <a:r>
              <a:rPr lang="es-PY" sz="2000" b="1" dirty="0"/>
              <a:t>Anexo B </a:t>
            </a:r>
            <a:r>
              <a:rPr lang="es-PY" sz="2000" dirty="0"/>
              <a:t>del presente Título normativo </a:t>
            </a:r>
          </a:p>
          <a:p>
            <a:pPr algn="just">
              <a:buNone/>
            </a:pPr>
            <a:endParaRPr lang="es-PY" sz="2000" dirty="0"/>
          </a:p>
          <a:p>
            <a:pPr>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9"/>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18: DE LAS ACCIONES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35515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smtClean="0"/>
              <a:t>7</a:t>
            </a:r>
            <a:r>
              <a:rPr lang="es-PY" sz="2000" b="1" dirty="0"/>
              <a:t>.</a:t>
            </a:r>
            <a:r>
              <a:rPr lang="es-PY" sz="2000" dirty="0"/>
              <a:t> Modelo del aviso a publicar sobre la emisión de acciones según </a:t>
            </a:r>
            <a:r>
              <a:rPr lang="es-PY" sz="2000" b="1" dirty="0"/>
              <a:t>Anexo C </a:t>
            </a:r>
            <a:r>
              <a:rPr lang="es-PY" sz="2000" dirty="0"/>
              <a:t>del presente Título normativo. </a:t>
            </a:r>
          </a:p>
          <a:p>
            <a:pPr algn="just">
              <a:buNone/>
            </a:pPr>
            <a:r>
              <a:rPr lang="es-PY" sz="2000" b="1" dirty="0"/>
              <a:t>8.</a:t>
            </a:r>
            <a:r>
              <a:rPr lang="es-PY" sz="2000" dirty="0"/>
              <a:t> Declaración jurada sobre la veracidad de la información proporcionada a la Comisión Nacional de Valores y que acompaña a la solicitud de inscripción de la emisión</a:t>
            </a:r>
            <a:r>
              <a:rPr lang="es-PY" sz="2000" b="1" dirty="0"/>
              <a:t>. </a:t>
            </a:r>
            <a:endParaRPr lang="es-PY" sz="2000" dirty="0"/>
          </a:p>
          <a:p>
            <a:pPr algn="just">
              <a:buNone/>
            </a:pPr>
            <a:endParaRPr lang="es-PY" sz="2000" dirty="0"/>
          </a:p>
          <a:p>
            <a:pPr>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515809"/>
            <a:ext cx="8599500" cy="36933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b="1" dirty="0" smtClean="0">
                <a:solidFill>
                  <a:schemeClr val="bg1"/>
                </a:solidFill>
              </a:rPr>
              <a:t>TÍTULO 18: DE LAS ACCIONES</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6541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r>
              <a:rPr lang="es-PY" sz="4400" b="1" dirty="0" smtClean="0"/>
              <a:t>Preguntas…?</a:t>
            </a:r>
            <a:endParaRPr lang="es-PY" sz="4400" b="1" dirty="0"/>
          </a:p>
          <a:p>
            <a:pPr algn="ctr">
              <a:buNone/>
            </a:pPr>
            <a:endParaRPr lang="es-PY" b="1" dirty="0"/>
          </a:p>
          <a:p>
            <a:pPr algn="ctr">
              <a:buNone/>
            </a:pPr>
            <a:endParaRPr lang="es-PY" b="1" dirty="0"/>
          </a:p>
          <a:p>
            <a:pPr algn="ctr">
              <a:buNone/>
            </a:pPr>
            <a:endParaRPr lang="es-PY" b="1" dirty="0"/>
          </a:p>
          <a:p>
            <a:pPr algn="ctr">
              <a:buNone/>
            </a:pPr>
            <a:endParaRPr lang="es-PY" sz="2000" b="1"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399417"/>
            <a:ext cx="8599500" cy="60211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392300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circle(in)">
                                      <p:cBhvr>
                                        <p:cTn id="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endParaRPr lang="es-PY" sz="2000" b="1" dirty="0"/>
          </a:p>
          <a:p>
            <a:pPr algn="ctr">
              <a:buNone/>
            </a:pPr>
            <a:r>
              <a:rPr lang="es-PY" sz="4400" b="1" dirty="0"/>
              <a:t>MUCHAS GRACIAS</a:t>
            </a:r>
          </a:p>
          <a:p>
            <a:pPr algn="ctr">
              <a:buNone/>
            </a:pPr>
            <a:endParaRPr lang="es-PY" b="1" dirty="0"/>
          </a:p>
          <a:p>
            <a:pPr algn="ctr">
              <a:buNone/>
            </a:pPr>
            <a:endParaRPr lang="es-PY" b="1" dirty="0"/>
          </a:p>
          <a:p>
            <a:pPr algn="ctr">
              <a:buNone/>
            </a:pPr>
            <a:endParaRPr lang="es-PY" b="1" dirty="0"/>
          </a:p>
          <a:p>
            <a:pPr algn="ctr">
              <a:buNone/>
            </a:pPr>
            <a:endParaRPr lang="es-PY" sz="2000" b="1" dirty="0"/>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399417"/>
            <a:ext cx="8599500" cy="602112"/>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endParaRPr lang="es-ES"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91462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latin typeface="+mj-lt"/>
              </a:rPr>
              <a:t>d)</a:t>
            </a:r>
            <a:r>
              <a:rPr lang="es-PY" sz="2000" dirty="0">
                <a:latin typeface="+mj-lt"/>
              </a:rPr>
              <a:t> Indicación de los sectores de la economía en el que la entidad ejerce sus actividades según registro de RUC y, descripción de los principales factores de riesgo inherentes a su funcionamiento; </a:t>
            </a:r>
          </a:p>
          <a:p>
            <a:pPr algn="just">
              <a:buNone/>
            </a:pPr>
            <a:r>
              <a:rPr lang="es-PY" sz="2000" b="1" dirty="0">
                <a:latin typeface="+mj-lt"/>
              </a:rPr>
              <a:t>e)</a:t>
            </a:r>
            <a:r>
              <a:rPr lang="es-PY" sz="2000" dirty="0">
                <a:latin typeface="+mj-lt"/>
              </a:rPr>
              <a:t> Organigrama de la sociedad; </a:t>
            </a:r>
          </a:p>
          <a:p>
            <a:pPr algn="just">
              <a:buNone/>
            </a:pPr>
            <a:r>
              <a:rPr lang="es-PY" sz="2000" b="1" dirty="0">
                <a:latin typeface="+mj-lt"/>
              </a:rPr>
              <a:t>f)</a:t>
            </a:r>
            <a:r>
              <a:rPr lang="es-PY" sz="2000" dirty="0">
                <a:latin typeface="+mj-lt"/>
              </a:rPr>
              <a:t> Indicación de los representantes del emisor, legales y convencionales, en su caso. Nómina de directores y síndicos, acompañada del Acta en donde conste la designación de los mismos; </a:t>
            </a:r>
          </a:p>
          <a:p>
            <a:pPr algn="just">
              <a:buNone/>
            </a:pPr>
            <a:r>
              <a:rPr lang="es-PY" sz="2000" b="1" dirty="0">
                <a:latin typeface="+mj-lt"/>
              </a:rPr>
              <a:t>g)</a:t>
            </a:r>
            <a:r>
              <a:rPr lang="es-PY" sz="2000" dirty="0">
                <a:latin typeface="+mj-lt"/>
              </a:rPr>
              <a:t> Individualización de sus principales ejecutivos señalando una breve síntesis de la trayectoria profesional y experiencia de los Directores, Síndicos y gerentes; </a:t>
            </a:r>
          </a:p>
          <a:p>
            <a:pPr algn="just">
              <a:buNone/>
            </a:pPr>
            <a:r>
              <a:rPr lang="es-PY" sz="2000" b="1" dirty="0">
                <a:latin typeface="+mj-lt"/>
              </a:rPr>
              <a:t>h)</a:t>
            </a:r>
            <a:r>
              <a:rPr lang="es-PY" sz="2000" dirty="0">
                <a:latin typeface="+mj-lt"/>
              </a:rPr>
              <a:t> Indicación de la existencia de vinculación de los directores y síndicos, con otras empresas en calidad de socios o accionistas o por formar parte de sus órganos de administración o fiscalización;</a:t>
            </a: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2675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latin typeface="+mj-lt"/>
              </a:rPr>
              <a:t>i)</a:t>
            </a:r>
            <a:r>
              <a:rPr lang="es-PY" sz="2000" dirty="0">
                <a:latin typeface="+mj-lt"/>
              </a:rPr>
              <a:t> Descripción del capital social, emitido, suscripto e integrado y composición accionaria de la siguiente manera: </a:t>
            </a:r>
          </a:p>
          <a:p>
            <a:pPr algn="just">
              <a:buNone/>
            </a:pPr>
            <a:r>
              <a:rPr lang="es-PY" sz="2000" dirty="0">
                <a:latin typeface="+mj-lt"/>
              </a:rPr>
              <a:t>	1. Accionistas que detentan el diez (10) por ciento o más de participación en el capital. En casos de accionistas que sean personas jurídicas, se deberá llegar hasta los beneficiarios finales (personas físicas) quienes detentan el diez (10) por ciento o más de participación en el capital; </a:t>
            </a:r>
          </a:p>
          <a:p>
            <a:pPr algn="just">
              <a:buNone/>
            </a:pPr>
            <a:r>
              <a:rPr lang="es-PY" sz="2000" dirty="0">
                <a:latin typeface="+mj-lt"/>
              </a:rPr>
              <a:t>	2. Los accionistas que representan hasta el cincuenta y uno (51) por ciento del capital, y hasta un máximo de veinte (20) accionistas. </a:t>
            </a: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207673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3" name="Imagen 2"/>
          <p:cNvPicPr>
            <a:picLocks noChangeAspect="1"/>
          </p:cNvPicPr>
          <p:nvPr/>
        </p:nvPicPr>
        <p:blipFill>
          <a:blip r:embed="rId4"/>
          <a:stretch>
            <a:fillRect/>
          </a:stretch>
        </p:blipFill>
        <p:spPr>
          <a:xfrm>
            <a:off x="269875" y="962084"/>
            <a:ext cx="8599499" cy="5629275"/>
          </a:xfrm>
          <a:prstGeom prst="rect">
            <a:avLst/>
          </a:prstGeom>
        </p:spPr>
      </p:pic>
      <p:sp>
        <p:nvSpPr>
          <p:cNvPr id="4" name="Rectángulo 3"/>
          <p:cNvSpPr/>
          <p:nvPr/>
        </p:nvSpPr>
        <p:spPr bwMode="auto">
          <a:xfrm>
            <a:off x="827584" y="5229200"/>
            <a:ext cx="1368152" cy="144016"/>
          </a:xfrm>
          <a:prstGeom prst="rect">
            <a:avLst/>
          </a:prstGeom>
          <a:solidFill>
            <a:schemeClr val="bg1">
              <a:lumMod val="85000"/>
            </a:schemeClr>
          </a:solidFill>
          <a:ln w="127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
        <p:nvSpPr>
          <p:cNvPr id="6" name="Rectángulo 5"/>
          <p:cNvSpPr/>
          <p:nvPr/>
        </p:nvSpPr>
        <p:spPr bwMode="auto">
          <a:xfrm>
            <a:off x="827584" y="4941168"/>
            <a:ext cx="1584176" cy="288032"/>
          </a:xfrm>
          <a:prstGeom prst="rect">
            <a:avLst/>
          </a:prstGeom>
          <a:solidFill>
            <a:schemeClr val="bg1">
              <a:lumMod val="85000"/>
            </a:schemeClr>
          </a:solidFill>
          <a:ln w="127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
        <p:nvSpPr>
          <p:cNvPr id="8" name="Rectángulo 7"/>
          <p:cNvSpPr/>
          <p:nvPr/>
        </p:nvSpPr>
        <p:spPr bwMode="auto">
          <a:xfrm>
            <a:off x="827584" y="5733256"/>
            <a:ext cx="1368152" cy="360040"/>
          </a:xfrm>
          <a:prstGeom prst="rect">
            <a:avLst/>
          </a:prstGeom>
          <a:solidFill>
            <a:schemeClr val="bg1">
              <a:lumMod val="85000"/>
            </a:schemeClr>
          </a:solidFill>
          <a:ln w="127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
        <p:nvSpPr>
          <p:cNvPr id="9" name="Rectángulo 8"/>
          <p:cNvSpPr/>
          <p:nvPr/>
        </p:nvSpPr>
        <p:spPr bwMode="auto">
          <a:xfrm>
            <a:off x="827584" y="6165304"/>
            <a:ext cx="1728192" cy="216024"/>
          </a:xfrm>
          <a:prstGeom prst="rect">
            <a:avLst/>
          </a:prstGeom>
          <a:solidFill>
            <a:schemeClr val="bg1">
              <a:lumMod val="85000"/>
            </a:schemeClr>
          </a:solidFill>
          <a:ln w="12700" cap="sq" cmpd="sng" algn="ctr">
            <a:solidFill>
              <a:schemeClr val="bg2">
                <a:lumMod val="60000"/>
                <a:lumOff val="4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Y"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9610696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pic>
        <p:nvPicPr>
          <p:cNvPr id="2" name="Imagen 1"/>
          <p:cNvPicPr>
            <a:picLocks noChangeAspect="1"/>
          </p:cNvPicPr>
          <p:nvPr/>
        </p:nvPicPr>
        <p:blipFill>
          <a:blip r:embed="rId4"/>
          <a:stretch>
            <a:fillRect/>
          </a:stretch>
        </p:blipFill>
        <p:spPr>
          <a:xfrm>
            <a:off x="269875" y="962084"/>
            <a:ext cx="8636459" cy="5131212"/>
          </a:xfrm>
          <a:prstGeom prst="rect">
            <a:avLst/>
          </a:prstGeom>
        </p:spPr>
      </p:pic>
    </p:spTree>
    <p:extLst>
      <p:ext uri="{BB962C8B-B14F-4D97-AF65-F5344CB8AC3E}">
        <p14:creationId xmlns:p14="http://schemas.microsoft.com/office/powerpoint/2010/main" val="20982814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t>j)</a:t>
            </a:r>
            <a:r>
              <a:rPr lang="es-PY" sz="2000" dirty="0"/>
              <a:t> Estatutos sociales vigentes, ajustados a las leyes y reglamentos que rigen al mercado de valores, debidamente inscriptos en la Dirección de los Registros Públicos; </a:t>
            </a:r>
          </a:p>
          <a:p>
            <a:pPr algn="just">
              <a:buNone/>
            </a:pPr>
            <a:r>
              <a:rPr lang="es-PY" sz="2000" b="1" dirty="0"/>
              <a:t>k)</a:t>
            </a:r>
            <a:r>
              <a:rPr lang="es-PY" sz="2000" dirty="0"/>
              <a:t> Documento de identidad de los directores y síndicos de la sociedad;</a:t>
            </a:r>
          </a:p>
          <a:p>
            <a:pPr algn="just">
              <a:buNone/>
            </a:pPr>
            <a:r>
              <a:rPr lang="es-PY" sz="2000" b="1" dirty="0"/>
              <a:t>l)</a:t>
            </a:r>
            <a:r>
              <a:rPr lang="es-PY" sz="2000" dirty="0"/>
              <a:t> Estados Financieros comparativos de los tres últimos ejercicios, salvo que la existencia de la sociedad sea inferior a ese plazo;</a:t>
            </a:r>
            <a:endParaRPr lang="es-PY" sz="2000" b="1" dirty="0"/>
          </a:p>
          <a:p>
            <a:pPr algn="just">
              <a:buNone/>
            </a:pPr>
            <a:r>
              <a:rPr lang="es-PY" sz="2000" b="1" dirty="0" smtClean="0">
                <a:latin typeface="+mj-lt"/>
              </a:rPr>
              <a:t>m</a:t>
            </a:r>
            <a:r>
              <a:rPr lang="es-PY" sz="2000" b="1" dirty="0">
                <a:latin typeface="+mj-lt"/>
              </a:rPr>
              <a:t>)</a:t>
            </a:r>
            <a:r>
              <a:rPr lang="es-PY" sz="2000" dirty="0">
                <a:latin typeface="+mj-lt"/>
              </a:rPr>
              <a:t> Estados Financieros básicos correspondientes al último trimestre, de acuerdo a las reglamentaciones dictadas por la Comisión Nacional de Valores; </a:t>
            </a:r>
          </a:p>
          <a:p>
            <a:pPr algn="just">
              <a:buNone/>
            </a:pPr>
            <a:r>
              <a:rPr lang="es-PY" sz="2000" b="1" dirty="0">
                <a:latin typeface="+mj-lt"/>
              </a:rPr>
              <a:t>n)</a:t>
            </a:r>
            <a:r>
              <a:rPr lang="es-PY" sz="2000" dirty="0">
                <a:latin typeface="+mj-lt"/>
              </a:rPr>
              <a:t> Estados Financieros básicos auditados por un auditor externo registrado ante la Comisión Nacional de Valores, correspondiente al último ejercicio fiscal; </a:t>
            </a:r>
          </a:p>
          <a:p>
            <a:pPr algn="just">
              <a:buNone/>
            </a:pPr>
            <a:r>
              <a:rPr lang="es-PY" sz="2000" b="1" dirty="0">
                <a:latin typeface="+mj-lt"/>
              </a:rPr>
              <a:t>o)</a:t>
            </a:r>
            <a:r>
              <a:rPr lang="es-PY" sz="2000" dirty="0">
                <a:latin typeface="+mj-lt"/>
              </a:rPr>
              <a:t> Memoria del Directorio correspondiente al último ejercicio fiscal, y </a:t>
            </a:r>
            <a:r>
              <a:rPr lang="es-PY" sz="2000" dirty="0" smtClean="0">
                <a:latin typeface="+mj-lt"/>
              </a:rPr>
              <a:t>el </a:t>
            </a:r>
            <a:r>
              <a:rPr lang="es-PY" sz="2000" dirty="0">
                <a:latin typeface="+mj-lt"/>
              </a:rPr>
              <a:t>acta de asamblea que aprueba los Estados Financieros; </a:t>
            </a:r>
          </a:p>
          <a:p>
            <a:pPr algn="just">
              <a:buNone/>
            </a:pPr>
            <a:r>
              <a:rPr lang="es-PY" sz="2000" b="1" dirty="0">
                <a:latin typeface="+mj-lt"/>
              </a:rPr>
              <a:t>p)</a:t>
            </a:r>
            <a:r>
              <a:rPr lang="es-PY" sz="2000" dirty="0">
                <a:latin typeface="+mj-lt"/>
              </a:rPr>
              <a:t> Informe del síndico sobre los Estados Financieros del último ejercicio fiscal; </a:t>
            </a:r>
          </a:p>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37755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7 CuadroTexto"/>
          <p:cNvSpPr txBox="1">
            <a:spLocks noChangeArrowheads="1"/>
          </p:cNvSpPr>
          <p:nvPr/>
        </p:nvSpPr>
        <p:spPr bwMode="auto">
          <a:xfrm>
            <a:off x="269875" y="1203253"/>
            <a:ext cx="85995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es-PY" sz="2000" b="1" dirty="0"/>
              <a:t>q)</a:t>
            </a:r>
            <a:r>
              <a:rPr lang="es-PY" sz="2000" dirty="0"/>
              <a:t> Acta de asamblea donde conste la decisión de solicitar el registro como emisor; </a:t>
            </a:r>
          </a:p>
          <a:p>
            <a:pPr algn="just">
              <a:buNone/>
            </a:pPr>
            <a:r>
              <a:rPr lang="es-PY" sz="2000" b="1" dirty="0"/>
              <a:t>r)</a:t>
            </a:r>
            <a:r>
              <a:rPr lang="es-PY" sz="2000" dirty="0"/>
              <a:t> Declaración jurada sobre la veracidad de los datos, antecedentes e informaciones proporcionados para la </a:t>
            </a:r>
            <a:r>
              <a:rPr lang="es-PY" sz="2000" dirty="0" smtClean="0"/>
              <a:t>inscripción;</a:t>
            </a:r>
          </a:p>
          <a:p>
            <a:pPr algn="just">
              <a:buNone/>
            </a:pPr>
            <a:r>
              <a:rPr lang="es-PY" sz="2000" b="1" dirty="0" smtClean="0">
                <a:latin typeface="+mj-lt"/>
              </a:rPr>
              <a:t>s</a:t>
            </a:r>
            <a:r>
              <a:rPr lang="es-PY" sz="2000" b="1" dirty="0">
                <a:latin typeface="+mj-lt"/>
              </a:rPr>
              <a:t>)</a:t>
            </a:r>
            <a:r>
              <a:rPr lang="es-PY" sz="2000" dirty="0">
                <a:latin typeface="+mj-lt"/>
              </a:rPr>
              <a:t> Declaración jurada sobre la existencia o no de acciones judiciales pendientes, ya sea administrativa, civil o penal, seguida en contra de la sociedad, sus representantes legales, directores y síndicos; </a:t>
            </a:r>
          </a:p>
          <a:p>
            <a:pPr algn="just">
              <a:buNone/>
            </a:pPr>
            <a:r>
              <a:rPr lang="es-PY" sz="2000" b="1" dirty="0">
                <a:latin typeface="+mj-lt"/>
              </a:rPr>
              <a:t>t)</a:t>
            </a:r>
            <a:r>
              <a:rPr lang="es-PY" sz="2000" dirty="0">
                <a:latin typeface="+mj-lt"/>
              </a:rPr>
              <a:t> Certificado de antecedentes judiciales y policiales de sus representantes legales, directores y síndicos de la sociedad (con fecha de expedición no mayor a sesenta (60) días a la fecha de la presentación de la solicitud). </a:t>
            </a:r>
          </a:p>
          <a:p>
            <a:pPr algn="just">
              <a:buNone/>
            </a:pPr>
            <a:r>
              <a:rPr lang="es-PY" sz="2000" b="1" dirty="0">
                <a:latin typeface="+mj-lt"/>
              </a:rPr>
              <a:t>u)</a:t>
            </a:r>
            <a:r>
              <a:rPr lang="es-PY" sz="2000" dirty="0">
                <a:latin typeface="+mj-lt"/>
              </a:rPr>
              <a:t> Certificado expedido por el Registro de Interdicciones y el de Quiebras de los directores y síndicos (con fecha de expedición no mayor a sesenta (60) días a la fecha de la presentación de la solicitud); </a:t>
            </a:r>
          </a:p>
          <a:p>
            <a:pPr algn="just">
              <a:buNone/>
            </a:pPr>
            <a:r>
              <a:rPr lang="es-PY" sz="2000" b="1" dirty="0">
                <a:latin typeface="+mj-lt"/>
              </a:rPr>
              <a:t>v)</a:t>
            </a:r>
            <a:r>
              <a:rPr lang="es-PY" sz="2000" dirty="0">
                <a:latin typeface="+mj-lt"/>
              </a:rPr>
              <a:t> Certificado expedido por el Registro de no hallarse en convocatoria de acreedores o en quiebra de la sociedad (con fecha de expedición no mayor a sesenta (60) días a la fecha de la presentación de la solicitud</a:t>
            </a:r>
            <a:r>
              <a:rPr lang="es-PY" sz="2000" dirty="0" smtClean="0">
                <a:latin typeface="+mj-lt"/>
              </a:rPr>
              <a:t>);</a:t>
            </a:r>
          </a:p>
          <a:p>
            <a:pPr algn="just">
              <a:buNone/>
            </a:pPr>
            <a:endParaRPr lang="es-PY" sz="2000" b="1" dirty="0">
              <a:latin typeface="+mj-lt"/>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800" y="5961479"/>
            <a:ext cx="1800200" cy="1013007"/>
          </a:xfrm>
          <a:prstGeom prst="rect">
            <a:avLst/>
          </a:prstGeom>
        </p:spPr>
      </p:pic>
      <p:sp>
        <p:nvSpPr>
          <p:cNvPr id="11" name="Text Box 2"/>
          <p:cNvSpPr txBox="1">
            <a:spLocks noChangeArrowheads="1"/>
          </p:cNvSpPr>
          <p:nvPr/>
        </p:nvSpPr>
        <p:spPr bwMode="auto">
          <a:xfrm>
            <a:off x="269875" y="438864"/>
            <a:ext cx="8599500" cy="523220"/>
          </a:xfrm>
          <a:prstGeom prst="rect">
            <a:avLst/>
          </a:prstGeom>
          <a:solidFill>
            <a:srgbClr val="294970"/>
          </a:solidFill>
          <a:ln w="12700" cap="sq">
            <a:noFill/>
            <a:miter lim="800000"/>
            <a:headEnd type="none" w="sm" len="sm"/>
            <a:tailEnd type="none" w="sm" len="sm"/>
          </a:ln>
        </p:spPr>
        <p:txBody>
          <a:bodyPr wrap="square" anchor="ctr">
            <a:spAutoFit/>
          </a:bodyPr>
          <a:lstStyle/>
          <a:p>
            <a:pPr>
              <a:spcBef>
                <a:spcPts val="600"/>
              </a:spcBef>
            </a:pPr>
            <a:r>
              <a:rPr lang="es-ES" sz="2800" b="1" dirty="0" smtClean="0">
                <a:solidFill>
                  <a:schemeClr val="bg1"/>
                </a:solidFill>
              </a:rPr>
              <a:t>CAPÍTULO 1: DEL REGISTRO</a:t>
            </a:r>
            <a:endParaRPr lang="es-ES" b="1" dirty="0">
              <a:solidFill>
                <a:schemeClr val="bg1"/>
              </a:solidFill>
            </a:endParaRPr>
          </a:p>
        </p:txBody>
      </p:sp>
      <p:sp>
        <p:nvSpPr>
          <p:cNvPr id="10" name="9 Rectángulo"/>
          <p:cNvSpPr/>
          <p:nvPr/>
        </p:nvSpPr>
        <p:spPr bwMode="auto">
          <a:xfrm>
            <a:off x="8388424" y="399417"/>
            <a:ext cx="517910" cy="602112"/>
          </a:xfrm>
          <a:prstGeom prst="rect">
            <a:avLst/>
          </a:prstGeom>
          <a:solidFill>
            <a:srgbClr val="F4A024"/>
          </a:solidFill>
          <a:ln w="12700" cap="sq" cmpd="sng" algn="ctr">
            <a:solidFill>
              <a:srgbClr val="F4A02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468878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7403</TotalTime>
  <Words>3691</Words>
  <Application>Microsoft Office PowerPoint</Application>
  <PresentationFormat>Presentación en pantalla (4:3)</PresentationFormat>
  <Paragraphs>246</Paragraphs>
  <Slides>35</Slides>
  <Notes>35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Comisión Nacional de Valores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sbuhk</dc:creator>
  <cp:lastModifiedBy>mfranco</cp:lastModifiedBy>
  <cp:revision>611</cp:revision>
  <dcterms:created xsi:type="dcterms:W3CDTF">2007-05-30T19:35:13Z</dcterms:created>
  <dcterms:modified xsi:type="dcterms:W3CDTF">2020-09-23T16:41:51Z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TC011408203082</vt:lpwstr>
  </property>
</Properties>
</file>