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56"/>
  </p:notesMasterIdLst>
  <p:sldIdLst>
    <p:sldId id="256" r:id="rId2"/>
    <p:sldId id="399" r:id="rId3"/>
    <p:sldId id="400" r:id="rId4"/>
    <p:sldId id="414" r:id="rId5"/>
    <p:sldId id="410" r:id="rId6"/>
    <p:sldId id="431" r:id="rId7"/>
    <p:sldId id="418" r:id="rId8"/>
    <p:sldId id="420" r:id="rId9"/>
    <p:sldId id="421" r:id="rId10"/>
    <p:sldId id="401" r:id="rId11"/>
    <p:sldId id="423" r:id="rId12"/>
    <p:sldId id="424" r:id="rId13"/>
    <p:sldId id="432" r:id="rId14"/>
    <p:sldId id="425" r:id="rId15"/>
    <p:sldId id="426" r:id="rId16"/>
    <p:sldId id="427" r:id="rId17"/>
    <p:sldId id="433" r:id="rId18"/>
    <p:sldId id="428" r:id="rId19"/>
    <p:sldId id="429" r:id="rId20"/>
    <p:sldId id="430" r:id="rId21"/>
    <p:sldId id="434" r:id="rId22"/>
    <p:sldId id="435" r:id="rId23"/>
    <p:sldId id="436" r:id="rId24"/>
    <p:sldId id="438" r:id="rId25"/>
    <p:sldId id="439" r:id="rId26"/>
    <p:sldId id="440" r:id="rId27"/>
    <p:sldId id="441" r:id="rId28"/>
    <p:sldId id="442" r:id="rId29"/>
    <p:sldId id="443" r:id="rId30"/>
    <p:sldId id="444" r:id="rId31"/>
    <p:sldId id="445" r:id="rId32"/>
    <p:sldId id="446" r:id="rId33"/>
    <p:sldId id="447" r:id="rId34"/>
    <p:sldId id="448" r:id="rId35"/>
    <p:sldId id="449" r:id="rId36"/>
    <p:sldId id="450" r:id="rId37"/>
    <p:sldId id="451" r:id="rId38"/>
    <p:sldId id="452" r:id="rId39"/>
    <p:sldId id="453" r:id="rId40"/>
    <p:sldId id="454" r:id="rId41"/>
    <p:sldId id="455" r:id="rId42"/>
    <p:sldId id="456" r:id="rId43"/>
    <p:sldId id="457" r:id="rId44"/>
    <p:sldId id="458" r:id="rId45"/>
    <p:sldId id="459" r:id="rId46"/>
    <p:sldId id="460" r:id="rId47"/>
    <p:sldId id="461" r:id="rId48"/>
    <p:sldId id="462" r:id="rId49"/>
    <p:sldId id="463" r:id="rId50"/>
    <p:sldId id="464" r:id="rId51"/>
    <p:sldId id="465" r:id="rId52"/>
    <p:sldId id="466" r:id="rId53"/>
    <p:sldId id="404" r:id="rId54"/>
    <p:sldId id="405" r:id="rId55"/>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970"/>
    <a:srgbClr val="99CCFF"/>
    <a:srgbClr val="F4A024"/>
    <a:srgbClr val="A8B9F0"/>
    <a:srgbClr val="0000FF"/>
    <a:srgbClr val="B77833"/>
    <a:srgbClr val="990000"/>
    <a:srgbClr val="993300"/>
    <a:srgbClr val="D39E63"/>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3772" autoAdjust="0"/>
  </p:normalViewPr>
  <p:slideViewPr>
    <p:cSldViewPr>
      <p:cViewPr>
        <p:scale>
          <a:sx n="76" d="100"/>
          <a:sy n="76" d="100"/>
        </p:scale>
        <p:origin x="-116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atin typeface="Times New Roman" pitchFamily="18" charset="0"/>
              </a:defRPr>
            </a:lvl1pPr>
          </a:lstStyle>
          <a:p>
            <a:pPr>
              <a:defRPr/>
            </a:pPr>
            <a:endParaRPr lang="es-ES"/>
          </a:p>
        </p:txBody>
      </p:sp>
      <p:sp>
        <p:nvSpPr>
          <p:cNvPr id="95235"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Times New Roman" pitchFamily="18" charset="0"/>
              </a:defRPr>
            </a:lvl1pPr>
          </a:lstStyle>
          <a:p>
            <a:pPr>
              <a:defRPr/>
            </a:pPr>
            <a:endParaRPr lang="es-ES"/>
          </a:p>
        </p:txBody>
      </p:sp>
      <p:sp>
        <p:nvSpPr>
          <p:cNvPr id="3584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95238"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atin typeface="Times New Roman" pitchFamily="18" charset="0"/>
              </a:defRPr>
            </a:lvl1pPr>
          </a:lstStyle>
          <a:p>
            <a:pPr>
              <a:defRPr/>
            </a:pPr>
            <a:endParaRPr lang="es-ES"/>
          </a:p>
        </p:txBody>
      </p:sp>
      <p:sp>
        <p:nvSpPr>
          <p:cNvPr id="95239"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Times New Roman" pitchFamily="18" charset="0"/>
                <a:cs typeface="Arial" charset="0"/>
              </a:defRPr>
            </a:lvl1pPr>
          </a:lstStyle>
          <a:p>
            <a:pPr>
              <a:defRPr/>
            </a:pPr>
            <a:fld id="{DA2B3FE2-D6F2-4D36-B4A9-CC72AD71D9F4}" type="slidenum">
              <a:rPr lang="es-ES"/>
              <a:pPr>
                <a:defRPr/>
              </a:pPr>
              <a:t>‹Nº›</a:t>
            </a:fld>
            <a:endParaRPr lang="es-ES"/>
          </a:p>
        </p:txBody>
      </p:sp>
    </p:spTree>
    <p:extLst>
      <p:ext uri="{BB962C8B-B14F-4D97-AF65-F5344CB8AC3E}">
        <p14:creationId xmlns:p14="http://schemas.microsoft.com/office/powerpoint/2010/main" val="1672189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a:ln/>
        </p:spPr>
      </p:sp>
      <p:sp>
        <p:nvSpPr>
          <p:cNvPr id="36867" name="2 Marcador de notas"/>
          <p:cNvSpPr>
            <a:spLocks noGrp="1"/>
          </p:cNvSpPr>
          <p:nvPr>
            <p:ph type="body" idx="1"/>
          </p:nvPr>
        </p:nvSpPr>
        <p:spPr>
          <a:noFill/>
          <a:ln/>
        </p:spPr>
        <p:txBody>
          <a:bodyPr/>
          <a:lstStyle/>
          <a:p>
            <a:pPr eaLnBrk="1" hangingPunct="1"/>
            <a:endParaRPr lang="es-ES" dirty="0"/>
          </a:p>
        </p:txBody>
      </p:sp>
      <p:sp>
        <p:nvSpPr>
          <p:cNvPr id="36868" name="3 Marcador de número de diapositiva"/>
          <p:cNvSpPr>
            <a:spLocks noGrp="1"/>
          </p:cNvSpPr>
          <p:nvPr>
            <p:ph type="sldNum" sz="quarter" idx="5"/>
          </p:nvPr>
        </p:nvSpPr>
        <p:spPr>
          <a:noFill/>
        </p:spPr>
        <p:txBody>
          <a:bodyPr/>
          <a:lstStyle/>
          <a:p>
            <a:fld id="{54E324A7-49AE-48B5-8121-025426CA13B7}" type="slidenum">
              <a:rPr lang="es-ES" smtClean="0"/>
              <a:pPr/>
              <a:t>1</a:t>
            </a:fld>
            <a:endParaRPr lang="es-ES"/>
          </a:p>
        </p:txBody>
      </p:sp>
    </p:spTree>
    <p:extLst>
      <p:ext uri="{BB962C8B-B14F-4D97-AF65-F5344CB8AC3E}">
        <p14:creationId xmlns:p14="http://schemas.microsoft.com/office/powerpoint/2010/main" val="4136656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10</a:t>
            </a:fld>
            <a:endParaRPr lang="es-ES"/>
          </a:p>
        </p:txBody>
      </p:sp>
    </p:spTree>
    <p:extLst>
      <p:ext uri="{BB962C8B-B14F-4D97-AF65-F5344CB8AC3E}">
        <p14:creationId xmlns:p14="http://schemas.microsoft.com/office/powerpoint/2010/main" val="2652637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11</a:t>
            </a:fld>
            <a:endParaRPr lang="es-ES"/>
          </a:p>
        </p:txBody>
      </p:sp>
    </p:spTree>
    <p:extLst>
      <p:ext uri="{BB962C8B-B14F-4D97-AF65-F5344CB8AC3E}">
        <p14:creationId xmlns:p14="http://schemas.microsoft.com/office/powerpoint/2010/main" val="1082610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12</a:t>
            </a:fld>
            <a:endParaRPr lang="es-ES"/>
          </a:p>
        </p:txBody>
      </p:sp>
    </p:spTree>
    <p:extLst>
      <p:ext uri="{BB962C8B-B14F-4D97-AF65-F5344CB8AC3E}">
        <p14:creationId xmlns:p14="http://schemas.microsoft.com/office/powerpoint/2010/main" val="3804850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13</a:t>
            </a:fld>
            <a:endParaRPr lang="es-ES"/>
          </a:p>
        </p:txBody>
      </p:sp>
    </p:spTree>
    <p:extLst>
      <p:ext uri="{BB962C8B-B14F-4D97-AF65-F5344CB8AC3E}">
        <p14:creationId xmlns:p14="http://schemas.microsoft.com/office/powerpoint/2010/main" val="3804850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14</a:t>
            </a:fld>
            <a:endParaRPr lang="es-ES"/>
          </a:p>
        </p:txBody>
      </p:sp>
    </p:spTree>
    <p:extLst>
      <p:ext uri="{BB962C8B-B14F-4D97-AF65-F5344CB8AC3E}">
        <p14:creationId xmlns:p14="http://schemas.microsoft.com/office/powerpoint/2010/main" val="2262860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15</a:t>
            </a:fld>
            <a:endParaRPr lang="es-ES"/>
          </a:p>
        </p:txBody>
      </p:sp>
    </p:spTree>
    <p:extLst>
      <p:ext uri="{BB962C8B-B14F-4D97-AF65-F5344CB8AC3E}">
        <p14:creationId xmlns:p14="http://schemas.microsoft.com/office/powerpoint/2010/main" val="314069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16</a:t>
            </a:fld>
            <a:endParaRPr lang="es-ES"/>
          </a:p>
        </p:txBody>
      </p:sp>
    </p:spTree>
    <p:extLst>
      <p:ext uri="{BB962C8B-B14F-4D97-AF65-F5344CB8AC3E}">
        <p14:creationId xmlns:p14="http://schemas.microsoft.com/office/powerpoint/2010/main" val="3713458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17</a:t>
            </a:fld>
            <a:endParaRPr lang="es-ES"/>
          </a:p>
        </p:txBody>
      </p:sp>
    </p:spTree>
    <p:extLst>
      <p:ext uri="{BB962C8B-B14F-4D97-AF65-F5344CB8AC3E}">
        <p14:creationId xmlns:p14="http://schemas.microsoft.com/office/powerpoint/2010/main" val="3713458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18</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19</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a:t>
            </a:fld>
            <a:endParaRPr lang="es-ES"/>
          </a:p>
        </p:txBody>
      </p:sp>
    </p:spTree>
    <p:extLst>
      <p:ext uri="{BB962C8B-B14F-4D97-AF65-F5344CB8AC3E}">
        <p14:creationId xmlns:p14="http://schemas.microsoft.com/office/powerpoint/2010/main" val="3660409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20</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21</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22</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23</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24</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25</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26</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27</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28</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29</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a:t>
            </a:fld>
            <a:endParaRPr lang="es-ES"/>
          </a:p>
        </p:txBody>
      </p:sp>
    </p:spTree>
    <p:extLst>
      <p:ext uri="{BB962C8B-B14F-4D97-AF65-F5344CB8AC3E}">
        <p14:creationId xmlns:p14="http://schemas.microsoft.com/office/powerpoint/2010/main" val="28415727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30</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31</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32</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33</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34</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35</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36</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37</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38</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39</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a:t>
            </a:fld>
            <a:endParaRPr lang="es-ES"/>
          </a:p>
        </p:txBody>
      </p:sp>
    </p:spTree>
    <p:extLst>
      <p:ext uri="{BB962C8B-B14F-4D97-AF65-F5344CB8AC3E}">
        <p14:creationId xmlns:p14="http://schemas.microsoft.com/office/powerpoint/2010/main" val="32038571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40</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41</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42</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43</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44</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45</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46</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47</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48</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49</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5</a:t>
            </a:fld>
            <a:endParaRPr lang="es-ES"/>
          </a:p>
        </p:txBody>
      </p:sp>
    </p:spTree>
    <p:extLst>
      <p:ext uri="{BB962C8B-B14F-4D97-AF65-F5344CB8AC3E}">
        <p14:creationId xmlns:p14="http://schemas.microsoft.com/office/powerpoint/2010/main" val="38862207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50</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51</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52</a:t>
            </a:fld>
            <a:endParaRPr lang="es-ES"/>
          </a:p>
        </p:txBody>
      </p:sp>
    </p:spTree>
    <p:extLst>
      <p:ext uri="{BB962C8B-B14F-4D97-AF65-F5344CB8AC3E}">
        <p14:creationId xmlns:p14="http://schemas.microsoft.com/office/powerpoint/2010/main" val="425176562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53</a:t>
            </a:fld>
            <a:endParaRPr lang="es-ES"/>
          </a:p>
        </p:txBody>
      </p:sp>
    </p:spTree>
    <p:extLst>
      <p:ext uri="{BB962C8B-B14F-4D97-AF65-F5344CB8AC3E}">
        <p14:creationId xmlns:p14="http://schemas.microsoft.com/office/powerpoint/2010/main" val="329420963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54</a:t>
            </a:fld>
            <a:endParaRPr lang="es-ES"/>
          </a:p>
        </p:txBody>
      </p:sp>
    </p:spTree>
    <p:extLst>
      <p:ext uri="{BB962C8B-B14F-4D97-AF65-F5344CB8AC3E}">
        <p14:creationId xmlns:p14="http://schemas.microsoft.com/office/powerpoint/2010/main" val="314450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6</a:t>
            </a:fld>
            <a:endParaRPr lang="es-ES"/>
          </a:p>
        </p:txBody>
      </p:sp>
    </p:spTree>
    <p:extLst>
      <p:ext uri="{BB962C8B-B14F-4D97-AF65-F5344CB8AC3E}">
        <p14:creationId xmlns:p14="http://schemas.microsoft.com/office/powerpoint/2010/main" val="3886220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7</a:t>
            </a:fld>
            <a:endParaRPr lang="es-ES"/>
          </a:p>
        </p:txBody>
      </p:sp>
    </p:spTree>
    <p:extLst>
      <p:ext uri="{BB962C8B-B14F-4D97-AF65-F5344CB8AC3E}">
        <p14:creationId xmlns:p14="http://schemas.microsoft.com/office/powerpoint/2010/main" val="3562246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8</a:t>
            </a:fld>
            <a:endParaRPr lang="es-ES"/>
          </a:p>
        </p:txBody>
      </p:sp>
    </p:spTree>
    <p:extLst>
      <p:ext uri="{BB962C8B-B14F-4D97-AF65-F5344CB8AC3E}">
        <p14:creationId xmlns:p14="http://schemas.microsoft.com/office/powerpoint/2010/main" val="959518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dirty="0"/>
          </a:p>
        </p:txBody>
      </p:sp>
      <p:sp>
        <p:nvSpPr>
          <p:cNvPr id="39940" name="3 Marcador de número de diapositiva"/>
          <p:cNvSpPr>
            <a:spLocks noGrp="1"/>
          </p:cNvSpPr>
          <p:nvPr>
            <p:ph type="sldNum" sz="quarter" idx="5"/>
          </p:nvPr>
        </p:nvSpPr>
        <p:spPr>
          <a:noFill/>
        </p:spPr>
        <p:txBody>
          <a:bodyPr/>
          <a:lstStyle/>
          <a:p>
            <a:fld id="{636557FF-6B5A-48EE-A114-3BF6D16500C5}" type="slidenum">
              <a:rPr lang="es-ES" smtClean="0"/>
              <a:pPr/>
              <a:t>9</a:t>
            </a:fld>
            <a:endParaRPr lang="es-ES"/>
          </a:p>
        </p:txBody>
      </p:sp>
    </p:spTree>
    <p:extLst>
      <p:ext uri="{BB962C8B-B14F-4D97-AF65-F5344CB8AC3E}">
        <p14:creationId xmlns:p14="http://schemas.microsoft.com/office/powerpoint/2010/main" val="1048551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dirty="0"/>
              <a:t>Haga clic para modificar el estilo de título del patrón</a:t>
            </a:r>
            <a:endParaRPr lang="en-U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dirty="0"/>
              <a:t>Haga clic para modificar el estilo de subtítulo del patrón</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22570BE-541E-4247-A3B6-BDB7741F2FEC}" type="slidenum">
              <a:rPr lang="es-ES"/>
              <a:pPr>
                <a:defRPr/>
              </a:pPr>
              <a:t>‹Nº›</a:t>
            </a:fld>
            <a:endParaRPr lang="es-E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C9022DD-AE96-4487-9B76-6329EAD32B4D}" type="slidenum">
              <a:rPr lang="es-ES"/>
              <a:pPr>
                <a:defRPr/>
              </a:pPr>
              <a:t>‹Nº›</a:t>
            </a:fld>
            <a:endParaRPr lang="es-E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2595259-AA09-4D75-A5A7-5EC15A0067B3}" type="slidenum">
              <a:rPr lang="es-ES"/>
              <a:pPr>
                <a:defRPr/>
              </a:pPr>
              <a:t>‹Nº›</a:t>
            </a:fld>
            <a:endParaRPr lang="es-E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910D16C-880A-4DA8-8A5F-5BAD0DF79994}" type="slidenum">
              <a:rPr lang="es-ES"/>
              <a:pPr>
                <a:defRPr/>
              </a:pPr>
              <a:t>‹Nº›</a:t>
            </a:fld>
            <a:endParaRPr lang="es-E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C54A463-1E87-45C9-BD62-5CA6CA4C6917}" type="slidenum">
              <a:rPr lang="es-ES"/>
              <a:pPr>
                <a:defRPr/>
              </a:pPr>
              <a:t>‹Nº›</a:t>
            </a:fld>
            <a:endParaRPr lang="es-E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4E2848F-A841-46BC-B172-CE026C1F9FA5}" type="slidenum">
              <a:rPr lang="es-ES"/>
              <a:pPr>
                <a:defRPr/>
              </a:pPr>
              <a:t>‹Nº›</a:t>
            </a:fld>
            <a:endParaRPr lang="es-E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4EDDC213-2C50-423B-AF9B-4F05357D0634}" type="slidenum">
              <a:rPr lang="es-ES"/>
              <a:pPr>
                <a:defRPr/>
              </a:pPr>
              <a:t>‹Nº›</a:t>
            </a:fld>
            <a:endParaRPr lang="es-E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C5245AE1-416A-417A-97F2-9BCEB67B141C}" type="slidenum">
              <a:rPr lang="es-ES"/>
              <a:pPr>
                <a:defRPr/>
              </a:pPr>
              <a:t>‹Nº›</a:t>
            </a:fld>
            <a:endParaRPr lang="es-E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1EAF0FEA-7E03-4FBD-BBFE-A3272BADD055}" type="slidenum">
              <a:rPr lang="es-ES"/>
              <a:pPr>
                <a:defRPr/>
              </a:pPr>
              <a:t>‹Nº›</a:t>
            </a:fld>
            <a:endParaRPr lang="es-E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ECBAD47-0E4F-4AE2-BB22-8F1059A2A1F3}" type="slidenum">
              <a:rPr lang="es-ES"/>
              <a:pPr>
                <a:defRPr/>
              </a:pPr>
              <a:t>‹Nº›</a:t>
            </a:fld>
            <a:endParaRPr lang="es-E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88F184D-ACB9-475C-918F-9F7442113600}" type="slidenum">
              <a:rPr lang="es-ES"/>
              <a:pPr>
                <a:defRPr/>
              </a:pPr>
              <a:t>‹Nº›</a:t>
            </a:fld>
            <a:endParaRPr lang="es-E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l="20000" t="16000" r="20000" b="6000"/>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65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65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65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75BBED0-C0BA-457A-AF09-682D7692D396}"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spd="slow">
    <p:wip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hyperlink" Target="mailto:dbenegas@cnv.gov.py" TargetMode="External"/><Relationship Id="rId4" Type="http://schemas.openxmlformats.org/officeDocument/2006/relationships/hyperlink" Target="mailto:fiscalizacion@cnv.gov.py"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251521" y="6063679"/>
            <a:ext cx="8640959" cy="461665"/>
          </a:xfrm>
          <a:prstGeom prst="rect">
            <a:avLst/>
          </a:prstGeom>
          <a:noFill/>
          <a:ln w="12700" cap="sq">
            <a:noFill/>
            <a:miter lim="800000"/>
            <a:headEnd type="none" w="sm" len="sm"/>
            <a:tailEnd type="none" w="sm" len="sm"/>
          </a:ln>
        </p:spPr>
        <p:txBody>
          <a:bodyPr wrap="square">
            <a:spAutoFit/>
          </a:bodyPr>
          <a:lstStyle/>
          <a:p>
            <a:pPr algn="ctr">
              <a:spcBef>
                <a:spcPct val="50000"/>
              </a:spcBef>
            </a:pPr>
            <a:r>
              <a:rPr lang="es-ES" sz="2400" b="1" dirty="0" smtClean="0">
                <a:solidFill>
                  <a:srgbClr val="294970"/>
                </a:solidFill>
                <a:latin typeface="Calibri" pitchFamily="34" charset="0"/>
                <a:cs typeface="Calibri" pitchFamily="34" charset="0"/>
              </a:rPr>
              <a:t>Noviembre, 2020</a:t>
            </a:r>
            <a:endParaRPr lang="es-ES" sz="2400" b="1" dirty="0">
              <a:solidFill>
                <a:srgbClr val="294970"/>
              </a:solidFill>
              <a:latin typeface="Calibri" pitchFamily="34" charset="0"/>
              <a:cs typeface="Calibri" pitchFamily="34" charset="0"/>
            </a:endParaRPr>
          </a:p>
        </p:txBody>
      </p:sp>
      <p:sp>
        <p:nvSpPr>
          <p:cNvPr id="9" name="Text Box 2"/>
          <p:cNvSpPr txBox="1">
            <a:spLocks noChangeArrowheads="1"/>
          </p:cNvSpPr>
          <p:nvPr/>
        </p:nvSpPr>
        <p:spPr bwMode="auto">
          <a:xfrm>
            <a:off x="259307" y="2406803"/>
            <a:ext cx="8633173" cy="1815882"/>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PY" sz="2800" b="1" dirty="0" smtClean="0">
                <a:solidFill>
                  <a:schemeClr val="bg1"/>
                </a:solidFill>
              </a:rPr>
              <a:t>PROCEDIMIENTOS MINIMOS DE AUDITORIA A TENER EN CUENTA POR PARTE DE LOS AUDITORES EXTERNOS REGISTRADOS ANTE LA CNV</a:t>
            </a:r>
          </a:p>
        </p:txBody>
      </p:sp>
      <p:sp>
        <p:nvSpPr>
          <p:cNvPr id="3" name="2 CuadroTexto"/>
          <p:cNvSpPr txBox="1"/>
          <p:nvPr/>
        </p:nvSpPr>
        <p:spPr>
          <a:xfrm>
            <a:off x="251521" y="4861609"/>
            <a:ext cx="8604447" cy="1015663"/>
          </a:xfrm>
          <a:prstGeom prst="rect">
            <a:avLst/>
          </a:prstGeom>
          <a:solidFill>
            <a:srgbClr val="294970"/>
          </a:solidFill>
        </p:spPr>
        <p:txBody>
          <a:bodyPr wrap="square" rtlCol="0">
            <a:spAutoFit/>
          </a:bodyPr>
          <a:lstStyle/>
          <a:p>
            <a:pPr algn="ctr"/>
            <a:r>
              <a:rPr lang="es-PY" sz="3000" b="1" dirty="0" smtClean="0">
                <a:solidFill>
                  <a:schemeClr val="bg1"/>
                </a:solidFill>
                <a:latin typeface="Calibri" pitchFamily="34" charset="0"/>
                <a:cs typeface="Calibri" pitchFamily="34" charset="0"/>
              </a:rPr>
              <a:t>Lic. Daniel Benegas, Fiscalizador de la Dirección de Inspección y Fiscalización</a:t>
            </a:r>
          </a:p>
        </p:txBody>
      </p:sp>
      <p:pic>
        <p:nvPicPr>
          <p:cNvPr id="2" name="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5696" y="-171401"/>
            <a:ext cx="5724128" cy="2628567"/>
          </a:xfrm>
          <a:prstGeom prst="rect">
            <a:avLst/>
          </a:prstGeom>
        </p:spPr>
      </p:pic>
    </p:spTree>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
        <p:nvSpPr>
          <p:cNvPr id="2" name="Rectángulo 1"/>
          <p:cNvSpPr/>
          <p:nvPr/>
        </p:nvSpPr>
        <p:spPr>
          <a:xfrm>
            <a:off x="269875" y="1268760"/>
            <a:ext cx="8599500" cy="4832092"/>
          </a:xfrm>
          <a:prstGeom prst="rect">
            <a:avLst/>
          </a:prstGeom>
        </p:spPr>
        <p:txBody>
          <a:bodyPr wrap="square">
            <a:spAutoFit/>
          </a:bodyPr>
          <a:lstStyle/>
          <a:p>
            <a:pPr algn="ctr"/>
            <a:r>
              <a:rPr lang="es-ES" sz="2400" b="1" dirty="0">
                <a:latin typeface="Calibri" pitchFamily="34" charset="0"/>
                <a:cs typeface="Calibri" pitchFamily="34" charset="0"/>
              </a:rPr>
              <a:t>Relevamiento de los Sistemas de Contabilidad, Control Interno e </a:t>
            </a:r>
            <a:r>
              <a:rPr lang="es-ES" sz="2400" b="1" dirty="0" smtClean="0">
                <a:latin typeface="Calibri" pitchFamily="34" charset="0"/>
                <a:cs typeface="Calibri" pitchFamily="34" charset="0"/>
              </a:rPr>
              <a:t>Informático</a:t>
            </a:r>
          </a:p>
          <a:p>
            <a:pPr algn="just"/>
            <a:endParaRPr lang="es-ES" sz="2000" b="1" dirty="0">
              <a:latin typeface="Calibri" pitchFamily="34" charset="0"/>
              <a:cs typeface="Calibri" pitchFamily="34" charset="0"/>
            </a:endParaRPr>
          </a:p>
          <a:p>
            <a:pPr algn="just"/>
            <a:r>
              <a:rPr lang="es-ES" sz="2000" dirty="0" smtClean="0">
                <a:latin typeface="Calibri" pitchFamily="34" charset="0"/>
                <a:cs typeface="Calibri" pitchFamily="34" charset="0"/>
              </a:rPr>
              <a:t>El </a:t>
            </a:r>
            <a:r>
              <a:rPr lang="es-ES" sz="2000" dirty="0">
                <a:latin typeface="Calibri" pitchFamily="34" charset="0"/>
                <a:cs typeface="Calibri" pitchFamily="34" charset="0"/>
              </a:rPr>
              <a:t>auditor debe efectuar un estudio y evaluación adecuado del control interno existente, que le sirva de base para determinar el grado de confianza que va a depositar en él y le permita determinar la naturaleza, extensión y oportunidad que va a dar los procedimientos de auditoria. </a:t>
            </a:r>
          </a:p>
          <a:p>
            <a:pPr algn="just"/>
            <a:r>
              <a:rPr lang="es-ES" sz="2000" dirty="0" smtClean="0">
                <a:latin typeface="Calibri" pitchFamily="34" charset="0"/>
                <a:cs typeface="Calibri" pitchFamily="34" charset="0"/>
              </a:rPr>
              <a:t>Debe </a:t>
            </a:r>
            <a:r>
              <a:rPr lang="es-ES" sz="2000" dirty="0">
                <a:latin typeface="Calibri" pitchFamily="34" charset="0"/>
                <a:cs typeface="Calibri" pitchFamily="34" charset="0"/>
              </a:rPr>
              <a:t>obtener una comprensión de los factores del ambiente de control, el sistema contable y los procedimientos de control considerando los siguientes aspectos: </a:t>
            </a:r>
          </a:p>
          <a:p>
            <a:pPr marL="342900" indent="-342900" algn="just">
              <a:buFont typeface="Wingdings" pitchFamily="2" charset="2"/>
              <a:buChar char="Ø"/>
            </a:pPr>
            <a:r>
              <a:rPr lang="es-PY" sz="2000" dirty="0" smtClean="0">
                <a:latin typeface="Calibri" pitchFamily="34" charset="0"/>
                <a:cs typeface="Calibri" pitchFamily="34" charset="0"/>
              </a:rPr>
              <a:t>Tamaño </a:t>
            </a:r>
            <a:r>
              <a:rPr lang="es-PY" sz="2000" dirty="0">
                <a:latin typeface="Calibri" pitchFamily="34" charset="0"/>
                <a:cs typeface="Calibri" pitchFamily="34" charset="0"/>
              </a:rPr>
              <a:t>de la </a:t>
            </a:r>
            <a:r>
              <a:rPr lang="es-PY" sz="2000" dirty="0" smtClean="0">
                <a:latin typeface="Calibri" pitchFamily="34" charset="0"/>
                <a:cs typeface="Calibri" pitchFamily="34" charset="0"/>
              </a:rPr>
              <a:t>entidad. </a:t>
            </a:r>
            <a:endParaRPr lang="es-PY" sz="2000" dirty="0">
              <a:latin typeface="Calibri" pitchFamily="34" charset="0"/>
              <a:cs typeface="Calibri" pitchFamily="34" charset="0"/>
            </a:endParaRPr>
          </a:p>
          <a:p>
            <a:pPr marL="342900" indent="-342900" algn="just">
              <a:buFont typeface="Wingdings" pitchFamily="2" charset="2"/>
              <a:buChar char="Ø"/>
            </a:pPr>
            <a:r>
              <a:rPr lang="es-ES" sz="2000" dirty="0" smtClean="0">
                <a:latin typeface="Calibri" pitchFamily="34" charset="0"/>
                <a:cs typeface="Calibri" pitchFamily="34" charset="0"/>
              </a:rPr>
              <a:t>Organización </a:t>
            </a:r>
            <a:r>
              <a:rPr lang="es-ES" sz="2000" dirty="0">
                <a:latin typeface="Calibri" pitchFamily="34" charset="0"/>
                <a:cs typeface="Calibri" pitchFamily="34" charset="0"/>
              </a:rPr>
              <a:t>de la entidad </a:t>
            </a:r>
            <a:r>
              <a:rPr lang="es-ES" sz="2000" dirty="0" smtClean="0">
                <a:latin typeface="Calibri" pitchFamily="34" charset="0"/>
                <a:cs typeface="Calibri" pitchFamily="34" charset="0"/>
              </a:rPr>
              <a:t>auditada. </a:t>
            </a:r>
            <a:endParaRPr lang="es-ES" sz="2000" dirty="0">
              <a:latin typeface="Calibri" pitchFamily="34" charset="0"/>
              <a:cs typeface="Calibri" pitchFamily="34" charset="0"/>
            </a:endParaRPr>
          </a:p>
          <a:p>
            <a:pPr marL="342900" indent="-342900" algn="just">
              <a:buFont typeface="Wingdings" pitchFamily="2" charset="2"/>
              <a:buChar char="Ø"/>
            </a:pPr>
            <a:r>
              <a:rPr lang="es-ES" sz="2000" dirty="0" smtClean="0">
                <a:latin typeface="Calibri" pitchFamily="34" charset="0"/>
                <a:cs typeface="Calibri" pitchFamily="34" charset="0"/>
              </a:rPr>
              <a:t>Naturaleza </a:t>
            </a:r>
            <a:r>
              <a:rPr lang="es-ES" sz="2000" dirty="0">
                <a:latin typeface="Calibri" pitchFamily="34" charset="0"/>
                <a:cs typeface="Calibri" pitchFamily="34" charset="0"/>
              </a:rPr>
              <a:t>del sistema contable y de las técnicas de control utilizado</a:t>
            </a:r>
            <a:r>
              <a:rPr lang="es-ES" sz="2000" dirty="0" smtClean="0">
                <a:latin typeface="Calibri" pitchFamily="34" charset="0"/>
                <a:cs typeface="Calibri" pitchFamily="34" charset="0"/>
              </a:rPr>
              <a:t>;.</a:t>
            </a:r>
            <a:endParaRPr lang="es-ES" sz="2000" dirty="0">
              <a:latin typeface="Calibri" pitchFamily="34" charset="0"/>
              <a:cs typeface="Calibri" pitchFamily="34" charset="0"/>
            </a:endParaRPr>
          </a:p>
          <a:p>
            <a:pPr marL="342900" indent="-342900" algn="just">
              <a:buFont typeface="Wingdings" pitchFamily="2" charset="2"/>
              <a:buChar char="Ø"/>
            </a:pPr>
            <a:r>
              <a:rPr lang="es-ES" sz="2000" dirty="0" smtClean="0">
                <a:latin typeface="Calibri" pitchFamily="34" charset="0"/>
                <a:cs typeface="Calibri" pitchFamily="34" charset="0"/>
              </a:rPr>
              <a:t>Aspectos </a:t>
            </a:r>
            <a:r>
              <a:rPr lang="es-ES" sz="2000" dirty="0">
                <a:latin typeface="Calibri" pitchFamily="34" charset="0"/>
                <a:cs typeface="Calibri" pitchFamily="34" charset="0"/>
              </a:rPr>
              <a:t>operativos del </a:t>
            </a:r>
            <a:r>
              <a:rPr lang="es-ES" sz="2000" dirty="0" smtClean="0">
                <a:latin typeface="Calibri" pitchFamily="34" charset="0"/>
                <a:cs typeface="Calibri" pitchFamily="34" charset="0"/>
              </a:rPr>
              <a:t>negocio.</a:t>
            </a:r>
            <a:endParaRPr lang="es-ES" sz="2000" dirty="0">
              <a:latin typeface="Calibri" pitchFamily="34" charset="0"/>
              <a:cs typeface="Calibri" pitchFamily="34" charset="0"/>
            </a:endParaRPr>
          </a:p>
          <a:p>
            <a:pPr marL="342900" indent="-342900" algn="just">
              <a:buFont typeface="Wingdings" pitchFamily="2" charset="2"/>
              <a:buChar char="Ø"/>
            </a:pPr>
            <a:r>
              <a:rPr lang="es-ES" sz="2000" dirty="0" smtClean="0">
                <a:latin typeface="Calibri" pitchFamily="34" charset="0"/>
                <a:cs typeface="Calibri" pitchFamily="34" charset="0"/>
              </a:rPr>
              <a:t>Aspectos </a:t>
            </a:r>
            <a:r>
              <a:rPr lang="es-ES" sz="2000" dirty="0">
                <a:latin typeface="Calibri" pitchFamily="34" charset="0"/>
                <a:cs typeface="Calibri" pitchFamily="34" charset="0"/>
              </a:rPr>
              <a:t>legales aplicables al negocio. </a:t>
            </a:r>
          </a:p>
        </p:txBody>
      </p:sp>
    </p:spTree>
    <p:extLst>
      <p:ext uri="{BB962C8B-B14F-4D97-AF65-F5344CB8AC3E}">
        <p14:creationId xmlns:p14="http://schemas.microsoft.com/office/powerpoint/2010/main" val="4025870850"/>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4" y="1392972"/>
            <a:ext cx="8599501" cy="489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ES" sz="2200" dirty="0">
                <a:latin typeface="Calibri" pitchFamily="34" charset="0"/>
                <a:cs typeface="Calibri" pitchFamily="34" charset="0"/>
              </a:rPr>
              <a:t>Al comenzar la labor de auditoria, se debe efectuar un relevamiento de los sistemas de Contabilidad, Control Interno e Informático de la entidad, lo que constituirá la base para la determinación de la naturaleza, alcance y oportunidad de los procedimientos de auditoria a aplicar. </a:t>
            </a:r>
          </a:p>
          <a:p>
            <a:pPr algn="just">
              <a:buNone/>
            </a:pPr>
            <a:endParaRPr lang="es-ES" sz="2200" dirty="0" smtClean="0">
              <a:latin typeface="Calibri" pitchFamily="34" charset="0"/>
              <a:cs typeface="Calibri" pitchFamily="34" charset="0"/>
            </a:endParaRPr>
          </a:p>
          <a:p>
            <a:pPr algn="just">
              <a:buNone/>
            </a:pPr>
            <a:r>
              <a:rPr lang="es-ES" sz="2200" dirty="0" smtClean="0">
                <a:latin typeface="Calibri" pitchFamily="34" charset="0"/>
                <a:cs typeface="Calibri" pitchFamily="34" charset="0"/>
              </a:rPr>
              <a:t>El </a:t>
            </a:r>
            <a:r>
              <a:rPr lang="es-ES" sz="2200" dirty="0">
                <a:latin typeface="Calibri" pitchFamily="34" charset="0"/>
                <a:cs typeface="Calibri" pitchFamily="34" charset="0"/>
              </a:rPr>
              <a:t>auditor debería obtener una comprensión del sistema de contabilidad suficiente para identificar y entender: </a:t>
            </a:r>
          </a:p>
          <a:p>
            <a:pPr marL="342900" indent="-342900" algn="just">
              <a:buFont typeface="Wingdings" pitchFamily="2" charset="2"/>
              <a:buChar char="ü"/>
            </a:pPr>
            <a:r>
              <a:rPr lang="es-ES" sz="2200" dirty="0">
                <a:latin typeface="Calibri" pitchFamily="34" charset="0"/>
                <a:cs typeface="Calibri" pitchFamily="34" charset="0"/>
              </a:rPr>
              <a:t>L</a:t>
            </a:r>
            <a:r>
              <a:rPr lang="es-ES" sz="2200" dirty="0" smtClean="0">
                <a:latin typeface="Calibri" pitchFamily="34" charset="0"/>
                <a:cs typeface="Calibri" pitchFamily="34" charset="0"/>
              </a:rPr>
              <a:t>as </a:t>
            </a:r>
            <a:r>
              <a:rPr lang="es-ES" sz="2200" dirty="0">
                <a:latin typeface="Calibri" pitchFamily="34" charset="0"/>
                <a:cs typeface="Calibri" pitchFamily="34" charset="0"/>
              </a:rPr>
              <a:t>principales clases de transacciones en las operaciones de la </a:t>
            </a:r>
            <a:r>
              <a:rPr lang="es-ES" sz="2200" dirty="0" smtClean="0">
                <a:latin typeface="Calibri" pitchFamily="34" charset="0"/>
                <a:cs typeface="Calibri" pitchFamily="34" charset="0"/>
              </a:rPr>
              <a:t>entidad. </a:t>
            </a:r>
            <a:endParaRPr lang="es-ES" sz="2200" dirty="0">
              <a:latin typeface="Calibri" pitchFamily="34" charset="0"/>
              <a:cs typeface="Calibri" pitchFamily="34" charset="0"/>
            </a:endParaRPr>
          </a:p>
          <a:p>
            <a:pPr marL="342900" indent="-342900" algn="just">
              <a:buFont typeface="Wingdings" pitchFamily="2" charset="2"/>
              <a:buChar char="ü"/>
            </a:pPr>
            <a:r>
              <a:rPr lang="es-ES" sz="2200" dirty="0">
                <a:latin typeface="Calibri" pitchFamily="34" charset="0"/>
                <a:cs typeface="Calibri" pitchFamily="34" charset="0"/>
              </a:rPr>
              <a:t>L</a:t>
            </a:r>
            <a:r>
              <a:rPr lang="es-ES" sz="2200" dirty="0" smtClean="0">
                <a:latin typeface="Calibri" pitchFamily="34" charset="0"/>
                <a:cs typeface="Calibri" pitchFamily="34" charset="0"/>
              </a:rPr>
              <a:t>os </a:t>
            </a:r>
            <a:r>
              <a:rPr lang="es-ES" sz="2200" dirty="0">
                <a:latin typeface="Calibri" pitchFamily="34" charset="0"/>
                <a:cs typeface="Calibri" pitchFamily="34" charset="0"/>
              </a:rPr>
              <a:t>registros contables y cuentas en los Estados </a:t>
            </a:r>
            <a:r>
              <a:rPr lang="es-ES" sz="2200" dirty="0" smtClean="0">
                <a:latin typeface="Calibri" pitchFamily="34" charset="0"/>
                <a:cs typeface="Calibri" pitchFamily="34" charset="0"/>
              </a:rPr>
              <a:t>Financieros.</a:t>
            </a:r>
            <a:endParaRPr lang="es-ES" sz="2200" dirty="0">
              <a:latin typeface="Calibri" pitchFamily="34" charset="0"/>
              <a:cs typeface="Calibri" pitchFamily="34" charset="0"/>
            </a:endParaRPr>
          </a:p>
          <a:p>
            <a:pPr marL="342900" indent="-342900" algn="just">
              <a:buFont typeface="Wingdings" pitchFamily="2" charset="2"/>
              <a:buChar char="ü"/>
            </a:pPr>
            <a:r>
              <a:rPr lang="es-ES" sz="2200" dirty="0">
                <a:latin typeface="Calibri" pitchFamily="34" charset="0"/>
                <a:cs typeface="Calibri" pitchFamily="34" charset="0"/>
              </a:rPr>
              <a:t>E</a:t>
            </a:r>
            <a:r>
              <a:rPr lang="es-ES" sz="2200" dirty="0" smtClean="0">
                <a:latin typeface="Calibri" pitchFamily="34" charset="0"/>
                <a:cs typeface="Calibri" pitchFamily="34" charset="0"/>
              </a:rPr>
              <a:t>l </a:t>
            </a:r>
            <a:r>
              <a:rPr lang="es-ES" sz="2200" dirty="0">
                <a:latin typeface="Calibri" pitchFamily="34" charset="0"/>
                <a:cs typeface="Calibri" pitchFamily="34" charset="0"/>
              </a:rPr>
              <a:t>proceso contable y de emisión de informes </a:t>
            </a:r>
            <a:r>
              <a:rPr lang="es-ES" sz="2200" dirty="0" smtClean="0">
                <a:latin typeface="Calibri" pitchFamily="34" charset="0"/>
                <a:cs typeface="Calibri" pitchFamily="34" charset="0"/>
              </a:rPr>
              <a:t>financieros</a:t>
            </a:r>
            <a:r>
              <a:rPr lang="es-ES" sz="2200" dirty="0">
                <a:latin typeface="Calibri" pitchFamily="34" charset="0"/>
                <a:cs typeface="Calibri" pitchFamily="34" charset="0"/>
              </a:rPr>
              <a:t>.</a:t>
            </a:r>
          </a:p>
          <a:p>
            <a:pPr marL="342900" indent="-342900" algn="just">
              <a:buFont typeface="Wingdings" pitchFamily="2" charset="2"/>
              <a:buChar char="ü"/>
            </a:pPr>
            <a:r>
              <a:rPr lang="es-ES" sz="2200" dirty="0">
                <a:latin typeface="Calibri" pitchFamily="34" charset="0"/>
                <a:cs typeface="Calibri" pitchFamily="34" charset="0"/>
              </a:rPr>
              <a:t>S</a:t>
            </a:r>
            <a:r>
              <a:rPr lang="es-ES" sz="2200" dirty="0" smtClean="0">
                <a:latin typeface="Calibri" pitchFamily="34" charset="0"/>
                <a:cs typeface="Calibri" pitchFamily="34" charset="0"/>
              </a:rPr>
              <a:t>i </a:t>
            </a:r>
            <a:r>
              <a:rPr lang="es-ES" sz="2200" dirty="0">
                <a:latin typeface="Calibri" pitchFamily="34" charset="0"/>
                <a:cs typeface="Calibri" pitchFamily="34" charset="0"/>
              </a:rPr>
              <a:t>los Estados Financieros han sido preparados de acuerdo con las normas contables dictadas por la Comisión Nacional de Valores. </a:t>
            </a: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3913514461"/>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6" y="1392971"/>
            <a:ext cx="8599500"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ES" sz="2400" dirty="0">
                <a:latin typeface="Calibri" pitchFamily="34" charset="0"/>
                <a:cs typeface="Calibri" pitchFamily="34" charset="0"/>
              </a:rPr>
              <a:t>Como conclusión de la tarea realizada, los auditores externos deberán preparar un informe anual de evaluación de control interno, que contendrá las deficiencias u omisiones significativas detectadas, los comentarios de la entidad al respecto, las acciones que se deberían implementar con el fin de subsanarlas y un comentario sobre las observaciones formuladas en el ejercicio anterior, que no hayan sido solucionadas. </a:t>
            </a:r>
            <a:endParaRPr lang="es-ES" sz="2400" dirty="0" smtClean="0">
              <a:latin typeface="Calibri" pitchFamily="34" charset="0"/>
              <a:cs typeface="Calibri" pitchFamily="34" charset="0"/>
            </a:endParaRPr>
          </a:p>
          <a:p>
            <a:pPr algn="just">
              <a:buNone/>
            </a:pPr>
            <a:endParaRPr lang="es-ES" sz="2400" dirty="0">
              <a:latin typeface="Calibri" pitchFamily="34" charset="0"/>
              <a:cs typeface="Calibri" pitchFamily="34" charset="0"/>
            </a:endParaRPr>
          </a:p>
          <a:p>
            <a:pPr algn="just">
              <a:buNone/>
            </a:pPr>
            <a:r>
              <a:rPr lang="es-ES" sz="2400" dirty="0">
                <a:latin typeface="Calibri" pitchFamily="34" charset="0"/>
                <a:cs typeface="Calibri" pitchFamily="34" charset="0"/>
              </a:rPr>
              <a:t>El auditor externo deberá evaluar los controles internos. En este contexto, el término control debe ser interpretado de modo que abarque la estructura organizacional, las políticas, sistemas, procedimientos y técnicas para el control de las operaciones. </a:t>
            </a: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1010544642"/>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6" y="1392971"/>
            <a:ext cx="8599500" cy="362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endParaRPr lang="es-ES" sz="2800" dirty="0" smtClean="0">
              <a:latin typeface="Calibri" pitchFamily="34" charset="0"/>
              <a:cs typeface="Calibri" pitchFamily="34" charset="0"/>
            </a:endParaRPr>
          </a:p>
          <a:p>
            <a:pPr algn="just">
              <a:buNone/>
            </a:pPr>
            <a:r>
              <a:rPr lang="es-ES" sz="2800" dirty="0" smtClean="0">
                <a:latin typeface="Calibri" pitchFamily="34" charset="0"/>
                <a:cs typeface="Calibri" pitchFamily="34" charset="0"/>
              </a:rPr>
              <a:t>El </a:t>
            </a:r>
            <a:r>
              <a:rPr lang="es-ES" sz="2800" dirty="0">
                <a:latin typeface="Calibri" pitchFamily="34" charset="0"/>
                <a:cs typeface="Calibri" pitchFamily="34" charset="0"/>
              </a:rPr>
              <a:t>informe no deberá limitarse a las deficiencias de control, sino que debe abarcar cualquier </a:t>
            </a:r>
            <a:r>
              <a:rPr lang="es-ES" sz="2800" u="sng" dirty="0">
                <a:latin typeface="Calibri" pitchFamily="34" charset="0"/>
                <a:cs typeface="Calibri" pitchFamily="34" charset="0"/>
              </a:rPr>
              <a:t>situación o contingencia</a:t>
            </a:r>
            <a:r>
              <a:rPr lang="es-ES" sz="2800" dirty="0">
                <a:latin typeface="Calibri" pitchFamily="34" charset="0"/>
                <a:cs typeface="Calibri" pitchFamily="34" charset="0"/>
              </a:rPr>
              <a:t> que pueda afectar a la entidad y a la buena marcha de sus negocios tales como tendencias de la rentabilidad, asuntos impositivos, apartamientos de normas legales y reglamentarias y cualquier otro asunto de interés. </a:t>
            </a:r>
            <a:endParaRPr lang="es-PY" sz="2800" dirty="0" smtClean="0">
              <a:latin typeface="Calibri" pitchFamily="34" charset="0"/>
              <a:cs typeface="Calibri" pitchFamily="34" charset="0"/>
            </a:endParaRP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4226469669"/>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6" y="1268760"/>
            <a:ext cx="8599500" cy="5115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ES" sz="2400" b="1" u="sng" dirty="0">
                <a:latin typeface="Calibri" pitchFamily="34" charset="0"/>
                <a:cs typeface="Calibri" pitchFamily="34" charset="0"/>
              </a:rPr>
              <a:t>Alcance y Evidencia de </a:t>
            </a:r>
            <a:r>
              <a:rPr lang="es-ES" sz="2400" b="1" u="sng" dirty="0" smtClean="0">
                <a:latin typeface="Calibri" pitchFamily="34" charset="0"/>
                <a:cs typeface="Calibri" pitchFamily="34" charset="0"/>
              </a:rPr>
              <a:t>Auditoria</a:t>
            </a:r>
            <a:r>
              <a:rPr lang="es-ES" sz="2400" b="1" dirty="0" smtClean="0">
                <a:latin typeface="Calibri" pitchFamily="34" charset="0"/>
                <a:cs typeface="Calibri" pitchFamily="34" charset="0"/>
              </a:rPr>
              <a:t> </a:t>
            </a:r>
          </a:p>
          <a:p>
            <a:pPr algn="just">
              <a:buNone/>
            </a:pPr>
            <a:r>
              <a:rPr lang="es-ES" sz="2400" dirty="0" smtClean="0">
                <a:latin typeface="Calibri" pitchFamily="34" charset="0"/>
                <a:cs typeface="Calibri" pitchFamily="34" charset="0"/>
              </a:rPr>
              <a:t>El </a:t>
            </a:r>
            <a:r>
              <a:rPr lang="es-ES" sz="2400" dirty="0">
                <a:latin typeface="Calibri" pitchFamily="34" charset="0"/>
                <a:cs typeface="Calibri" pitchFamily="34" charset="0"/>
              </a:rPr>
              <a:t>alcance y la profundidad del examen deberán ser suficientes para fundamentar la opinión acerca de los Estados Financieros de acuerdo con las Normas dictadas por esta Comisión. La determinación de lo anterior es </a:t>
            </a:r>
            <a:r>
              <a:rPr lang="es-ES" sz="2400" u="sng" dirty="0">
                <a:latin typeface="Calibri" pitchFamily="34" charset="0"/>
                <a:cs typeface="Calibri" pitchFamily="34" charset="0"/>
              </a:rPr>
              <a:t>obligación y responsabilidad</a:t>
            </a:r>
            <a:r>
              <a:rPr lang="es-ES" sz="2400" dirty="0">
                <a:latin typeface="Calibri" pitchFamily="34" charset="0"/>
                <a:cs typeface="Calibri" pitchFamily="34" charset="0"/>
              </a:rPr>
              <a:t> de los auditores. </a:t>
            </a:r>
            <a:endParaRPr lang="es-ES" sz="2400" dirty="0" smtClean="0">
              <a:latin typeface="Calibri" pitchFamily="34" charset="0"/>
              <a:cs typeface="Calibri" pitchFamily="34" charset="0"/>
            </a:endParaRPr>
          </a:p>
          <a:p>
            <a:pPr algn="just">
              <a:buNone/>
            </a:pPr>
            <a:endParaRPr lang="es-ES" sz="2400" dirty="0">
              <a:latin typeface="Calibri" pitchFamily="34" charset="0"/>
              <a:cs typeface="Calibri" pitchFamily="34" charset="0"/>
            </a:endParaRPr>
          </a:p>
          <a:p>
            <a:pPr algn="just">
              <a:buNone/>
            </a:pPr>
            <a:r>
              <a:rPr lang="es-ES" sz="2400" dirty="0">
                <a:latin typeface="Calibri" pitchFamily="34" charset="0"/>
                <a:cs typeface="Calibri" pitchFamily="34" charset="0"/>
              </a:rPr>
              <a:t>El término “</a:t>
            </a:r>
            <a:r>
              <a:rPr lang="es-ES" sz="2400" u="sng" dirty="0">
                <a:latin typeface="Calibri" pitchFamily="34" charset="0"/>
                <a:cs typeface="Calibri" pitchFamily="34" charset="0"/>
              </a:rPr>
              <a:t>Alcance de una Auditoria</a:t>
            </a:r>
            <a:r>
              <a:rPr lang="es-ES" sz="2400" dirty="0">
                <a:latin typeface="Calibri" pitchFamily="34" charset="0"/>
                <a:cs typeface="Calibri" pitchFamily="34" charset="0"/>
              </a:rPr>
              <a:t>” se refiere a los procedimientos de auditoria considerados necesarios para lograr el objetivo de la auditoria. Los procedimientos requeridos para conducir una auditoria deberán ser determinados por el auditor teniendo en cuenta las disposiciones dictadas por la </a:t>
            </a:r>
            <a:r>
              <a:rPr lang="es-ES" sz="2400" dirty="0" smtClean="0">
                <a:latin typeface="Calibri" pitchFamily="34" charset="0"/>
                <a:cs typeface="Calibri" pitchFamily="34" charset="0"/>
              </a:rPr>
              <a:t>CNV y </a:t>
            </a:r>
            <a:r>
              <a:rPr lang="es-ES" sz="2400" dirty="0">
                <a:latin typeface="Calibri" pitchFamily="34" charset="0"/>
                <a:cs typeface="Calibri" pitchFamily="34" charset="0"/>
              </a:rPr>
              <a:t>el marco técnico y legal de referencia para la realización de </a:t>
            </a:r>
            <a:r>
              <a:rPr lang="es-ES" sz="2400" dirty="0" smtClean="0">
                <a:latin typeface="Calibri" pitchFamily="34" charset="0"/>
                <a:cs typeface="Calibri" pitchFamily="34" charset="0"/>
              </a:rPr>
              <a:t>auditorías. </a:t>
            </a:r>
            <a:endParaRPr lang="es-ES" sz="2200" dirty="0" smtClean="0">
              <a:latin typeface="Calibri" pitchFamily="34" charset="0"/>
              <a:cs typeface="Calibri" pitchFamily="34" charset="0"/>
            </a:endParaRP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2148253947"/>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6" y="1392971"/>
            <a:ext cx="8599500" cy="5306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ES" sz="2200" b="1" u="sng" dirty="0">
                <a:latin typeface="Calibri" pitchFamily="34" charset="0"/>
                <a:cs typeface="Calibri" pitchFamily="34" charset="0"/>
              </a:rPr>
              <a:t>Procedimientos mínimos de auditoria:</a:t>
            </a:r>
            <a:r>
              <a:rPr lang="es-ES" sz="2200" b="1" dirty="0">
                <a:latin typeface="Calibri" pitchFamily="34" charset="0"/>
                <a:cs typeface="Calibri" pitchFamily="34" charset="0"/>
              </a:rPr>
              <a:t> </a:t>
            </a:r>
            <a:r>
              <a:rPr lang="es-ES" sz="2200" dirty="0">
                <a:latin typeface="Calibri" pitchFamily="34" charset="0"/>
                <a:cs typeface="Calibri" pitchFamily="34" charset="0"/>
              </a:rPr>
              <a:t>Los procedimientos mínimos de auditoria aplicados por los auditores externos deberán proporcionar evidencia directa sobre la validez de las transacciones y saldos incluidos en los registros o Estados Financieros y sobre los resultados de la verificación de las transacciones realizadas con las empresas o entidades vinculadas. </a:t>
            </a:r>
          </a:p>
          <a:p>
            <a:pPr algn="just">
              <a:buNone/>
            </a:pPr>
            <a:r>
              <a:rPr lang="es-ES" sz="2200" dirty="0">
                <a:latin typeface="Calibri" pitchFamily="34" charset="0"/>
                <a:cs typeface="Calibri" pitchFamily="34" charset="0"/>
              </a:rPr>
              <a:t>El auditor deberá desarrollar procedimientos para obtener evidencia apropiada respecto de la identificación y revelación por la administración, de las partes relacionadas y el efecto de transacciones de las partes relacionadas. </a:t>
            </a:r>
          </a:p>
          <a:p>
            <a:pPr algn="just">
              <a:buNone/>
            </a:pPr>
            <a:r>
              <a:rPr lang="es-ES" sz="2200" dirty="0">
                <a:latin typeface="Calibri" pitchFamily="34" charset="0"/>
                <a:cs typeface="Calibri" pitchFamily="34" charset="0"/>
              </a:rPr>
              <a:t>Deben hallarse identificados los procedimientos que fueron llevados a cabo y aquellos no cumplidos (con aclaración de los motivos por los cuales no se cumplieron). Todos los procedimientos del programa de auditoria deberán encontrarse referenciados con los papeles de trabajo donde consten los antecedentes de la labor realizada. </a:t>
            </a: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4019506994"/>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6" y="1268760"/>
            <a:ext cx="85995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ES" sz="2400" dirty="0">
                <a:latin typeface="Calibri" pitchFamily="34" charset="0"/>
                <a:cs typeface="Calibri" pitchFamily="34" charset="0"/>
              </a:rPr>
              <a:t>En el análisis de los rubros que componen </a:t>
            </a:r>
            <a:r>
              <a:rPr lang="es-ES" sz="2400" b="1" u="sng" dirty="0">
                <a:latin typeface="Calibri" pitchFamily="34" charset="0"/>
                <a:cs typeface="Calibri" pitchFamily="34" charset="0"/>
              </a:rPr>
              <a:t>el Activo</a:t>
            </a:r>
            <a:r>
              <a:rPr lang="es-ES" sz="2400" dirty="0">
                <a:latin typeface="Calibri" pitchFamily="34" charset="0"/>
                <a:cs typeface="Calibri" pitchFamily="34" charset="0"/>
              </a:rPr>
              <a:t>, los procedimientos aplicados, deben llevar a conclusiones válidas que permitan expedirse respecto a: </a:t>
            </a:r>
          </a:p>
          <a:p>
            <a:pPr marL="342900" indent="-342900" algn="just">
              <a:buFont typeface="Wingdings" pitchFamily="2" charset="2"/>
              <a:buChar char="§"/>
            </a:pPr>
            <a:r>
              <a:rPr lang="es-PY" sz="2400" dirty="0">
                <a:latin typeface="Calibri" pitchFamily="34" charset="0"/>
                <a:cs typeface="Calibri" pitchFamily="34" charset="0"/>
              </a:rPr>
              <a:t>Q</a:t>
            </a:r>
            <a:r>
              <a:rPr lang="es-PY" sz="2400" dirty="0" smtClean="0">
                <a:latin typeface="Calibri" pitchFamily="34" charset="0"/>
                <a:cs typeface="Calibri" pitchFamily="34" charset="0"/>
              </a:rPr>
              <a:t>ue </a:t>
            </a:r>
            <a:r>
              <a:rPr lang="es-PY" sz="2400" dirty="0">
                <a:latin typeface="Calibri" pitchFamily="34" charset="0"/>
                <a:cs typeface="Calibri" pitchFamily="34" charset="0"/>
              </a:rPr>
              <a:t>el activo </a:t>
            </a:r>
            <a:r>
              <a:rPr lang="es-PY" sz="2400" dirty="0" smtClean="0">
                <a:latin typeface="Calibri" pitchFamily="34" charset="0"/>
                <a:cs typeface="Calibri" pitchFamily="34" charset="0"/>
              </a:rPr>
              <a:t>existe </a:t>
            </a:r>
          </a:p>
          <a:p>
            <a:pPr marL="342900" indent="-342900" algn="just">
              <a:buFont typeface="Wingdings" pitchFamily="2" charset="2"/>
              <a:buChar char="§"/>
            </a:pPr>
            <a:r>
              <a:rPr lang="es-ES" sz="2400" dirty="0">
                <a:latin typeface="Calibri" pitchFamily="34" charset="0"/>
                <a:cs typeface="Calibri" pitchFamily="34" charset="0"/>
              </a:rPr>
              <a:t>Q</a:t>
            </a:r>
            <a:r>
              <a:rPr lang="es-ES" sz="2400" dirty="0" smtClean="0">
                <a:latin typeface="Calibri" pitchFamily="34" charset="0"/>
                <a:cs typeface="Calibri" pitchFamily="34" charset="0"/>
              </a:rPr>
              <a:t>ue sea de propiedad de la entidad. </a:t>
            </a:r>
          </a:p>
          <a:p>
            <a:pPr marL="342900" indent="-342900" algn="just">
              <a:buFont typeface="Wingdings" pitchFamily="2" charset="2"/>
              <a:buChar char="§"/>
            </a:pPr>
            <a:r>
              <a:rPr lang="es-ES" sz="2400" dirty="0">
                <a:latin typeface="Calibri" pitchFamily="34" charset="0"/>
                <a:cs typeface="Calibri" pitchFamily="34" charset="0"/>
              </a:rPr>
              <a:t>Q</a:t>
            </a:r>
            <a:r>
              <a:rPr lang="es-ES" sz="2400" dirty="0" smtClean="0">
                <a:latin typeface="Calibri" pitchFamily="34" charset="0"/>
                <a:cs typeface="Calibri" pitchFamily="34" charset="0"/>
              </a:rPr>
              <a:t>ue </a:t>
            </a:r>
            <a:r>
              <a:rPr lang="es-ES" sz="2400" dirty="0">
                <a:latin typeface="Calibri" pitchFamily="34" charset="0"/>
                <a:cs typeface="Calibri" pitchFamily="34" charset="0"/>
              </a:rPr>
              <a:t>se encuentre debidamente valuado y expuesto de acuerdo con las normas contables y criterios de valuación establecidos por la </a:t>
            </a:r>
            <a:r>
              <a:rPr lang="es-ES" sz="2400" dirty="0" smtClean="0">
                <a:latin typeface="Calibri" pitchFamily="34" charset="0"/>
                <a:cs typeface="Calibri" pitchFamily="34" charset="0"/>
              </a:rPr>
              <a:t>CNV </a:t>
            </a:r>
            <a:r>
              <a:rPr lang="es-ES" sz="2400" dirty="0">
                <a:latin typeface="Calibri" pitchFamily="34" charset="0"/>
                <a:cs typeface="Calibri" pitchFamily="34" charset="0"/>
              </a:rPr>
              <a:t>y las normas de contabilidad que sean aplicables. </a:t>
            </a:r>
          </a:p>
          <a:p>
            <a:pPr marL="342900" indent="-342900" algn="just">
              <a:buFont typeface="Wingdings" pitchFamily="2" charset="2"/>
              <a:buChar char="§"/>
            </a:pPr>
            <a:r>
              <a:rPr lang="es-ES" sz="2400" dirty="0">
                <a:latin typeface="Calibri" pitchFamily="34" charset="0"/>
                <a:cs typeface="Calibri" pitchFamily="34" charset="0"/>
              </a:rPr>
              <a:t>E</a:t>
            </a:r>
            <a:r>
              <a:rPr lang="es-ES" sz="2400" dirty="0" smtClean="0">
                <a:latin typeface="Calibri" pitchFamily="34" charset="0"/>
                <a:cs typeface="Calibri" pitchFamily="34" charset="0"/>
              </a:rPr>
              <a:t>l </a:t>
            </a:r>
            <a:r>
              <a:rPr lang="es-ES" sz="2400" dirty="0">
                <a:latin typeface="Calibri" pitchFamily="34" charset="0"/>
                <a:cs typeface="Calibri" pitchFamily="34" charset="0"/>
              </a:rPr>
              <a:t>dominio del bien o restricción que impida su libre </a:t>
            </a:r>
            <a:r>
              <a:rPr lang="es-ES" sz="2400" dirty="0" smtClean="0">
                <a:latin typeface="Calibri" pitchFamily="34" charset="0"/>
                <a:cs typeface="Calibri" pitchFamily="34" charset="0"/>
              </a:rPr>
              <a:t>disponibilidad. </a:t>
            </a:r>
            <a:endParaRPr lang="es-ES" sz="2400" dirty="0">
              <a:latin typeface="Calibri" pitchFamily="34" charset="0"/>
              <a:cs typeface="Calibri" pitchFamily="34" charset="0"/>
            </a:endParaRPr>
          </a:p>
          <a:p>
            <a:pPr marL="342900" indent="-342900" algn="just">
              <a:buFont typeface="Wingdings" pitchFamily="2" charset="2"/>
              <a:buChar char="§"/>
            </a:pPr>
            <a:r>
              <a:rPr lang="es-ES" sz="2400" dirty="0">
                <a:latin typeface="Calibri" pitchFamily="34" charset="0"/>
                <a:cs typeface="Calibri" pitchFamily="34" charset="0"/>
              </a:rPr>
              <a:t>E</a:t>
            </a:r>
            <a:r>
              <a:rPr lang="es-ES" sz="2400" dirty="0" smtClean="0">
                <a:latin typeface="Calibri" pitchFamily="34" charset="0"/>
                <a:cs typeface="Calibri" pitchFamily="34" charset="0"/>
              </a:rPr>
              <a:t>n </a:t>
            </a:r>
            <a:r>
              <a:rPr lang="es-ES" sz="2400" dirty="0">
                <a:latin typeface="Calibri" pitchFamily="34" charset="0"/>
                <a:cs typeface="Calibri" pitchFamily="34" charset="0"/>
              </a:rPr>
              <a:t>el caso de bienes registrables, que se encuentren debidamente inscriptos en los Registros </a:t>
            </a:r>
            <a:r>
              <a:rPr lang="es-ES" sz="2400" dirty="0" smtClean="0">
                <a:latin typeface="Calibri" pitchFamily="34" charset="0"/>
                <a:cs typeface="Calibri" pitchFamily="34" charset="0"/>
              </a:rPr>
              <a:t>respectivos.</a:t>
            </a:r>
            <a:endParaRPr lang="es-ES" sz="2400" dirty="0">
              <a:latin typeface="Calibri" pitchFamily="34" charset="0"/>
              <a:cs typeface="Calibri" pitchFamily="34" charset="0"/>
            </a:endParaRP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308113942"/>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6" y="1521131"/>
            <a:ext cx="8599500"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algn="just">
              <a:buFont typeface="Wingdings" pitchFamily="2" charset="2"/>
              <a:buChar char="§"/>
            </a:pPr>
            <a:r>
              <a:rPr lang="es-ES" sz="2400" dirty="0">
                <a:latin typeface="Calibri" pitchFamily="34" charset="0"/>
                <a:cs typeface="Calibri" pitchFamily="34" charset="0"/>
              </a:rPr>
              <a:t>E</a:t>
            </a:r>
            <a:r>
              <a:rPr lang="es-ES" sz="2400" dirty="0" smtClean="0">
                <a:latin typeface="Calibri" pitchFamily="34" charset="0"/>
                <a:cs typeface="Calibri" pitchFamily="34" charset="0"/>
              </a:rPr>
              <a:t>valuar </a:t>
            </a:r>
            <a:r>
              <a:rPr lang="es-ES" sz="2400" dirty="0">
                <a:latin typeface="Calibri" pitchFamily="34" charset="0"/>
                <a:cs typeface="Calibri" pitchFamily="34" charset="0"/>
              </a:rPr>
              <a:t>los antecedentes y situación actual de deudores con atrasos o que evidencien signos de incobrabilidad, así como las gestiones extrajudiciales y judiciales realizadas por la </a:t>
            </a:r>
            <a:r>
              <a:rPr lang="es-ES" sz="2400" dirty="0" smtClean="0">
                <a:latin typeface="Calibri" pitchFamily="34" charset="0"/>
                <a:cs typeface="Calibri" pitchFamily="34" charset="0"/>
              </a:rPr>
              <a:t>entidad. </a:t>
            </a:r>
            <a:endParaRPr lang="es-ES" sz="2400" dirty="0">
              <a:latin typeface="Calibri" pitchFamily="34" charset="0"/>
              <a:cs typeface="Calibri" pitchFamily="34" charset="0"/>
            </a:endParaRPr>
          </a:p>
          <a:p>
            <a:pPr marL="342900" indent="-342900" algn="just">
              <a:buFont typeface="Wingdings" pitchFamily="2" charset="2"/>
              <a:buChar char="§"/>
            </a:pPr>
            <a:r>
              <a:rPr lang="es-ES" sz="2400" dirty="0">
                <a:latin typeface="Calibri" pitchFamily="34" charset="0"/>
                <a:cs typeface="Calibri" pitchFamily="34" charset="0"/>
              </a:rPr>
              <a:t>E</a:t>
            </a:r>
            <a:r>
              <a:rPr lang="es-ES" sz="2400" dirty="0" smtClean="0">
                <a:latin typeface="Calibri" pitchFamily="34" charset="0"/>
                <a:cs typeface="Calibri" pitchFamily="34" charset="0"/>
              </a:rPr>
              <a:t>valuar </a:t>
            </a:r>
            <a:r>
              <a:rPr lang="es-ES" sz="2400" dirty="0">
                <a:latin typeface="Calibri" pitchFamily="34" charset="0"/>
                <a:cs typeface="Calibri" pitchFamily="34" charset="0"/>
              </a:rPr>
              <a:t>la razonabilidad de la previsión para </a:t>
            </a:r>
            <a:r>
              <a:rPr lang="es-ES" sz="2400" dirty="0" smtClean="0">
                <a:latin typeface="Calibri" pitchFamily="34" charset="0"/>
                <a:cs typeface="Calibri" pitchFamily="34" charset="0"/>
              </a:rPr>
              <a:t>incobrabilidad. </a:t>
            </a:r>
            <a:endParaRPr lang="es-ES" sz="2400" dirty="0">
              <a:latin typeface="Calibri" pitchFamily="34" charset="0"/>
              <a:cs typeface="Calibri" pitchFamily="34" charset="0"/>
            </a:endParaRPr>
          </a:p>
          <a:p>
            <a:pPr marL="342900" indent="-342900" algn="just">
              <a:buFont typeface="Wingdings" pitchFamily="2" charset="2"/>
              <a:buChar char="§"/>
            </a:pPr>
            <a:r>
              <a:rPr lang="es-ES" sz="2400" dirty="0">
                <a:latin typeface="Calibri" pitchFamily="34" charset="0"/>
                <a:cs typeface="Calibri" pitchFamily="34" charset="0"/>
              </a:rPr>
              <a:t>C</a:t>
            </a:r>
            <a:r>
              <a:rPr lang="es-ES" sz="2400" dirty="0" smtClean="0">
                <a:latin typeface="Calibri" pitchFamily="34" charset="0"/>
                <a:cs typeface="Calibri" pitchFamily="34" charset="0"/>
              </a:rPr>
              <a:t>omprobar </a:t>
            </a:r>
            <a:r>
              <a:rPr lang="es-ES" sz="2400" dirty="0">
                <a:latin typeface="Calibri" pitchFamily="34" charset="0"/>
                <a:cs typeface="Calibri" pitchFamily="34" charset="0"/>
              </a:rPr>
              <a:t>el método de valuación de las Inversiones, verificar los movimientos del período cotejándolos con la correspondiente documentación de respaldo y verificando su correcta imputación contable y la razonabilidad de las estimaciones o previsiones constituidas. </a:t>
            </a: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3253317490"/>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6" y="1268760"/>
            <a:ext cx="85995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ES" sz="2200" dirty="0">
                <a:latin typeface="Calibri" pitchFamily="34" charset="0"/>
                <a:cs typeface="Calibri" pitchFamily="34" charset="0"/>
              </a:rPr>
              <a:t>En el análisis de los rubros que componen </a:t>
            </a:r>
            <a:r>
              <a:rPr lang="es-ES" sz="2200" b="1" u="sng" dirty="0">
                <a:latin typeface="Calibri" pitchFamily="34" charset="0"/>
                <a:cs typeface="Calibri" pitchFamily="34" charset="0"/>
              </a:rPr>
              <a:t>el Pasivo</a:t>
            </a:r>
            <a:r>
              <a:rPr lang="es-ES" sz="2200" dirty="0">
                <a:latin typeface="Calibri" pitchFamily="34" charset="0"/>
                <a:cs typeface="Calibri" pitchFamily="34" charset="0"/>
              </a:rPr>
              <a:t>, los procedimientos aplicados deben llevar a conclusiones válidas que permitan expedirse respecto a: </a:t>
            </a:r>
          </a:p>
          <a:p>
            <a:pPr marL="342900" indent="-342900" algn="just">
              <a:buFont typeface="Wingdings" pitchFamily="2" charset="2"/>
              <a:buChar char="§"/>
            </a:pPr>
            <a:r>
              <a:rPr lang="es-ES" sz="2200" dirty="0">
                <a:latin typeface="Calibri" pitchFamily="34" charset="0"/>
                <a:cs typeface="Calibri" pitchFamily="34" charset="0"/>
              </a:rPr>
              <a:t>L</a:t>
            </a:r>
            <a:r>
              <a:rPr lang="es-ES" sz="2200" dirty="0" smtClean="0">
                <a:latin typeface="Calibri" pitchFamily="34" charset="0"/>
                <a:cs typeface="Calibri" pitchFamily="34" charset="0"/>
              </a:rPr>
              <a:t>a </a:t>
            </a:r>
            <a:r>
              <a:rPr lang="es-ES" sz="2200" dirty="0">
                <a:latin typeface="Calibri" pitchFamily="34" charset="0"/>
                <a:cs typeface="Calibri" pitchFamily="34" charset="0"/>
              </a:rPr>
              <a:t>razonabilidad e integridad de los importes contabilizados por la </a:t>
            </a:r>
            <a:r>
              <a:rPr lang="es-ES" sz="2200" dirty="0" smtClean="0">
                <a:latin typeface="Calibri" pitchFamily="34" charset="0"/>
                <a:cs typeface="Calibri" pitchFamily="34" charset="0"/>
              </a:rPr>
              <a:t>entidad</a:t>
            </a:r>
            <a:r>
              <a:rPr lang="es-ES" sz="2200" dirty="0">
                <a:latin typeface="Calibri" pitchFamily="34" charset="0"/>
                <a:cs typeface="Calibri" pitchFamily="34" charset="0"/>
              </a:rPr>
              <a:t>.</a:t>
            </a:r>
          </a:p>
          <a:p>
            <a:pPr marL="342900" indent="-342900" algn="just">
              <a:buFont typeface="Wingdings" pitchFamily="2" charset="2"/>
              <a:buChar char="§"/>
            </a:pPr>
            <a:r>
              <a:rPr lang="es-ES" sz="2200" dirty="0">
                <a:latin typeface="Calibri" pitchFamily="34" charset="0"/>
                <a:cs typeface="Calibri" pitchFamily="34" charset="0"/>
              </a:rPr>
              <a:t>Q</a:t>
            </a:r>
            <a:r>
              <a:rPr lang="es-ES" sz="2200" dirty="0" smtClean="0">
                <a:latin typeface="Calibri" pitchFamily="34" charset="0"/>
                <a:cs typeface="Calibri" pitchFamily="34" charset="0"/>
              </a:rPr>
              <a:t>ue </a:t>
            </a:r>
            <a:r>
              <a:rPr lang="es-ES" sz="2200" dirty="0">
                <a:latin typeface="Calibri" pitchFamily="34" charset="0"/>
                <a:cs typeface="Calibri" pitchFamily="34" charset="0"/>
              </a:rPr>
              <a:t>se encuentren adecuadamente valuados y expuestos de acuerdo con los criterios establecidos por la Comisión Nacional de </a:t>
            </a:r>
            <a:r>
              <a:rPr lang="es-ES" sz="2200" dirty="0" smtClean="0">
                <a:latin typeface="Calibri" pitchFamily="34" charset="0"/>
                <a:cs typeface="Calibri" pitchFamily="34" charset="0"/>
              </a:rPr>
              <a:t>Valores</a:t>
            </a:r>
            <a:r>
              <a:rPr lang="es-ES" sz="2200" dirty="0">
                <a:latin typeface="Calibri" pitchFamily="34" charset="0"/>
                <a:cs typeface="Calibri" pitchFamily="34" charset="0"/>
              </a:rPr>
              <a:t>.</a:t>
            </a:r>
          </a:p>
          <a:p>
            <a:pPr marL="342900" indent="-342900" algn="just">
              <a:buFont typeface="Wingdings" pitchFamily="2" charset="2"/>
              <a:buChar char="§"/>
            </a:pPr>
            <a:r>
              <a:rPr lang="es-ES" sz="2200" dirty="0">
                <a:latin typeface="Calibri" pitchFamily="34" charset="0"/>
                <a:cs typeface="Calibri" pitchFamily="34" charset="0"/>
              </a:rPr>
              <a:t>L</a:t>
            </a:r>
            <a:r>
              <a:rPr lang="es-ES" sz="2200" dirty="0" smtClean="0">
                <a:latin typeface="Calibri" pitchFamily="34" charset="0"/>
                <a:cs typeface="Calibri" pitchFamily="34" charset="0"/>
              </a:rPr>
              <a:t>a </a:t>
            </a:r>
            <a:r>
              <a:rPr lang="es-ES" sz="2200" dirty="0">
                <a:latin typeface="Calibri" pitchFamily="34" charset="0"/>
                <a:cs typeface="Calibri" pitchFamily="34" charset="0"/>
              </a:rPr>
              <a:t>documentación que compruebe que la obligación contraída corresponde efectivamente a la </a:t>
            </a:r>
            <a:r>
              <a:rPr lang="es-ES" sz="2200" dirty="0" smtClean="0">
                <a:latin typeface="Calibri" pitchFamily="34" charset="0"/>
                <a:cs typeface="Calibri" pitchFamily="34" charset="0"/>
              </a:rPr>
              <a:t>entidad</a:t>
            </a:r>
            <a:r>
              <a:rPr lang="es-ES" sz="2200" dirty="0">
                <a:latin typeface="Calibri" pitchFamily="34" charset="0"/>
                <a:cs typeface="Calibri" pitchFamily="34" charset="0"/>
              </a:rPr>
              <a:t>.</a:t>
            </a:r>
          </a:p>
          <a:p>
            <a:pPr marL="342900" indent="-342900" algn="just">
              <a:buFont typeface="Wingdings" pitchFamily="2" charset="2"/>
              <a:buChar char="§"/>
            </a:pPr>
            <a:r>
              <a:rPr lang="es-ES" sz="2200" dirty="0">
                <a:latin typeface="Calibri" pitchFamily="34" charset="0"/>
                <a:cs typeface="Calibri" pitchFamily="34" charset="0"/>
              </a:rPr>
              <a:t>L</a:t>
            </a:r>
            <a:r>
              <a:rPr lang="es-ES" sz="2200" dirty="0" smtClean="0">
                <a:latin typeface="Calibri" pitchFamily="34" charset="0"/>
                <a:cs typeface="Calibri" pitchFamily="34" charset="0"/>
              </a:rPr>
              <a:t>a </a:t>
            </a:r>
            <a:r>
              <a:rPr lang="es-ES" sz="2200" dirty="0">
                <a:latin typeface="Calibri" pitchFamily="34" charset="0"/>
                <a:cs typeface="Calibri" pitchFamily="34" charset="0"/>
              </a:rPr>
              <a:t>situación de los pasivos de la </a:t>
            </a:r>
            <a:r>
              <a:rPr lang="es-ES" sz="2200" dirty="0" smtClean="0">
                <a:latin typeface="Calibri" pitchFamily="34" charset="0"/>
                <a:cs typeface="Calibri" pitchFamily="34" charset="0"/>
              </a:rPr>
              <a:t>entidad. </a:t>
            </a:r>
            <a:endParaRPr lang="es-ES" sz="2200" dirty="0">
              <a:latin typeface="Calibri" pitchFamily="34" charset="0"/>
              <a:cs typeface="Calibri" pitchFamily="34" charset="0"/>
            </a:endParaRPr>
          </a:p>
          <a:p>
            <a:pPr marL="342900" indent="-342900" algn="just">
              <a:buFont typeface="Wingdings" pitchFamily="2" charset="2"/>
              <a:buChar char="§"/>
            </a:pPr>
            <a:r>
              <a:rPr lang="es-ES" sz="2200" dirty="0">
                <a:latin typeface="Calibri" pitchFamily="34" charset="0"/>
                <a:cs typeface="Calibri" pitchFamily="34" charset="0"/>
              </a:rPr>
              <a:t>L</a:t>
            </a:r>
            <a:r>
              <a:rPr lang="es-ES" sz="2200" dirty="0" smtClean="0">
                <a:latin typeface="Calibri" pitchFamily="34" charset="0"/>
                <a:cs typeface="Calibri" pitchFamily="34" charset="0"/>
              </a:rPr>
              <a:t>a </a:t>
            </a:r>
            <a:r>
              <a:rPr lang="es-ES" sz="2200" dirty="0">
                <a:latin typeface="Calibri" pitchFamily="34" charset="0"/>
                <a:cs typeface="Calibri" pitchFamily="34" charset="0"/>
              </a:rPr>
              <a:t>situación de títulos de deuda emitidos a través de oferta pública y cumplimiento de los vencimientos de capital e intereses y el seguimiento del destino y aplicación de los fondos obtenidos en la emisión. </a:t>
            </a: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1488626835"/>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19"/>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
        <p:nvSpPr>
          <p:cNvPr id="4" name="27 CuadroTexto"/>
          <p:cNvSpPr txBox="1">
            <a:spLocks noChangeArrowheads="1"/>
          </p:cNvSpPr>
          <p:nvPr/>
        </p:nvSpPr>
        <p:spPr bwMode="auto">
          <a:xfrm>
            <a:off x="269876" y="1196752"/>
            <a:ext cx="85995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ES" sz="2000" dirty="0">
                <a:latin typeface="Calibri" pitchFamily="34" charset="0"/>
                <a:cs typeface="Calibri" pitchFamily="34" charset="0"/>
              </a:rPr>
              <a:t>En el análisis de los rubros que componen </a:t>
            </a:r>
            <a:r>
              <a:rPr lang="es-ES" sz="2000" b="1" u="sng" dirty="0">
                <a:latin typeface="Calibri" pitchFamily="34" charset="0"/>
                <a:cs typeface="Calibri" pitchFamily="34" charset="0"/>
              </a:rPr>
              <a:t>el Patrimonio Neto</a:t>
            </a:r>
            <a:r>
              <a:rPr lang="es-ES" sz="2000" dirty="0">
                <a:latin typeface="Calibri" pitchFamily="34" charset="0"/>
                <a:cs typeface="Calibri" pitchFamily="34" charset="0"/>
              </a:rPr>
              <a:t>, los procedimientos aplicados deben llevar a conclusiones válidas que permitan expedirse respecto a los movimientos ocurridos durante el período en los rubros integrantes del Patrimonio Neto de la entidad, mediante: </a:t>
            </a:r>
          </a:p>
          <a:p>
            <a:pPr marL="342900" indent="-342900" algn="just">
              <a:buFont typeface="Wingdings" pitchFamily="2" charset="2"/>
              <a:buChar char="§"/>
            </a:pPr>
            <a:r>
              <a:rPr lang="es-PY" sz="2000" dirty="0">
                <a:latin typeface="Calibri" pitchFamily="34" charset="0"/>
                <a:cs typeface="Calibri" pitchFamily="34" charset="0"/>
              </a:rPr>
              <a:t>C</a:t>
            </a:r>
            <a:r>
              <a:rPr lang="es-PY" sz="2000" dirty="0" smtClean="0">
                <a:latin typeface="Calibri" pitchFamily="34" charset="0"/>
                <a:cs typeface="Calibri" pitchFamily="34" charset="0"/>
              </a:rPr>
              <a:t>otejo </a:t>
            </a:r>
            <a:r>
              <a:rPr lang="es-PY" sz="2000" dirty="0">
                <a:latin typeface="Calibri" pitchFamily="34" charset="0"/>
                <a:cs typeface="Calibri" pitchFamily="34" charset="0"/>
              </a:rPr>
              <a:t>de las actas de las Asambleas de Accionistas, reuniones de Directorio u órgano administrativo </a:t>
            </a:r>
            <a:r>
              <a:rPr lang="es-PY" sz="2000" dirty="0" smtClean="0">
                <a:latin typeface="Calibri" pitchFamily="34" charset="0"/>
                <a:cs typeface="Calibri" pitchFamily="34" charset="0"/>
              </a:rPr>
              <a:t>equivalente. </a:t>
            </a:r>
            <a:endParaRPr lang="es-PY" sz="2000" dirty="0">
              <a:latin typeface="Calibri" pitchFamily="34" charset="0"/>
              <a:cs typeface="Calibri" pitchFamily="34" charset="0"/>
            </a:endParaRPr>
          </a:p>
          <a:p>
            <a:pPr marL="342900" indent="-342900" algn="just">
              <a:buFont typeface="Wingdings" pitchFamily="2" charset="2"/>
              <a:buChar char="§"/>
            </a:pPr>
            <a:r>
              <a:rPr lang="es-ES" sz="2000" dirty="0">
                <a:latin typeface="Calibri" pitchFamily="34" charset="0"/>
                <a:cs typeface="Calibri" pitchFamily="34" charset="0"/>
              </a:rPr>
              <a:t>R</a:t>
            </a:r>
            <a:r>
              <a:rPr lang="es-ES" sz="2000" dirty="0" smtClean="0">
                <a:latin typeface="Calibri" pitchFamily="34" charset="0"/>
                <a:cs typeface="Calibri" pitchFamily="34" charset="0"/>
              </a:rPr>
              <a:t>evisión </a:t>
            </a:r>
            <a:r>
              <a:rPr lang="es-ES" sz="2000" dirty="0">
                <a:latin typeface="Calibri" pitchFamily="34" charset="0"/>
                <a:cs typeface="Calibri" pitchFamily="34" charset="0"/>
              </a:rPr>
              <a:t>del efectivo ingreso de los fondos correspondientes a aumentos de capital y aportes irrevocables a cuenta de futuras integraciones, y su correspondiente respaldo contable, así como el respectivo seguimiento del destino y aplicación de los fondos </a:t>
            </a:r>
            <a:r>
              <a:rPr lang="es-ES" sz="2000" dirty="0" smtClean="0">
                <a:latin typeface="Calibri" pitchFamily="34" charset="0"/>
                <a:cs typeface="Calibri" pitchFamily="34" charset="0"/>
              </a:rPr>
              <a:t>obtenidos. </a:t>
            </a:r>
            <a:endParaRPr lang="es-ES" sz="2000" dirty="0">
              <a:latin typeface="Calibri" pitchFamily="34" charset="0"/>
              <a:cs typeface="Calibri" pitchFamily="34" charset="0"/>
            </a:endParaRPr>
          </a:p>
          <a:p>
            <a:pPr marL="342900" indent="-342900" algn="just">
              <a:buFont typeface="Wingdings" pitchFamily="2" charset="2"/>
              <a:buChar char="§"/>
            </a:pPr>
            <a:r>
              <a:rPr lang="es-ES" sz="2000" dirty="0">
                <a:latin typeface="Calibri" pitchFamily="34" charset="0"/>
                <a:cs typeface="Calibri" pitchFamily="34" charset="0"/>
              </a:rPr>
              <a:t>R</a:t>
            </a:r>
            <a:r>
              <a:rPr lang="es-ES" sz="2000" dirty="0" smtClean="0">
                <a:latin typeface="Calibri" pitchFamily="34" charset="0"/>
                <a:cs typeface="Calibri" pitchFamily="34" charset="0"/>
              </a:rPr>
              <a:t>evisión </a:t>
            </a:r>
            <a:r>
              <a:rPr lang="es-ES" sz="2000" dirty="0">
                <a:latin typeface="Calibri" pitchFamily="34" charset="0"/>
                <a:cs typeface="Calibri" pitchFamily="34" charset="0"/>
              </a:rPr>
              <a:t>de la existencia o no de compra de acciones de la propia </a:t>
            </a:r>
            <a:r>
              <a:rPr lang="es-ES" sz="2000" dirty="0" smtClean="0">
                <a:latin typeface="Calibri" pitchFamily="34" charset="0"/>
                <a:cs typeface="Calibri" pitchFamily="34" charset="0"/>
              </a:rPr>
              <a:t>sociedad </a:t>
            </a:r>
            <a:endParaRPr lang="es-ES" sz="2000" dirty="0">
              <a:latin typeface="Calibri" pitchFamily="34" charset="0"/>
              <a:cs typeface="Calibri" pitchFamily="34" charset="0"/>
            </a:endParaRPr>
          </a:p>
          <a:p>
            <a:pPr marL="342900" indent="-342900" algn="just">
              <a:buFont typeface="Wingdings" pitchFamily="2" charset="2"/>
              <a:buChar char="§"/>
            </a:pPr>
            <a:r>
              <a:rPr lang="es-ES" sz="2000" dirty="0" smtClean="0">
                <a:latin typeface="Calibri" pitchFamily="34" charset="0"/>
                <a:cs typeface="Calibri" pitchFamily="34" charset="0"/>
              </a:rPr>
              <a:t>control </a:t>
            </a:r>
            <a:r>
              <a:rPr lang="es-ES" sz="2000" dirty="0">
                <a:latin typeface="Calibri" pitchFamily="34" charset="0"/>
                <a:cs typeface="Calibri" pitchFamily="34" charset="0"/>
              </a:rPr>
              <a:t>de la registración y pago de dividendos y otras distribuciones de utilidades aprobadas por la </a:t>
            </a:r>
            <a:r>
              <a:rPr lang="es-ES" sz="2000" dirty="0" smtClean="0">
                <a:latin typeface="Calibri" pitchFamily="34" charset="0"/>
                <a:cs typeface="Calibri" pitchFamily="34" charset="0"/>
              </a:rPr>
              <a:t>Asamblea</a:t>
            </a:r>
            <a:r>
              <a:rPr lang="es-ES" sz="2000" dirty="0">
                <a:latin typeface="Calibri" pitchFamily="34" charset="0"/>
                <a:cs typeface="Calibri" pitchFamily="34" charset="0"/>
              </a:rPr>
              <a:t>.</a:t>
            </a:r>
          </a:p>
          <a:p>
            <a:pPr marL="342900" indent="-342900" algn="just">
              <a:buFont typeface="Wingdings" pitchFamily="2" charset="2"/>
              <a:buChar char="§"/>
            </a:pPr>
            <a:r>
              <a:rPr lang="es-ES" sz="2000" dirty="0">
                <a:latin typeface="Calibri" pitchFamily="34" charset="0"/>
                <a:cs typeface="Calibri" pitchFamily="34" charset="0"/>
              </a:rPr>
              <a:t>R</a:t>
            </a:r>
            <a:r>
              <a:rPr lang="es-ES" sz="2000" dirty="0" smtClean="0">
                <a:latin typeface="Calibri" pitchFamily="34" charset="0"/>
                <a:cs typeface="Calibri" pitchFamily="34" charset="0"/>
              </a:rPr>
              <a:t>evisión </a:t>
            </a:r>
            <a:r>
              <a:rPr lang="es-ES" sz="2000" dirty="0">
                <a:latin typeface="Calibri" pitchFamily="34" charset="0"/>
                <a:cs typeface="Calibri" pitchFamily="34" charset="0"/>
              </a:rPr>
              <a:t>de otros movimientos no mencionados precedentemente, con la documentación </a:t>
            </a:r>
            <a:r>
              <a:rPr lang="es-ES" sz="2000" dirty="0" err="1">
                <a:latin typeface="Calibri" pitchFamily="34" charset="0"/>
                <a:cs typeface="Calibri" pitchFamily="34" charset="0"/>
              </a:rPr>
              <a:t>respaldatoria</a:t>
            </a:r>
            <a:r>
              <a:rPr lang="es-ES" sz="2000" dirty="0">
                <a:latin typeface="Calibri" pitchFamily="34" charset="0"/>
                <a:cs typeface="Calibri" pitchFamily="34" charset="0"/>
              </a:rPr>
              <a:t> correspondiente, que permitan expedirse sobre la razonabilidad e integridad de los importes </a:t>
            </a:r>
            <a:r>
              <a:rPr lang="es-ES" sz="2000" dirty="0" smtClean="0">
                <a:latin typeface="Calibri" pitchFamily="34" charset="0"/>
                <a:cs typeface="Calibri" pitchFamily="34" charset="0"/>
              </a:rPr>
              <a:t>contabilizados </a:t>
            </a:r>
            <a:endParaRPr lang="es-ES" sz="2000" dirty="0">
              <a:latin typeface="Calibri" pitchFamily="34" charset="0"/>
              <a:cs typeface="Calibri" pitchFamily="34" charset="0"/>
            </a:endParaRPr>
          </a:p>
        </p:txBody>
      </p:sp>
    </p:spTree>
    <p:extLst>
      <p:ext uri="{BB962C8B-B14F-4D97-AF65-F5344CB8AC3E}">
        <p14:creationId xmlns:p14="http://schemas.microsoft.com/office/powerpoint/2010/main" val="1803834069"/>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5" y="1052736"/>
            <a:ext cx="8599500" cy="509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PY" sz="2800" b="1" dirty="0" smtClean="0"/>
              <a:t>1- </a:t>
            </a:r>
            <a:r>
              <a:rPr lang="es-PY" sz="2800" b="1" dirty="0" smtClean="0">
                <a:latin typeface="Calibri" pitchFamily="34" charset="0"/>
                <a:cs typeface="Calibri" pitchFamily="34" charset="0"/>
              </a:rPr>
              <a:t>Marco Legal y Técnico de referencia para la realización de la Auditoría.</a:t>
            </a:r>
          </a:p>
          <a:p>
            <a:pPr algn="just">
              <a:buNone/>
            </a:pPr>
            <a:endParaRPr lang="es-PY" sz="2800" b="1" dirty="0" smtClean="0">
              <a:latin typeface="Calibri" pitchFamily="34" charset="0"/>
              <a:cs typeface="Calibri" pitchFamily="34" charset="0"/>
            </a:endParaRPr>
          </a:p>
          <a:p>
            <a:pPr algn="just">
              <a:buNone/>
            </a:pPr>
            <a:r>
              <a:rPr lang="es-PY" sz="2800" b="1" dirty="0" smtClean="0">
                <a:latin typeface="Calibri" pitchFamily="34" charset="0"/>
                <a:cs typeface="Calibri" pitchFamily="34" charset="0"/>
              </a:rPr>
              <a:t>2- Planificación y ejecución de las Auditorías Externas. </a:t>
            </a:r>
          </a:p>
          <a:p>
            <a:pPr algn="just"/>
            <a:endParaRPr lang="es-PY" sz="2800" b="1" dirty="0" smtClean="0">
              <a:latin typeface="Calibri" pitchFamily="34" charset="0"/>
              <a:cs typeface="Calibri" pitchFamily="34" charset="0"/>
            </a:endParaRPr>
          </a:p>
          <a:p>
            <a:pPr algn="just">
              <a:buNone/>
            </a:pPr>
            <a:r>
              <a:rPr lang="es-PY" sz="2800" b="1" dirty="0" smtClean="0">
                <a:latin typeface="Calibri" pitchFamily="34" charset="0"/>
                <a:cs typeface="Calibri" pitchFamily="34" charset="0"/>
              </a:rPr>
              <a:t>3- Papeles de Trabajo.</a:t>
            </a:r>
          </a:p>
          <a:p>
            <a:pPr algn="just">
              <a:buNone/>
            </a:pPr>
            <a:endParaRPr lang="es-PY" sz="2800" b="1" dirty="0">
              <a:latin typeface="Calibri" pitchFamily="34" charset="0"/>
              <a:cs typeface="Calibri" pitchFamily="34" charset="0"/>
            </a:endParaRPr>
          </a:p>
          <a:p>
            <a:pPr algn="just">
              <a:buNone/>
            </a:pPr>
            <a:r>
              <a:rPr lang="es-PY" sz="2800" b="1" dirty="0" smtClean="0">
                <a:latin typeface="Calibri" pitchFamily="34" charset="0"/>
                <a:cs typeface="Calibri" pitchFamily="34" charset="0"/>
              </a:rPr>
              <a:t>4- Los informes de Auditoría.</a:t>
            </a:r>
          </a:p>
          <a:p>
            <a:pPr algn="just">
              <a:buNone/>
            </a:pPr>
            <a:endParaRPr lang="es-PY" sz="2800" b="1" dirty="0">
              <a:latin typeface="Calibri" pitchFamily="34" charset="0"/>
              <a:cs typeface="Calibri" pitchFamily="34" charset="0"/>
            </a:endParaRPr>
          </a:p>
          <a:p>
            <a:pPr algn="just">
              <a:buNone/>
            </a:pPr>
            <a:r>
              <a:rPr lang="es-PY" sz="2800" b="1" dirty="0" smtClean="0">
                <a:latin typeface="Calibri" pitchFamily="34" charset="0"/>
                <a:cs typeface="Calibri" pitchFamily="34" charset="0"/>
              </a:rPr>
              <a:t>5- Contenido mínimo de los Informes de Auditoría.</a:t>
            </a:r>
            <a:endParaRPr lang="es-PY" sz="2800" b="1" dirty="0">
              <a:latin typeface="Calibri" pitchFamily="34" charset="0"/>
              <a:cs typeface="Calibri" pitchFamily="34" charset="0"/>
            </a:endParaRP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438863"/>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DE LA CHARLA</a:t>
            </a:r>
            <a:endParaRPr lang="es-ES" sz="2800" b="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988284660"/>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19"/>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
        <p:nvSpPr>
          <p:cNvPr id="3" name="2 Rectángulo"/>
          <p:cNvSpPr/>
          <p:nvPr/>
        </p:nvSpPr>
        <p:spPr>
          <a:xfrm>
            <a:off x="269875" y="1280949"/>
            <a:ext cx="8599500" cy="4893647"/>
          </a:xfrm>
          <a:prstGeom prst="rect">
            <a:avLst/>
          </a:prstGeom>
        </p:spPr>
        <p:txBody>
          <a:bodyPr wrap="square">
            <a:spAutoFit/>
          </a:bodyPr>
          <a:lstStyle/>
          <a:p>
            <a:pPr algn="just"/>
            <a:r>
              <a:rPr lang="es-ES" sz="2400" dirty="0">
                <a:latin typeface="Calibri" pitchFamily="34" charset="0"/>
                <a:cs typeface="Calibri" pitchFamily="34" charset="0"/>
              </a:rPr>
              <a:t>En lo referente </a:t>
            </a:r>
            <a:r>
              <a:rPr lang="es-ES" sz="2400" b="1" u="sng" dirty="0">
                <a:latin typeface="Calibri" pitchFamily="34" charset="0"/>
                <a:cs typeface="Calibri" pitchFamily="34" charset="0"/>
              </a:rPr>
              <a:t>al Estado de Resultados</a:t>
            </a:r>
            <a:r>
              <a:rPr lang="es-ES" sz="2400" dirty="0">
                <a:latin typeface="Calibri" pitchFamily="34" charset="0"/>
                <a:cs typeface="Calibri" pitchFamily="34" charset="0"/>
              </a:rPr>
              <a:t>, los procedimientos aplicados deben permitir: </a:t>
            </a:r>
            <a:endParaRPr lang="es-ES" sz="2400" dirty="0" smtClean="0">
              <a:latin typeface="Calibri" pitchFamily="34" charset="0"/>
              <a:cs typeface="Calibri" pitchFamily="34" charset="0"/>
            </a:endParaRPr>
          </a:p>
          <a:p>
            <a:pPr algn="just"/>
            <a:endParaRPr lang="es-ES" sz="2400" dirty="0">
              <a:latin typeface="Calibri" pitchFamily="34" charset="0"/>
              <a:cs typeface="Calibri" pitchFamily="34" charset="0"/>
            </a:endParaRPr>
          </a:p>
          <a:p>
            <a:pPr marL="342900" indent="-342900" algn="just">
              <a:buFont typeface="Wingdings" pitchFamily="2" charset="2"/>
              <a:buChar char="§"/>
            </a:pPr>
            <a:r>
              <a:rPr lang="es-ES" sz="2400" dirty="0">
                <a:latin typeface="Calibri" pitchFamily="34" charset="0"/>
                <a:cs typeface="Calibri" pitchFamily="34" charset="0"/>
              </a:rPr>
              <a:t>E</a:t>
            </a:r>
            <a:r>
              <a:rPr lang="es-ES" sz="2400" dirty="0" smtClean="0">
                <a:latin typeface="Calibri" pitchFamily="34" charset="0"/>
                <a:cs typeface="Calibri" pitchFamily="34" charset="0"/>
              </a:rPr>
              <a:t>valuar </a:t>
            </a:r>
            <a:r>
              <a:rPr lang="es-ES" sz="2400" dirty="0">
                <a:latin typeface="Calibri" pitchFamily="34" charset="0"/>
                <a:cs typeface="Calibri" pitchFamily="34" charset="0"/>
              </a:rPr>
              <a:t>la razonabilidad de las cuentas significativas del Estado de Resultados de la </a:t>
            </a:r>
            <a:r>
              <a:rPr lang="es-ES" sz="2400" dirty="0" smtClean="0">
                <a:latin typeface="Calibri" pitchFamily="34" charset="0"/>
                <a:cs typeface="Calibri" pitchFamily="34" charset="0"/>
              </a:rPr>
              <a:t>entidad. </a:t>
            </a:r>
            <a:endParaRPr lang="es-ES" sz="2400" dirty="0">
              <a:latin typeface="Calibri" pitchFamily="34" charset="0"/>
              <a:cs typeface="Calibri" pitchFamily="34" charset="0"/>
            </a:endParaRPr>
          </a:p>
          <a:p>
            <a:pPr marL="342900" indent="-342900" algn="just">
              <a:buFont typeface="Wingdings" pitchFamily="2" charset="2"/>
              <a:buChar char="§"/>
            </a:pPr>
            <a:r>
              <a:rPr lang="es-ES" sz="2400" dirty="0">
                <a:latin typeface="Calibri" pitchFamily="34" charset="0"/>
                <a:cs typeface="Calibri" pitchFamily="34" charset="0"/>
              </a:rPr>
              <a:t>V</a:t>
            </a:r>
            <a:r>
              <a:rPr lang="es-ES" sz="2400" dirty="0" smtClean="0">
                <a:latin typeface="Calibri" pitchFamily="34" charset="0"/>
                <a:cs typeface="Calibri" pitchFamily="34" charset="0"/>
              </a:rPr>
              <a:t>erificar </a:t>
            </a:r>
            <a:r>
              <a:rPr lang="es-ES" sz="2400" dirty="0">
                <a:latin typeface="Calibri" pitchFamily="34" charset="0"/>
                <a:cs typeface="Calibri" pitchFamily="34" charset="0"/>
              </a:rPr>
              <a:t>que los desembolsos registrados como Egresos se encuentren respaldados por documentación original, que reúnan los requisitos de las Leyes impositivas y que el gasto sea justificado y </a:t>
            </a:r>
            <a:r>
              <a:rPr lang="es-ES" sz="2400" dirty="0" smtClean="0">
                <a:latin typeface="Calibri" pitchFamily="34" charset="0"/>
                <a:cs typeface="Calibri" pitchFamily="34" charset="0"/>
              </a:rPr>
              <a:t>autorizado</a:t>
            </a:r>
            <a:r>
              <a:rPr lang="es-ES" sz="2400" dirty="0">
                <a:latin typeface="Calibri" pitchFamily="34" charset="0"/>
                <a:cs typeface="Calibri" pitchFamily="34" charset="0"/>
              </a:rPr>
              <a:t>.</a:t>
            </a:r>
          </a:p>
          <a:p>
            <a:pPr marL="342900" indent="-342900" algn="just">
              <a:buFont typeface="Wingdings" pitchFamily="2" charset="2"/>
              <a:buChar char="§"/>
            </a:pPr>
            <a:r>
              <a:rPr lang="es-ES" sz="2400" dirty="0">
                <a:latin typeface="Calibri" pitchFamily="34" charset="0"/>
                <a:cs typeface="Calibri" pitchFamily="34" charset="0"/>
              </a:rPr>
              <a:t>R</a:t>
            </a:r>
            <a:r>
              <a:rPr lang="es-ES" sz="2400" dirty="0" smtClean="0">
                <a:latin typeface="Calibri" pitchFamily="34" charset="0"/>
                <a:cs typeface="Calibri" pitchFamily="34" charset="0"/>
              </a:rPr>
              <a:t>evisar </a:t>
            </a:r>
            <a:r>
              <a:rPr lang="es-ES" sz="2400" dirty="0">
                <a:latin typeface="Calibri" pitchFamily="34" charset="0"/>
                <a:cs typeface="Calibri" pitchFamily="34" charset="0"/>
              </a:rPr>
              <a:t>en forma comparativa de un ejercicio a otro, los ingresos y los gastos, y analizar las variaciones </a:t>
            </a:r>
            <a:r>
              <a:rPr lang="es-ES" sz="2400" dirty="0" smtClean="0">
                <a:latin typeface="Calibri" pitchFamily="34" charset="0"/>
                <a:cs typeface="Calibri" pitchFamily="34" charset="0"/>
              </a:rPr>
              <a:t>importantes. </a:t>
            </a:r>
            <a:endParaRPr lang="es-ES" sz="2400" dirty="0">
              <a:latin typeface="Calibri" pitchFamily="34" charset="0"/>
              <a:cs typeface="Calibri" pitchFamily="34" charset="0"/>
            </a:endParaRPr>
          </a:p>
          <a:p>
            <a:pPr marL="342900" indent="-342900" algn="just">
              <a:buFont typeface="Wingdings" pitchFamily="2" charset="2"/>
              <a:buChar char="§"/>
            </a:pPr>
            <a:r>
              <a:rPr lang="es-ES" sz="2400" dirty="0">
                <a:latin typeface="Calibri" pitchFamily="34" charset="0"/>
                <a:cs typeface="Calibri" pitchFamily="34" charset="0"/>
              </a:rPr>
              <a:t>R</a:t>
            </a:r>
            <a:r>
              <a:rPr lang="es-ES" sz="2400" dirty="0" smtClean="0">
                <a:latin typeface="Calibri" pitchFamily="34" charset="0"/>
                <a:cs typeface="Calibri" pitchFamily="34" charset="0"/>
              </a:rPr>
              <a:t>elacionar </a:t>
            </a:r>
            <a:r>
              <a:rPr lang="es-ES" sz="2400" dirty="0">
                <a:latin typeface="Calibri" pitchFamily="34" charset="0"/>
                <a:cs typeface="Calibri" pitchFamily="34" charset="0"/>
              </a:rPr>
              <a:t>las cuentas de Egresos e Ingresos con las cuentas de activos y pasivos correspondientes. </a:t>
            </a:r>
          </a:p>
        </p:txBody>
      </p:sp>
    </p:spTree>
    <p:extLst>
      <p:ext uri="{BB962C8B-B14F-4D97-AF65-F5344CB8AC3E}">
        <p14:creationId xmlns:p14="http://schemas.microsoft.com/office/powerpoint/2010/main" val="1786066822"/>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19"/>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
        <p:nvSpPr>
          <p:cNvPr id="3" name="2 Rectángulo"/>
          <p:cNvSpPr/>
          <p:nvPr/>
        </p:nvSpPr>
        <p:spPr>
          <a:xfrm>
            <a:off x="269875" y="1280949"/>
            <a:ext cx="8599500" cy="3046988"/>
          </a:xfrm>
          <a:prstGeom prst="rect">
            <a:avLst/>
          </a:prstGeom>
        </p:spPr>
        <p:txBody>
          <a:bodyPr wrap="square">
            <a:spAutoFit/>
          </a:bodyPr>
          <a:lstStyle/>
          <a:p>
            <a:pPr algn="just"/>
            <a:r>
              <a:rPr lang="es-ES" sz="2400" dirty="0">
                <a:latin typeface="Calibri" pitchFamily="34" charset="0"/>
                <a:cs typeface="Calibri" pitchFamily="34" charset="0"/>
              </a:rPr>
              <a:t>En lo referente </a:t>
            </a:r>
            <a:r>
              <a:rPr lang="es-ES" sz="2400" b="1" u="sng" dirty="0">
                <a:latin typeface="Calibri" pitchFamily="34" charset="0"/>
                <a:cs typeface="Calibri" pitchFamily="34" charset="0"/>
              </a:rPr>
              <a:t>a las Cuentas de Orden y Contingencias</a:t>
            </a:r>
            <a:r>
              <a:rPr lang="es-ES" sz="2400" dirty="0">
                <a:latin typeface="Calibri" pitchFamily="34" charset="0"/>
                <a:cs typeface="Calibri" pitchFamily="34" charset="0"/>
              </a:rPr>
              <a:t>, los procedimientos a ser aplicados se hallan relacionados a: </a:t>
            </a:r>
            <a:endParaRPr lang="es-ES" sz="2400" dirty="0" smtClean="0">
              <a:latin typeface="Calibri" pitchFamily="34" charset="0"/>
              <a:cs typeface="Calibri" pitchFamily="34" charset="0"/>
            </a:endParaRPr>
          </a:p>
          <a:p>
            <a:pPr algn="just"/>
            <a:endParaRPr lang="es-ES" sz="2400" dirty="0">
              <a:latin typeface="Calibri" pitchFamily="34" charset="0"/>
              <a:cs typeface="Calibri" pitchFamily="34" charset="0"/>
            </a:endParaRPr>
          </a:p>
          <a:p>
            <a:pPr marL="342900" indent="-342900" algn="just">
              <a:buFont typeface="Wingdings" pitchFamily="2" charset="2"/>
              <a:buChar char="§"/>
            </a:pPr>
            <a:r>
              <a:rPr lang="es-ES" sz="2400" dirty="0" smtClean="0">
                <a:latin typeface="Calibri" pitchFamily="34" charset="0"/>
                <a:cs typeface="Calibri" pitchFamily="34" charset="0"/>
              </a:rPr>
              <a:t>Evaluar </a:t>
            </a:r>
            <a:r>
              <a:rPr lang="es-ES" sz="2400" dirty="0">
                <a:latin typeface="Calibri" pitchFamily="34" charset="0"/>
                <a:cs typeface="Calibri" pitchFamily="34" charset="0"/>
              </a:rPr>
              <a:t>la razonabilidad de las Cuentas de Orden y </a:t>
            </a:r>
            <a:r>
              <a:rPr lang="es-ES" sz="2400" dirty="0" smtClean="0">
                <a:latin typeface="Calibri" pitchFamily="34" charset="0"/>
                <a:cs typeface="Calibri" pitchFamily="34" charset="0"/>
              </a:rPr>
              <a:t>Contingencias</a:t>
            </a:r>
            <a:r>
              <a:rPr lang="es-ES" sz="2400" dirty="0">
                <a:latin typeface="Calibri" pitchFamily="34" charset="0"/>
                <a:cs typeface="Calibri" pitchFamily="34" charset="0"/>
              </a:rPr>
              <a:t>.</a:t>
            </a:r>
          </a:p>
          <a:p>
            <a:pPr marL="342900" indent="-342900" algn="just">
              <a:buFont typeface="Wingdings" pitchFamily="2" charset="2"/>
              <a:buChar char="§"/>
            </a:pPr>
            <a:r>
              <a:rPr lang="es-ES" sz="2400" dirty="0" smtClean="0">
                <a:latin typeface="Calibri" pitchFamily="34" charset="0"/>
                <a:cs typeface="Calibri" pitchFamily="34" charset="0"/>
              </a:rPr>
              <a:t>Verificar </a:t>
            </a:r>
            <a:r>
              <a:rPr lang="es-ES" sz="2400" dirty="0">
                <a:latin typeface="Calibri" pitchFamily="34" charset="0"/>
                <a:cs typeface="Calibri" pitchFamily="34" charset="0"/>
              </a:rPr>
              <a:t>que los documentos </a:t>
            </a:r>
            <a:r>
              <a:rPr lang="es-ES" sz="2400" dirty="0" err="1">
                <a:latin typeface="Calibri" pitchFamily="34" charset="0"/>
                <a:cs typeface="Calibri" pitchFamily="34" charset="0"/>
              </a:rPr>
              <a:t>respaldatorios</a:t>
            </a:r>
            <a:r>
              <a:rPr lang="es-ES" sz="2400" dirty="0">
                <a:latin typeface="Calibri" pitchFamily="34" charset="0"/>
                <a:cs typeface="Calibri" pitchFamily="34" charset="0"/>
              </a:rPr>
              <a:t> de las garantías otorgadas o recibidas por la entidad estén debidamente registrados. </a:t>
            </a:r>
          </a:p>
        </p:txBody>
      </p:sp>
    </p:spTree>
    <p:extLst>
      <p:ext uri="{BB962C8B-B14F-4D97-AF65-F5344CB8AC3E}">
        <p14:creationId xmlns:p14="http://schemas.microsoft.com/office/powerpoint/2010/main" val="3834327056"/>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19"/>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
        <p:nvSpPr>
          <p:cNvPr id="3" name="2 Rectángulo"/>
          <p:cNvSpPr/>
          <p:nvPr/>
        </p:nvSpPr>
        <p:spPr>
          <a:xfrm>
            <a:off x="269875" y="1196752"/>
            <a:ext cx="8599500" cy="4924425"/>
          </a:xfrm>
          <a:prstGeom prst="rect">
            <a:avLst/>
          </a:prstGeom>
        </p:spPr>
        <p:txBody>
          <a:bodyPr wrap="square">
            <a:spAutoFit/>
          </a:bodyPr>
          <a:lstStyle/>
          <a:p>
            <a:pPr algn="just"/>
            <a:r>
              <a:rPr lang="es-ES" sz="2400" dirty="0">
                <a:latin typeface="Calibri" pitchFamily="34" charset="0"/>
                <a:cs typeface="Calibri" pitchFamily="34" charset="0"/>
              </a:rPr>
              <a:t>Con relación a los procedimientos aplicados referidos a la verificación de </a:t>
            </a:r>
            <a:r>
              <a:rPr lang="es-ES" sz="2400" b="1" u="sng" dirty="0">
                <a:latin typeface="Calibri" pitchFamily="34" charset="0"/>
                <a:cs typeface="Calibri" pitchFamily="34" charset="0"/>
              </a:rPr>
              <a:t>HECHOS POSTERIORES</a:t>
            </a:r>
            <a:r>
              <a:rPr lang="es-ES" sz="2400" dirty="0">
                <a:latin typeface="Calibri" pitchFamily="34" charset="0"/>
                <a:cs typeface="Calibri" pitchFamily="34" charset="0"/>
              </a:rPr>
              <a:t> al cierre del período auditado, los mismos deben comprender: </a:t>
            </a:r>
          </a:p>
          <a:p>
            <a:pPr marL="342900" indent="-342900" algn="just">
              <a:buFont typeface="Wingdings" pitchFamily="2" charset="2"/>
              <a:buChar char="§"/>
            </a:pPr>
            <a:r>
              <a:rPr lang="es-ES" sz="2200" dirty="0">
                <a:latin typeface="Calibri" pitchFamily="34" charset="0"/>
                <a:cs typeface="Calibri" pitchFamily="34" charset="0"/>
              </a:rPr>
              <a:t>R</a:t>
            </a:r>
            <a:r>
              <a:rPr lang="es-ES" sz="2200" dirty="0" smtClean="0">
                <a:latin typeface="Calibri" pitchFamily="34" charset="0"/>
                <a:cs typeface="Calibri" pitchFamily="34" charset="0"/>
              </a:rPr>
              <a:t>evisión </a:t>
            </a:r>
            <a:r>
              <a:rPr lang="es-ES" sz="2200" dirty="0">
                <a:latin typeface="Calibri" pitchFamily="34" charset="0"/>
                <a:cs typeface="Calibri" pitchFamily="34" charset="0"/>
              </a:rPr>
              <a:t>de los hechos y transacciones ocurridos con posterioridad al cierre del período y hasta la fecha del Informe de la Auditoria, con el objeto de determinar si pueden llegar a afectar en los Estados Financieros o si requieren ser expuestos dentro de la información complementaria </a:t>
            </a:r>
            <a:r>
              <a:rPr lang="es-ES" sz="2200" dirty="0" smtClean="0">
                <a:latin typeface="Calibri" pitchFamily="34" charset="0"/>
                <a:cs typeface="Calibri" pitchFamily="34" charset="0"/>
              </a:rPr>
              <a:t>correspondiente. </a:t>
            </a:r>
            <a:endParaRPr lang="es-ES" sz="2200" dirty="0">
              <a:latin typeface="Calibri" pitchFamily="34" charset="0"/>
              <a:cs typeface="Calibri" pitchFamily="34" charset="0"/>
            </a:endParaRPr>
          </a:p>
          <a:p>
            <a:pPr marL="342900" indent="-342900" algn="just">
              <a:buFont typeface="Wingdings" pitchFamily="2" charset="2"/>
              <a:buChar char="§"/>
            </a:pPr>
            <a:r>
              <a:rPr lang="es-ES" sz="2200" dirty="0" smtClean="0">
                <a:latin typeface="Calibri" pitchFamily="34" charset="0"/>
                <a:cs typeface="Calibri" pitchFamily="34" charset="0"/>
              </a:rPr>
              <a:t>Revisión </a:t>
            </a:r>
            <a:r>
              <a:rPr lang="es-ES" sz="2200" dirty="0">
                <a:latin typeface="Calibri" pitchFamily="34" charset="0"/>
                <a:cs typeface="Calibri" pitchFamily="34" charset="0"/>
              </a:rPr>
              <a:t>de las actas del Directorio correspondientes a reuniones celebradas en el período subsecuente al </a:t>
            </a:r>
            <a:r>
              <a:rPr lang="es-ES" sz="2200" dirty="0" smtClean="0">
                <a:latin typeface="Calibri" pitchFamily="34" charset="0"/>
                <a:cs typeface="Calibri" pitchFamily="34" charset="0"/>
              </a:rPr>
              <a:t>cierre. </a:t>
            </a:r>
            <a:endParaRPr lang="es-ES" sz="2200" dirty="0">
              <a:latin typeface="Calibri" pitchFamily="34" charset="0"/>
              <a:cs typeface="Calibri" pitchFamily="34" charset="0"/>
            </a:endParaRPr>
          </a:p>
          <a:p>
            <a:pPr marL="342900" indent="-342900" algn="just">
              <a:buFont typeface="Wingdings" pitchFamily="2" charset="2"/>
              <a:buChar char="§"/>
            </a:pPr>
            <a:r>
              <a:rPr lang="es-ES" sz="2200" dirty="0" smtClean="0">
                <a:latin typeface="Calibri" pitchFamily="34" charset="0"/>
                <a:cs typeface="Calibri" pitchFamily="34" charset="0"/>
              </a:rPr>
              <a:t>Realización </a:t>
            </a:r>
            <a:r>
              <a:rPr lang="es-ES" sz="2200" dirty="0">
                <a:latin typeface="Calibri" pitchFamily="34" charset="0"/>
                <a:cs typeface="Calibri" pitchFamily="34" charset="0"/>
              </a:rPr>
              <a:t>de la comparación de al menos, los saldos de los Estados Financieros del cierre del período auditado con el del mes posterior al mismo y obtener explicación sobre las variaciones relevantes, examinando la documentación relativa.</a:t>
            </a:r>
            <a:r>
              <a:rPr lang="es-ES" sz="2200" dirty="0"/>
              <a:t> </a:t>
            </a:r>
          </a:p>
        </p:txBody>
      </p:sp>
    </p:spTree>
    <p:extLst>
      <p:ext uri="{BB962C8B-B14F-4D97-AF65-F5344CB8AC3E}">
        <p14:creationId xmlns:p14="http://schemas.microsoft.com/office/powerpoint/2010/main" val="3027036239"/>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19"/>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
        <p:nvSpPr>
          <p:cNvPr id="3" name="2 Rectángulo"/>
          <p:cNvSpPr/>
          <p:nvPr/>
        </p:nvSpPr>
        <p:spPr>
          <a:xfrm>
            <a:off x="269875" y="1124744"/>
            <a:ext cx="8599500" cy="5632311"/>
          </a:xfrm>
          <a:prstGeom prst="rect">
            <a:avLst/>
          </a:prstGeom>
        </p:spPr>
        <p:txBody>
          <a:bodyPr wrap="square">
            <a:spAutoFit/>
          </a:bodyPr>
          <a:lstStyle/>
          <a:p>
            <a:pPr algn="just"/>
            <a:r>
              <a:rPr lang="es-ES" sz="2000" dirty="0">
                <a:latin typeface="Calibri" pitchFamily="34" charset="0"/>
                <a:cs typeface="Calibri" pitchFamily="34" charset="0"/>
              </a:rPr>
              <a:t>En lo referente a </a:t>
            </a:r>
            <a:r>
              <a:rPr lang="es-ES" sz="2000" b="1" u="sng" dirty="0">
                <a:latin typeface="Calibri" pitchFamily="34" charset="0"/>
                <a:cs typeface="Calibri" pitchFamily="34" charset="0"/>
              </a:rPr>
              <a:t>las transacciones</a:t>
            </a:r>
            <a:r>
              <a:rPr lang="es-ES" sz="2000" dirty="0">
                <a:latin typeface="Calibri" pitchFamily="34" charset="0"/>
                <a:cs typeface="Calibri" pitchFamily="34" charset="0"/>
              </a:rPr>
              <a:t>, los procedimientos de auditoria deben tender a: </a:t>
            </a:r>
          </a:p>
          <a:p>
            <a:pPr marL="342900" indent="-342900" algn="just">
              <a:buFont typeface="Wingdings" pitchFamily="2" charset="2"/>
              <a:buChar char="§"/>
            </a:pPr>
            <a:r>
              <a:rPr lang="es-ES" sz="2000" dirty="0" smtClean="0">
                <a:latin typeface="Calibri" pitchFamily="34" charset="0"/>
                <a:cs typeface="Calibri" pitchFamily="34" charset="0"/>
              </a:rPr>
              <a:t>Confirmar </a:t>
            </a:r>
            <a:r>
              <a:rPr lang="es-ES" sz="2000" dirty="0">
                <a:latin typeface="Calibri" pitchFamily="34" charset="0"/>
                <a:cs typeface="Calibri" pitchFamily="34" charset="0"/>
              </a:rPr>
              <a:t>la integridad y efectiva realización de las transacciones de la entidad; </a:t>
            </a:r>
          </a:p>
          <a:p>
            <a:pPr marL="342900" indent="-342900" algn="just">
              <a:buFont typeface="Wingdings" pitchFamily="2" charset="2"/>
              <a:buChar char="§"/>
            </a:pPr>
            <a:r>
              <a:rPr lang="es-PY" sz="2000" dirty="0" smtClean="0">
                <a:latin typeface="Calibri" pitchFamily="34" charset="0"/>
                <a:cs typeface="Calibri" pitchFamily="34" charset="0"/>
              </a:rPr>
              <a:t>Confirmar </a:t>
            </a:r>
            <a:r>
              <a:rPr lang="es-PY" sz="2000" dirty="0">
                <a:latin typeface="Calibri" pitchFamily="34" charset="0"/>
                <a:cs typeface="Calibri" pitchFamily="34" charset="0"/>
              </a:rPr>
              <a:t>que no se han identificado operaciones realizadas no </a:t>
            </a:r>
            <a:r>
              <a:rPr lang="es-PY" sz="2000" dirty="0" smtClean="0">
                <a:latin typeface="Calibri" pitchFamily="34" charset="0"/>
                <a:cs typeface="Calibri" pitchFamily="34" charset="0"/>
              </a:rPr>
              <a:t>contabilizadas. </a:t>
            </a:r>
            <a:endParaRPr lang="es-PY" sz="2000" dirty="0">
              <a:latin typeface="Calibri" pitchFamily="34" charset="0"/>
              <a:cs typeface="Calibri" pitchFamily="34" charset="0"/>
            </a:endParaRPr>
          </a:p>
          <a:p>
            <a:pPr marL="342900" indent="-342900" algn="just">
              <a:buFont typeface="Wingdings" pitchFamily="2" charset="2"/>
              <a:buChar char="§"/>
            </a:pPr>
            <a:r>
              <a:rPr lang="es-ES" sz="2000" dirty="0" smtClean="0">
                <a:latin typeface="Calibri" pitchFamily="34" charset="0"/>
                <a:cs typeface="Calibri" pitchFamily="34" charset="0"/>
              </a:rPr>
              <a:t>Confirmar </a:t>
            </a:r>
            <a:r>
              <a:rPr lang="es-ES" sz="2000" dirty="0">
                <a:latin typeface="Calibri" pitchFamily="34" charset="0"/>
                <a:cs typeface="Calibri" pitchFamily="34" charset="0"/>
              </a:rPr>
              <a:t>si sus valuaciones son correctas y están expuestas </a:t>
            </a:r>
            <a:r>
              <a:rPr lang="es-ES" sz="2000" dirty="0" smtClean="0">
                <a:latin typeface="Calibri" pitchFamily="34" charset="0"/>
                <a:cs typeface="Calibri" pitchFamily="34" charset="0"/>
              </a:rPr>
              <a:t>adecuadamente. </a:t>
            </a:r>
            <a:endParaRPr lang="es-ES" sz="2000" dirty="0">
              <a:latin typeface="Calibri" pitchFamily="34" charset="0"/>
              <a:cs typeface="Calibri" pitchFamily="34" charset="0"/>
            </a:endParaRPr>
          </a:p>
          <a:p>
            <a:pPr marL="342900" indent="-342900" algn="just">
              <a:buFont typeface="Wingdings" pitchFamily="2" charset="2"/>
              <a:buChar char="§"/>
            </a:pPr>
            <a:r>
              <a:rPr lang="es-ES" sz="2000" dirty="0" smtClean="0">
                <a:latin typeface="Calibri" pitchFamily="34" charset="0"/>
                <a:cs typeface="Calibri" pitchFamily="34" charset="0"/>
              </a:rPr>
              <a:t>Obtener </a:t>
            </a:r>
            <a:r>
              <a:rPr lang="es-ES" sz="2000" dirty="0">
                <a:latin typeface="Calibri" pitchFamily="34" charset="0"/>
                <a:cs typeface="Calibri" pitchFamily="34" charset="0"/>
              </a:rPr>
              <a:t>evidencia apropiada respecto de la identificación y revelación por la administración, de las partes relacionadas y el efecto de transacciones de las partes </a:t>
            </a:r>
            <a:r>
              <a:rPr lang="es-ES" sz="2000" dirty="0" smtClean="0">
                <a:latin typeface="Calibri" pitchFamily="34" charset="0"/>
                <a:cs typeface="Calibri" pitchFamily="34" charset="0"/>
              </a:rPr>
              <a:t>relacionadas</a:t>
            </a:r>
            <a:r>
              <a:rPr lang="es-ES" sz="2000" dirty="0">
                <a:latin typeface="Calibri" pitchFamily="34" charset="0"/>
                <a:cs typeface="Calibri" pitchFamily="34" charset="0"/>
              </a:rPr>
              <a:t>.</a:t>
            </a:r>
          </a:p>
          <a:p>
            <a:pPr marL="342900" indent="-342900" algn="just">
              <a:buFont typeface="Wingdings" pitchFamily="2" charset="2"/>
              <a:buChar char="§"/>
            </a:pPr>
            <a:r>
              <a:rPr lang="es-ES" sz="2000" dirty="0" smtClean="0">
                <a:latin typeface="Calibri" pitchFamily="34" charset="0"/>
                <a:cs typeface="Calibri" pitchFamily="34" charset="0"/>
              </a:rPr>
              <a:t>Analizar </a:t>
            </a:r>
            <a:r>
              <a:rPr lang="es-ES" sz="2000" dirty="0">
                <a:latin typeface="Calibri" pitchFamily="34" charset="0"/>
                <a:cs typeface="Calibri" pitchFamily="34" charset="0"/>
              </a:rPr>
              <a:t>en forma integral los libros de Actas de Asamblea, Directorio u órgano administrativo equivalente, relacionando los asuntos relevantes tratados en ellos, con el trabajo llevado a cabo en las distintas áreas </a:t>
            </a:r>
            <a:r>
              <a:rPr lang="es-ES" sz="2000" dirty="0" smtClean="0">
                <a:latin typeface="Calibri" pitchFamily="34" charset="0"/>
                <a:cs typeface="Calibri" pitchFamily="34" charset="0"/>
              </a:rPr>
              <a:t>revisadas. </a:t>
            </a:r>
            <a:endParaRPr lang="es-ES" sz="2000" dirty="0">
              <a:latin typeface="Calibri" pitchFamily="34" charset="0"/>
              <a:cs typeface="Calibri" pitchFamily="34" charset="0"/>
            </a:endParaRPr>
          </a:p>
          <a:p>
            <a:pPr marL="342900" indent="-342900" algn="just">
              <a:buFont typeface="Wingdings" pitchFamily="2" charset="2"/>
              <a:buChar char="§"/>
            </a:pPr>
            <a:r>
              <a:rPr lang="es-ES" sz="2000" dirty="0" smtClean="0">
                <a:latin typeface="Calibri" pitchFamily="34" charset="0"/>
                <a:cs typeface="Calibri" pitchFamily="34" charset="0"/>
              </a:rPr>
              <a:t>Verificar </a:t>
            </a:r>
            <a:r>
              <a:rPr lang="es-ES" sz="2000" dirty="0">
                <a:latin typeface="Calibri" pitchFamily="34" charset="0"/>
                <a:cs typeface="Calibri" pitchFamily="34" charset="0"/>
              </a:rPr>
              <a:t>el estado de los registros contables y societarios, comprobando que los mismos se encuentren debidamente actualizados y llevados de acuerdo a las normas </a:t>
            </a:r>
            <a:r>
              <a:rPr lang="es-ES" sz="2000" dirty="0" smtClean="0">
                <a:latin typeface="Calibri" pitchFamily="34" charset="0"/>
                <a:cs typeface="Calibri" pitchFamily="34" charset="0"/>
              </a:rPr>
              <a:t>vigentes. </a:t>
            </a:r>
            <a:endParaRPr lang="es-ES" sz="2000" dirty="0">
              <a:latin typeface="Calibri" pitchFamily="34" charset="0"/>
              <a:cs typeface="Calibri" pitchFamily="34" charset="0"/>
            </a:endParaRPr>
          </a:p>
          <a:p>
            <a:pPr marL="342900" indent="-342900" algn="just">
              <a:buFont typeface="Wingdings" pitchFamily="2" charset="2"/>
              <a:buChar char="§"/>
            </a:pPr>
            <a:r>
              <a:rPr lang="es-ES" sz="2000" dirty="0" smtClean="0">
                <a:latin typeface="Calibri" pitchFamily="34" charset="0"/>
                <a:cs typeface="Calibri" pitchFamily="34" charset="0"/>
              </a:rPr>
              <a:t>Verificar </a:t>
            </a:r>
            <a:r>
              <a:rPr lang="es-ES" sz="2000" dirty="0">
                <a:latin typeface="Calibri" pitchFamily="34" charset="0"/>
                <a:cs typeface="Calibri" pitchFamily="34" charset="0"/>
              </a:rPr>
              <a:t>el cumplimiento de los requerimientos formales y legales de libros contables exigidos. </a:t>
            </a:r>
          </a:p>
        </p:txBody>
      </p:sp>
    </p:spTree>
    <p:extLst>
      <p:ext uri="{BB962C8B-B14F-4D97-AF65-F5344CB8AC3E}">
        <p14:creationId xmlns:p14="http://schemas.microsoft.com/office/powerpoint/2010/main" val="2640101050"/>
      </p:ext>
    </p:extLst>
  </p:cSld>
  <p:clrMapOvr>
    <a:masterClrMapping/>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19"/>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
        <p:nvSpPr>
          <p:cNvPr id="3" name="2 Rectángulo"/>
          <p:cNvSpPr/>
          <p:nvPr/>
        </p:nvSpPr>
        <p:spPr>
          <a:xfrm>
            <a:off x="269875" y="1196752"/>
            <a:ext cx="8599500" cy="5324535"/>
          </a:xfrm>
          <a:prstGeom prst="rect">
            <a:avLst/>
          </a:prstGeom>
        </p:spPr>
        <p:txBody>
          <a:bodyPr wrap="square">
            <a:spAutoFit/>
          </a:bodyPr>
          <a:lstStyle/>
          <a:p>
            <a:pPr algn="just"/>
            <a:r>
              <a:rPr lang="es-ES" sz="2000" b="1" u="sng" dirty="0">
                <a:latin typeface="Calibri" pitchFamily="34" charset="0"/>
                <a:cs typeface="Calibri" pitchFamily="34" charset="0"/>
              </a:rPr>
              <a:t>PRUEBAS DE CUMPLIMIENTO:</a:t>
            </a:r>
            <a:r>
              <a:rPr lang="es-ES" sz="2000" dirty="0">
                <a:latin typeface="Calibri" pitchFamily="34" charset="0"/>
                <a:cs typeface="Calibri" pitchFamily="34" charset="0"/>
              </a:rPr>
              <a:t> Estas pruebas deberán ser llevadas a cabo por la Auditoria Externa, con la finalidad de obtener evidencia de auditoria sobre la adecuación del diseño y operación efectiva de los sistemas de contabilidad y de control interno. Como mínimo deberán evaluarse las siguientes áreas o transacciones: </a:t>
            </a:r>
          </a:p>
          <a:p>
            <a:pPr marL="342900" indent="-342900" algn="just">
              <a:buFont typeface="Wingdings" pitchFamily="2" charset="2"/>
              <a:buChar char="§"/>
            </a:pPr>
            <a:r>
              <a:rPr lang="es-ES" sz="2000" dirty="0" smtClean="0">
                <a:latin typeface="Calibri" pitchFamily="34" charset="0"/>
                <a:cs typeface="Calibri" pitchFamily="34" charset="0"/>
              </a:rPr>
              <a:t>Organización </a:t>
            </a:r>
            <a:r>
              <a:rPr lang="es-ES" sz="2000" dirty="0">
                <a:latin typeface="Calibri" pitchFamily="34" charset="0"/>
                <a:cs typeface="Calibri" pitchFamily="34" charset="0"/>
              </a:rPr>
              <a:t>general de la Compañía; organigrama; manuales de funciones y de procedimientos contables y </a:t>
            </a:r>
            <a:r>
              <a:rPr lang="es-ES" sz="2000" dirty="0" smtClean="0">
                <a:latin typeface="Calibri" pitchFamily="34" charset="0"/>
                <a:cs typeface="Calibri" pitchFamily="34" charset="0"/>
              </a:rPr>
              <a:t>administrativos. </a:t>
            </a:r>
            <a:endParaRPr lang="es-ES" sz="2000" dirty="0">
              <a:latin typeface="Calibri" pitchFamily="34" charset="0"/>
              <a:cs typeface="Calibri" pitchFamily="34" charset="0"/>
            </a:endParaRPr>
          </a:p>
          <a:p>
            <a:pPr marL="342900" indent="-342900" algn="just">
              <a:buFont typeface="Wingdings" pitchFamily="2" charset="2"/>
              <a:buChar char="§"/>
            </a:pPr>
            <a:r>
              <a:rPr lang="es-ES" sz="2000" dirty="0" smtClean="0">
                <a:latin typeface="Calibri" pitchFamily="34" charset="0"/>
                <a:cs typeface="Calibri" pitchFamily="34" charset="0"/>
              </a:rPr>
              <a:t>Organización </a:t>
            </a:r>
            <a:r>
              <a:rPr lang="es-ES" sz="2000" dirty="0">
                <a:latin typeface="Calibri" pitchFamily="34" charset="0"/>
                <a:cs typeface="Calibri" pitchFamily="34" charset="0"/>
              </a:rPr>
              <a:t>interna para el cumplimiento de las disposiciones legales y reglamentarias relativas al funcionamiento de la entidad y al cumplimiento de las normas impositivas, sociales y laborales y de prevención de lavado de </a:t>
            </a:r>
            <a:r>
              <a:rPr lang="es-ES" sz="2000" dirty="0" smtClean="0">
                <a:latin typeface="Calibri" pitchFamily="34" charset="0"/>
                <a:cs typeface="Calibri" pitchFamily="34" charset="0"/>
              </a:rPr>
              <a:t>dinero. </a:t>
            </a:r>
            <a:endParaRPr lang="es-ES" sz="2000" dirty="0">
              <a:latin typeface="Calibri" pitchFamily="34" charset="0"/>
              <a:cs typeface="Calibri" pitchFamily="34" charset="0"/>
            </a:endParaRPr>
          </a:p>
          <a:p>
            <a:pPr marL="342900" indent="-342900" algn="just">
              <a:buFont typeface="Wingdings" pitchFamily="2" charset="2"/>
              <a:buChar char="§"/>
            </a:pPr>
            <a:r>
              <a:rPr lang="es-PY" sz="2000" dirty="0" smtClean="0">
                <a:latin typeface="Calibri" pitchFamily="34" charset="0"/>
                <a:cs typeface="Calibri" pitchFamily="34" charset="0"/>
              </a:rPr>
              <a:t>Manejo </a:t>
            </a:r>
            <a:r>
              <a:rPr lang="es-PY" sz="2000" dirty="0">
                <a:latin typeface="Calibri" pitchFamily="34" charset="0"/>
                <a:cs typeface="Calibri" pitchFamily="34" charset="0"/>
              </a:rPr>
              <a:t>de </a:t>
            </a:r>
            <a:r>
              <a:rPr lang="es-PY" sz="2000" dirty="0" smtClean="0">
                <a:latin typeface="Calibri" pitchFamily="34" charset="0"/>
                <a:cs typeface="Calibri" pitchFamily="34" charset="0"/>
              </a:rPr>
              <a:t>Fondos</a:t>
            </a:r>
            <a:r>
              <a:rPr lang="es-PY" sz="2000" dirty="0">
                <a:latin typeface="Calibri" pitchFamily="34" charset="0"/>
                <a:cs typeface="Calibri" pitchFamily="34" charset="0"/>
              </a:rPr>
              <a:t>.</a:t>
            </a:r>
            <a:r>
              <a:rPr lang="es-PY" sz="2000" dirty="0" smtClean="0">
                <a:latin typeface="Calibri" pitchFamily="34" charset="0"/>
                <a:cs typeface="Calibri" pitchFamily="34" charset="0"/>
              </a:rPr>
              <a:t> </a:t>
            </a:r>
            <a:endParaRPr lang="es-PY" sz="2000" dirty="0">
              <a:latin typeface="Calibri" pitchFamily="34" charset="0"/>
              <a:cs typeface="Calibri" pitchFamily="34" charset="0"/>
            </a:endParaRPr>
          </a:p>
          <a:p>
            <a:pPr marL="342900" indent="-342900" algn="just">
              <a:buFont typeface="Wingdings" pitchFamily="2" charset="2"/>
              <a:buChar char="§"/>
            </a:pPr>
            <a:r>
              <a:rPr lang="es-PY" sz="2000" dirty="0" smtClean="0">
                <a:latin typeface="Calibri" pitchFamily="34" charset="0"/>
                <a:cs typeface="Calibri" pitchFamily="34" charset="0"/>
              </a:rPr>
              <a:t>Créditos</a:t>
            </a:r>
            <a:r>
              <a:rPr lang="es-PY" sz="2000" dirty="0">
                <a:latin typeface="Calibri" pitchFamily="34" charset="0"/>
                <a:cs typeface="Calibri" pitchFamily="34" charset="0"/>
              </a:rPr>
              <a:t>.</a:t>
            </a:r>
          </a:p>
          <a:p>
            <a:pPr marL="342900" indent="-342900" algn="just">
              <a:buFont typeface="Wingdings" pitchFamily="2" charset="2"/>
              <a:buChar char="§"/>
            </a:pPr>
            <a:r>
              <a:rPr lang="es-PY" sz="2000" dirty="0" smtClean="0">
                <a:latin typeface="Calibri" pitchFamily="34" charset="0"/>
                <a:cs typeface="Calibri" pitchFamily="34" charset="0"/>
              </a:rPr>
              <a:t>Inversiones. </a:t>
            </a:r>
            <a:endParaRPr lang="es-PY" sz="2000" dirty="0">
              <a:latin typeface="Calibri" pitchFamily="34" charset="0"/>
              <a:cs typeface="Calibri" pitchFamily="34" charset="0"/>
            </a:endParaRPr>
          </a:p>
          <a:p>
            <a:pPr marL="342900" indent="-342900" algn="just">
              <a:buFont typeface="Wingdings" pitchFamily="2" charset="2"/>
              <a:buChar char="§"/>
            </a:pPr>
            <a:r>
              <a:rPr lang="es-PY" sz="2000" dirty="0" smtClean="0">
                <a:latin typeface="Calibri" pitchFamily="34" charset="0"/>
                <a:cs typeface="Calibri" pitchFamily="34" charset="0"/>
              </a:rPr>
              <a:t>Bienes </a:t>
            </a:r>
            <a:r>
              <a:rPr lang="es-PY" sz="2000" dirty="0">
                <a:latin typeface="Calibri" pitchFamily="34" charset="0"/>
                <a:cs typeface="Calibri" pitchFamily="34" charset="0"/>
              </a:rPr>
              <a:t>de </a:t>
            </a:r>
            <a:r>
              <a:rPr lang="es-PY" sz="2000" dirty="0" smtClean="0">
                <a:latin typeface="Calibri" pitchFamily="34" charset="0"/>
                <a:cs typeface="Calibri" pitchFamily="34" charset="0"/>
              </a:rPr>
              <a:t>Uso. </a:t>
            </a:r>
            <a:endParaRPr lang="es-PY" sz="2000" dirty="0">
              <a:latin typeface="Calibri" pitchFamily="34" charset="0"/>
              <a:cs typeface="Calibri" pitchFamily="34" charset="0"/>
            </a:endParaRPr>
          </a:p>
          <a:p>
            <a:pPr marL="342900" indent="-342900" algn="just">
              <a:buFont typeface="Wingdings" pitchFamily="2" charset="2"/>
              <a:buChar char="§"/>
            </a:pPr>
            <a:r>
              <a:rPr lang="es-PY" sz="2000" dirty="0" smtClean="0">
                <a:latin typeface="Calibri" pitchFamily="34" charset="0"/>
                <a:cs typeface="Calibri" pitchFamily="34" charset="0"/>
              </a:rPr>
              <a:t>Activos Diferidos. </a:t>
            </a:r>
          </a:p>
          <a:p>
            <a:pPr marL="342900" indent="-342900" algn="just">
              <a:buFont typeface="Wingdings" pitchFamily="2" charset="2"/>
              <a:buChar char="§"/>
            </a:pPr>
            <a:r>
              <a:rPr lang="es-ES" sz="2000" dirty="0" smtClean="0">
                <a:latin typeface="Calibri" pitchFamily="34" charset="0"/>
                <a:cs typeface="Calibri" pitchFamily="34" charset="0"/>
              </a:rPr>
              <a:t>Composición </a:t>
            </a:r>
            <a:r>
              <a:rPr lang="es-ES" sz="2000" dirty="0">
                <a:latin typeface="Calibri" pitchFamily="34" charset="0"/>
                <a:cs typeface="Calibri" pitchFamily="34" charset="0"/>
              </a:rPr>
              <a:t>de los pasivos de la entidad y estructura del </a:t>
            </a:r>
            <a:r>
              <a:rPr lang="es-ES" sz="2000" dirty="0" smtClean="0">
                <a:latin typeface="Calibri" pitchFamily="34" charset="0"/>
                <a:cs typeface="Calibri" pitchFamily="34" charset="0"/>
              </a:rPr>
              <a:t>PN. </a:t>
            </a:r>
            <a:endParaRPr lang="es-ES" sz="2000" dirty="0">
              <a:latin typeface="Calibri" pitchFamily="34" charset="0"/>
              <a:cs typeface="Calibri" pitchFamily="34" charset="0"/>
            </a:endParaRPr>
          </a:p>
        </p:txBody>
      </p:sp>
    </p:spTree>
    <p:extLst>
      <p:ext uri="{BB962C8B-B14F-4D97-AF65-F5344CB8AC3E}">
        <p14:creationId xmlns:p14="http://schemas.microsoft.com/office/powerpoint/2010/main" val="1676652912"/>
      </p:ext>
    </p:extLst>
  </p:cSld>
  <p:clrMapOvr>
    <a:masterClrMapping/>
  </p:clrMapOvr>
  <p:transition spd="slow">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19"/>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
        <p:nvSpPr>
          <p:cNvPr id="3" name="2 Rectángulo"/>
          <p:cNvSpPr/>
          <p:nvPr/>
        </p:nvSpPr>
        <p:spPr>
          <a:xfrm>
            <a:off x="269875" y="1196752"/>
            <a:ext cx="8599500" cy="5262979"/>
          </a:xfrm>
          <a:prstGeom prst="rect">
            <a:avLst/>
          </a:prstGeom>
        </p:spPr>
        <p:txBody>
          <a:bodyPr wrap="square">
            <a:spAutoFit/>
          </a:bodyPr>
          <a:lstStyle/>
          <a:p>
            <a:pPr algn="just"/>
            <a:r>
              <a:rPr lang="es-ES" sz="2400" b="1" u="sng" dirty="0">
                <a:latin typeface="Calibri" pitchFamily="34" charset="0"/>
                <a:cs typeface="Calibri" pitchFamily="34" charset="0"/>
              </a:rPr>
              <a:t>PRUEBAS SUSTANTIVAS:</a:t>
            </a:r>
            <a:r>
              <a:rPr lang="es-ES" sz="2400" dirty="0">
                <a:latin typeface="Calibri" pitchFamily="34" charset="0"/>
                <a:cs typeface="Calibri" pitchFamily="34" charset="0"/>
              </a:rPr>
              <a:t> Estas pruebas deben ser diseñadas por el Auditor Externo con la finalidad de formarse una opinión sobre los saldos que se consignan en los Estados Financieros y pueden ser de dos tipos: </a:t>
            </a:r>
          </a:p>
          <a:p>
            <a:pPr marL="342900" indent="-342900" algn="just">
              <a:buFont typeface="Wingdings" pitchFamily="2" charset="2"/>
              <a:buChar char="§"/>
            </a:pPr>
            <a:r>
              <a:rPr lang="es-ES" sz="2400" dirty="0" smtClean="0">
                <a:latin typeface="Calibri" pitchFamily="34" charset="0"/>
                <a:cs typeface="Calibri" pitchFamily="34" charset="0"/>
              </a:rPr>
              <a:t>Procedimientos </a:t>
            </a:r>
            <a:r>
              <a:rPr lang="es-ES" sz="2400" dirty="0">
                <a:latin typeface="Calibri" pitchFamily="34" charset="0"/>
                <a:cs typeface="Calibri" pitchFamily="34" charset="0"/>
              </a:rPr>
              <a:t>analíticos, que significa el análisis de índices y tendencias significativos, incluyendo la investigación resultante de fluctuaciones y relaciones que son inconsistentes con otra información relevante o que se desvían de las cantidades </a:t>
            </a:r>
            <a:r>
              <a:rPr lang="es-ES" sz="2400" dirty="0" smtClean="0">
                <a:latin typeface="Calibri" pitchFamily="34" charset="0"/>
                <a:cs typeface="Calibri" pitchFamily="34" charset="0"/>
              </a:rPr>
              <a:t>pronosticadas. </a:t>
            </a:r>
            <a:endParaRPr lang="es-ES" sz="2400" dirty="0">
              <a:latin typeface="Calibri" pitchFamily="34" charset="0"/>
              <a:cs typeface="Calibri" pitchFamily="34" charset="0"/>
            </a:endParaRPr>
          </a:p>
          <a:p>
            <a:pPr marL="342900" indent="-342900" algn="just">
              <a:buFont typeface="Wingdings" pitchFamily="2" charset="2"/>
              <a:buChar char="§"/>
            </a:pPr>
            <a:r>
              <a:rPr lang="es-ES" sz="2400" dirty="0" smtClean="0">
                <a:latin typeface="Calibri" pitchFamily="34" charset="0"/>
                <a:cs typeface="Calibri" pitchFamily="34" charset="0"/>
              </a:rPr>
              <a:t>Pruebas </a:t>
            </a:r>
            <a:r>
              <a:rPr lang="es-ES" sz="2400" dirty="0">
                <a:latin typeface="Calibri" pitchFamily="34" charset="0"/>
                <a:cs typeface="Calibri" pitchFamily="34" charset="0"/>
              </a:rPr>
              <a:t>de detalles de transacciones y saldos, las pruebas de saldos deberán ser aplicadas atendiendo y diferenciando las transacciones y saldos con personas vinculadas, según el alcance y factores de vinculación señalados en la Ley de Mercado de Valores. </a:t>
            </a:r>
          </a:p>
        </p:txBody>
      </p:sp>
    </p:spTree>
    <p:extLst>
      <p:ext uri="{BB962C8B-B14F-4D97-AF65-F5344CB8AC3E}">
        <p14:creationId xmlns:p14="http://schemas.microsoft.com/office/powerpoint/2010/main" val="509981465"/>
      </p:ext>
    </p:extLst>
  </p:cSld>
  <p:clrMapOvr>
    <a:masterClrMapping/>
  </p:clrMapOvr>
  <p:transition spd="slow">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438862"/>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PAPELES DE TRABAJO</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1056793"/>
            <a:ext cx="8599500" cy="5324535"/>
          </a:xfrm>
          <a:prstGeom prst="rect">
            <a:avLst/>
          </a:prstGeom>
        </p:spPr>
        <p:txBody>
          <a:bodyPr wrap="square">
            <a:spAutoFit/>
          </a:bodyPr>
          <a:lstStyle/>
          <a:p>
            <a:pPr algn="just"/>
            <a:r>
              <a:rPr lang="es-ES" sz="2000" dirty="0">
                <a:latin typeface="Calibri" pitchFamily="34" charset="0"/>
                <a:cs typeface="Calibri" pitchFamily="34" charset="0"/>
              </a:rPr>
              <a:t>Los programas escritos con la indicación de su cumplimiento y las evidencias reunidas por el auditor en el desarrollo de su tarea constituyen el conjunto de </a:t>
            </a:r>
            <a:r>
              <a:rPr lang="es-ES" sz="2000" b="1" u="sng" dirty="0">
                <a:latin typeface="Calibri" pitchFamily="34" charset="0"/>
                <a:cs typeface="Calibri" pitchFamily="34" charset="0"/>
              </a:rPr>
              <a:t>sus </a:t>
            </a:r>
            <a:r>
              <a:rPr lang="es-ES" sz="2000" b="1" u="sng" dirty="0" smtClean="0">
                <a:latin typeface="Calibri" pitchFamily="34" charset="0"/>
                <a:cs typeface="Calibri" pitchFamily="34" charset="0"/>
              </a:rPr>
              <a:t>Papeles </a:t>
            </a:r>
            <a:r>
              <a:rPr lang="es-ES" sz="2000" b="1" u="sng" dirty="0">
                <a:latin typeface="Calibri" pitchFamily="34" charset="0"/>
                <a:cs typeface="Calibri" pitchFamily="34" charset="0"/>
              </a:rPr>
              <a:t>de </a:t>
            </a:r>
            <a:r>
              <a:rPr lang="es-ES" sz="2000" b="1" u="sng" dirty="0" smtClean="0">
                <a:latin typeface="Calibri" pitchFamily="34" charset="0"/>
                <a:cs typeface="Calibri" pitchFamily="34" charset="0"/>
              </a:rPr>
              <a:t>Trabajo</a:t>
            </a:r>
            <a:r>
              <a:rPr lang="es-ES" sz="2000" dirty="0">
                <a:latin typeface="Calibri" pitchFamily="34" charset="0"/>
                <a:cs typeface="Calibri" pitchFamily="34" charset="0"/>
              </a:rPr>
              <a:t>. Estos registros que conserva el auditor se refieren a los procedimientos aplicados, las pruebas realizadas, la información obtenida y las conclusiones pertinentes alcanzadas en su trabajo. </a:t>
            </a:r>
          </a:p>
          <a:p>
            <a:pPr algn="just"/>
            <a:r>
              <a:rPr lang="es-ES" sz="2000" b="1" u="sng" dirty="0" smtClean="0">
                <a:latin typeface="Calibri" pitchFamily="34" charset="0"/>
                <a:cs typeface="Calibri" pitchFamily="34" charset="0"/>
              </a:rPr>
              <a:t>Ejemplos:</a:t>
            </a:r>
            <a:r>
              <a:rPr lang="es-ES" sz="2000" dirty="0" smtClean="0">
                <a:latin typeface="Calibri" pitchFamily="34" charset="0"/>
                <a:cs typeface="Calibri" pitchFamily="34" charset="0"/>
              </a:rPr>
              <a:t> </a:t>
            </a:r>
            <a:r>
              <a:rPr lang="es-ES" sz="2000" dirty="0">
                <a:latin typeface="Calibri" pitchFamily="34" charset="0"/>
                <a:cs typeface="Calibri" pitchFamily="34" charset="0"/>
              </a:rPr>
              <a:t>los programas de auditoria, análisis, memorándums, cartas de confirmación, comentarios preparados u obtenidos por el auditor, pueden considerarse como tales también los informes almacenados en medios magnéticos. </a:t>
            </a:r>
          </a:p>
          <a:p>
            <a:pPr algn="just"/>
            <a:r>
              <a:rPr lang="es-ES" sz="2000" dirty="0">
                <a:latin typeface="Calibri" pitchFamily="34" charset="0"/>
                <a:cs typeface="Calibri" pitchFamily="34" charset="0"/>
              </a:rPr>
              <a:t>El auditor debe conservar por el plazo que fijen las normas legales, o por cinco años, el que fuera mayor, los papeles de trabajo, la copia de los informes emitidos, y, en su caso, la copia de los Estados Financieros objeto de la auditoria, firmada por el representante legal de la firma auditora. </a:t>
            </a:r>
            <a:endParaRPr lang="es-ES" sz="2000" dirty="0" smtClean="0">
              <a:latin typeface="Calibri" pitchFamily="34" charset="0"/>
              <a:cs typeface="Calibri" pitchFamily="34" charset="0"/>
            </a:endParaRPr>
          </a:p>
          <a:p>
            <a:pPr algn="just"/>
            <a:r>
              <a:rPr lang="es-ES" sz="2000" dirty="0" smtClean="0">
                <a:latin typeface="Calibri" pitchFamily="34" charset="0"/>
                <a:cs typeface="Calibri" pitchFamily="34" charset="0"/>
              </a:rPr>
              <a:t>Los </a:t>
            </a:r>
            <a:r>
              <a:rPr lang="es-ES" sz="2000" dirty="0">
                <a:latin typeface="Calibri" pitchFamily="34" charset="0"/>
                <a:cs typeface="Calibri" pitchFamily="34" charset="0"/>
              </a:rPr>
              <a:t>papeles de trabajo son de responsabilidad exclusiva del auditor tanto en su confección como en su custodia y no puede divulgarlos ni entregarlos a terceros. Los papeles de trabajo deben estar permanentemente a disposición de la Comisión.</a:t>
            </a:r>
            <a:r>
              <a:rPr lang="es-ES" sz="2000" dirty="0"/>
              <a:t> </a:t>
            </a:r>
            <a:endParaRPr lang="es-ES" sz="2000" dirty="0">
              <a:latin typeface="Calibri" pitchFamily="34" charset="0"/>
              <a:cs typeface="Calibri" pitchFamily="34" charset="0"/>
            </a:endParaRPr>
          </a:p>
        </p:txBody>
      </p:sp>
    </p:spTree>
    <p:extLst>
      <p:ext uri="{BB962C8B-B14F-4D97-AF65-F5344CB8AC3E}">
        <p14:creationId xmlns:p14="http://schemas.microsoft.com/office/powerpoint/2010/main" val="3952890826"/>
      </p:ext>
    </p:extLst>
  </p:cSld>
  <p:clrMapOvr>
    <a:masterClrMapping/>
  </p:clrMapOvr>
  <p:transition spd="slow">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438862"/>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PAPELES DE TRABAJO</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1381993"/>
            <a:ext cx="8599500" cy="3847207"/>
          </a:xfrm>
          <a:prstGeom prst="rect">
            <a:avLst/>
          </a:prstGeom>
        </p:spPr>
        <p:txBody>
          <a:bodyPr wrap="square">
            <a:spAutoFit/>
          </a:bodyPr>
          <a:lstStyle/>
          <a:p>
            <a:pPr algn="ctr"/>
            <a:r>
              <a:rPr lang="es-ES" sz="2800" b="1" dirty="0">
                <a:latin typeface="Calibri" pitchFamily="34" charset="0"/>
                <a:cs typeface="Calibri" pitchFamily="34" charset="0"/>
              </a:rPr>
              <a:t>Forma y Contenido de los Papeles de </a:t>
            </a:r>
            <a:r>
              <a:rPr lang="es-ES" sz="2800" b="1" dirty="0" smtClean="0">
                <a:latin typeface="Calibri" pitchFamily="34" charset="0"/>
                <a:cs typeface="Calibri" pitchFamily="34" charset="0"/>
              </a:rPr>
              <a:t>Trabajo</a:t>
            </a:r>
          </a:p>
          <a:p>
            <a:pPr algn="just"/>
            <a:endParaRPr lang="es-ES" sz="2400" dirty="0">
              <a:latin typeface="Calibri" pitchFamily="34" charset="0"/>
              <a:cs typeface="Calibri" pitchFamily="34" charset="0"/>
            </a:endParaRPr>
          </a:p>
          <a:p>
            <a:pPr algn="just"/>
            <a:r>
              <a:rPr lang="es-ES" sz="2400" dirty="0" smtClean="0">
                <a:latin typeface="Calibri" pitchFamily="34" charset="0"/>
                <a:cs typeface="Calibri" pitchFamily="34" charset="0"/>
              </a:rPr>
              <a:t>El </a:t>
            </a:r>
            <a:r>
              <a:rPr lang="es-ES" sz="2400" dirty="0">
                <a:latin typeface="Calibri" pitchFamily="34" charset="0"/>
                <a:cs typeface="Calibri" pitchFamily="34" charset="0"/>
              </a:rPr>
              <a:t>auditor deberá registrar como mínimo en papeles de trabajo: </a:t>
            </a:r>
            <a:endParaRPr lang="es-ES" sz="2400" dirty="0" smtClean="0">
              <a:latin typeface="Calibri" pitchFamily="34" charset="0"/>
              <a:cs typeface="Calibri" pitchFamily="34" charset="0"/>
            </a:endParaRPr>
          </a:p>
          <a:p>
            <a:pPr algn="just"/>
            <a:endParaRPr lang="es-ES" sz="2400" dirty="0">
              <a:latin typeface="Calibri" pitchFamily="34" charset="0"/>
              <a:cs typeface="Calibri" pitchFamily="34" charset="0"/>
            </a:endParaRPr>
          </a:p>
          <a:p>
            <a:pPr marL="342900" indent="-342900" algn="just">
              <a:buFont typeface="Wingdings" pitchFamily="2" charset="2"/>
              <a:buChar char="q"/>
            </a:pPr>
            <a:r>
              <a:rPr lang="es-ES" sz="2400" dirty="0" smtClean="0">
                <a:latin typeface="Calibri" pitchFamily="34" charset="0"/>
                <a:cs typeface="Calibri" pitchFamily="34" charset="0"/>
              </a:rPr>
              <a:t>La </a:t>
            </a:r>
            <a:r>
              <a:rPr lang="es-ES" sz="2400" dirty="0">
                <a:latin typeface="Calibri" pitchFamily="34" charset="0"/>
                <a:cs typeface="Calibri" pitchFamily="34" charset="0"/>
              </a:rPr>
              <a:t>planificación de la </a:t>
            </a:r>
            <a:r>
              <a:rPr lang="es-ES" sz="2400" dirty="0" smtClean="0">
                <a:latin typeface="Calibri" pitchFamily="34" charset="0"/>
                <a:cs typeface="Calibri" pitchFamily="34" charset="0"/>
              </a:rPr>
              <a:t>auditoria. </a:t>
            </a:r>
            <a:endParaRPr lang="es-ES" sz="2400" dirty="0">
              <a:latin typeface="Calibri" pitchFamily="34" charset="0"/>
              <a:cs typeface="Calibri" pitchFamily="34" charset="0"/>
            </a:endParaRPr>
          </a:p>
          <a:p>
            <a:pPr marL="342900" indent="-342900" algn="just">
              <a:buFont typeface="Wingdings" pitchFamily="2" charset="2"/>
              <a:buChar char="q"/>
            </a:pPr>
            <a:r>
              <a:rPr lang="es-ES" sz="2400" dirty="0" smtClean="0">
                <a:latin typeface="Calibri" pitchFamily="34" charset="0"/>
                <a:cs typeface="Calibri" pitchFamily="34" charset="0"/>
              </a:rPr>
              <a:t>El </a:t>
            </a:r>
            <a:r>
              <a:rPr lang="es-ES" sz="2400" dirty="0">
                <a:latin typeface="Calibri" pitchFamily="34" charset="0"/>
                <a:cs typeface="Calibri" pitchFamily="34" charset="0"/>
              </a:rPr>
              <a:t>entendimiento de la estructura del control </a:t>
            </a:r>
            <a:r>
              <a:rPr lang="es-ES" sz="2400" dirty="0" smtClean="0">
                <a:latin typeface="Calibri" pitchFamily="34" charset="0"/>
                <a:cs typeface="Calibri" pitchFamily="34" charset="0"/>
              </a:rPr>
              <a:t>interno. </a:t>
            </a:r>
            <a:endParaRPr lang="es-ES" sz="2400" dirty="0">
              <a:latin typeface="Calibri" pitchFamily="34" charset="0"/>
              <a:cs typeface="Calibri" pitchFamily="34" charset="0"/>
            </a:endParaRPr>
          </a:p>
          <a:p>
            <a:pPr marL="342900" indent="-342900" algn="just">
              <a:buFont typeface="Wingdings" pitchFamily="2" charset="2"/>
              <a:buChar char="q"/>
            </a:pPr>
            <a:r>
              <a:rPr lang="es-ES" sz="2400" dirty="0" smtClean="0">
                <a:latin typeface="Calibri" pitchFamily="34" charset="0"/>
                <a:cs typeface="Calibri" pitchFamily="34" charset="0"/>
              </a:rPr>
              <a:t>La </a:t>
            </a:r>
            <a:r>
              <a:rPr lang="es-ES" sz="2400" dirty="0">
                <a:latin typeface="Calibri" pitchFamily="34" charset="0"/>
                <a:cs typeface="Calibri" pitchFamily="34" charset="0"/>
              </a:rPr>
              <a:t>naturaleza, oportunidad y el alcance de los procedimientos de auditoria </a:t>
            </a:r>
            <a:r>
              <a:rPr lang="es-ES" sz="2400" dirty="0" smtClean="0">
                <a:latin typeface="Calibri" pitchFamily="34" charset="0"/>
                <a:cs typeface="Calibri" pitchFamily="34" charset="0"/>
              </a:rPr>
              <a:t>desempeñados</a:t>
            </a:r>
            <a:r>
              <a:rPr lang="es-ES" sz="2400" dirty="0">
                <a:latin typeface="Calibri" pitchFamily="34" charset="0"/>
                <a:cs typeface="Calibri" pitchFamily="34" charset="0"/>
              </a:rPr>
              <a:t>.</a:t>
            </a:r>
          </a:p>
          <a:p>
            <a:pPr marL="342900" indent="-342900" algn="just">
              <a:buFont typeface="Wingdings" pitchFamily="2" charset="2"/>
              <a:buChar char="q"/>
            </a:pPr>
            <a:r>
              <a:rPr lang="es-ES" sz="2400" dirty="0" smtClean="0">
                <a:latin typeface="Calibri" pitchFamily="34" charset="0"/>
                <a:cs typeface="Calibri" pitchFamily="34" charset="0"/>
              </a:rPr>
              <a:t>Los </a:t>
            </a:r>
            <a:r>
              <a:rPr lang="es-ES" sz="2400" dirty="0">
                <a:latin typeface="Calibri" pitchFamily="34" charset="0"/>
                <a:cs typeface="Calibri" pitchFamily="34" charset="0"/>
              </a:rPr>
              <a:t>resultados y las conclusiones extraídas de la evidencia de auditoria obtenida.</a:t>
            </a:r>
            <a:r>
              <a:rPr lang="es-ES" sz="2400" dirty="0"/>
              <a:t> </a:t>
            </a:r>
          </a:p>
        </p:txBody>
      </p:sp>
    </p:spTree>
    <p:extLst>
      <p:ext uri="{BB962C8B-B14F-4D97-AF65-F5344CB8AC3E}">
        <p14:creationId xmlns:p14="http://schemas.microsoft.com/office/powerpoint/2010/main" val="1146830733"/>
      </p:ext>
    </p:extLst>
  </p:cSld>
  <p:clrMapOvr>
    <a:masterClrMapping/>
  </p:clrMapOvr>
  <p:transition spd="slow">
    <p:wheel spokes="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438862"/>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PAPELES DE TRABAJO</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1124744"/>
            <a:ext cx="8599500" cy="4832092"/>
          </a:xfrm>
          <a:prstGeom prst="rect">
            <a:avLst/>
          </a:prstGeom>
        </p:spPr>
        <p:txBody>
          <a:bodyPr wrap="square">
            <a:spAutoFit/>
          </a:bodyPr>
          <a:lstStyle/>
          <a:p>
            <a:pPr algn="just"/>
            <a:r>
              <a:rPr lang="es-ES" sz="2800" dirty="0">
                <a:latin typeface="Calibri" pitchFamily="34" charset="0"/>
                <a:cs typeface="Calibri" pitchFamily="34" charset="0"/>
              </a:rPr>
              <a:t>Los papeles de trabajo deben contener e incluir documentación, que muestre lo siguiente: </a:t>
            </a:r>
          </a:p>
          <a:p>
            <a:pPr algn="just"/>
            <a:endParaRPr lang="es-ES" sz="2800" dirty="0" smtClean="0">
              <a:latin typeface="Calibri" pitchFamily="34" charset="0"/>
              <a:cs typeface="Calibri" pitchFamily="34" charset="0"/>
            </a:endParaRPr>
          </a:p>
          <a:p>
            <a:pPr marL="457200" indent="-457200" algn="just">
              <a:buFont typeface="Wingdings" pitchFamily="2" charset="2"/>
              <a:buChar char="q"/>
            </a:pPr>
            <a:r>
              <a:rPr lang="es-ES" sz="2800" dirty="0" smtClean="0">
                <a:latin typeface="Calibri" pitchFamily="34" charset="0"/>
                <a:cs typeface="Calibri" pitchFamily="34" charset="0"/>
              </a:rPr>
              <a:t>La </a:t>
            </a:r>
            <a:r>
              <a:rPr lang="es-ES" sz="2800" dirty="0">
                <a:latin typeface="Calibri" pitchFamily="34" charset="0"/>
                <a:cs typeface="Calibri" pitchFamily="34" charset="0"/>
              </a:rPr>
              <a:t>descripción del trabajo de auditoria realizado, con indicación del grado de cumplimiento en la ejecución del </a:t>
            </a:r>
            <a:r>
              <a:rPr lang="es-ES" sz="2800" dirty="0" smtClean="0">
                <a:latin typeface="Calibri" pitchFamily="34" charset="0"/>
                <a:cs typeface="Calibri" pitchFamily="34" charset="0"/>
              </a:rPr>
              <a:t>trabajo. </a:t>
            </a:r>
            <a:endParaRPr lang="es-ES" sz="2800" dirty="0">
              <a:latin typeface="Calibri" pitchFamily="34" charset="0"/>
              <a:cs typeface="Calibri" pitchFamily="34" charset="0"/>
            </a:endParaRPr>
          </a:p>
          <a:p>
            <a:pPr marL="457200" indent="-457200" algn="just">
              <a:buFont typeface="Wingdings" pitchFamily="2" charset="2"/>
              <a:buChar char="q"/>
            </a:pPr>
            <a:r>
              <a:rPr lang="es-ES" sz="2800" dirty="0" smtClean="0">
                <a:latin typeface="Calibri" pitchFamily="34" charset="0"/>
                <a:cs typeface="Calibri" pitchFamily="34" charset="0"/>
              </a:rPr>
              <a:t>Los </a:t>
            </a:r>
            <a:r>
              <a:rPr lang="es-ES" sz="2800" dirty="0">
                <a:latin typeface="Calibri" pitchFamily="34" charset="0"/>
                <a:cs typeface="Calibri" pitchFamily="34" charset="0"/>
              </a:rPr>
              <a:t>datos y antecedentes recogidos durante el desarrollo de los </a:t>
            </a:r>
            <a:r>
              <a:rPr lang="es-ES" sz="2800" dirty="0" smtClean="0">
                <a:latin typeface="Calibri" pitchFamily="34" charset="0"/>
                <a:cs typeface="Calibri" pitchFamily="34" charset="0"/>
              </a:rPr>
              <a:t>trabajos. </a:t>
            </a:r>
            <a:endParaRPr lang="es-ES" sz="2800" dirty="0">
              <a:latin typeface="Calibri" pitchFamily="34" charset="0"/>
              <a:cs typeface="Calibri" pitchFamily="34" charset="0"/>
            </a:endParaRPr>
          </a:p>
          <a:p>
            <a:pPr marL="457200" indent="-457200" algn="just">
              <a:buFont typeface="Wingdings" pitchFamily="2" charset="2"/>
              <a:buChar char="q"/>
            </a:pPr>
            <a:r>
              <a:rPr lang="es-ES" sz="2800" dirty="0" smtClean="0">
                <a:latin typeface="Calibri" pitchFamily="34" charset="0"/>
                <a:cs typeface="Calibri" pitchFamily="34" charset="0"/>
              </a:rPr>
              <a:t>Las </a:t>
            </a:r>
            <a:r>
              <a:rPr lang="es-ES" sz="2800" dirty="0">
                <a:latin typeface="Calibri" pitchFamily="34" charset="0"/>
                <a:cs typeface="Calibri" pitchFamily="34" charset="0"/>
              </a:rPr>
              <a:t>limitaciones al alcance de la </a:t>
            </a:r>
            <a:r>
              <a:rPr lang="es-ES" sz="2800" dirty="0" smtClean="0">
                <a:latin typeface="Calibri" pitchFamily="34" charset="0"/>
                <a:cs typeface="Calibri" pitchFamily="34" charset="0"/>
              </a:rPr>
              <a:t>tarea. </a:t>
            </a:r>
            <a:endParaRPr lang="es-ES" sz="2800" dirty="0">
              <a:latin typeface="Calibri" pitchFamily="34" charset="0"/>
              <a:cs typeface="Calibri" pitchFamily="34" charset="0"/>
            </a:endParaRPr>
          </a:p>
          <a:p>
            <a:pPr marL="457200" indent="-457200" algn="just">
              <a:buFont typeface="Wingdings" pitchFamily="2" charset="2"/>
              <a:buChar char="q"/>
            </a:pPr>
            <a:r>
              <a:rPr lang="es-ES" sz="2800" dirty="0" smtClean="0">
                <a:latin typeface="Calibri" pitchFamily="34" charset="0"/>
                <a:cs typeface="Calibri" pitchFamily="34" charset="0"/>
              </a:rPr>
              <a:t>Las </a:t>
            </a:r>
            <a:r>
              <a:rPr lang="es-ES" sz="2800" dirty="0">
                <a:latin typeface="Calibri" pitchFamily="34" charset="0"/>
                <a:cs typeface="Calibri" pitchFamily="34" charset="0"/>
              </a:rPr>
              <a:t>conclusiones sobre el examen de cada rubro o área y las conclusiones finales o generales del trabajo. </a:t>
            </a:r>
          </a:p>
        </p:txBody>
      </p:sp>
    </p:spTree>
    <p:extLst>
      <p:ext uri="{BB962C8B-B14F-4D97-AF65-F5344CB8AC3E}">
        <p14:creationId xmlns:p14="http://schemas.microsoft.com/office/powerpoint/2010/main" val="2330479920"/>
      </p:ext>
    </p:extLst>
  </p:cSld>
  <p:clrMapOvr>
    <a:masterClrMapping/>
  </p:clrMapOvr>
  <p:transition spd="slow">
    <p:wheel spokes="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438862"/>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1124744"/>
            <a:ext cx="8599500" cy="3539430"/>
          </a:xfrm>
          <a:prstGeom prst="rect">
            <a:avLst/>
          </a:prstGeom>
        </p:spPr>
        <p:txBody>
          <a:bodyPr wrap="square">
            <a:spAutoFit/>
          </a:bodyPr>
          <a:lstStyle/>
          <a:p>
            <a:pPr algn="ctr"/>
            <a:endParaRPr lang="es-PY" sz="2800" b="1" dirty="0" smtClean="0">
              <a:latin typeface="Calibri" pitchFamily="34" charset="0"/>
              <a:cs typeface="Calibri" pitchFamily="34" charset="0"/>
            </a:endParaRPr>
          </a:p>
          <a:p>
            <a:pPr algn="ctr"/>
            <a:r>
              <a:rPr lang="es-PY" sz="2800" b="1" dirty="0" smtClean="0">
                <a:latin typeface="Calibri" pitchFamily="34" charset="0"/>
                <a:cs typeface="Calibri" pitchFamily="34" charset="0"/>
              </a:rPr>
              <a:t>EL </a:t>
            </a:r>
            <a:r>
              <a:rPr lang="es-PY" sz="2800" b="1" dirty="0">
                <a:latin typeface="Calibri" pitchFamily="34" charset="0"/>
                <a:cs typeface="Calibri" pitchFamily="34" charset="0"/>
              </a:rPr>
              <a:t>INFORME DE AUDITORIA </a:t>
            </a:r>
            <a:r>
              <a:rPr lang="es-PY" sz="2800" b="1" dirty="0" smtClean="0">
                <a:latin typeface="Calibri" pitchFamily="34" charset="0"/>
                <a:cs typeface="Calibri" pitchFamily="34" charset="0"/>
              </a:rPr>
              <a:t>EXTERNA</a:t>
            </a:r>
          </a:p>
          <a:p>
            <a:pPr algn="just"/>
            <a:endParaRPr lang="es-PY" sz="2800" dirty="0">
              <a:latin typeface="Calibri" pitchFamily="34" charset="0"/>
              <a:cs typeface="Calibri" pitchFamily="34" charset="0"/>
            </a:endParaRPr>
          </a:p>
          <a:p>
            <a:pPr algn="just"/>
            <a:r>
              <a:rPr lang="es-ES" sz="2800" dirty="0">
                <a:latin typeface="Calibri" pitchFamily="34" charset="0"/>
                <a:cs typeface="Calibri" pitchFamily="34" charset="0"/>
              </a:rPr>
              <a:t>El auditor deberá presentar como resultado final de la auditoria externa practicada al cierre del ejercicio, el INFORME DE AUDITORIA INDEPENDIENTE, el cual deberá estar dividido en 2 (dos) partes principales, y remitido en forma electrónica con firma </a:t>
            </a:r>
            <a:r>
              <a:rPr lang="es-ES" sz="2800" dirty="0" smtClean="0">
                <a:latin typeface="Calibri" pitchFamily="34" charset="0"/>
                <a:cs typeface="Calibri" pitchFamily="34" charset="0"/>
              </a:rPr>
              <a:t>digital. </a:t>
            </a:r>
            <a:endParaRPr lang="es-ES" sz="2800" dirty="0">
              <a:latin typeface="Calibri" pitchFamily="34" charset="0"/>
              <a:cs typeface="Calibri" pitchFamily="34" charset="0"/>
            </a:endParaRPr>
          </a:p>
        </p:txBody>
      </p:sp>
    </p:spTree>
    <p:extLst>
      <p:ext uri="{BB962C8B-B14F-4D97-AF65-F5344CB8AC3E}">
        <p14:creationId xmlns:p14="http://schemas.microsoft.com/office/powerpoint/2010/main" val="1750551524"/>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5" y="1196752"/>
            <a:ext cx="8599500" cy="4930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endParaRPr lang="es-PY" sz="1200" b="1" dirty="0" smtClean="0"/>
          </a:p>
          <a:p>
            <a:pPr marL="457200" indent="-457200" algn="just">
              <a:buFont typeface="Wingdings" pitchFamily="2" charset="2"/>
              <a:buChar char="q"/>
            </a:pPr>
            <a:r>
              <a:rPr lang="es-PY" sz="2800" dirty="0" smtClean="0">
                <a:latin typeface="Calibri" pitchFamily="34" charset="0"/>
                <a:cs typeface="Calibri" pitchFamily="34" charset="0"/>
              </a:rPr>
              <a:t>Leyes del Mercado de Valores.</a:t>
            </a:r>
          </a:p>
          <a:p>
            <a:pPr marL="457200" indent="-457200" algn="just">
              <a:buFont typeface="Wingdings" pitchFamily="2" charset="2"/>
              <a:buChar char="q"/>
            </a:pPr>
            <a:r>
              <a:rPr lang="es-PY" sz="2800" dirty="0" smtClean="0">
                <a:latin typeface="Calibri" pitchFamily="34" charset="0"/>
                <a:cs typeface="Calibri" pitchFamily="34" charset="0"/>
              </a:rPr>
              <a:t>Normas emitidas por la Comisión Nacional de Valores.</a:t>
            </a:r>
          </a:p>
          <a:p>
            <a:pPr marL="457200" indent="-457200" algn="just">
              <a:buFont typeface="Wingdings" pitchFamily="2" charset="2"/>
              <a:buChar char="q"/>
            </a:pPr>
            <a:r>
              <a:rPr lang="es-PY" sz="2800" dirty="0" smtClean="0">
                <a:latin typeface="Calibri" pitchFamily="34" charset="0"/>
                <a:cs typeface="Calibri" pitchFamily="34" charset="0"/>
              </a:rPr>
              <a:t>Normas de auditoría de aplicación transitoria. Las normas emitidas por el Consejo de Contadores Públicos del Paraguay.</a:t>
            </a:r>
          </a:p>
          <a:p>
            <a:pPr marL="457200" indent="-457200" algn="just">
              <a:buFont typeface="Wingdings" pitchFamily="2" charset="2"/>
              <a:buChar char="q"/>
            </a:pPr>
            <a:r>
              <a:rPr lang="es-PY" sz="2800" dirty="0" smtClean="0">
                <a:latin typeface="Calibri" pitchFamily="34" charset="0"/>
                <a:cs typeface="Calibri" pitchFamily="34" charset="0"/>
              </a:rPr>
              <a:t>En el caso de entidades sujetas a la supervisión y fiscalización de la SIB, la SIS, del INCOOP u otras autoridades administrativas autónomas de control, deberán también ser consideradas las disposiciones emitidas por éstas.</a:t>
            </a:r>
            <a:endParaRPr lang="es-PY" sz="2800" dirty="0">
              <a:latin typeface="Calibri" pitchFamily="34" charset="0"/>
              <a:cs typeface="Calibri" pitchFamily="34" charset="0"/>
            </a:endParaRP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438863"/>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MARCO LEGAL Y TECNICO DE REFERENCIA</a:t>
            </a:r>
            <a:endParaRPr lang="es-ES" sz="2800" b="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566261096"/>
      </p:ext>
    </p:extLst>
  </p:cSld>
  <p:clrMapOvr>
    <a:masterClrMapping/>
  </p:clrMapOvr>
  <p:transition spd="slow">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438862"/>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80728"/>
            <a:ext cx="8599500" cy="5324535"/>
          </a:xfrm>
          <a:prstGeom prst="rect">
            <a:avLst/>
          </a:prstGeom>
        </p:spPr>
        <p:txBody>
          <a:bodyPr wrap="square">
            <a:spAutoFit/>
          </a:bodyPr>
          <a:lstStyle/>
          <a:p>
            <a:pPr algn="just"/>
            <a:r>
              <a:rPr lang="es-ES" sz="2000" b="1" u="sng" dirty="0" smtClean="0">
                <a:latin typeface="Calibri" pitchFamily="34" charset="0"/>
                <a:cs typeface="Calibri" pitchFamily="34" charset="0"/>
              </a:rPr>
              <a:t>PRIMERA </a:t>
            </a:r>
            <a:r>
              <a:rPr lang="es-ES" sz="2000" b="1" u="sng" dirty="0">
                <a:latin typeface="Calibri" pitchFamily="34" charset="0"/>
                <a:cs typeface="Calibri" pitchFamily="34" charset="0"/>
              </a:rPr>
              <a:t>PARTE</a:t>
            </a:r>
            <a:r>
              <a:rPr lang="es-ES" sz="2000" u="sng" dirty="0">
                <a:latin typeface="Calibri" pitchFamily="34" charset="0"/>
                <a:cs typeface="Calibri" pitchFamily="34" charset="0"/>
              </a:rPr>
              <a:t>:</a:t>
            </a:r>
            <a:r>
              <a:rPr lang="es-ES" sz="2000" dirty="0">
                <a:latin typeface="Calibri" pitchFamily="34" charset="0"/>
                <a:cs typeface="Calibri" pitchFamily="34" charset="0"/>
              </a:rPr>
              <a:t> El Informe de Auditoria Externa sobre los Estados Financieros deberá tener la siguiente composición: </a:t>
            </a:r>
            <a:endParaRPr lang="es-ES" sz="2000" dirty="0" smtClean="0">
              <a:latin typeface="Calibri" pitchFamily="34" charset="0"/>
              <a:cs typeface="Calibri" pitchFamily="34" charset="0"/>
            </a:endParaRPr>
          </a:p>
          <a:p>
            <a:pPr algn="just"/>
            <a:endParaRPr lang="es-ES" sz="2000" dirty="0">
              <a:latin typeface="Calibri" pitchFamily="34" charset="0"/>
              <a:cs typeface="Calibri" pitchFamily="34" charset="0"/>
            </a:endParaRPr>
          </a:p>
          <a:p>
            <a:pPr marL="342900" indent="-342900" algn="just">
              <a:buFont typeface="Wingdings" pitchFamily="2" charset="2"/>
              <a:buChar char="ü"/>
            </a:pPr>
            <a:r>
              <a:rPr lang="es-ES" sz="2000" dirty="0" smtClean="0">
                <a:latin typeface="Calibri" pitchFamily="34" charset="0"/>
                <a:cs typeface="Calibri" pitchFamily="34" charset="0"/>
              </a:rPr>
              <a:t>El </a:t>
            </a:r>
            <a:r>
              <a:rPr lang="es-ES" sz="2000" dirty="0">
                <a:latin typeface="Calibri" pitchFamily="34" charset="0"/>
                <a:cs typeface="Calibri" pitchFamily="34" charset="0"/>
              </a:rPr>
              <a:t>Dictamen de los Auditores Independientes sobre los Estados Financieros. El mismo debe ser redactado con membrete de la firma auditora y debe consignarse al pie de la firma del auditor el número de su inscripción en el Registro de Auditores Externos de la Comisión Nacional de Valores. </a:t>
            </a:r>
          </a:p>
          <a:p>
            <a:pPr marL="342900" indent="-342900" algn="just">
              <a:buFont typeface="Wingdings" pitchFamily="2" charset="2"/>
              <a:buChar char="ü"/>
            </a:pPr>
            <a:r>
              <a:rPr lang="es-ES" sz="2000" dirty="0" smtClean="0">
                <a:latin typeface="Calibri" pitchFamily="34" charset="0"/>
                <a:cs typeface="Calibri" pitchFamily="34" charset="0"/>
              </a:rPr>
              <a:t>Los </a:t>
            </a:r>
            <a:r>
              <a:rPr lang="es-ES" sz="2000" dirty="0">
                <a:latin typeface="Calibri" pitchFamily="34" charset="0"/>
                <a:cs typeface="Calibri" pitchFamily="34" charset="0"/>
              </a:rPr>
              <a:t>Estados Financieros auditados: el Balance General; el Estado de Resultados; el Estado de Cambios en el Patrimonio Neto y el Estado de Flujo de Efectivo, junto con las notas explicativas a los Estados Financieros, y anexos, todos firmados con firma digital, por el Presidente, el Contador y el Síndico y por el auditor externo independiente a los fines de identificación con su </a:t>
            </a:r>
            <a:r>
              <a:rPr lang="es-ES" sz="2000" dirty="0" smtClean="0">
                <a:latin typeface="Calibri" pitchFamily="34" charset="0"/>
                <a:cs typeface="Calibri" pitchFamily="34" charset="0"/>
              </a:rPr>
              <a:t>dictamen.</a:t>
            </a:r>
          </a:p>
          <a:p>
            <a:pPr algn="just"/>
            <a:endParaRPr lang="es-ES" sz="2000" dirty="0" smtClean="0">
              <a:latin typeface="Calibri" pitchFamily="34" charset="0"/>
              <a:cs typeface="Calibri" pitchFamily="34" charset="0"/>
            </a:endParaRPr>
          </a:p>
          <a:p>
            <a:pPr algn="just"/>
            <a:r>
              <a:rPr lang="es-ES" sz="2000" dirty="0">
                <a:latin typeface="Calibri" pitchFamily="34" charset="0"/>
                <a:cs typeface="Calibri" pitchFamily="34" charset="0"/>
              </a:rPr>
              <a:t>Este informe será remitido por la entidad fiscalizada contratante a la </a:t>
            </a:r>
            <a:r>
              <a:rPr lang="es-ES" sz="2000" dirty="0" smtClean="0">
                <a:latin typeface="Calibri" pitchFamily="34" charset="0"/>
                <a:cs typeface="Calibri" pitchFamily="34" charset="0"/>
              </a:rPr>
              <a:t>CNV </a:t>
            </a:r>
            <a:r>
              <a:rPr lang="es-ES" sz="2000" dirty="0">
                <a:latin typeface="Calibri" pitchFamily="34" charset="0"/>
                <a:cs typeface="Calibri" pitchFamily="34" charset="0"/>
              </a:rPr>
              <a:t>y a la </a:t>
            </a:r>
            <a:r>
              <a:rPr lang="es-ES" sz="2000" dirty="0" smtClean="0">
                <a:latin typeface="Calibri" pitchFamily="34" charset="0"/>
                <a:cs typeface="Calibri" pitchFamily="34" charset="0"/>
              </a:rPr>
              <a:t>BVPASA, </a:t>
            </a:r>
            <a:r>
              <a:rPr lang="es-ES" sz="2000" dirty="0">
                <a:latin typeface="Calibri" pitchFamily="34" charset="0"/>
                <a:cs typeface="Calibri" pitchFamily="34" charset="0"/>
              </a:rPr>
              <a:t>de acuerdo a los plazos previstos en las disposiciones normativas, que resulten aplicables a las entidades fiscalizadas contratantes.</a:t>
            </a:r>
            <a:r>
              <a:rPr lang="es-ES" sz="2000" dirty="0"/>
              <a:t> </a:t>
            </a:r>
            <a:endParaRPr lang="es-ES" sz="2800" dirty="0">
              <a:latin typeface="Calibri" pitchFamily="34" charset="0"/>
              <a:cs typeface="Calibri" pitchFamily="34" charset="0"/>
            </a:endParaRPr>
          </a:p>
        </p:txBody>
      </p:sp>
    </p:spTree>
    <p:extLst>
      <p:ext uri="{BB962C8B-B14F-4D97-AF65-F5344CB8AC3E}">
        <p14:creationId xmlns:p14="http://schemas.microsoft.com/office/powerpoint/2010/main" val="1762228670"/>
      </p:ext>
    </p:extLst>
  </p:cSld>
  <p:clrMapOvr>
    <a:masterClrMapping/>
  </p:clrMapOvr>
  <p:transition spd="slow">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438862"/>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80728"/>
            <a:ext cx="8599500" cy="5324535"/>
          </a:xfrm>
          <a:prstGeom prst="rect">
            <a:avLst/>
          </a:prstGeom>
        </p:spPr>
        <p:txBody>
          <a:bodyPr wrap="square">
            <a:spAutoFit/>
          </a:bodyPr>
          <a:lstStyle/>
          <a:p>
            <a:pPr algn="just"/>
            <a:r>
              <a:rPr lang="es-ES" sz="2000" b="1" u="sng" dirty="0" smtClean="0">
                <a:latin typeface="Calibri" pitchFamily="34" charset="0"/>
                <a:cs typeface="Calibri" pitchFamily="34" charset="0"/>
              </a:rPr>
              <a:t>SEGUNDA </a:t>
            </a:r>
            <a:r>
              <a:rPr lang="es-ES" sz="2000" b="1" u="sng" dirty="0">
                <a:latin typeface="Calibri" pitchFamily="34" charset="0"/>
                <a:cs typeface="Calibri" pitchFamily="34" charset="0"/>
              </a:rPr>
              <a:t>PARTE</a:t>
            </a:r>
            <a:r>
              <a:rPr lang="es-ES" sz="2000" u="sng" dirty="0">
                <a:latin typeface="Calibri" pitchFamily="34" charset="0"/>
                <a:cs typeface="Calibri" pitchFamily="34" charset="0"/>
              </a:rPr>
              <a:t>:</a:t>
            </a:r>
            <a:r>
              <a:rPr lang="es-ES" sz="2000" dirty="0">
                <a:latin typeface="Calibri" pitchFamily="34" charset="0"/>
                <a:cs typeface="Calibri" pitchFamily="34" charset="0"/>
              </a:rPr>
              <a:t> Los Informes Complementarios de Auditoria Externa, que deben acompañar al Informe de Auditoria Externa sobre los Estados Financieros serán remitidos en forma electrónica, con firma digital, por el auditor externo sólo a la entidad fiscalizada contratante, y a la Comisión Nacional de Valores. </a:t>
            </a:r>
          </a:p>
          <a:p>
            <a:pPr algn="just"/>
            <a:endParaRPr lang="es-ES" sz="2000" dirty="0" smtClean="0">
              <a:latin typeface="Calibri" pitchFamily="34" charset="0"/>
              <a:cs typeface="Calibri" pitchFamily="34" charset="0"/>
            </a:endParaRPr>
          </a:p>
          <a:p>
            <a:pPr algn="just"/>
            <a:r>
              <a:rPr lang="es-ES" sz="2000" dirty="0" smtClean="0">
                <a:latin typeface="Calibri" pitchFamily="34" charset="0"/>
                <a:cs typeface="Calibri" pitchFamily="34" charset="0"/>
              </a:rPr>
              <a:t>A </a:t>
            </a:r>
            <a:r>
              <a:rPr lang="es-ES" sz="2000" dirty="0">
                <a:latin typeface="Calibri" pitchFamily="34" charset="0"/>
                <a:cs typeface="Calibri" pitchFamily="34" charset="0"/>
              </a:rPr>
              <a:t>ésta última dentro de los 90 días posteriores al cierre del ejercicio anual, a partir del ejercicio cerrado al 31 de diciembre de 2019. </a:t>
            </a:r>
            <a:endParaRPr lang="es-ES" sz="2000" dirty="0" smtClean="0">
              <a:latin typeface="Calibri" pitchFamily="34" charset="0"/>
              <a:cs typeface="Calibri" pitchFamily="34" charset="0"/>
            </a:endParaRPr>
          </a:p>
          <a:p>
            <a:pPr algn="just"/>
            <a:endParaRPr lang="es-ES" sz="2000" dirty="0" smtClean="0">
              <a:latin typeface="Calibri" pitchFamily="34" charset="0"/>
              <a:cs typeface="Calibri" pitchFamily="34" charset="0"/>
            </a:endParaRPr>
          </a:p>
          <a:p>
            <a:pPr algn="just"/>
            <a:r>
              <a:rPr lang="es-ES" sz="2000" dirty="0" smtClean="0">
                <a:latin typeface="Calibri" pitchFamily="34" charset="0"/>
                <a:cs typeface="Calibri" pitchFamily="34" charset="0"/>
              </a:rPr>
              <a:t>Los </a:t>
            </a:r>
            <a:r>
              <a:rPr lang="es-ES" sz="2000" dirty="0">
                <a:latin typeface="Calibri" pitchFamily="34" charset="0"/>
                <a:cs typeface="Calibri" pitchFamily="34" charset="0"/>
              </a:rPr>
              <a:t>mismos deberán tener la siguiente composición: </a:t>
            </a:r>
          </a:p>
          <a:p>
            <a:pPr marL="342900" indent="-342900" algn="just">
              <a:buFont typeface="Wingdings" pitchFamily="2" charset="2"/>
              <a:buChar char="ü"/>
            </a:pPr>
            <a:r>
              <a:rPr lang="es-ES" sz="2000" dirty="0" smtClean="0">
                <a:latin typeface="Calibri" pitchFamily="34" charset="0"/>
                <a:cs typeface="Calibri" pitchFamily="34" charset="0"/>
              </a:rPr>
              <a:t>Informe </a:t>
            </a:r>
            <a:r>
              <a:rPr lang="es-ES" sz="2000" dirty="0">
                <a:latin typeface="Calibri" pitchFamily="34" charset="0"/>
                <a:cs typeface="Calibri" pitchFamily="34" charset="0"/>
              </a:rPr>
              <a:t>sobre el Cumplimiento de Disposiciones Legales y </a:t>
            </a:r>
            <a:r>
              <a:rPr lang="es-ES" sz="2000" dirty="0" smtClean="0">
                <a:latin typeface="Calibri" pitchFamily="34" charset="0"/>
                <a:cs typeface="Calibri" pitchFamily="34" charset="0"/>
              </a:rPr>
              <a:t>Reglamentarias</a:t>
            </a:r>
            <a:r>
              <a:rPr lang="es-ES" sz="2000" dirty="0">
                <a:latin typeface="Calibri" pitchFamily="34" charset="0"/>
                <a:cs typeface="Calibri" pitchFamily="34" charset="0"/>
              </a:rPr>
              <a:t>.</a:t>
            </a:r>
          </a:p>
          <a:p>
            <a:pPr marL="342900" indent="-342900" algn="just">
              <a:buFont typeface="Wingdings" pitchFamily="2" charset="2"/>
              <a:buChar char="ü"/>
            </a:pPr>
            <a:r>
              <a:rPr lang="es-ES" sz="2000" dirty="0" smtClean="0">
                <a:latin typeface="Calibri" pitchFamily="34" charset="0"/>
                <a:cs typeface="Calibri" pitchFamily="34" charset="0"/>
              </a:rPr>
              <a:t>Informe </a:t>
            </a:r>
            <a:r>
              <a:rPr lang="es-ES" sz="2000" dirty="0">
                <a:latin typeface="Calibri" pitchFamily="34" charset="0"/>
                <a:cs typeface="Calibri" pitchFamily="34" charset="0"/>
              </a:rPr>
              <a:t>sobre el Seguimiento de las Recomendaciones de la Auditoria </a:t>
            </a:r>
            <a:r>
              <a:rPr lang="es-ES" sz="2000" dirty="0" smtClean="0">
                <a:latin typeface="Calibri" pitchFamily="34" charset="0"/>
                <a:cs typeface="Calibri" pitchFamily="34" charset="0"/>
              </a:rPr>
              <a:t>Anterior. </a:t>
            </a:r>
            <a:endParaRPr lang="es-ES" sz="2000" dirty="0">
              <a:latin typeface="Calibri" pitchFamily="34" charset="0"/>
              <a:cs typeface="Calibri" pitchFamily="34" charset="0"/>
            </a:endParaRPr>
          </a:p>
          <a:p>
            <a:pPr marL="342900" indent="-342900" algn="just">
              <a:buFont typeface="Wingdings" pitchFamily="2" charset="2"/>
              <a:buChar char="ü"/>
            </a:pPr>
            <a:r>
              <a:rPr lang="es-ES" sz="2000" dirty="0" smtClean="0">
                <a:latin typeface="Calibri" pitchFamily="34" charset="0"/>
                <a:cs typeface="Calibri" pitchFamily="34" charset="0"/>
              </a:rPr>
              <a:t>Informe </a:t>
            </a:r>
            <a:r>
              <a:rPr lang="es-ES" sz="2000" dirty="0">
                <a:latin typeface="Calibri" pitchFamily="34" charset="0"/>
                <a:cs typeface="Calibri" pitchFamily="34" charset="0"/>
              </a:rPr>
              <a:t>sobre la Evaluación del Sistema </a:t>
            </a:r>
            <a:r>
              <a:rPr lang="es-ES" sz="2000" dirty="0" smtClean="0">
                <a:latin typeface="Calibri" pitchFamily="34" charset="0"/>
                <a:cs typeface="Calibri" pitchFamily="34" charset="0"/>
              </a:rPr>
              <a:t>Contable</a:t>
            </a:r>
            <a:r>
              <a:rPr lang="es-ES" sz="2000" dirty="0">
                <a:latin typeface="Calibri" pitchFamily="34" charset="0"/>
                <a:cs typeface="Calibri" pitchFamily="34" charset="0"/>
              </a:rPr>
              <a:t>.</a:t>
            </a:r>
          </a:p>
          <a:p>
            <a:pPr marL="342900" indent="-342900" algn="just">
              <a:buFont typeface="Wingdings" pitchFamily="2" charset="2"/>
              <a:buChar char="ü"/>
            </a:pPr>
            <a:r>
              <a:rPr lang="es-ES" sz="2000" dirty="0" smtClean="0">
                <a:latin typeface="Calibri" pitchFamily="34" charset="0"/>
                <a:cs typeface="Calibri" pitchFamily="34" charset="0"/>
              </a:rPr>
              <a:t>Informe </a:t>
            </a:r>
            <a:r>
              <a:rPr lang="es-ES" sz="2000" dirty="0">
                <a:latin typeface="Calibri" pitchFamily="34" charset="0"/>
                <a:cs typeface="Calibri" pitchFamily="34" charset="0"/>
              </a:rPr>
              <a:t>sobre la Evaluación del Sistema de Control </a:t>
            </a:r>
            <a:r>
              <a:rPr lang="es-ES" sz="2000" dirty="0" smtClean="0">
                <a:latin typeface="Calibri" pitchFamily="34" charset="0"/>
                <a:cs typeface="Calibri" pitchFamily="34" charset="0"/>
              </a:rPr>
              <a:t>Interno. </a:t>
            </a:r>
            <a:endParaRPr lang="es-ES" sz="2000" dirty="0">
              <a:latin typeface="Calibri" pitchFamily="34" charset="0"/>
              <a:cs typeface="Calibri" pitchFamily="34" charset="0"/>
            </a:endParaRPr>
          </a:p>
          <a:p>
            <a:pPr marL="342900" indent="-342900" algn="just">
              <a:buFont typeface="Wingdings" pitchFamily="2" charset="2"/>
              <a:buChar char="ü"/>
            </a:pPr>
            <a:r>
              <a:rPr lang="es-ES" sz="2000" dirty="0" smtClean="0">
                <a:latin typeface="Calibri" pitchFamily="34" charset="0"/>
                <a:cs typeface="Calibri" pitchFamily="34" charset="0"/>
              </a:rPr>
              <a:t>Informe </a:t>
            </a:r>
            <a:r>
              <a:rPr lang="es-ES" sz="2000" dirty="0">
                <a:latin typeface="Calibri" pitchFamily="34" charset="0"/>
                <a:cs typeface="Calibri" pitchFamily="34" charset="0"/>
              </a:rPr>
              <a:t>sobre la Evaluación del Sistema </a:t>
            </a:r>
            <a:r>
              <a:rPr lang="es-ES" sz="2000" dirty="0" smtClean="0">
                <a:latin typeface="Calibri" pitchFamily="34" charset="0"/>
                <a:cs typeface="Calibri" pitchFamily="34" charset="0"/>
              </a:rPr>
              <a:t>Informático</a:t>
            </a:r>
            <a:r>
              <a:rPr lang="es-ES" sz="2000" dirty="0">
                <a:latin typeface="Calibri" pitchFamily="34" charset="0"/>
                <a:cs typeface="Calibri" pitchFamily="34" charset="0"/>
              </a:rPr>
              <a:t>.</a:t>
            </a:r>
          </a:p>
          <a:p>
            <a:pPr marL="342900" indent="-342900" algn="just">
              <a:buFont typeface="Wingdings" pitchFamily="2" charset="2"/>
              <a:buChar char="ü"/>
            </a:pPr>
            <a:r>
              <a:rPr lang="es-ES" sz="2000" dirty="0" smtClean="0">
                <a:latin typeface="Calibri" pitchFamily="34" charset="0"/>
                <a:cs typeface="Calibri" pitchFamily="34" charset="0"/>
              </a:rPr>
              <a:t>Informe </a:t>
            </a:r>
            <a:r>
              <a:rPr lang="es-ES" sz="2000" dirty="0">
                <a:latin typeface="Calibri" pitchFamily="34" charset="0"/>
                <a:cs typeface="Calibri" pitchFamily="34" charset="0"/>
              </a:rPr>
              <a:t>sobre la Situación de títulos de deuda emitidos. Este último no resulta aplicable a las entidades del sistema financiero. </a:t>
            </a:r>
          </a:p>
        </p:txBody>
      </p:sp>
    </p:spTree>
    <p:extLst>
      <p:ext uri="{BB962C8B-B14F-4D97-AF65-F5344CB8AC3E}">
        <p14:creationId xmlns:p14="http://schemas.microsoft.com/office/powerpoint/2010/main" val="1917957316"/>
      </p:ext>
    </p:extLst>
  </p:cSld>
  <p:clrMapOvr>
    <a:masterClrMapping/>
  </p:clrMapOvr>
  <p:transition spd="slow">
    <p:wheel spokes="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6712"/>
            <a:ext cx="8599500" cy="5262979"/>
          </a:xfrm>
          <a:prstGeom prst="rect">
            <a:avLst/>
          </a:prstGeom>
        </p:spPr>
        <p:txBody>
          <a:bodyPr wrap="square">
            <a:spAutoFit/>
          </a:bodyPr>
          <a:lstStyle/>
          <a:p>
            <a:pPr algn="ctr"/>
            <a:r>
              <a:rPr lang="es-ES" sz="2400" b="1" dirty="0">
                <a:latin typeface="Calibri" pitchFamily="34" charset="0"/>
                <a:cs typeface="Calibri" pitchFamily="34" charset="0"/>
              </a:rPr>
              <a:t>EL DICTAMEN DE LOS AUDITORES </a:t>
            </a:r>
            <a:r>
              <a:rPr lang="es-ES" sz="2400" b="1" dirty="0" smtClean="0">
                <a:latin typeface="Calibri" pitchFamily="34" charset="0"/>
                <a:cs typeface="Calibri" pitchFamily="34" charset="0"/>
              </a:rPr>
              <a:t>INDEPENDIENTES</a:t>
            </a:r>
            <a:endParaRPr lang="es-ES" sz="2400" dirty="0">
              <a:latin typeface="Calibri" pitchFamily="34" charset="0"/>
              <a:cs typeface="Calibri" pitchFamily="34" charset="0"/>
            </a:endParaRPr>
          </a:p>
          <a:p>
            <a:pPr algn="just"/>
            <a:r>
              <a:rPr lang="es-ES" sz="2400" dirty="0">
                <a:latin typeface="Calibri" pitchFamily="34" charset="0"/>
                <a:cs typeface="Calibri" pitchFamily="34" charset="0"/>
              </a:rPr>
              <a:t>El dictamen del auditor es el documento formal que suscribe conforme a las normas de la profesión, relacionado a la naturaleza, alcance y resultado del examen realizado sobre los estados financieros de la entidad de que se trate. </a:t>
            </a:r>
          </a:p>
          <a:p>
            <a:pPr algn="just"/>
            <a:r>
              <a:rPr lang="es-ES" sz="2400" dirty="0">
                <a:latin typeface="Calibri" pitchFamily="34" charset="0"/>
                <a:cs typeface="Calibri" pitchFamily="34" charset="0"/>
              </a:rPr>
              <a:t>El auditor deberá analizar y evaluar las conclusiones extraídas, como base para expresar su opinión sobre los Estados Financieros. La evaluación de los controles internos, la evaluación de su eficacia, las pruebas de cumplimiento, las pruebas sustantivas en general, todos son medios por los cuales el auditor adquiere la capacidad de opinar sobre los Estados Financieros. </a:t>
            </a:r>
          </a:p>
          <a:p>
            <a:pPr algn="just"/>
            <a:r>
              <a:rPr lang="es-ES" sz="2400" dirty="0">
                <a:latin typeface="Calibri" pitchFamily="34" charset="0"/>
                <a:cs typeface="Calibri" pitchFamily="34" charset="0"/>
              </a:rPr>
              <a:t>Este análisis y evaluación implica considerar si los Estados Financieros han sido preparados de acuerdo con las normas dictadas por la Comisión Nacional de Valores. </a:t>
            </a:r>
          </a:p>
        </p:txBody>
      </p:sp>
    </p:spTree>
    <p:extLst>
      <p:ext uri="{BB962C8B-B14F-4D97-AF65-F5344CB8AC3E}">
        <p14:creationId xmlns:p14="http://schemas.microsoft.com/office/powerpoint/2010/main" val="3085415344"/>
      </p:ext>
    </p:extLst>
  </p:cSld>
  <p:clrMapOvr>
    <a:masterClrMapping/>
  </p:clrMapOvr>
  <p:transition spd="slow">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02325"/>
            <a:ext cx="8599500" cy="5262979"/>
          </a:xfrm>
          <a:prstGeom prst="rect">
            <a:avLst/>
          </a:prstGeom>
        </p:spPr>
        <p:txBody>
          <a:bodyPr wrap="square">
            <a:spAutoFit/>
          </a:bodyPr>
          <a:lstStyle/>
          <a:p>
            <a:pPr algn="just"/>
            <a:r>
              <a:rPr lang="es-ES" sz="2400" dirty="0">
                <a:latin typeface="Calibri" pitchFamily="34" charset="0"/>
                <a:cs typeface="Calibri" pitchFamily="34" charset="0"/>
              </a:rPr>
              <a:t>El dictamen del auditor debe expresar en forma clara una opinión sobre los Estados Financieros considerados en su conjunto. El auditor podrá emitir cualquiera de los siguientes tipos de Dictamen: </a:t>
            </a:r>
          </a:p>
          <a:p>
            <a:pPr algn="just"/>
            <a:endParaRPr lang="es-PY" sz="2400" dirty="0" smtClean="0">
              <a:latin typeface="Calibri" pitchFamily="34" charset="0"/>
              <a:cs typeface="Calibri" pitchFamily="34" charset="0"/>
            </a:endParaRPr>
          </a:p>
          <a:p>
            <a:pPr marL="342900" indent="-342900" algn="just">
              <a:buFont typeface="Wingdings" pitchFamily="2" charset="2"/>
              <a:buChar char="v"/>
            </a:pPr>
            <a:r>
              <a:rPr lang="es-PY" sz="2400" dirty="0" smtClean="0">
                <a:latin typeface="Calibri" pitchFamily="34" charset="0"/>
                <a:cs typeface="Calibri" pitchFamily="34" charset="0"/>
              </a:rPr>
              <a:t>Sin </a:t>
            </a:r>
            <a:r>
              <a:rPr lang="es-PY" sz="2400" dirty="0">
                <a:latin typeface="Calibri" pitchFamily="34" charset="0"/>
                <a:cs typeface="Calibri" pitchFamily="34" charset="0"/>
              </a:rPr>
              <a:t>salvedades </a:t>
            </a:r>
          </a:p>
          <a:p>
            <a:pPr marL="342900" indent="-342900" algn="just">
              <a:buFont typeface="Wingdings" pitchFamily="2" charset="2"/>
              <a:buChar char="v"/>
            </a:pPr>
            <a:r>
              <a:rPr lang="es-PY" sz="2400" dirty="0" smtClean="0">
                <a:latin typeface="Calibri" pitchFamily="34" charset="0"/>
                <a:cs typeface="Calibri" pitchFamily="34" charset="0"/>
              </a:rPr>
              <a:t>Con </a:t>
            </a:r>
            <a:r>
              <a:rPr lang="es-PY" sz="2400" dirty="0">
                <a:latin typeface="Calibri" pitchFamily="34" charset="0"/>
                <a:cs typeface="Calibri" pitchFamily="34" charset="0"/>
              </a:rPr>
              <a:t>salvedades </a:t>
            </a:r>
          </a:p>
          <a:p>
            <a:pPr marL="342900" indent="-342900" algn="just">
              <a:buFont typeface="Wingdings" pitchFamily="2" charset="2"/>
              <a:buChar char="v"/>
            </a:pPr>
            <a:r>
              <a:rPr lang="es-PY" sz="2400" dirty="0" smtClean="0">
                <a:latin typeface="Calibri" pitchFamily="34" charset="0"/>
                <a:cs typeface="Calibri" pitchFamily="34" charset="0"/>
              </a:rPr>
              <a:t>Negativo </a:t>
            </a:r>
            <a:endParaRPr lang="es-PY" sz="2400" dirty="0">
              <a:latin typeface="Calibri" pitchFamily="34" charset="0"/>
              <a:cs typeface="Calibri" pitchFamily="34" charset="0"/>
            </a:endParaRPr>
          </a:p>
          <a:p>
            <a:pPr marL="342900" indent="-342900" algn="just">
              <a:buFont typeface="Wingdings" pitchFamily="2" charset="2"/>
              <a:buChar char="v"/>
            </a:pPr>
            <a:r>
              <a:rPr lang="es-ES" sz="2400" dirty="0" smtClean="0">
                <a:latin typeface="Calibri" pitchFamily="34" charset="0"/>
                <a:cs typeface="Calibri" pitchFamily="34" charset="0"/>
              </a:rPr>
              <a:t>Con </a:t>
            </a:r>
            <a:r>
              <a:rPr lang="es-ES" sz="2400" dirty="0">
                <a:latin typeface="Calibri" pitchFamily="34" charset="0"/>
                <a:cs typeface="Calibri" pitchFamily="34" charset="0"/>
              </a:rPr>
              <a:t>abstención de opinión </a:t>
            </a:r>
          </a:p>
          <a:p>
            <a:pPr algn="just"/>
            <a:endParaRPr lang="es-PY" sz="2400" dirty="0">
              <a:latin typeface="Calibri" pitchFamily="34" charset="0"/>
              <a:cs typeface="Calibri" pitchFamily="34" charset="0"/>
            </a:endParaRPr>
          </a:p>
          <a:p>
            <a:pPr algn="just"/>
            <a:r>
              <a:rPr lang="es-ES" sz="2400" dirty="0">
                <a:latin typeface="Calibri" pitchFamily="34" charset="0"/>
                <a:cs typeface="Calibri" pitchFamily="34" charset="0"/>
              </a:rPr>
              <a:t>Podrá igualmente consignar un párrafo adicional con énfasis en un asunto, que afecte o pueda afectar a los Estados Financieros. Agregar dicho párrafo de énfasis, no afecta ni modifica la opinión del auditor, y el mismo debe presentarse conforme a lo establecido en las Normas de Auditoria </a:t>
            </a:r>
            <a:r>
              <a:rPr lang="es-ES" sz="2400" dirty="0" smtClean="0">
                <a:latin typeface="Calibri" pitchFamily="34" charset="0"/>
                <a:cs typeface="Calibri" pitchFamily="34" charset="0"/>
              </a:rPr>
              <a:t>aplicables. </a:t>
            </a:r>
            <a:endParaRPr lang="es-ES" sz="2400" dirty="0">
              <a:latin typeface="Calibri" pitchFamily="34" charset="0"/>
              <a:cs typeface="Calibri" pitchFamily="34" charset="0"/>
            </a:endParaRPr>
          </a:p>
        </p:txBody>
      </p:sp>
    </p:spTree>
    <p:extLst>
      <p:ext uri="{BB962C8B-B14F-4D97-AF65-F5344CB8AC3E}">
        <p14:creationId xmlns:p14="http://schemas.microsoft.com/office/powerpoint/2010/main" val="2592495811"/>
      </p:ext>
    </p:extLst>
  </p:cSld>
  <p:clrMapOvr>
    <a:masterClrMapping/>
  </p:clrMapOvr>
  <p:transition spd="slow">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02325"/>
            <a:ext cx="8599500" cy="4985980"/>
          </a:xfrm>
          <a:prstGeom prst="rect">
            <a:avLst/>
          </a:prstGeom>
        </p:spPr>
        <p:txBody>
          <a:bodyPr wrap="square">
            <a:spAutoFit/>
          </a:bodyPr>
          <a:lstStyle/>
          <a:p>
            <a:pPr algn="ctr"/>
            <a:r>
              <a:rPr lang="es-ES" sz="2400" b="1" dirty="0">
                <a:latin typeface="Calibri" pitchFamily="34" charset="0"/>
                <a:cs typeface="Calibri" pitchFamily="34" charset="0"/>
              </a:rPr>
              <a:t>INFORME DEL AUDITOR INDEPENDIENTE CORRESPONDIENTE A LA AUDITORIA DE CIERRE DE </a:t>
            </a:r>
            <a:r>
              <a:rPr lang="es-ES" sz="2400" b="1" dirty="0" smtClean="0">
                <a:latin typeface="Calibri" pitchFamily="34" charset="0"/>
                <a:cs typeface="Calibri" pitchFamily="34" charset="0"/>
              </a:rPr>
              <a:t>EJERCICIO </a:t>
            </a:r>
            <a:endParaRPr lang="es-ES" sz="2400" dirty="0">
              <a:latin typeface="Calibri" pitchFamily="34" charset="0"/>
              <a:cs typeface="Calibri" pitchFamily="34" charset="0"/>
            </a:endParaRPr>
          </a:p>
          <a:p>
            <a:pPr algn="just"/>
            <a:endParaRPr lang="es-ES" sz="2400" dirty="0" smtClean="0">
              <a:latin typeface="Calibri" pitchFamily="34" charset="0"/>
              <a:cs typeface="Calibri" pitchFamily="34" charset="0"/>
            </a:endParaRPr>
          </a:p>
          <a:p>
            <a:pPr algn="just"/>
            <a:r>
              <a:rPr lang="es-ES" sz="2400" dirty="0" smtClean="0">
                <a:latin typeface="Calibri" pitchFamily="34" charset="0"/>
                <a:cs typeface="Calibri" pitchFamily="34" charset="0"/>
              </a:rPr>
              <a:t>El </a:t>
            </a:r>
            <a:r>
              <a:rPr lang="es-ES" sz="2400" dirty="0">
                <a:latin typeface="Calibri" pitchFamily="34" charset="0"/>
                <a:cs typeface="Calibri" pitchFamily="34" charset="0"/>
              </a:rPr>
              <a:t>contenido del Informe del Auditor Independiente incluye los siguientes elementos básicos: </a:t>
            </a:r>
          </a:p>
          <a:p>
            <a:pPr algn="just"/>
            <a:endParaRPr lang="es-PY" sz="2200" dirty="0" smtClean="0">
              <a:latin typeface="Calibri" pitchFamily="34" charset="0"/>
              <a:cs typeface="Calibri" pitchFamily="34" charset="0"/>
            </a:endParaRPr>
          </a:p>
          <a:p>
            <a:pPr marL="342900" indent="-342900" algn="just">
              <a:buFont typeface="Arial" pitchFamily="34" charset="0"/>
              <a:buChar char="•"/>
            </a:pPr>
            <a:r>
              <a:rPr lang="es-PY" sz="2200" dirty="0" smtClean="0">
                <a:latin typeface="Calibri" pitchFamily="34" charset="0"/>
                <a:cs typeface="Calibri" pitchFamily="34" charset="0"/>
              </a:rPr>
              <a:t>TÍTULO</a:t>
            </a:r>
            <a:r>
              <a:rPr lang="es-PY" sz="2200" dirty="0">
                <a:latin typeface="Calibri" pitchFamily="34" charset="0"/>
                <a:cs typeface="Calibri" pitchFamily="34" charset="0"/>
              </a:rPr>
              <a:t>. </a:t>
            </a:r>
          </a:p>
          <a:p>
            <a:pPr marL="342900" indent="-342900" algn="just">
              <a:buFont typeface="Arial" pitchFamily="34" charset="0"/>
              <a:buChar char="•"/>
            </a:pPr>
            <a:r>
              <a:rPr lang="es-PY" sz="2200" dirty="0" smtClean="0">
                <a:latin typeface="Calibri" pitchFamily="34" charset="0"/>
                <a:cs typeface="Calibri" pitchFamily="34" charset="0"/>
              </a:rPr>
              <a:t>DESTINATARIO</a:t>
            </a:r>
            <a:r>
              <a:rPr lang="es-PY" sz="2200" dirty="0">
                <a:latin typeface="Calibri" pitchFamily="34" charset="0"/>
                <a:cs typeface="Calibri" pitchFamily="34" charset="0"/>
              </a:rPr>
              <a:t>. </a:t>
            </a:r>
          </a:p>
          <a:p>
            <a:pPr marL="342900" indent="-342900" algn="just">
              <a:buFont typeface="Arial" pitchFamily="34" charset="0"/>
              <a:buChar char="•"/>
            </a:pPr>
            <a:r>
              <a:rPr lang="es-PY" sz="2200" dirty="0" smtClean="0">
                <a:latin typeface="Calibri" pitchFamily="34" charset="0"/>
                <a:cs typeface="Calibri" pitchFamily="34" charset="0"/>
              </a:rPr>
              <a:t>PÁRRAFO </a:t>
            </a:r>
            <a:r>
              <a:rPr lang="es-PY" sz="2200" dirty="0">
                <a:latin typeface="Calibri" pitchFamily="34" charset="0"/>
                <a:cs typeface="Calibri" pitchFamily="34" charset="0"/>
              </a:rPr>
              <a:t>INTRODUCTORIO </a:t>
            </a:r>
            <a:endParaRPr lang="es-PY" sz="2200" dirty="0" smtClean="0">
              <a:latin typeface="Calibri" pitchFamily="34" charset="0"/>
              <a:cs typeface="Calibri" pitchFamily="34" charset="0"/>
            </a:endParaRPr>
          </a:p>
          <a:p>
            <a:pPr marL="342900" indent="-342900" algn="just">
              <a:buFont typeface="Arial" pitchFamily="34" charset="0"/>
              <a:buChar char="•"/>
            </a:pPr>
            <a:r>
              <a:rPr lang="es-ES" sz="2200" dirty="0" smtClean="0">
                <a:latin typeface="Calibri" pitchFamily="34" charset="0"/>
                <a:cs typeface="Calibri" pitchFamily="34" charset="0"/>
              </a:rPr>
              <a:t>PÁRRAFO </a:t>
            </a:r>
            <a:r>
              <a:rPr lang="es-ES" sz="2200" dirty="0">
                <a:latin typeface="Calibri" pitchFamily="34" charset="0"/>
                <a:cs typeface="Calibri" pitchFamily="34" charset="0"/>
              </a:rPr>
              <a:t>DE ALCANCE (describiendo la naturaleza de la auditoria) </a:t>
            </a:r>
          </a:p>
          <a:p>
            <a:pPr marL="342900" indent="-342900" algn="just">
              <a:buFont typeface="Arial" pitchFamily="34" charset="0"/>
              <a:buChar char="•"/>
            </a:pPr>
            <a:r>
              <a:rPr lang="es-ES" sz="2200" dirty="0" smtClean="0">
                <a:latin typeface="Calibri" pitchFamily="34" charset="0"/>
                <a:cs typeface="Calibri" pitchFamily="34" charset="0"/>
              </a:rPr>
              <a:t>PÁRRAFO </a:t>
            </a:r>
            <a:r>
              <a:rPr lang="es-ES" sz="2200" dirty="0">
                <a:latin typeface="Calibri" pitchFamily="34" charset="0"/>
                <a:cs typeface="Calibri" pitchFamily="34" charset="0"/>
              </a:rPr>
              <a:t>DE OPINIÓN QUE CONTIENE UNA EXPRESIÓN DE OPINIÓN SOBRE LOS ESTADOS FINANCIEROS. </a:t>
            </a:r>
          </a:p>
          <a:p>
            <a:pPr marL="342900" indent="-342900" algn="just">
              <a:buFont typeface="Arial" pitchFamily="34" charset="0"/>
              <a:buChar char="•"/>
            </a:pPr>
            <a:r>
              <a:rPr lang="es-PY" sz="2200" dirty="0" smtClean="0">
                <a:latin typeface="Calibri" pitchFamily="34" charset="0"/>
                <a:cs typeface="Calibri" pitchFamily="34" charset="0"/>
              </a:rPr>
              <a:t>FECHA </a:t>
            </a:r>
            <a:r>
              <a:rPr lang="es-PY" sz="2200" dirty="0">
                <a:latin typeface="Calibri" pitchFamily="34" charset="0"/>
                <a:cs typeface="Calibri" pitchFamily="34" charset="0"/>
              </a:rPr>
              <a:t>DEL DICTAMEN. </a:t>
            </a:r>
          </a:p>
          <a:p>
            <a:pPr marL="342900" indent="-342900" algn="just">
              <a:buFont typeface="Arial" pitchFamily="34" charset="0"/>
              <a:buChar char="•"/>
            </a:pPr>
            <a:r>
              <a:rPr lang="es-PY" sz="2200" dirty="0" smtClean="0">
                <a:latin typeface="Calibri" pitchFamily="34" charset="0"/>
                <a:cs typeface="Calibri" pitchFamily="34" charset="0"/>
              </a:rPr>
              <a:t>FIRMA </a:t>
            </a:r>
            <a:r>
              <a:rPr lang="es-PY" sz="2200" dirty="0">
                <a:latin typeface="Calibri" pitchFamily="34" charset="0"/>
                <a:cs typeface="Calibri" pitchFamily="34" charset="0"/>
              </a:rPr>
              <a:t>DEL AUDITOR. </a:t>
            </a:r>
          </a:p>
        </p:txBody>
      </p:sp>
    </p:spTree>
    <p:extLst>
      <p:ext uri="{BB962C8B-B14F-4D97-AF65-F5344CB8AC3E}">
        <p14:creationId xmlns:p14="http://schemas.microsoft.com/office/powerpoint/2010/main" val="3115448870"/>
      </p:ext>
    </p:extLst>
  </p:cSld>
  <p:clrMapOvr>
    <a:masterClrMapping/>
  </p:clrMapOvr>
  <p:transition spd="slow">
    <p:wheel spokes="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02325"/>
            <a:ext cx="8599500" cy="5262979"/>
          </a:xfrm>
          <a:prstGeom prst="rect">
            <a:avLst/>
          </a:prstGeom>
        </p:spPr>
        <p:txBody>
          <a:bodyPr wrap="square">
            <a:spAutoFit/>
          </a:bodyPr>
          <a:lstStyle/>
          <a:p>
            <a:pPr algn="ctr"/>
            <a:r>
              <a:rPr lang="es-ES" sz="2400" b="1" dirty="0">
                <a:latin typeface="Calibri" pitchFamily="34" charset="0"/>
                <a:cs typeface="Calibri" pitchFamily="34" charset="0"/>
              </a:rPr>
              <a:t>INFORME DEL AUDITOR INDEPENDIENTE CORRESPONDIENTE A LA AUDITORIA DE CIERRE DE </a:t>
            </a:r>
            <a:r>
              <a:rPr lang="es-ES" sz="2400" b="1" dirty="0" smtClean="0">
                <a:latin typeface="Calibri" pitchFamily="34" charset="0"/>
                <a:cs typeface="Calibri" pitchFamily="34" charset="0"/>
              </a:rPr>
              <a:t>EJERCICIO </a:t>
            </a:r>
            <a:endParaRPr lang="es-ES" sz="2400" dirty="0">
              <a:latin typeface="Calibri" pitchFamily="34" charset="0"/>
              <a:cs typeface="Calibri" pitchFamily="34" charset="0"/>
            </a:endParaRPr>
          </a:p>
          <a:p>
            <a:pPr algn="just"/>
            <a:endParaRPr lang="es-ES" sz="2400" dirty="0" smtClean="0">
              <a:latin typeface="Calibri" pitchFamily="34" charset="0"/>
              <a:cs typeface="Calibri" pitchFamily="34" charset="0"/>
            </a:endParaRPr>
          </a:p>
          <a:p>
            <a:pPr algn="just"/>
            <a:r>
              <a:rPr lang="es-ES" sz="2400" dirty="0">
                <a:latin typeface="Calibri" pitchFamily="34" charset="0"/>
                <a:cs typeface="Calibri" pitchFamily="34" charset="0"/>
              </a:rPr>
              <a:t>Es necesario que todas las hojas o páginas del informe se encuentren debidamente firmadas, a más de los estados financieros auditados, notas explicativas a los Estados Financieros y anexos. El informe debe llevar la firma del auditor, con la aclaración de su nombre y apellidos, título profesional y número de inscripción en el registro de la Comisión Nacional de Valores. Cuando se tratare de firmas auditoras debe colocarse la denominación de la misma, la firma y aclaración del nombre de quien suscribe el dictamen en representación de la misma, haciendo constar su carácter de socio, representante, </a:t>
            </a:r>
            <a:r>
              <a:rPr lang="es-ES" sz="2400" dirty="0" smtClean="0">
                <a:latin typeface="Calibri" pitchFamily="34" charset="0"/>
                <a:cs typeface="Calibri" pitchFamily="34" charset="0"/>
              </a:rPr>
              <a:t>etc., </a:t>
            </a:r>
            <a:r>
              <a:rPr lang="es-ES" sz="2400" dirty="0">
                <a:latin typeface="Calibri" pitchFamily="34" charset="0"/>
                <a:cs typeface="Calibri" pitchFamily="34" charset="0"/>
              </a:rPr>
              <a:t>y el número de inscripción de la firma en la CNV. </a:t>
            </a:r>
            <a:endParaRPr lang="es-PY" sz="2200" dirty="0">
              <a:latin typeface="Calibri" pitchFamily="34" charset="0"/>
              <a:cs typeface="Calibri" pitchFamily="34" charset="0"/>
            </a:endParaRPr>
          </a:p>
        </p:txBody>
      </p:sp>
    </p:spTree>
    <p:extLst>
      <p:ext uri="{BB962C8B-B14F-4D97-AF65-F5344CB8AC3E}">
        <p14:creationId xmlns:p14="http://schemas.microsoft.com/office/powerpoint/2010/main" val="3325116322"/>
      </p:ext>
    </p:extLst>
  </p:cSld>
  <p:clrMapOvr>
    <a:masterClrMapping/>
  </p:clrMapOvr>
  <p:transition spd="slow">
    <p:wheel spokes="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6712"/>
            <a:ext cx="8599500" cy="5632311"/>
          </a:xfrm>
          <a:prstGeom prst="rect">
            <a:avLst/>
          </a:prstGeom>
        </p:spPr>
        <p:txBody>
          <a:bodyPr wrap="square">
            <a:spAutoFit/>
          </a:bodyPr>
          <a:lstStyle/>
          <a:p>
            <a:pPr algn="ctr"/>
            <a:r>
              <a:rPr lang="es-PY" sz="2400" b="1" dirty="0">
                <a:latin typeface="Calibri" pitchFamily="34" charset="0"/>
                <a:cs typeface="Calibri" pitchFamily="34" charset="0"/>
              </a:rPr>
              <a:t>INFORME DE AUDITORIA SOBRE ESTADOS FINANCIEROS </a:t>
            </a:r>
            <a:r>
              <a:rPr lang="es-PY" sz="2400" b="1" dirty="0" smtClean="0">
                <a:latin typeface="Calibri" pitchFamily="34" charset="0"/>
                <a:cs typeface="Calibri" pitchFamily="34" charset="0"/>
              </a:rPr>
              <a:t>INTERMEDIOS</a:t>
            </a:r>
            <a:endParaRPr lang="es-PY" sz="2400" dirty="0">
              <a:latin typeface="Calibri" pitchFamily="34" charset="0"/>
              <a:cs typeface="Calibri" pitchFamily="34" charset="0"/>
            </a:endParaRPr>
          </a:p>
          <a:p>
            <a:pPr algn="just"/>
            <a:endParaRPr lang="es-ES" sz="2400" dirty="0" smtClean="0">
              <a:latin typeface="Calibri" pitchFamily="34" charset="0"/>
              <a:cs typeface="Calibri" pitchFamily="34" charset="0"/>
            </a:endParaRPr>
          </a:p>
          <a:p>
            <a:pPr algn="just"/>
            <a:r>
              <a:rPr lang="es-ES" sz="2400" dirty="0" smtClean="0">
                <a:latin typeface="Calibri" pitchFamily="34" charset="0"/>
                <a:cs typeface="Calibri" pitchFamily="34" charset="0"/>
              </a:rPr>
              <a:t>En </a:t>
            </a:r>
            <a:r>
              <a:rPr lang="es-ES" sz="2400" dirty="0">
                <a:latin typeface="Calibri" pitchFamily="34" charset="0"/>
                <a:cs typeface="Calibri" pitchFamily="34" charset="0"/>
              </a:rPr>
              <a:t>este contexto el INFORME DEL AUDITOR debe contener 3 (tres) partes fundamentales: </a:t>
            </a:r>
          </a:p>
          <a:p>
            <a:pPr marL="457200" indent="-457200" algn="just">
              <a:buFont typeface="+mj-lt"/>
              <a:buAutoNum type="arabicPeriod"/>
            </a:pPr>
            <a:r>
              <a:rPr lang="es-ES" sz="2400" dirty="0" smtClean="0">
                <a:latin typeface="Calibri" pitchFamily="34" charset="0"/>
                <a:cs typeface="Calibri" pitchFamily="34" charset="0"/>
              </a:rPr>
              <a:t>UNA </a:t>
            </a:r>
            <a:r>
              <a:rPr lang="es-ES" sz="2400" dirty="0">
                <a:latin typeface="Calibri" pitchFamily="34" charset="0"/>
                <a:cs typeface="Calibri" pitchFamily="34" charset="0"/>
              </a:rPr>
              <a:t>DECLARACIÓN DEL AUDITOR INDEPENDIENTE </a:t>
            </a:r>
          </a:p>
          <a:p>
            <a:pPr marL="457200" indent="-457200" algn="just">
              <a:buFont typeface="+mj-lt"/>
              <a:buAutoNum type="arabicPeriod"/>
            </a:pPr>
            <a:r>
              <a:rPr lang="es-ES" sz="2400" dirty="0" smtClean="0">
                <a:latin typeface="Calibri" pitchFamily="34" charset="0"/>
                <a:cs typeface="Calibri" pitchFamily="34" charset="0"/>
              </a:rPr>
              <a:t>EVALUACIÓN </a:t>
            </a:r>
            <a:r>
              <a:rPr lang="es-ES" sz="2400" dirty="0">
                <a:latin typeface="Calibri" pitchFamily="34" charset="0"/>
                <a:cs typeface="Calibri" pitchFamily="34" charset="0"/>
              </a:rPr>
              <a:t>DEL SISTEMA DE CONTROL INTERNO: Este informe contiene sugerencias, recomendaciones para incrementar la eficiencia de las operaciones de la entidad, y en general cualquier aspecto que el Auditor considera importante</a:t>
            </a:r>
            <a:r>
              <a:rPr lang="es-ES" sz="2400" dirty="0" smtClean="0">
                <a:latin typeface="Calibri" pitchFamily="34" charset="0"/>
                <a:cs typeface="Calibri" pitchFamily="34" charset="0"/>
              </a:rPr>
              <a:t>.</a:t>
            </a:r>
          </a:p>
          <a:p>
            <a:pPr marL="457200" indent="-457200" algn="just">
              <a:buFont typeface="+mj-lt"/>
              <a:buAutoNum type="arabicPeriod"/>
            </a:pPr>
            <a:r>
              <a:rPr lang="es-ES" sz="2400" dirty="0" smtClean="0">
                <a:latin typeface="Calibri" pitchFamily="34" charset="0"/>
                <a:cs typeface="Calibri" pitchFamily="34" charset="0"/>
              </a:rPr>
              <a:t>LOS </a:t>
            </a:r>
            <a:r>
              <a:rPr lang="es-ES" sz="2400" dirty="0">
                <a:latin typeface="Calibri" pitchFamily="34" charset="0"/>
                <a:cs typeface="Calibri" pitchFamily="34" charset="0"/>
              </a:rPr>
              <a:t>ESTADOS FINANCIEROS SOBRE LOS CUALES SE REFIERE EL INFORME DEL AUDITOR EN LA MISMA ESTRUCTURA PREVISTA PARA EL INFORME DE FIN DE EJERCICIO (Balance General, Estado de resultados, Estado de Flujo de Efectivo, y las Notas explicativas a los Estados Financieros y Anexos</a:t>
            </a:r>
            <a:r>
              <a:rPr lang="es-ES" sz="2400" dirty="0" smtClean="0">
                <a:latin typeface="Calibri" pitchFamily="34" charset="0"/>
                <a:cs typeface="Calibri" pitchFamily="34" charset="0"/>
              </a:rPr>
              <a:t>). </a:t>
            </a:r>
            <a:endParaRPr lang="es-ES" sz="2400" dirty="0">
              <a:latin typeface="Calibri" pitchFamily="34" charset="0"/>
              <a:cs typeface="Calibri" pitchFamily="34" charset="0"/>
            </a:endParaRPr>
          </a:p>
        </p:txBody>
      </p:sp>
    </p:spTree>
    <p:extLst>
      <p:ext uri="{BB962C8B-B14F-4D97-AF65-F5344CB8AC3E}">
        <p14:creationId xmlns:p14="http://schemas.microsoft.com/office/powerpoint/2010/main" val="1788585015"/>
      </p:ext>
    </p:extLst>
  </p:cSld>
  <p:clrMapOvr>
    <a:masterClrMapping/>
  </p:clrMapOvr>
  <p:transition spd="slow">
    <p:wheel spokes="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6712"/>
            <a:ext cx="8599500" cy="5632311"/>
          </a:xfrm>
          <a:prstGeom prst="rect">
            <a:avLst/>
          </a:prstGeom>
        </p:spPr>
        <p:txBody>
          <a:bodyPr wrap="square">
            <a:spAutoFit/>
          </a:bodyPr>
          <a:lstStyle/>
          <a:p>
            <a:pPr algn="ctr"/>
            <a:r>
              <a:rPr lang="es-ES" sz="2400" b="1" dirty="0" smtClean="0">
                <a:latin typeface="Calibri" pitchFamily="34" charset="0"/>
                <a:cs typeface="Calibri" pitchFamily="34" charset="0"/>
              </a:rPr>
              <a:t>INFORME </a:t>
            </a:r>
            <a:r>
              <a:rPr lang="es-ES" sz="2400" b="1" dirty="0">
                <a:latin typeface="Calibri" pitchFamily="34" charset="0"/>
                <a:cs typeface="Calibri" pitchFamily="34" charset="0"/>
              </a:rPr>
              <a:t>DEL AUDITOR INDEPENDIENTE SOBRE LOS ESTADOS FINANCIEROS </a:t>
            </a:r>
            <a:r>
              <a:rPr lang="es-ES" sz="2400" b="1" dirty="0" smtClean="0">
                <a:latin typeface="Calibri" pitchFamily="34" charset="0"/>
                <a:cs typeface="Calibri" pitchFamily="34" charset="0"/>
              </a:rPr>
              <a:t>INTERMEDIOS</a:t>
            </a:r>
            <a:endParaRPr lang="es-ES" sz="2400" b="1" dirty="0">
              <a:latin typeface="Calibri" pitchFamily="34" charset="0"/>
              <a:cs typeface="Calibri" pitchFamily="34" charset="0"/>
            </a:endParaRPr>
          </a:p>
          <a:p>
            <a:pPr algn="just"/>
            <a:r>
              <a:rPr lang="es-ES" sz="2400" dirty="0">
                <a:latin typeface="Calibri" pitchFamily="34" charset="0"/>
                <a:cs typeface="Calibri" pitchFamily="34" charset="0"/>
              </a:rPr>
              <a:t>El contenido del Informe del Auditor Independiente sobre los estados financieros intermedios incluye los siguientes elementos básicos: </a:t>
            </a:r>
            <a:endParaRPr lang="es-ES" sz="2400" dirty="0" smtClean="0">
              <a:latin typeface="Calibri" pitchFamily="34" charset="0"/>
              <a:cs typeface="Calibri" pitchFamily="34" charset="0"/>
            </a:endParaRPr>
          </a:p>
          <a:p>
            <a:pPr marL="342900" indent="-342900" algn="just">
              <a:buFont typeface="Arial" pitchFamily="34" charset="0"/>
              <a:buChar char="•"/>
            </a:pPr>
            <a:r>
              <a:rPr lang="es-PY" sz="2400" dirty="0" smtClean="0">
                <a:latin typeface="Calibri" pitchFamily="34" charset="0"/>
                <a:cs typeface="Calibri" pitchFamily="34" charset="0"/>
              </a:rPr>
              <a:t>TÍTULO</a:t>
            </a:r>
            <a:r>
              <a:rPr lang="es-PY" sz="2400" dirty="0">
                <a:latin typeface="Calibri" pitchFamily="34" charset="0"/>
                <a:cs typeface="Calibri" pitchFamily="34" charset="0"/>
              </a:rPr>
              <a:t>. </a:t>
            </a:r>
          </a:p>
          <a:p>
            <a:pPr marL="342900" indent="-342900" algn="just">
              <a:buFont typeface="Arial" pitchFamily="34" charset="0"/>
              <a:buChar char="•"/>
            </a:pPr>
            <a:r>
              <a:rPr lang="es-PY" sz="2400" dirty="0" smtClean="0">
                <a:latin typeface="Calibri" pitchFamily="34" charset="0"/>
                <a:cs typeface="Calibri" pitchFamily="34" charset="0"/>
              </a:rPr>
              <a:t>DESTINATARIO</a:t>
            </a:r>
            <a:r>
              <a:rPr lang="es-PY" sz="2400" dirty="0">
                <a:latin typeface="Calibri" pitchFamily="34" charset="0"/>
                <a:cs typeface="Calibri" pitchFamily="34" charset="0"/>
              </a:rPr>
              <a:t>. </a:t>
            </a:r>
          </a:p>
          <a:p>
            <a:pPr marL="342900" indent="-342900" algn="just">
              <a:buFont typeface="Arial" pitchFamily="34" charset="0"/>
              <a:buChar char="•"/>
            </a:pPr>
            <a:r>
              <a:rPr lang="es-PY" sz="2400" dirty="0" smtClean="0">
                <a:latin typeface="Calibri" pitchFamily="34" charset="0"/>
                <a:cs typeface="Calibri" pitchFamily="34" charset="0"/>
              </a:rPr>
              <a:t>PÁRRAFO </a:t>
            </a:r>
            <a:r>
              <a:rPr lang="es-PY" sz="2400" dirty="0">
                <a:latin typeface="Calibri" pitchFamily="34" charset="0"/>
                <a:cs typeface="Calibri" pitchFamily="34" charset="0"/>
              </a:rPr>
              <a:t>INTRODUCTORIO. </a:t>
            </a:r>
            <a:endParaRPr lang="es-PY" sz="2400" dirty="0" smtClean="0">
              <a:latin typeface="Calibri" pitchFamily="34" charset="0"/>
              <a:cs typeface="Calibri" pitchFamily="34" charset="0"/>
            </a:endParaRPr>
          </a:p>
          <a:p>
            <a:pPr marL="342900" indent="-342900" algn="just">
              <a:buFont typeface="Arial" pitchFamily="34" charset="0"/>
              <a:buChar char="•"/>
            </a:pPr>
            <a:r>
              <a:rPr lang="es-ES" sz="2400" dirty="0" smtClean="0">
                <a:latin typeface="Calibri" pitchFamily="34" charset="0"/>
                <a:cs typeface="Calibri" pitchFamily="34" charset="0"/>
              </a:rPr>
              <a:t>PÁRRAFO </a:t>
            </a:r>
            <a:r>
              <a:rPr lang="es-ES" sz="2400" dirty="0">
                <a:latin typeface="Calibri" pitchFamily="34" charset="0"/>
                <a:cs typeface="Calibri" pitchFamily="34" charset="0"/>
              </a:rPr>
              <a:t>DE ALCANCE (describiendo la naturaleza de la auditoria). </a:t>
            </a:r>
          </a:p>
          <a:p>
            <a:pPr marL="342900" indent="-342900" algn="just">
              <a:buFont typeface="Arial" pitchFamily="34" charset="0"/>
              <a:buChar char="•"/>
            </a:pPr>
            <a:r>
              <a:rPr lang="es-ES" sz="2400" dirty="0" smtClean="0">
                <a:latin typeface="Calibri" pitchFamily="34" charset="0"/>
                <a:cs typeface="Calibri" pitchFamily="34" charset="0"/>
              </a:rPr>
              <a:t>PÁRRAFO </a:t>
            </a:r>
            <a:r>
              <a:rPr lang="es-ES" sz="2400" dirty="0">
                <a:latin typeface="Calibri" pitchFamily="34" charset="0"/>
                <a:cs typeface="Calibri" pitchFamily="34" charset="0"/>
              </a:rPr>
              <a:t>DE DECLARACIÓN O AFIRMACIÓN QUE CONTIENE UNA CONCLUSIÓN DEL AUDITOR SOBRE LOS ESTADOS FINANCIEROS INTERMEDIOS BAJO REVISIÓN. </a:t>
            </a:r>
          </a:p>
          <a:p>
            <a:pPr marL="342900" indent="-342900" algn="just">
              <a:buFont typeface="Arial" pitchFamily="34" charset="0"/>
              <a:buChar char="•"/>
            </a:pPr>
            <a:r>
              <a:rPr lang="es-PY" sz="2400" dirty="0" smtClean="0">
                <a:latin typeface="Calibri" pitchFamily="34" charset="0"/>
                <a:cs typeface="Calibri" pitchFamily="34" charset="0"/>
              </a:rPr>
              <a:t>FECHA </a:t>
            </a:r>
            <a:r>
              <a:rPr lang="es-PY" sz="2400" dirty="0">
                <a:latin typeface="Calibri" pitchFamily="34" charset="0"/>
                <a:cs typeface="Calibri" pitchFamily="34" charset="0"/>
              </a:rPr>
              <a:t>DEL DICTAMEN. </a:t>
            </a:r>
          </a:p>
          <a:p>
            <a:pPr marL="342900" indent="-342900" algn="just">
              <a:buFont typeface="Arial" pitchFamily="34" charset="0"/>
              <a:buChar char="•"/>
            </a:pPr>
            <a:r>
              <a:rPr lang="es-PY" sz="2400" dirty="0" smtClean="0">
                <a:latin typeface="Calibri" pitchFamily="34" charset="0"/>
                <a:cs typeface="Calibri" pitchFamily="34" charset="0"/>
              </a:rPr>
              <a:t>FIRMA </a:t>
            </a:r>
            <a:r>
              <a:rPr lang="es-PY" sz="2400" dirty="0">
                <a:latin typeface="Calibri" pitchFamily="34" charset="0"/>
                <a:cs typeface="Calibri" pitchFamily="34" charset="0"/>
              </a:rPr>
              <a:t>DEL AUDITOR. </a:t>
            </a:r>
          </a:p>
        </p:txBody>
      </p:sp>
    </p:spTree>
    <p:extLst>
      <p:ext uri="{BB962C8B-B14F-4D97-AF65-F5344CB8AC3E}">
        <p14:creationId xmlns:p14="http://schemas.microsoft.com/office/powerpoint/2010/main" val="3082330951"/>
      </p:ext>
    </p:extLst>
  </p:cSld>
  <p:clrMapOvr>
    <a:masterClrMapping/>
  </p:clrMapOvr>
  <p:transition spd="slow">
    <p:wheel spokes="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39492"/>
            <a:ext cx="8599500" cy="4893647"/>
          </a:xfrm>
          <a:prstGeom prst="rect">
            <a:avLst/>
          </a:prstGeom>
        </p:spPr>
        <p:txBody>
          <a:bodyPr wrap="square">
            <a:spAutoFit/>
          </a:bodyPr>
          <a:lstStyle/>
          <a:p>
            <a:pPr algn="ctr"/>
            <a:r>
              <a:rPr lang="es-ES" sz="2400" b="1" dirty="0">
                <a:latin typeface="Calibri" pitchFamily="34" charset="0"/>
                <a:cs typeface="Calibri" pitchFamily="34" charset="0"/>
              </a:rPr>
              <a:t>INFORME DEL AUDITOR INDEPENDIENTE SOBRE LOS ESTADOS FINANCIEROS INTERMEDIOS</a:t>
            </a:r>
          </a:p>
          <a:p>
            <a:pPr algn="just"/>
            <a:endParaRPr lang="es-ES" sz="2400" dirty="0" smtClean="0">
              <a:latin typeface="Calibri" pitchFamily="34" charset="0"/>
              <a:cs typeface="Calibri" pitchFamily="34" charset="0"/>
            </a:endParaRPr>
          </a:p>
          <a:p>
            <a:pPr algn="just"/>
            <a:r>
              <a:rPr lang="es-ES" sz="2400" dirty="0" smtClean="0">
                <a:latin typeface="Calibri" pitchFamily="34" charset="0"/>
                <a:cs typeface="Calibri" pitchFamily="34" charset="0"/>
              </a:rPr>
              <a:t>Es </a:t>
            </a:r>
            <a:r>
              <a:rPr lang="es-ES" sz="2400" dirty="0">
                <a:latin typeface="Calibri" pitchFamily="34" charset="0"/>
                <a:cs typeface="Calibri" pitchFamily="34" charset="0"/>
              </a:rPr>
              <a:t>necesario que todas las hojas o páginas del informe se encuentren debidamente firmadas, a más de los estados financieros auditados, notas y anexos. El informe debe llevar la firma del auditor, con la aclaración de su nombre y apellidos, título profesional y número de inscripción en el registro de la Comisión Nacional de Valores. Cuando se tratare de firmas auditoras debe colocarse la denominación de la misma, la firma y aclaración del nombre de quien suscribe el dictamen en representación de la misma, haciendo constar su carácter de socio, representante, </a:t>
            </a:r>
            <a:r>
              <a:rPr lang="es-ES" sz="2400" dirty="0" smtClean="0">
                <a:latin typeface="Calibri" pitchFamily="34" charset="0"/>
                <a:cs typeface="Calibri" pitchFamily="34" charset="0"/>
              </a:rPr>
              <a:t>etc., </a:t>
            </a:r>
            <a:r>
              <a:rPr lang="es-ES" sz="2400" dirty="0">
                <a:latin typeface="Calibri" pitchFamily="34" charset="0"/>
                <a:cs typeface="Calibri" pitchFamily="34" charset="0"/>
              </a:rPr>
              <a:t>y el número de inscripción de la firma en la CNV. </a:t>
            </a:r>
            <a:endParaRPr lang="es-PY" sz="2400" dirty="0">
              <a:latin typeface="Calibri" pitchFamily="34" charset="0"/>
              <a:cs typeface="Calibri" pitchFamily="34" charset="0"/>
            </a:endParaRPr>
          </a:p>
        </p:txBody>
      </p:sp>
    </p:spTree>
    <p:extLst>
      <p:ext uri="{BB962C8B-B14F-4D97-AF65-F5344CB8AC3E}">
        <p14:creationId xmlns:p14="http://schemas.microsoft.com/office/powerpoint/2010/main" val="3810955334"/>
      </p:ext>
    </p:extLst>
  </p:cSld>
  <p:clrMapOvr>
    <a:masterClrMapping/>
  </p:clrMapOvr>
  <p:transition spd="slow">
    <p:wheel spokes="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39492"/>
            <a:ext cx="8599500" cy="4124206"/>
          </a:xfrm>
          <a:prstGeom prst="rect">
            <a:avLst/>
          </a:prstGeom>
        </p:spPr>
        <p:txBody>
          <a:bodyPr wrap="square">
            <a:spAutoFit/>
          </a:bodyPr>
          <a:lstStyle/>
          <a:p>
            <a:pPr algn="ctr"/>
            <a:endParaRPr lang="es-PY" sz="2800" b="1" dirty="0" smtClean="0">
              <a:latin typeface="Calibri" pitchFamily="34" charset="0"/>
              <a:cs typeface="Calibri" pitchFamily="34" charset="0"/>
            </a:endParaRPr>
          </a:p>
          <a:p>
            <a:pPr algn="ctr"/>
            <a:r>
              <a:rPr lang="es-PY" sz="2800" b="1" dirty="0" smtClean="0">
                <a:latin typeface="Calibri" pitchFamily="34" charset="0"/>
                <a:cs typeface="Calibri" pitchFamily="34" charset="0"/>
              </a:rPr>
              <a:t>INFORMES </a:t>
            </a:r>
            <a:r>
              <a:rPr lang="es-PY" sz="2800" b="1" dirty="0">
                <a:latin typeface="Calibri" pitchFamily="34" charset="0"/>
                <a:cs typeface="Calibri" pitchFamily="34" charset="0"/>
              </a:rPr>
              <a:t>COMPLEMENTARIOS</a:t>
            </a:r>
            <a:r>
              <a:rPr lang="es-PY" sz="2400" b="1" dirty="0">
                <a:latin typeface="Calibri" pitchFamily="34" charset="0"/>
                <a:cs typeface="Calibri" pitchFamily="34" charset="0"/>
              </a:rPr>
              <a:t> </a:t>
            </a:r>
            <a:endParaRPr lang="es-PY" sz="2400" b="1" dirty="0" smtClean="0">
              <a:latin typeface="Calibri" pitchFamily="34" charset="0"/>
              <a:cs typeface="Calibri" pitchFamily="34" charset="0"/>
            </a:endParaRPr>
          </a:p>
          <a:p>
            <a:pPr algn="ctr"/>
            <a:endParaRPr lang="es-PY" sz="2400" dirty="0">
              <a:latin typeface="Calibri" pitchFamily="34" charset="0"/>
              <a:cs typeface="Calibri" pitchFamily="34" charset="0"/>
            </a:endParaRPr>
          </a:p>
          <a:p>
            <a:pPr algn="just"/>
            <a:r>
              <a:rPr lang="es-ES" sz="2600" dirty="0">
                <a:latin typeface="Calibri" pitchFamily="34" charset="0"/>
                <a:cs typeface="Calibri" pitchFamily="34" charset="0"/>
              </a:rPr>
              <a:t>Los Informes Complementarios, deberán estar precedidos de una carta de presentación dirigida al máximo nivel ejecutivo de la entidad. Estos informes serán remitidos por el auditor externo a la Comisión Nacional de Valores, dentro de los 90 días posteriores al cierre del ejercicio anual. Los informes complementarios deben surgir como resultado de la auditoría de los estados financieros</a:t>
            </a:r>
            <a:r>
              <a:rPr lang="es-ES" sz="2600" dirty="0" smtClean="0">
                <a:latin typeface="Calibri" pitchFamily="34" charset="0"/>
                <a:cs typeface="Calibri" pitchFamily="34" charset="0"/>
              </a:rPr>
              <a:t>.</a:t>
            </a:r>
            <a:endParaRPr lang="es-PY" sz="2600" dirty="0">
              <a:latin typeface="Calibri" pitchFamily="34" charset="0"/>
              <a:cs typeface="Calibri" pitchFamily="34" charset="0"/>
            </a:endParaRPr>
          </a:p>
        </p:txBody>
      </p:sp>
    </p:spTree>
    <p:extLst>
      <p:ext uri="{BB962C8B-B14F-4D97-AF65-F5344CB8AC3E}">
        <p14:creationId xmlns:p14="http://schemas.microsoft.com/office/powerpoint/2010/main" val="2416050246"/>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PLANIFICACION Y EJECUCION DE LAS AUDITORIAS EXTERNAS</a:t>
            </a:r>
            <a:endParaRPr lang="es-ES" sz="2800" b="1" dirty="0">
              <a:solidFill>
                <a:schemeClr val="bg1"/>
              </a:solidFill>
              <a:latin typeface="Calibri" pitchFamily="34" charset="0"/>
              <a:cs typeface="Calibri" pitchFamily="34" charset="0"/>
            </a:endParaRPr>
          </a:p>
        </p:txBody>
      </p:sp>
      <p:sp>
        <p:nvSpPr>
          <p:cNvPr id="2" name="1 Rectángulo"/>
          <p:cNvSpPr/>
          <p:nvPr/>
        </p:nvSpPr>
        <p:spPr>
          <a:xfrm>
            <a:off x="269875" y="1289953"/>
            <a:ext cx="8599500" cy="5016758"/>
          </a:xfrm>
          <a:prstGeom prst="rect">
            <a:avLst/>
          </a:prstGeom>
        </p:spPr>
        <p:txBody>
          <a:bodyPr wrap="square">
            <a:spAutoFit/>
          </a:bodyPr>
          <a:lstStyle/>
          <a:p>
            <a:pPr algn="just">
              <a:buNone/>
            </a:pPr>
            <a:r>
              <a:rPr lang="es-PY" sz="2000" b="1" u="sng" dirty="0" smtClean="0">
                <a:latin typeface="Calibri" pitchFamily="34" charset="0"/>
                <a:cs typeface="Calibri" pitchFamily="34" charset="0"/>
              </a:rPr>
              <a:t>Planificación de la Auditoría:</a:t>
            </a:r>
            <a:r>
              <a:rPr lang="es-PY" sz="2000" b="1" dirty="0" smtClean="0">
                <a:latin typeface="Calibri" pitchFamily="34" charset="0"/>
                <a:cs typeface="Calibri" pitchFamily="34" charset="0"/>
              </a:rPr>
              <a:t> </a:t>
            </a:r>
            <a:r>
              <a:rPr lang="es-PY" sz="2000" dirty="0" smtClean="0">
                <a:latin typeface="Calibri" pitchFamily="34" charset="0"/>
                <a:cs typeface="Calibri" pitchFamily="34" charset="0"/>
              </a:rPr>
              <a:t>La planificación se debe formalizar por escrito e incluir el plan global, programas de auditoria detallados suficientemente, amplios y efectivos, de forma que permita a los auditores emitir los informes requeridos, siempre ajustándose a las Normas de la CNV.</a:t>
            </a:r>
          </a:p>
          <a:p>
            <a:pPr algn="just">
              <a:buNone/>
            </a:pPr>
            <a:endParaRPr lang="es-PY" sz="2000" dirty="0" smtClean="0">
              <a:latin typeface="Calibri" pitchFamily="34" charset="0"/>
              <a:cs typeface="Calibri" pitchFamily="34" charset="0"/>
            </a:endParaRPr>
          </a:p>
          <a:p>
            <a:pPr algn="just"/>
            <a:r>
              <a:rPr lang="es-ES" sz="2000" dirty="0">
                <a:latin typeface="Calibri" pitchFamily="34" charset="0"/>
                <a:cs typeface="Calibri" pitchFamily="34" charset="0"/>
              </a:rPr>
              <a:t>Para obtener los elementos de juicio válidos y suficientes que le permitan emitir su opinión sobre los estados financieros, el auditor debe desarrollar su trabajo siguiendo los siguientes lineamientos </a:t>
            </a:r>
            <a:r>
              <a:rPr lang="es-ES" sz="2000" dirty="0" smtClean="0">
                <a:latin typeface="Calibri" pitchFamily="34" charset="0"/>
                <a:cs typeface="Calibri" pitchFamily="34" charset="0"/>
              </a:rPr>
              <a:t>básicos: </a:t>
            </a:r>
          </a:p>
          <a:p>
            <a:pPr algn="just"/>
            <a:endParaRPr lang="es-ES" sz="2000" dirty="0">
              <a:latin typeface="Calibri" pitchFamily="34" charset="0"/>
              <a:cs typeface="Calibri" pitchFamily="34" charset="0"/>
            </a:endParaRPr>
          </a:p>
          <a:p>
            <a:pPr marL="342900" indent="-342900" algn="just">
              <a:buFont typeface="Wingdings" pitchFamily="2" charset="2"/>
              <a:buChar char="v"/>
            </a:pPr>
            <a:r>
              <a:rPr lang="es-ES" sz="2000" dirty="0" smtClean="0">
                <a:latin typeface="Calibri" pitchFamily="34" charset="0"/>
                <a:cs typeface="Calibri" pitchFamily="34" charset="0"/>
              </a:rPr>
              <a:t>Obtener </a:t>
            </a:r>
            <a:r>
              <a:rPr lang="es-ES" sz="2000" dirty="0">
                <a:latin typeface="Calibri" pitchFamily="34" charset="0"/>
                <a:cs typeface="Calibri" pitchFamily="34" charset="0"/>
              </a:rPr>
              <a:t>un conocimiento apropiado de la estructura de la entidad, sus operaciones, y las normas legales que le son aplicables, las condiciones económicas y las del ramo de sus actividades. </a:t>
            </a:r>
          </a:p>
          <a:p>
            <a:pPr marL="342900" indent="-342900" algn="just">
              <a:buFont typeface="Wingdings" pitchFamily="2" charset="2"/>
              <a:buChar char="v"/>
            </a:pPr>
            <a:r>
              <a:rPr lang="es-ES" sz="2000" dirty="0" smtClean="0">
                <a:latin typeface="Calibri" pitchFamily="34" charset="0"/>
                <a:cs typeface="Calibri" pitchFamily="34" charset="0"/>
              </a:rPr>
              <a:t>Identificar </a:t>
            </a:r>
            <a:r>
              <a:rPr lang="es-ES" sz="2000" dirty="0">
                <a:latin typeface="Calibri" pitchFamily="34" charset="0"/>
                <a:cs typeface="Calibri" pitchFamily="34" charset="0"/>
              </a:rPr>
              <a:t>el objeto de examen (estados financieros). </a:t>
            </a:r>
          </a:p>
          <a:p>
            <a:pPr marL="342900" indent="-342900" algn="just">
              <a:buFont typeface="Wingdings" pitchFamily="2" charset="2"/>
              <a:buChar char="v"/>
            </a:pPr>
            <a:r>
              <a:rPr lang="es-ES" sz="2000" dirty="0" smtClean="0">
                <a:latin typeface="Calibri" pitchFamily="34" charset="0"/>
                <a:cs typeface="Calibri" pitchFamily="34" charset="0"/>
              </a:rPr>
              <a:t>Evaluar </a:t>
            </a:r>
            <a:r>
              <a:rPr lang="es-ES" sz="2000" dirty="0">
                <a:latin typeface="Calibri" pitchFamily="34" charset="0"/>
                <a:cs typeface="Calibri" pitchFamily="34" charset="0"/>
              </a:rPr>
              <a:t>la significatividad de lo que se debe examinar, teniendo en cuenta su naturaleza, la importancia de los posibles errores o irregularidades y el riesgo involucrado. </a:t>
            </a:r>
          </a:p>
        </p:txBody>
      </p:sp>
    </p:spTree>
    <p:extLst>
      <p:ext uri="{BB962C8B-B14F-4D97-AF65-F5344CB8AC3E}">
        <p14:creationId xmlns:p14="http://schemas.microsoft.com/office/powerpoint/2010/main" val="1292104606"/>
      </p:ext>
    </p:extLst>
  </p:cSld>
  <p:clrMapOvr>
    <a:masterClrMapping/>
  </p:clrMapOvr>
  <p:transition spd="slow">
    <p:wheel spokes="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39492"/>
            <a:ext cx="8599500" cy="5324535"/>
          </a:xfrm>
          <a:prstGeom prst="rect">
            <a:avLst/>
          </a:prstGeom>
        </p:spPr>
        <p:txBody>
          <a:bodyPr wrap="square">
            <a:spAutoFit/>
          </a:bodyPr>
          <a:lstStyle/>
          <a:p>
            <a:pPr algn="ctr"/>
            <a:r>
              <a:rPr lang="es-ES" sz="2000" b="1" dirty="0" smtClean="0">
                <a:latin typeface="Calibri" pitchFamily="34" charset="0"/>
                <a:cs typeface="Calibri" pitchFamily="34" charset="0"/>
              </a:rPr>
              <a:t>INFORME </a:t>
            </a:r>
            <a:r>
              <a:rPr lang="es-ES" sz="2000" b="1" dirty="0">
                <a:latin typeface="Calibri" pitchFamily="34" charset="0"/>
                <a:cs typeface="Calibri" pitchFamily="34" charset="0"/>
              </a:rPr>
              <a:t>SOBRE EL CUMPLIMIENTO DE DISPOSICIONES LEGALES Y </a:t>
            </a:r>
            <a:r>
              <a:rPr lang="es-ES" sz="2000" b="1" dirty="0" smtClean="0">
                <a:latin typeface="Calibri" pitchFamily="34" charset="0"/>
                <a:cs typeface="Calibri" pitchFamily="34" charset="0"/>
              </a:rPr>
              <a:t>REGLAMENTARIAS</a:t>
            </a:r>
          </a:p>
          <a:p>
            <a:pPr algn="ctr"/>
            <a:endParaRPr lang="es-ES" sz="2000" b="1" dirty="0">
              <a:latin typeface="Calibri" pitchFamily="34" charset="0"/>
              <a:cs typeface="Calibri" pitchFamily="34" charset="0"/>
            </a:endParaRPr>
          </a:p>
          <a:p>
            <a:pPr algn="just"/>
            <a:r>
              <a:rPr lang="es-ES" sz="2000" dirty="0">
                <a:latin typeface="Calibri" pitchFamily="34" charset="0"/>
                <a:cs typeface="Calibri" pitchFamily="34" charset="0"/>
              </a:rPr>
              <a:t>Las observaciones contenidas en este informe se hallan relacionadas al cumplimiento de las disposiciones legales emanadas de la Leyes que rigen al mercado de valores y sus reglamentaciones, así como a las Normas dictadas por la Comisión Nacional de Valores en materia de regulaciones de supervisión y prudenciales referidas a los aspectos contables, jurídicos y de información que deben ser tenidas en cuenta por las entidades fiscalizadas, incluyendo el cumplimiento y calidad de la provisión de informes a la Comisión Nacional de Valores. </a:t>
            </a:r>
          </a:p>
          <a:p>
            <a:pPr algn="just"/>
            <a:r>
              <a:rPr lang="es-ES" sz="2000" dirty="0">
                <a:latin typeface="Calibri" pitchFamily="34" charset="0"/>
                <a:cs typeface="Calibri" pitchFamily="34" charset="0"/>
              </a:rPr>
              <a:t>En este informe debe incluirse además el resultado de la verificación de las transacciones realizadas con las empresas o entidades vinculadas, a través de la aplicación de pruebas de detalles de transacciones y saldos, las pruebas de saldos deberán ser aplicadas atendiendo y diferenciando las transacciones y saldos con personas vinculadas, según el alcance y factores de vinculación señalados en la Ley de Mercado de Valores y su reglamentación. </a:t>
            </a:r>
            <a:endParaRPr lang="es-PY" sz="2000" dirty="0">
              <a:latin typeface="Calibri" pitchFamily="34" charset="0"/>
              <a:cs typeface="Calibri" pitchFamily="34" charset="0"/>
            </a:endParaRPr>
          </a:p>
        </p:txBody>
      </p:sp>
    </p:spTree>
    <p:extLst>
      <p:ext uri="{BB962C8B-B14F-4D97-AF65-F5344CB8AC3E}">
        <p14:creationId xmlns:p14="http://schemas.microsoft.com/office/powerpoint/2010/main" val="1179138264"/>
      </p:ext>
    </p:extLst>
  </p:cSld>
  <p:clrMapOvr>
    <a:masterClrMapping/>
  </p:clrMapOvr>
  <p:transition spd="slow">
    <p:wheel spokes="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39492"/>
            <a:ext cx="8599500" cy="3970318"/>
          </a:xfrm>
          <a:prstGeom prst="rect">
            <a:avLst/>
          </a:prstGeom>
        </p:spPr>
        <p:txBody>
          <a:bodyPr wrap="square">
            <a:spAutoFit/>
          </a:bodyPr>
          <a:lstStyle/>
          <a:p>
            <a:endParaRPr lang="es-PY" sz="2800" dirty="0">
              <a:latin typeface="Calibri" pitchFamily="34" charset="0"/>
              <a:cs typeface="Calibri" pitchFamily="34" charset="0"/>
            </a:endParaRPr>
          </a:p>
          <a:p>
            <a:pPr algn="ctr"/>
            <a:r>
              <a:rPr lang="es-ES" sz="2800" b="1" dirty="0">
                <a:latin typeface="Calibri" pitchFamily="34" charset="0"/>
                <a:cs typeface="Calibri" pitchFamily="34" charset="0"/>
              </a:rPr>
              <a:t>INFORME SOBRE LA EVALUACIÓN DEL SISTEMA CONTABLE </a:t>
            </a:r>
          </a:p>
          <a:p>
            <a:pPr algn="just"/>
            <a:endParaRPr lang="es-ES" sz="2800" dirty="0" smtClean="0">
              <a:latin typeface="Calibri" pitchFamily="34" charset="0"/>
              <a:cs typeface="Calibri" pitchFamily="34" charset="0"/>
            </a:endParaRPr>
          </a:p>
          <a:p>
            <a:pPr algn="just"/>
            <a:r>
              <a:rPr lang="es-ES" sz="2800" dirty="0" smtClean="0">
                <a:latin typeface="Calibri" pitchFamily="34" charset="0"/>
                <a:cs typeface="Calibri" pitchFamily="34" charset="0"/>
              </a:rPr>
              <a:t>Las </a:t>
            </a:r>
            <a:r>
              <a:rPr lang="es-ES" sz="2800" dirty="0">
                <a:latin typeface="Calibri" pitchFamily="34" charset="0"/>
                <a:cs typeface="Calibri" pitchFamily="34" charset="0"/>
              </a:rPr>
              <a:t>observaciones contenidas en este informe se encuentran referidas a la aplicación adecuada de las normas contables de la Comisión Nacional de Valores, para cada tipo de agente interviniente en el mercado de valores. </a:t>
            </a:r>
            <a:endParaRPr lang="es-PY" sz="2800" dirty="0">
              <a:latin typeface="Calibri" pitchFamily="34" charset="0"/>
              <a:cs typeface="Calibri" pitchFamily="34" charset="0"/>
            </a:endParaRPr>
          </a:p>
        </p:txBody>
      </p:sp>
    </p:spTree>
    <p:extLst>
      <p:ext uri="{BB962C8B-B14F-4D97-AF65-F5344CB8AC3E}">
        <p14:creationId xmlns:p14="http://schemas.microsoft.com/office/powerpoint/2010/main" val="2759094805"/>
      </p:ext>
    </p:extLst>
  </p:cSld>
  <p:clrMapOvr>
    <a:masterClrMapping/>
  </p:clrMapOvr>
  <p:transition spd="slow">
    <p:wheel spokes="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939492"/>
            <a:ext cx="8599500" cy="4585871"/>
          </a:xfrm>
          <a:prstGeom prst="rect">
            <a:avLst/>
          </a:prstGeom>
        </p:spPr>
        <p:txBody>
          <a:bodyPr wrap="square">
            <a:spAutoFit/>
          </a:bodyPr>
          <a:lstStyle/>
          <a:p>
            <a:pPr algn="ctr"/>
            <a:r>
              <a:rPr lang="es-ES" sz="2400" b="1" dirty="0">
                <a:latin typeface="Calibri" pitchFamily="34" charset="0"/>
                <a:cs typeface="Calibri" pitchFamily="34" charset="0"/>
              </a:rPr>
              <a:t>I</a:t>
            </a:r>
            <a:r>
              <a:rPr lang="es-ES" sz="2400" b="1" dirty="0" smtClean="0">
                <a:latin typeface="Calibri" pitchFamily="34" charset="0"/>
                <a:cs typeface="Calibri" pitchFamily="34" charset="0"/>
              </a:rPr>
              <a:t>NFORME </a:t>
            </a:r>
            <a:r>
              <a:rPr lang="es-ES" sz="2400" b="1" dirty="0">
                <a:latin typeface="Calibri" pitchFamily="34" charset="0"/>
                <a:cs typeface="Calibri" pitchFamily="34" charset="0"/>
              </a:rPr>
              <a:t>SOBRE EL SEGUIMIENTO DE LAS RECOMENDACIONES DE LA AUDITORIA ANTERIOR </a:t>
            </a:r>
          </a:p>
          <a:p>
            <a:pPr algn="just"/>
            <a:endParaRPr lang="es-ES" sz="2400" dirty="0" smtClean="0">
              <a:latin typeface="Calibri" pitchFamily="34" charset="0"/>
              <a:cs typeface="Calibri" pitchFamily="34" charset="0"/>
            </a:endParaRPr>
          </a:p>
          <a:p>
            <a:pPr algn="just"/>
            <a:r>
              <a:rPr lang="es-ES" sz="2400" dirty="0" smtClean="0">
                <a:latin typeface="Calibri" pitchFamily="34" charset="0"/>
                <a:cs typeface="Calibri" pitchFamily="34" charset="0"/>
              </a:rPr>
              <a:t>Deberán </a:t>
            </a:r>
            <a:r>
              <a:rPr lang="es-ES" sz="2400" dirty="0">
                <a:latin typeface="Calibri" pitchFamily="34" charset="0"/>
                <a:cs typeface="Calibri" pitchFamily="34" charset="0"/>
              </a:rPr>
              <a:t>consignarse en este informe aquellas observaciones de la Auditoria Externa anterior no implementadas por la entidad, con una breve explicación sobre las razones expuestas por la Compañía, como también aquellas que han sido cumplidas. </a:t>
            </a:r>
          </a:p>
          <a:p>
            <a:pPr algn="just"/>
            <a:r>
              <a:rPr lang="es-ES" sz="2400" dirty="0">
                <a:latin typeface="Calibri" pitchFamily="34" charset="0"/>
                <a:cs typeface="Calibri" pitchFamily="34" charset="0"/>
              </a:rPr>
              <a:t>Además, este informe deberá contener una descripción de las medidas adoptadas por la entidad y su opinión sobre si éstas, a su criterio, son suficientes o no para regularizar la situación observada oportunamente y si las medidas fueron tomadas en los plazos recomendados originalmente.</a:t>
            </a:r>
            <a:r>
              <a:rPr lang="es-ES" sz="2800" dirty="0"/>
              <a:t> </a:t>
            </a:r>
            <a:endParaRPr lang="es-PY" sz="2800" dirty="0">
              <a:latin typeface="Calibri" pitchFamily="34" charset="0"/>
              <a:cs typeface="Calibri" pitchFamily="34" charset="0"/>
            </a:endParaRPr>
          </a:p>
        </p:txBody>
      </p:sp>
    </p:spTree>
    <p:extLst>
      <p:ext uri="{BB962C8B-B14F-4D97-AF65-F5344CB8AC3E}">
        <p14:creationId xmlns:p14="http://schemas.microsoft.com/office/powerpoint/2010/main" val="3918093475"/>
      </p:ext>
    </p:extLst>
  </p:cSld>
  <p:clrMapOvr>
    <a:masterClrMapping/>
  </p:clrMapOvr>
  <p:transition spd="slow">
    <p:wheel spokes="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764704"/>
            <a:ext cx="8599500" cy="5940088"/>
          </a:xfrm>
          <a:prstGeom prst="rect">
            <a:avLst/>
          </a:prstGeom>
        </p:spPr>
        <p:txBody>
          <a:bodyPr wrap="square">
            <a:spAutoFit/>
          </a:bodyPr>
          <a:lstStyle/>
          <a:p>
            <a:pPr algn="ctr"/>
            <a:r>
              <a:rPr lang="es-ES" sz="2000" b="1" dirty="0" smtClean="0">
                <a:latin typeface="Calibri" pitchFamily="34" charset="0"/>
                <a:cs typeface="Calibri" pitchFamily="34" charset="0"/>
              </a:rPr>
              <a:t>INFORME </a:t>
            </a:r>
            <a:r>
              <a:rPr lang="es-ES" sz="2000" b="1" dirty="0">
                <a:latin typeface="Calibri" pitchFamily="34" charset="0"/>
                <a:cs typeface="Calibri" pitchFamily="34" charset="0"/>
              </a:rPr>
              <a:t>SOBRE LA EVALUACIÓN DEL SISTEMA DE CONTROL INTERNO </a:t>
            </a:r>
          </a:p>
          <a:p>
            <a:pPr algn="just"/>
            <a:endParaRPr lang="es-ES" sz="2000" dirty="0" smtClean="0">
              <a:latin typeface="Calibri" pitchFamily="34" charset="0"/>
              <a:cs typeface="Calibri" pitchFamily="34" charset="0"/>
            </a:endParaRPr>
          </a:p>
          <a:p>
            <a:pPr algn="just"/>
            <a:r>
              <a:rPr lang="es-ES" sz="2000" dirty="0" smtClean="0">
                <a:latin typeface="Calibri" pitchFamily="34" charset="0"/>
                <a:cs typeface="Calibri" pitchFamily="34" charset="0"/>
              </a:rPr>
              <a:t>El </a:t>
            </a:r>
            <a:r>
              <a:rPr lang="es-ES" sz="2000" dirty="0">
                <a:latin typeface="Calibri" pitchFamily="34" charset="0"/>
                <a:cs typeface="Calibri" pitchFamily="34" charset="0"/>
              </a:rPr>
              <a:t>auditor debe realizar un estudio y evaluación adecuado del control interno existente, que le sirva de base para determinar el grado de confianza que va a depositar en él y le permita con ello determinar la naturaleza, extensión y oportunidad que va a dar a los procedimientos de auditoria que piensa implementar durante el desarrollo de la auditoria</a:t>
            </a:r>
            <a:r>
              <a:rPr lang="es-ES" sz="2000" dirty="0" smtClean="0">
                <a:latin typeface="Calibri" pitchFamily="34" charset="0"/>
                <a:cs typeface="Calibri" pitchFamily="34" charset="0"/>
              </a:rPr>
              <a:t>.</a:t>
            </a:r>
          </a:p>
          <a:p>
            <a:pPr algn="just"/>
            <a:r>
              <a:rPr lang="es-ES" sz="2000" dirty="0">
                <a:latin typeface="Calibri" pitchFamily="34" charset="0"/>
                <a:cs typeface="Calibri" pitchFamily="34" charset="0"/>
              </a:rPr>
              <a:t>El auditor debe contemplar un informe en el que comunique las debilidades y/o desviaciones al control interno de la Entidad. </a:t>
            </a:r>
          </a:p>
          <a:p>
            <a:pPr algn="just"/>
            <a:r>
              <a:rPr lang="es-ES" sz="2000" dirty="0">
                <a:latin typeface="Calibri" pitchFamily="34" charset="0"/>
                <a:cs typeface="Calibri" pitchFamily="34" charset="0"/>
              </a:rPr>
              <a:t>El informe de su evaluación de los sistemas de control interno establecidos por las entidades, debe indicar lo siguiente: </a:t>
            </a:r>
          </a:p>
          <a:p>
            <a:pPr marL="342900" indent="-342900" algn="just">
              <a:buFont typeface="Arial" pitchFamily="34" charset="0"/>
              <a:buChar char="•"/>
            </a:pPr>
            <a:r>
              <a:rPr lang="es-ES" sz="2000" dirty="0" smtClean="0">
                <a:latin typeface="Calibri" pitchFamily="34" charset="0"/>
                <a:cs typeface="Calibri" pitchFamily="34" charset="0"/>
              </a:rPr>
              <a:t>El </a:t>
            </a:r>
            <a:r>
              <a:rPr lang="es-ES" sz="2000" dirty="0">
                <a:latin typeface="Calibri" pitchFamily="34" charset="0"/>
                <a:cs typeface="Calibri" pitchFamily="34" charset="0"/>
              </a:rPr>
              <a:t>alcance de la tarea </a:t>
            </a:r>
            <a:r>
              <a:rPr lang="es-ES" sz="2000" dirty="0" smtClean="0">
                <a:latin typeface="Calibri" pitchFamily="34" charset="0"/>
                <a:cs typeface="Calibri" pitchFamily="34" charset="0"/>
              </a:rPr>
              <a:t>realizada. </a:t>
            </a:r>
            <a:endParaRPr lang="es-ES" sz="2000" dirty="0">
              <a:latin typeface="Calibri" pitchFamily="34" charset="0"/>
              <a:cs typeface="Calibri" pitchFamily="34" charset="0"/>
            </a:endParaRPr>
          </a:p>
          <a:p>
            <a:pPr marL="342900" indent="-342900" algn="just">
              <a:buFont typeface="Arial" pitchFamily="34" charset="0"/>
              <a:buChar char="•"/>
            </a:pPr>
            <a:r>
              <a:rPr lang="es-ES" sz="2000" dirty="0" smtClean="0">
                <a:latin typeface="Calibri" pitchFamily="34" charset="0"/>
                <a:cs typeface="Calibri" pitchFamily="34" charset="0"/>
              </a:rPr>
              <a:t>La </a:t>
            </a:r>
            <a:r>
              <a:rPr lang="es-ES" sz="2000" dirty="0">
                <a:latin typeface="Calibri" pitchFamily="34" charset="0"/>
                <a:cs typeface="Calibri" pitchFamily="34" charset="0"/>
              </a:rPr>
              <a:t>falta de cumplimento de los procedimientos de control interno de los sistemas establecidos por la </a:t>
            </a:r>
            <a:r>
              <a:rPr lang="es-ES" sz="2000" dirty="0" smtClean="0">
                <a:latin typeface="Calibri" pitchFamily="34" charset="0"/>
                <a:cs typeface="Calibri" pitchFamily="34" charset="0"/>
              </a:rPr>
              <a:t>entidad. </a:t>
            </a:r>
            <a:endParaRPr lang="es-ES" sz="2000" dirty="0">
              <a:latin typeface="Calibri" pitchFamily="34" charset="0"/>
              <a:cs typeface="Calibri" pitchFamily="34" charset="0"/>
            </a:endParaRPr>
          </a:p>
          <a:p>
            <a:pPr marL="342900" indent="-342900" algn="just">
              <a:buFont typeface="Arial" pitchFamily="34" charset="0"/>
              <a:buChar char="•"/>
            </a:pPr>
            <a:r>
              <a:rPr lang="es-ES" sz="2000" dirty="0" smtClean="0">
                <a:latin typeface="Calibri" pitchFamily="34" charset="0"/>
                <a:cs typeface="Calibri" pitchFamily="34" charset="0"/>
              </a:rPr>
              <a:t>Las </a:t>
            </a:r>
            <a:r>
              <a:rPr lang="es-ES" sz="2000" dirty="0">
                <a:latin typeface="Calibri" pitchFamily="34" charset="0"/>
                <a:cs typeface="Calibri" pitchFamily="34" charset="0"/>
              </a:rPr>
              <a:t>deficiencias detectadas en los procedimientos de control interno de los sistemas y sus </a:t>
            </a:r>
            <a:r>
              <a:rPr lang="es-ES" sz="2000" dirty="0" smtClean="0">
                <a:latin typeface="Calibri" pitchFamily="34" charset="0"/>
                <a:cs typeface="Calibri" pitchFamily="34" charset="0"/>
              </a:rPr>
              <a:t>efectos</a:t>
            </a:r>
            <a:r>
              <a:rPr lang="es-ES" sz="2000" dirty="0">
                <a:latin typeface="Calibri" pitchFamily="34" charset="0"/>
                <a:cs typeface="Calibri" pitchFamily="34" charset="0"/>
              </a:rPr>
              <a:t>.</a:t>
            </a:r>
          </a:p>
          <a:p>
            <a:pPr marL="342900" indent="-342900" algn="just">
              <a:buFont typeface="Arial" pitchFamily="34" charset="0"/>
              <a:buChar char="•"/>
            </a:pPr>
            <a:r>
              <a:rPr lang="es-ES" sz="2000" dirty="0" smtClean="0">
                <a:latin typeface="Calibri" pitchFamily="34" charset="0"/>
                <a:cs typeface="Calibri" pitchFamily="34" charset="0"/>
              </a:rPr>
              <a:t>Las </a:t>
            </a:r>
            <a:r>
              <a:rPr lang="es-ES" sz="2000" dirty="0">
                <a:latin typeface="Calibri" pitchFamily="34" charset="0"/>
                <a:cs typeface="Calibri" pitchFamily="34" charset="0"/>
              </a:rPr>
              <a:t>sugerencias para la corrección de las debilidades </a:t>
            </a:r>
            <a:r>
              <a:rPr lang="es-ES" sz="2000" dirty="0" smtClean="0">
                <a:latin typeface="Calibri" pitchFamily="34" charset="0"/>
                <a:cs typeface="Calibri" pitchFamily="34" charset="0"/>
              </a:rPr>
              <a:t>detectadas. </a:t>
            </a:r>
            <a:endParaRPr lang="es-ES" sz="2000" dirty="0">
              <a:latin typeface="Calibri" pitchFamily="34" charset="0"/>
              <a:cs typeface="Calibri" pitchFamily="34" charset="0"/>
            </a:endParaRPr>
          </a:p>
          <a:p>
            <a:pPr marL="342900" indent="-342900" algn="just">
              <a:buFont typeface="Arial" pitchFamily="34" charset="0"/>
              <a:buChar char="•"/>
            </a:pPr>
            <a:r>
              <a:rPr lang="es-ES" sz="2000" dirty="0" smtClean="0">
                <a:latin typeface="Calibri" pitchFamily="34" charset="0"/>
                <a:cs typeface="Calibri" pitchFamily="34" charset="0"/>
              </a:rPr>
              <a:t>Las </a:t>
            </a:r>
            <a:r>
              <a:rPr lang="es-ES" sz="2000" dirty="0">
                <a:latin typeface="Calibri" pitchFamily="34" charset="0"/>
                <a:cs typeface="Calibri" pitchFamily="34" charset="0"/>
              </a:rPr>
              <a:t>opiniones de la gerencia sobre los temas tratados y los plazos dentro de los cuales las sugerencias serán implementadas. </a:t>
            </a:r>
          </a:p>
        </p:txBody>
      </p:sp>
    </p:spTree>
    <p:extLst>
      <p:ext uri="{BB962C8B-B14F-4D97-AF65-F5344CB8AC3E}">
        <p14:creationId xmlns:p14="http://schemas.microsoft.com/office/powerpoint/2010/main" val="3886457526"/>
      </p:ext>
    </p:extLst>
  </p:cSld>
  <p:clrMapOvr>
    <a:masterClrMapping/>
  </p:clrMapOvr>
  <p:transition spd="slow">
    <p:wheel spokes="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764704"/>
            <a:ext cx="8599500" cy="4401205"/>
          </a:xfrm>
          <a:prstGeom prst="rect">
            <a:avLst/>
          </a:prstGeom>
        </p:spPr>
        <p:txBody>
          <a:bodyPr wrap="square">
            <a:spAutoFit/>
          </a:bodyPr>
          <a:lstStyle/>
          <a:p>
            <a:pPr algn="just"/>
            <a:endParaRPr lang="es-PY" sz="2800" dirty="0">
              <a:latin typeface="Calibri" pitchFamily="34" charset="0"/>
              <a:cs typeface="Calibri" pitchFamily="34" charset="0"/>
            </a:endParaRPr>
          </a:p>
          <a:p>
            <a:pPr algn="ctr"/>
            <a:r>
              <a:rPr lang="es-ES" sz="2800" b="1" dirty="0">
                <a:latin typeface="Calibri" pitchFamily="34" charset="0"/>
                <a:cs typeface="Calibri" pitchFamily="34" charset="0"/>
              </a:rPr>
              <a:t>INFORME SOBRE LA EVALUACIÓN DEL SISTEMA INFORMÁTICO</a:t>
            </a:r>
            <a:r>
              <a:rPr lang="es-ES" sz="2800" dirty="0">
                <a:latin typeface="Calibri" pitchFamily="34" charset="0"/>
                <a:cs typeface="Calibri" pitchFamily="34" charset="0"/>
              </a:rPr>
              <a:t> </a:t>
            </a:r>
          </a:p>
          <a:p>
            <a:pPr algn="just"/>
            <a:endParaRPr lang="es-ES" sz="2800" dirty="0" smtClean="0">
              <a:latin typeface="Calibri" pitchFamily="34" charset="0"/>
              <a:cs typeface="Calibri" pitchFamily="34" charset="0"/>
            </a:endParaRPr>
          </a:p>
          <a:p>
            <a:pPr algn="just"/>
            <a:r>
              <a:rPr lang="es-ES" sz="2800" dirty="0" smtClean="0">
                <a:latin typeface="Calibri" pitchFamily="34" charset="0"/>
                <a:cs typeface="Calibri" pitchFamily="34" charset="0"/>
              </a:rPr>
              <a:t>Este </a:t>
            </a:r>
            <a:r>
              <a:rPr lang="es-ES" sz="2800" dirty="0">
                <a:latin typeface="Calibri" pitchFamily="34" charset="0"/>
                <a:cs typeface="Calibri" pitchFamily="34" charset="0"/>
              </a:rPr>
              <a:t>informe deberá contener toda la información necesaria que permita concluir sobre el funcionamiento adecuado de los sistemas informáticos y su adecuación a las operaciones y transacciones de la entidad, y su adecuada utilización para permitir la aplicación de prácticas sanas de control interno.</a:t>
            </a:r>
            <a:r>
              <a:rPr lang="es-ES" sz="2000" dirty="0"/>
              <a:t> </a:t>
            </a:r>
          </a:p>
        </p:txBody>
      </p:sp>
    </p:spTree>
    <p:extLst>
      <p:ext uri="{BB962C8B-B14F-4D97-AF65-F5344CB8AC3E}">
        <p14:creationId xmlns:p14="http://schemas.microsoft.com/office/powerpoint/2010/main" val="3235847094"/>
      </p:ext>
    </p:extLst>
  </p:cSld>
  <p:clrMapOvr>
    <a:masterClrMapping/>
  </p:clrMapOvr>
  <p:transition spd="slow">
    <p:wheel spokes="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0317"/>
            <a:ext cx="8599500" cy="5693866"/>
          </a:xfrm>
          <a:prstGeom prst="rect">
            <a:avLst/>
          </a:prstGeom>
        </p:spPr>
        <p:txBody>
          <a:bodyPr wrap="square">
            <a:spAutoFit/>
          </a:bodyPr>
          <a:lstStyle/>
          <a:p>
            <a:pPr algn="ctr"/>
            <a:r>
              <a:rPr lang="es-ES" sz="2800" b="1" dirty="0" smtClean="0">
                <a:latin typeface="Calibri" pitchFamily="34" charset="0"/>
                <a:cs typeface="Calibri" pitchFamily="34" charset="0"/>
              </a:rPr>
              <a:t>INFORME </a:t>
            </a:r>
            <a:r>
              <a:rPr lang="es-ES" sz="2800" b="1" dirty="0">
                <a:latin typeface="Calibri" pitchFamily="34" charset="0"/>
                <a:cs typeface="Calibri" pitchFamily="34" charset="0"/>
              </a:rPr>
              <a:t>SOBRE LA SITUACIÓN DE TÍTULOS DE DEUDA EMITIDOS </a:t>
            </a:r>
            <a:endParaRPr lang="es-ES" sz="2800" b="1" dirty="0" smtClean="0">
              <a:latin typeface="Calibri" pitchFamily="34" charset="0"/>
              <a:cs typeface="Calibri" pitchFamily="34" charset="0"/>
            </a:endParaRPr>
          </a:p>
          <a:p>
            <a:pPr algn="ctr"/>
            <a:endParaRPr lang="es-ES" sz="2800" b="1" dirty="0">
              <a:latin typeface="Calibri" pitchFamily="34" charset="0"/>
              <a:cs typeface="Calibri" pitchFamily="34" charset="0"/>
            </a:endParaRPr>
          </a:p>
          <a:p>
            <a:pPr algn="just"/>
            <a:r>
              <a:rPr lang="es-ES" sz="2800" dirty="0">
                <a:latin typeface="Calibri" pitchFamily="34" charset="0"/>
                <a:cs typeface="Calibri" pitchFamily="34" charset="0"/>
              </a:rPr>
              <a:t>Este informe deberá contener el resultado de la aplicación de los procedimientos que permitan expedirse respecto a</a:t>
            </a:r>
            <a:r>
              <a:rPr lang="es-ES" sz="2800" dirty="0" smtClean="0">
                <a:latin typeface="Calibri" pitchFamily="34" charset="0"/>
                <a:cs typeface="Calibri" pitchFamily="34" charset="0"/>
              </a:rPr>
              <a:t>:</a:t>
            </a:r>
          </a:p>
          <a:p>
            <a:pPr algn="just"/>
            <a:r>
              <a:rPr lang="es-ES" sz="2800" dirty="0" smtClean="0">
                <a:latin typeface="Calibri" pitchFamily="34" charset="0"/>
                <a:cs typeface="Calibri" pitchFamily="34" charset="0"/>
              </a:rPr>
              <a:t> </a:t>
            </a:r>
            <a:endParaRPr lang="es-ES" sz="2800" dirty="0">
              <a:latin typeface="Calibri" pitchFamily="34" charset="0"/>
              <a:cs typeface="Calibri" pitchFamily="34" charset="0"/>
            </a:endParaRPr>
          </a:p>
          <a:p>
            <a:pPr marL="457200" indent="-457200" algn="just">
              <a:buFont typeface="Wingdings" pitchFamily="2" charset="2"/>
              <a:buChar char="ü"/>
            </a:pPr>
            <a:r>
              <a:rPr lang="es-ES" sz="2800" dirty="0" smtClean="0">
                <a:latin typeface="Calibri" pitchFamily="34" charset="0"/>
                <a:cs typeface="Calibri" pitchFamily="34" charset="0"/>
              </a:rPr>
              <a:t>La </a:t>
            </a:r>
            <a:r>
              <a:rPr lang="es-ES" sz="2800" dirty="0">
                <a:latin typeface="Calibri" pitchFamily="34" charset="0"/>
                <a:cs typeface="Calibri" pitchFamily="34" charset="0"/>
              </a:rPr>
              <a:t>situación de títulos de deuda emitidos a través de oferta </a:t>
            </a:r>
            <a:r>
              <a:rPr lang="es-ES" sz="2800" dirty="0" smtClean="0">
                <a:latin typeface="Calibri" pitchFamily="34" charset="0"/>
                <a:cs typeface="Calibri" pitchFamily="34" charset="0"/>
              </a:rPr>
              <a:t>pública. </a:t>
            </a:r>
            <a:endParaRPr lang="es-ES" sz="2800" dirty="0">
              <a:latin typeface="Calibri" pitchFamily="34" charset="0"/>
              <a:cs typeface="Calibri" pitchFamily="34" charset="0"/>
            </a:endParaRPr>
          </a:p>
          <a:p>
            <a:pPr marL="457200" indent="-457200" algn="just">
              <a:buFont typeface="Wingdings" pitchFamily="2" charset="2"/>
              <a:buChar char="ü"/>
            </a:pPr>
            <a:r>
              <a:rPr lang="es-ES" sz="2800" dirty="0" smtClean="0">
                <a:latin typeface="Calibri" pitchFamily="34" charset="0"/>
                <a:cs typeface="Calibri" pitchFamily="34" charset="0"/>
              </a:rPr>
              <a:t>El </a:t>
            </a:r>
            <a:r>
              <a:rPr lang="es-ES" sz="2800" dirty="0">
                <a:latin typeface="Calibri" pitchFamily="34" charset="0"/>
                <a:cs typeface="Calibri" pitchFamily="34" charset="0"/>
              </a:rPr>
              <a:t>cumplimiento oportuno de los pagos en concepto de capital e interese dentro de los plazos previstos en las correspondientes </a:t>
            </a:r>
            <a:r>
              <a:rPr lang="es-ES" sz="2800" dirty="0" smtClean="0">
                <a:latin typeface="Calibri" pitchFamily="34" charset="0"/>
                <a:cs typeface="Calibri" pitchFamily="34" charset="0"/>
              </a:rPr>
              <a:t>emisiones</a:t>
            </a:r>
            <a:r>
              <a:rPr lang="es-ES" sz="2800" dirty="0">
                <a:latin typeface="Calibri" pitchFamily="34" charset="0"/>
                <a:cs typeface="Calibri" pitchFamily="34" charset="0"/>
              </a:rPr>
              <a:t>.</a:t>
            </a:r>
            <a:r>
              <a:rPr lang="es-ES" sz="2800" dirty="0" smtClean="0">
                <a:latin typeface="Calibri" pitchFamily="34" charset="0"/>
                <a:cs typeface="Calibri" pitchFamily="34" charset="0"/>
              </a:rPr>
              <a:t> </a:t>
            </a:r>
            <a:endParaRPr lang="es-ES" sz="2800" dirty="0">
              <a:latin typeface="Calibri" pitchFamily="34" charset="0"/>
              <a:cs typeface="Calibri" pitchFamily="34" charset="0"/>
            </a:endParaRPr>
          </a:p>
          <a:p>
            <a:pPr marL="457200" indent="-457200" algn="just">
              <a:buFont typeface="Wingdings" pitchFamily="2" charset="2"/>
              <a:buChar char="ü"/>
            </a:pPr>
            <a:r>
              <a:rPr lang="es-ES" sz="2800" dirty="0" smtClean="0">
                <a:latin typeface="Calibri" pitchFamily="34" charset="0"/>
                <a:cs typeface="Calibri" pitchFamily="34" charset="0"/>
              </a:rPr>
              <a:t>El </a:t>
            </a:r>
            <a:r>
              <a:rPr lang="es-ES" sz="2800" dirty="0">
                <a:latin typeface="Calibri" pitchFamily="34" charset="0"/>
                <a:cs typeface="Calibri" pitchFamily="34" charset="0"/>
              </a:rPr>
              <a:t>seguimiento del destino y aplicación de los fondos obtenidos en las emisiones. </a:t>
            </a:r>
          </a:p>
        </p:txBody>
      </p:sp>
    </p:spTree>
    <p:extLst>
      <p:ext uri="{BB962C8B-B14F-4D97-AF65-F5344CB8AC3E}">
        <p14:creationId xmlns:p14="http://schemas.microsoft.com/office/powerpoint/2010/main" val="1118342670"/>
      </p:ext>
    </p:extLst>
  </p:cSld>
  <p:clrMapOvr>
    <a:masterClrMapping/>
  </p:clrMapOvr>
  <p:transition spd="slow">
    <p:wheel spokes="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0317"/>
            <a:ext cx="8599500" cy="5847755"/>
          </a:xfrm>
          <a:prstGeom prst="rect">
            <a:avLst/>
          </a:prstGeom>
        </p:spPr>
        <p:txBody>
          <a:bodyPr wrap="square">
            <a:spAutoFit/>
          </a:bodyPr>
          <a:lstStyle/>
          <a:p>
            <a:pPr algn="ctr"/>
            <a:r>
              <a:rPr lang="es-ES" sz="2200" b="1" dirty="0">
                <a:latin typeface="Calibri" pitchFamily="34" charset="0"/>
                <a:cs typeface="Calibri" pitchFamily="34" charset="0"/>
              </a:rPr>
              <a:t>CONTENIDO ESTÁNDAR DEL INFORME SOBRE EVALUACIÓN DEL CONTROL </a:t>
            </a:r>
            <a:r>
              <a:rPr lang="es-ES" sz="2200" b="1" dirty="0" smtClean="0">
                <a:latin typeface="Calibri" pitchFamily="34" charset="0"/>
                <a:cs typeface="Calibri" pitchFamily="34" charset="0"/>
              </a:rPr>
              <a:t>INTERNO</a:t>
            </a:r>
            <a:endParaRPr lang="es-ES" sz="2200" b="1" dirty="0">
              <a:latin typeface="Calibri" pitchFamily="34" charset="0"/>
              <a:cs typeface="Calibri" pitchFamily="34" charset="0"/>
            </a:endParaRPr>
          </a:p>
          <a:p>
            <a:pPr algn="just"/>
            <a:endParaRPr lang="es-ES" sz="2200" dirty="0" smtClean="0">
              <a:latin typeface="Calibri" pitchFamily="34" charset="0"/>
              <a:cs typeface="Calibri" pitchFamily="34" charset="0"/>
            </a:endParaRPr>
          </a:p>
          <a:p>
            <a:pPr marL="342900" indent="-342900" algn="just">
              <a:buFont typeface="Arial" pitchFamily="34" charset="0"/>
              <a:buChar char="•"/>
            </a:pPr>
            <a:r>
              <a:rPr lang="es-ES" sz="2200" dirty="0" smtClean="0">
                <a:latin typeface="Calibri" pitchFamily="34" charset="0"/>
                <a:cs typeface="Calibri" pitchFamily="34" charset="0"/>
              </a:rPr>
              <a:t>LUGAR </a:t>
            </a:r>
            <a:r>
              <a:rPr lang="es-ES" sz="2200" dirty="0">
                <a:latin typeface="Calibri" pitchFamily="34" charset="0"/>
                <a:cs typeface="Calibri" pitchFamily="34" charset="0"/>
              </a:rPr>
              <a:t>Y FECHA DE EMISIÓN. </a:t>
            </a:r>
          </a:p>
          <a:p>
            <a:pPr marL="342900" indent="-342900" algn="just">
              <a:buFont typeface="Arial" pitchFamily="34" charset="0"/>
              <a:buChar char="•"/>
            </a:pPr>
            <a:r>
              <a:rPr lang="es-PY" sz="2200" dirty="0" smtClean="0">
                <a:latin typeface="Calibri" pitchFamily="34" charset="0"/>
                <a:cs typeface="Calibri" pitchFamily="34" charset="0"/>
              </a:rPr>
              <a:t>DESTINATARIO</a:t>
            </a:r>
            <a:r>
              <a:rPr lang="es-PY" sz="2200" dirty="0">
                <a:latin typeface="Calibri" pitchFamily="34" charset="0"/>
                <a:cs typeface="Calibri" pitchFamily="34" charset="0"/>
              </a:rPr>
              <a:t>. </a:t>
            </a:r>
          </a:p>
          <a:p>
            <a:pPr marL="342900" indent="-342900" algn="just">
              <a:buFont typeface="Arial" pitchFamily="34" charset="0"/>
              <a:buChar char="•"/>
            </a:pPr>
            <a:r>
              <a:rPr lang="es-PY" sz="2200" dirty="0" smtClean="0">
                <a:latin typeface="Calibri" pitchFamily="34" charset="0"/>
                <a:cs typeface="Calibri" pitchFamily="34" charset="0"/>
              </a:rPr>
              <a:t>PÁRRAFOS </a:t>
            </a:r>
            <a:r>
              <a:rPr lang="es-PY" sz="2200" dirty="0">
                <a:latin typeface="Calibri" pitchFamily="34" charset="0"/>
                <a:cs typeface="Calibri" pitchFamily="34" charset="0"/>
              </a:rPr>
              <a:t>INTRODUCTORIOS. </a:t>
            </a:r>
          </a:p>
          <a:p>
            <a:pPr marL="342900" indent="-342900" algn="just">
              <a:buFont typeface="Arial" pitchFamily="34" charset="0"/>
              <a:buChar char="•"/>
            </a:pPr>
            <a:r>
              <a:rPr lang="es-ES" sz="2200" dirty="0" smtClean="0">
                <a:latin typeface="Calibri" pitchFamily="34" charset="0"/>
                <a:cs typeface="Calibri" pitchFamily="34" charset="0"/>
              </a:rPr>
              <a:t>CONCLUSIONES</a:t>
            </a:r>
            <a:r>
              <a:rPr lang="es-ES" sz="2200" dirty="0">
                <a:latin typeface="Calibri" pitchFamily="34" charset="0"/>
                <a:cs typeface="Calibri" pitchFamily="34" charset="0"/>
              </a:rPr>
              <a:t>, COMENTARIOS Y RECOMENDACIONES. </a:t>
            </a:r>
          </a:p>
          <a:p>
            <a:pPr marL="342900" indent="-342900" algn="just">
              <a:buFont typeface="Arial" pitchFamily="34" charset="0"/>
              <a:buChar char="•"/>
            </a:pPr>
            <a:r>
              <a:rPr lang="es-ES" sz="2200" dirty="0" smtClean="0">
                <a:latin typeface="Calibri" pitchFamily="34" charset="0"/>
                <a:cs typeface="Calibri" pitchFamily="34" charset="0"/>
              </a:rPr>
              <a:t>RESULTADO </a:t>
            </a:r>
            <a:r>
              <a:rPr lang="es-ES" sz="2200" dirty="0">
                <a:latin typeface="Calibri" pitchFamily="34" charset="0"/>
                <a:cs typeface="Calibri" pitchFamily="34" charset="0"/>
              </a:rPr>
              <a:t>DE LA EVALUACIÓN PRELIMINAR DE AMBIENTE DE CONTROL Y DE LOS PROCEDIMIENTOS DE CONTROL. </a:t>
            </a:r>
          </a:p>
          <a:p>
            <a:pPr marL="342900" indent="-342900" algn="just">
              <a:buFont typeface="Arial" pitchFamily="34" charset="0"/>
              <a:buChar char="•"/>
            </a:pPr>
            <a:r>
              <a:rPr lang="es-ES" sz="2200" dirty="0" smtClean="0">
                <a:latin typeface="Calibri" pitchFamily="34" charset="0"/>
                <a:cs typeface="Calibri" pitchFamily="34" charset="0"/>
              </a:rPr>
              <a:t>EVALUACIÓN </a:t>
            </a:r>
            <a:r>
              <a:rPr lang="es-ES" sz="2200" dirty="0">
                <a:latin typeface="Calibri" pitchFamily="34" charset="0"/>
                <a:cs typeface="Calibri" pitchFamily="34" charset="0"/>
              </a:rPr>
              <a:t>DEL RIESGO DE CONTROL. </a:t>
            </a:r>
          </a:p>
          <a:p>
            <a:pPr marL="342900" indent="-342900" algn="just">
              <a:buFont typeface="Arial" pitchFamily="34" charset="0"/>
              <a:buChar char="•"/>
            </a:pPr>
            <a:r>
              <a:rPr lang="es-ES" sz="2200" dirty="0" smtClean="0">
                <a:latin typeface="Calibri" pitchFamily="34" charset="0"/>
                <a:cs typeface="Calibri" pitchFamily="34" charset="0"/>
              </a:rPr>
              <a:t>RESULTADO </a:t>
            </a:r>
            <a:r>
              <a:rPr lang="es-ES" sz="2200" dirty="0">
                <a:latin typeface="Calibri" pitchFamily="34" charset="0"/>
                <a:cs typeface="Calibri" pitchFamily="34" charset="0"/>
              </a:rPr>
              <a:t>DE LA APLICACIÓN DE LOS PROCEDIMIENTOS SUSTANTIVOS Y PRUEBAS DE CUMPLIMIENTO O DE CONTROL. </a:t>
            </a:r>
          </a:p>
          <a:p>
            <a:pPr algn="just"/>
            <a:endParaRPr lang="es-PY" sz="2200" dirty="0">
              <a:latin typeface="Calibri" pitchFamily="34" charset="0"/>
              <a:cs typeface="Calibri" pitchFamily="34" charset="0"/>
            </a:endParaRPr>
          </a:p>
          <a:p>
            <a:pPr algn="just"/>
            <a:r>
              <a:rPr lang="es-ES" sz="2200" dirty="0">
                <a:latin typeface="Calibri" pitchFamily="34" charset="0"/>
                <a:cs typeface="Calibri" pitchFamily="34" charset="0"/>
              </a:rPr>
              <a:t>El contenido de las observaciones se clasificará por cada área del rubro principal por el cual se encuentra agrupado, identificando la cuenta o el área relativa a la agrupación a la cual se relaciona la observación realizada.</a:t>
            </a:r>
            <a:r>
              <a:rPr lang="es-ES" sz="2200" dirty="0"/>
              <a:t> </a:t>
            </a:r>
            <a:endParaRPr lang="es-ES" sz="2200" dirty="0">
              <a:latin typeface="Calibri" pitchFamily="34" charset="0"/>
              <a:cs typeface="Calibri" pitchFamily="34" charset="0"/>
            </a:endParaRPr>
          </a:p>
        </p:txBody>
      </p:sp>
    </p:spTree>
    <p:extLst>
      <p:ext uri="{BB962C8B-B14F-4D97-AF65-F5344CB8AC3E}">
        <p14:creationId xmlns:p14="http://schemas.microsoft.com/office/powerpoint/2010/main" val="1076168199"/>
      </p:ext>
    </p:extLst>
  </p:cSld>
  <p:clrMapOvr>
    <a:masterClrMapping/>
  </p:clrMapOvr>
  <p:transition spd="slow">
    <p:wheel spokes="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0317"/>
            <a:ext cx="8599500" cy="5632311"/>
          </a:xfrm>
          <a:prstGeom prst="rect">
            <a:avLst/>
          </a:prstGeom>
        </p:spPr>
        <p:txBody>
          <a:bodyPr wrap="square">
            <a:spAutoFit/>
          </a:bodyPr>
          <a:lstStyle/>
          <a:p>
            <a:pPr algn="ctr"/>
            <a:r>
              <a:rPr lang="es-ES" sz="2400" b="1" dirty="0">
                <a:latin typeface="Calibri" pitchFamily="34" charset="0"/>
                <a:cs typeface="Calibri" pitchFamily="34" charset="0"/>
              </a:rPr>
              <a:t>DE LAS REVISIONES LIMITADAS Y ESPECIALES </a:t>
            </a:r>
            <a:endParaRPr lang="es-ES" sz="2400" dirty="0">
              <a:latin typeface="Calibri" pitchFamily="34" charset="0"/>
              <a:cs typeface="Calibri" pitchFamily="34" charset="0"/>
            </a:endParaRPr>
          </a:p>
          <a:p>
            <a:pPr algn="just"/>
            <a:endParaRPr lang="es-ES" sz="2400" dirty="0" smtClean="0">
              <a:latin typeface="Calibri" pitchFamily="34" charset="0"/>
              <a:cs typeface="Calibri" pitchFamily="34" charset="0"/>
            </a:endParaRPr>
          </a:p>
          <a:p>
            <a:pPr algn="just"/>
            <a:r>
              <a:rPr lang="es-ES" sz="2400" dirty="0" smtClean="0">
                <a:latin typeface="Calibri" pitchFamily="34" charset="0"/>
                <a:cs typeface="Calibri" pitchFamily="34" charset="0"/>
              </a:rPr>
              <a:t>El </a:t>
            </a:r>
            <a:r>
              <a:rPr lang="es-ES" sz="2400" dirty="0">
                <a:latin typeface="Calibri" pitchFamily="34" charset="0"/>
                <a:cs typeface="Calibri" pitchFamily="34" charset="0"/>
              </a:rPr>
              <a:t>objetivo de una revisión limitada difiere de manera importante del de una auditoria tradicional de Estados Financieros, en el sentido de proporcionar una base razonable para expresar una opinión sobre los estados financieros tomados en su conjunto. Además, una revisión limitada no proporciona una base para la expresión de una opinión, debido a que la revisión limitada no incluye el estudio y evaluación del control interno contable ni tampoco recoge evidencia como producto de procedimientos realizados durante una tradicional auditoria de estados financieros. </a:t>
            </a:r>
          </a:p>
          <a:p>
            <a:pPr algn="just"/>
            <a:r>
              <a:rPr lang="es-ES" sz="2400" dirty="0">
                <a:latin typeface="Calibri" pitchFamily="34" charset="0"/>
                <a:cs typeface="Calibri" pitchFamily="34" charset="0"/>
              </a:rPr>
              <a:t>Para emitir un Informe de Revisión, el auditor deberá obtener suficiente evidencia apropiada de auditoria, primordialmente a través de la investigación y de procedimientos analíticos para poder extraer conclusiones. </a:t>
            </a:r>
          </a:p>
        </p:txBody>
      </p:sp>
    </p:spTree>
    <p:extLst>
      <p:ext uri="{BB962C8B-B14F-4D97-AF65-F5344CB8AC3E}">
        <p14:creationId xmlns:p14="http://schemas.microsoft.com/office/powerpoint/2010/main" val="1990449490"/>
      </p:ext>
    </p:extLst>
  </p:cSld>
  <p:clrMapOvr>
    <a:masterClrMapping/>
  </p:clrMapOvr>
  <p:transition spd="slow">
    <p:wheel spokes="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0317"/>
            <a:ext cx="8599500" cy="4401205"/>
          </a:xfrm>
          <a:prstGeom prst="rect">
            <a:avLst/>
          </a:prstGeom>
        </p:spPr>
        <p:txBody>
          <a:bodyPr wrap="square">
            <a:spAutoFit/>
          </a:bodyPr>
          <a:lstStyle/>
          <a:p>
            <a:pPr algn="ctr"/>
            <a:r>
              <a:rPr lang="es-PY" sz="2800" b="1" dirty="0" smtClean="0">
                <a:latin typeface="Calibri" pitchFamily="34" charset="0"/>
                <a:cs typeface="Calibri" pitchFamily="34" charset="0"/>
              </a:rPr>
              <a:t>ALCANCE </a:t>
            </a:r>
            <a:r>
              <a:rPr lang="es-PY" sz="2800" b="1" dirty="0">
                <a:latin typeface="Calibri" pitchFamily="34" charset="0"/>
                <a:cs typeface="Calibri" pitchFamily="34" charset="0"/>
              </a:rPr>
              <a:t>DE UNA </a:t>
            </a:r>
            <a:r>
              <a:rPr lang="es-PY" sz="2800" b="1" dirty="0" smtClean="0">
                <a:latin typeface="Calibri" pitchFamily="34" charset="0"/>
                <a:cs typeface="Calibri" pitchFamily="34" charset="0"/>
              </a:rPr>
              <a:t>REVISIÓN</a:t>
            </a:r>
          </a:p>
          <a:p>
            <a:pPr algn="ctr"/>
            <a:endParaRPr lang="es-ES" sz="2800" dirty="0" smtClean="0">
              <a:latin typeface="Calibri" pitchFamily="34" charset="0"/>
              <a:cs typeface="Calibri" pitchFamily="34" charset="0"/>
            </a:endParaRPr>
          </a:p>
          <a:p>
            <a:pPr algn="just"/>
            <a:r>
              <a:rPr lang="es-ES" sz="2800" dirty="0" smtClean="0">
                <a:latin typeface="Calibri" pitchFamily="34" charset="0"/>
                <a:cs typeface="Calibri" pitchFamily="34" charset="0"/>
              </a:rPr>
              <a:t>El </a:t>
            </a:r>
            <a:r>
              <a:rPr lang="es-ES" sz="2800" dirty="0">
                <a:latin typeface="Calibri" pitchFamily="34" charset="0"/>
                <a:cs typeface="Calibri" pitchFamily="34" charset="0"/>
              </a:rPr>
              <a:t>término "alcance de una revisión" se refiere a los procedimientos de revisión estimados necesarios en las circunstancias para lograr el objetivo de la revisión. Los procedimientos requeridos para conducir una revisión deberán ser determinados por el auditor tomando en cuenta los requerimientos de la legislación y reglamentos de la CNV, los términos del trabajo de revisión y los requisitos para informes</a:t>
            </a:r>
            <a:r>
              <a:rPr lang="es-ES" sz="2800" dirty="0" smtClean="0">
                <a:latin typeface="Calibri" pitchFamily="34" charset="0"/>
                <a:cs typeface="Calibri" pitchFamily="34" charset="0"/>
              </a:rPr>
              <a:t>.</a:t>
            </a:r>
            <a:endParaRPr lang="es-ES" sz="2800" dirty="0">
              <a:latin typeface="Calibri" pitchFamily="34" charset="0"/>
              <a:cs typeface="Calibri" pitchFamily="34" charset="0"/>
            </a:endParaRPr>
          </a:p>
        </p:txBody>
      </p:sp>
    </p:spTree>
    <p:extLst>
      <p:ext uri="{BB962C8B-B14F-4D97-AF65-F5344CB8AC3E}">
        <p14:creationId xmlns:p14="http://schemas.microsoft.com/office/powerpoint/2010/main" val="2959553732"/>
      </p:ext>
    </p:extLst>
  </p:cSld>
  <p:clrMapOvr>
    <a:masterClrMapping/>
  </p:clrMapOvr>
  <p:transition spd="slow">
    <p:wheel spokes="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0317"/>
            <a:ext cx="8599500" cy="5693866"/>
          </a:xfrm>
          <a:prstGeom prst="rect">
            <a:avLst/>
          </a:prstGeom>
        </p:spPr>
        <p:txBody>
          <a:bodyPr wrap="square">
            <a:spAutoFit/>
          </a:bodyPr>
          <a:lstStyle/>
          <a:p>
            <a:pPr algn="ctr"/>
            <a:r>
              <a:rPr lang="es-PY" sz="2800" b="1" dirty="0" smtClean="0">
                <a:latin typeface="Calibri" pitchFamily="34" charset="0"/>
                <a:cs typeface="Calibri" pitchFamily="34" charset="0"/>
              </a:rPr>
              <a:t>PLANIFICACIÓN</a:t>
            </a:r>
            <a:r>
              <a:rPr lang="es-PY" sz="2800" dirty="0" smtClean="0">
                <a:latin typeface="Calibri" pitchFamily="34" charset="0"/>
                <a:cs typeface="Calibri" pitchFamily="34" charset="0"/>
              </a:rPr>
              <a:t> </a:t>
            </a:r>
            <a:endParaRPr lang="es-PY" sz="2800" dirty="0">
              <a:latin typeface="Calibri" pitchFamily="34" charset="0"/>
              <a:cs typeface="Calibri" pitchFamily="34" charset="0"/>
            </a:endParaRPr>
          </a:p>
          <a:p>
            <a:pPr algn="just"/>
            <a:r>
              <a:rPr lang="es-ES" sz="2800" dirty="0">
                <a:latin typeface="Calibri" pitchFamily="34" charset="0"/>
                <a:cs typeface="Calibri" pitchFamily="34" charset="0"/>
              </a:rPr>
              <a:t>Al planificar una revisión, el auditor externo deberá obtener o actualizar el conocimiento del negocio, incluyendo consideración de la organización de la entidad; sus sistemas contables, características de las operaciones realizadas y la naturaleza de sus activos, pasivos, ingresos y gastos. </a:t>
            </a:r>
          </a:p>
          <a:p>
            <a:pPr algn="just"/>
            <a:r>
              <a:rPr lang="es-ES" sz="2800" dirty="0">
                <a:latin typeface="Calibri" pitchFamily="34" charset="0"/>
                <a:cs typeface="Calibri" pitchFamily="34" charset="0"/>
              </a:rPr>
              <a:t>El auditor necesita poseer una comprensión de dichos y otros asuntos relevantes a los Estados Financieros. El auditor externo requiere esta comprensión para poder hacer investigaciones relevantes y diseñar procedimientos apropiados, así como evaluar las respuestas y otra información obtenida. </a:t>
            </a:r>
          </a:p>
        </p:txBody>
      </p:sp>
    </p:spTree>
    <p:extLst>
      <p:ext uri="{BB962C8B-B14F-4D97-AF65-F5344CB8AC3E}">
        <p14:creationId xmlns:p14="http://schemas.microsoft.com/office/powerpoint/2010/main" val="2627170766"/>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5" y="1345992"/>
            <a:ext cx="8599500" cy="465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endParaRPr lang="es-PY" sz="2800" b="1" u="sng" dirty="0" smtClean="0">
              <a:latin typeface="Calibri" pitchFamily="34" charset="0"/>
              <a:cs typeface="Calibri" pitchFamily="34" charset="0"/>
            </a:endParaRPr>
          </a:p>
          <a:p>
            <a:pPr algn="ctr">
              <a:buNone/>
            </a:pPr>
            <a:r>
              <a:rPr lang="es-PY" sz="2800" b="1" u="sng" dirty="0" smtClean="0">
                <a:latin typeface="Calibri" pitchFamily="34" charset="0"/>
                <a:cs typeface="Calibri" pitchFamily="34" charset="0"/>
              </a:rPr>
              <a:t>Objetivo de la Auditoría de los Estados Financieros</a:t>
            </a:r>
            <a:endParaRPr lang="es-PY" sz="2800" u="sng" dirty="0" smtClean="0">
              <a:latin typeface="Calibri" pitchFamily="34" charset="0"/>
              <a:cs typeface="Calibri" pitchFamily="34" charset="0"/>
            </a:endParaRPr>
          </a:p>
          <a:p>
            <a:pPr algn="just">
              <a:buNone/>
            </a:pPr>
            <a:endParaRPr lang="es-PY" sz="2800" dirty="0">
              <a:latin typeface="Calibri" pitchFamily="34" charset="0"/>
              <a:cs typeface="Calibri" pitchFamily="34" charset="0"/>
            </a:endParaRPr>
          </a:p>
          <a:p>
            <a:pPr algn="just">
              <a:buNone/>
            </a:pPr>
            <a:r>
              <a:rPr lang="es-ES" sz="2800" dirty="0" smtClean="0">
                <a:latin typeface="Calibri" pitchFamily="34" charset="0"/>
                <a:cs typeface="Calibri" pitchFamily="34" charset="0"/>
              </a:rPr>
              <a:t>Expresar </a:t>
            </a:r>
            <a:r>
              <a:rPr lang="es-ES" sz="2800" dirty="0">
                <a:latin typeface="Calibri" pitchFamily="34" charset="0"/>
                <a:cs typeface="Calibri" pitchFamily="34" charset="0"/>
              </a:rPr>
              <a:t>una opinión si los mismos están preparados de acuerdo con disposiciones y normas emitidas por la Comisión Nacional de Valores, y de que los mismos no contienen representaciones erróneas de importancia relativa, por lo que el auditor deberá considerar la </a:t>
            </a:r>
            <a:r>
              <a:rPr lang="es-ES" sz="2800" u="sng" dirty="0">
                <a:latin typeface="Calibri" pitchFamily="34" charset="0"/>
                <a:cs typeface="Calibri" pitchFamily="34" charset="0"/>
              </a:rPr>
              <a:t>importancia relativa</a:t>
            </a:r>
            <a:r>
              <a:rPr lang="es-ES" sz="2800" dirty="0">
                <a:latin typeface="Calibri" pitchFamily="34" charset="0"/>
                <a:cs typeface="Calibri" pitchFamily="34" charset="0"/>
              </a:rPr>
              <a:t> y su relación con </a:t>
            </a:r>
            <a:r>
              <a:rPr lang="es-ES" sz="2800" u="sng" dirty="0">
                <a:latin typeface="Calibri" pitchFamily="34" charset="0"/>
                <a:cs typeface="Calibri" pitchFamily="34" charset="0"/>
              </a:rPr>
              <a:t>el riesgo</a:t>
            </a:r>
            <a:r>
              <a:rPr lang="es-ES" sz="2800" dirty="0">
                <a:latin typeface="Calibri" pitchFamily="34" charset="0"/>
                <a:cs typeface="Calibri" pitchFamily="34" charset="0"/>
              </a:rPr>
              <a:t> de auditoria cuando conduzca una auditoria</a:t>
            </a:r>
            <a:r>
              <a:rPr lang="es-ES" sz="2800" dirty="0" smtClean="0">
                <a:latin typeface="Calibri" pitchFamily="34" charset="0"/>
                <a:cs typeface="Calibri" pitchFamily="34" charset="0"/>
              </a:rPr>
              <a:t>.</a:t>
            </a:r>
            <a:endParaRPr lang="es-ES" sz="2800" dirty="0"/>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1795594626"/>
      </p:ext>
    </p:extLst>
  </p:cSld>
  <p:clrMapOvr>
    <a:masterClrMapping/>
  </p:clrMapOvr>
  <p:transition spd="slow">
    <p:wheel spokes="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0317"/>
            <a:ext cx="8599500" cy="2677656"/>
          </a:xfrm>
          <a:prstGeom prst="rect">
            <a:avLst/>
          </a:prstGeom>
        </p:spPr>
        <p:txBody>
          <a:bodyPr wrap="square">
            <a:spAutoFit/>
          </a:bodyPr>
          <a:lstStyle/>
          <a:p>
            <a:pPr algn="just"/>
            <a:endParaRPr lang="es-PY" sz="2800" dirty="0">
              <a:latin typeface="Calibri" pitchFamily="34" charset="0"/>
              <a:cs typeface="Calibri" pitchFamily="34" charset="0"/>
            </a:endParaRPr>
          </a:p>
          <a:p>
            <a:pPr algn="ctr"/>
            <a:r>
              <a:rPr lang="es-PY" sz="2800" b="1" dirty="0">
                <a:latin typeface="Calibri" pitchFamily="34" charset="0"/>
                <a:cs typeface="Calibri" pitchFamily="34" charset="0"/>
              </a:rPr>
              <a:t>DOCUMENTACIÓN</a:t>
            </a:r>
            <a:r>
              <a:rPr lang="es-PY" sz="2800" dirty="0">
                <a:latin typeface="Calibri" pitchFamily="34" charset="0"/>
                <a:cs typeface="Calibri" pitchFamily="34" charset="0"/>
              </a:rPr>
              <a:t> </a:t>
            </a:r>
          </a:p>
          <a:p>
            <a:pPr algn="just"/>
            <a:endParaRPr lang="es-ES" sz="2800" dirty="0" smtClean="0">
              <a:latin typeface="Calibri" pitchFamily="34" charset="0"/>
              <a:cs typeface="Calibri" pitchFamily="34" charset="0"/>
            </a:endParaRPr>
          </a:p>
          <a:p>
            <a:pPr algn="just"/>
            <a:r>
              <a:rPr lang="es-ES" sz="2800" dirty="0" smtClean="0">
                <a:latin typeface="Calibri" pitchFamily="34" charset="0"/>
                <a:cs typeface="Calibri" pitchFamily="34" charset="0"/>
              </a:rPr>
              <a:t>El </a:t>
            </a:r>
            <a:r>
              <a:rPr lang="es-ES" sz="2800" dirty="0">
                <a:latin typeface="Calibri" pitchFamily="34" charset="0"/>
                <a:cs typeface="Calibri" pitchFamily="34" charset="0"/>
              </a:rPr>
              <a:t>auditor deberá documentar los asuntos que son importantes para proporcionar evidencia, para soportar el Informe de Revisión. </a:t>
            </a:r>
          </a:p>
        </p:txBody>
      </p:sp>
    </p:spTree>
    <p:extLst>
      <p:ext uri="{BB962C8B-B14F-4D97-AF65-F5344CB8AC3E}">
        <p14:creationId xmlns:p14="http://schemas.microsoft.com/office/powerpoint/2010/main" val="3831792931"/>
      </p:ext>
    </p:extLst>
  </p:cSld>
  <p:clrMapOvr>
    <a:masterClrMapping/>
  </p:clrMapOvr>
  <p:transition spd="slow">
    <p:wheel spokes="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0317"/>
            <a:ext cx="8599500" cy="5693866"/>
          </a:xfrm>
          <a:prstGeom prst="rect">
            <a:avLst/>
          </a:prstGeom>
        </p:spPr>
        <p:txBody>
          <a:bodyPr wrap="square">
            <a:spAutoFit/>
          </a:bodyPr>
          <a:lstStyle/>
          <a:p>
            <a:pPr algn="ctr"/>
            <a:r>
              <a:rPr lang="es-PY" sz="2400" b="1" dirty="0" smtClean="0">
                <a:latin typeface="Calibri" pitchFamily="34" charset="0"/>
                <a:cs typeface="Calibri" pitchFamily="34" charset="0"/>
              </a:rPr>
              <a:t>PROCEDIMIENTOS </a:t>
            </a:r>
            <a:r>
              <a:rPr lang="es-PY" sz="2400" b="1" dirty="0">
                <a:latin typeface="Calibri" pitchFamily="34" charset="0"/>
                <a:cs typeface="Calibri" pitchFamily="34" charset="0"/>
              </a:rPr>
              <a:t>Y EVIDENCIA</a:t>
            </a:r>
            <a:r>
              <a:rPr lang="es-PY" sz="2400" dirty="0">
                <a:latin typeface="Calibri" pitchFamily="34" charset="0"/>
                <a:cs typeface="Calibri" pitchFamily="34" charset="0"/>
              </a:rPr>
              <a:t> </a:t>
            </a:r>
          </a:p>
          <a:p>
            <a:pPr algn="just"/>
            <a:endParaRPr lang="es-ES" sz="2000" dirty="0" smtClean="0">
              <a:latin typeface="Calibri" pitchFamily="34" charset="0"/>
              <a:cs typeface="Calibri" pitchFamily="34" charset="0"/>
            </a:endParaRPr>
          </a:p>
          <a:p>
            <a:pPr algn="just"/>
            <a:r>
              <a:rPr lang="es-ES" sz="2000" dirty="0" smtClean="0">
                <a:latin typeface="Calibri" pitchFamily="34" charset="0"/>
                <a:cs typeface="Calibri" pitchFamily="34" charset="0"/>
              </a:rPr>
              <a:t>El </a:t>
            </a:r>
            <a:r>
              <a:rPr lang="es-ES" sz="2000" dirty="0">
                <a:latin typeface="Calibri" pitchFamily="34" charset="0"/>
                <a:cs typeface="Calibri" pitchFamily="34" charset="0"/>
              </a:rPr>
              <a:t>auditor externo deberá aplicar su juicio profesional para determinar la naturaleza específica, oportunidad y alcance de los procedimientos de revisión. </a:t>
            </a:r>
          </a:p>
          <a:p>
            <a:pPr algn="just"/>
            <a:r>
              <a:rPr lang="es-ES" sz="2000" dirty="0">
                <a:latin typeface="Calibri" pitchFamily="34" charset="0"/>
                <a:cs typeface="Calibri" pitchFamily="34" charset="0"/>
              </a:rPr>
              <a:t>En la ejecución de los trabajos de revisión, el auditor externo se guiará por asuntos tales como: </a:t>
            </a:r>
          </a:p>
          <a:p>
            <a:pPr marL="342900" indent="-342900" algn="just">
              <a:buFont typeface="Arial" pitchFamily="34" charset="0"/>
              <a:buChar char="•"/>
            </a:pPr>
            <a:r>
              <a:rPr lang="es-ES" sz="2000" dirty="0" smtClean="0">
                <a:latin typeface="Calibri" pitchFamily="34" charset="0"/>
                <a:cs typeface="Calibri" pitchFamily="34" charset="0"/>
              </a:rPr>
              <a:t>Cualquier </a:t>
            </a:r>
            <a:r>
              <a:rPr lang="es-ES" sz="2000" dirty="0">
                <a:latin typeface="Calibri" pitchFamily="34" charset="0"/>
                <a:cs typeface="Calibri" pitchFamily="34" charset="0"/>
              </a:rPr>
              <a:t>conocimiento adquirido al realizar auditorías o revisiones de los Estados Financieros de períodos anteriores. </a:t>
            </a:r>
          </a:p>
          <a:p>
            <a:pPr marL="342900" indent="-342900" algn="just">
              <a:buFont typeface="Arial" pitchFamily="34" charset="0"/>
              <a:buChar char="•"/>
            </a:pPr>
            <a:r>
              <a:rPr lang="es-ES" sz="2000" dirty="0" smtClean="0">
                <a:latin typeface="Calibri" pitchFamily="34" charset="0"/>
                <a:cs typeface="Calibri" pitchFamily="34" charset="0"/>
              </a:rPr>
              <a:t>El </a:t>
            </a:r>
            <a:r>
              <a:rPr lang="es-ES" sz="2000" dirty="0">
                <a:latin typeface="Calibri" pitchFamily="34" charset="0"/>
                <a:cs typeface="Calibri" pitchFamily="34" charset="0"/>
              </a:rPr>
              <a:t>conocimiento del auditor del negocio, incluyendo el conocimiento de los principios y prácticas contables vigentes. </a:t>
            </a:r>
          </a:p>
          <a:p>
            <a:pPr marL="342900" indent="-342900" algn="just">
              <a:buFont typeface="Arial" pitchFamily="34" charset="0"/>
              <a:buChar char="•"/>
            </a:pPr>
            <a:r>
              <a:rPr lang="es-ES" sz="2000" dirty="0" smtClean="0">
                <a:latin typeface="Calibri" pitchFamily="34" charset="0"/>
                <a:cs typeface="Calibri" pitchFamily="34" charset="0"/>
              </a:rPr>
              <a:t>Los </a:t>
            </a:r>
            <a:r>
              <a:rPr lang="es-ES" sz="2000" dirty="0">
                <a:latin typeface="Calibri" pitchFamily="34" charset="0"/>
                <a:cs typeface="Calibri" pitchFamily="34" charset="0"/>
              </a:rPr>
              <a:t>sistemas contables de la entidad. </a:t>
            </a:r>
            <a:endParaRPr lang="es-ES" sz="2000" dirty="0" smtClean="0">
              <a:latin typeface="Calibri" pitchFamily="34" charset="0"/>
              <a:cs typeface="Calibri" pitchFamily="34" charset="0"/>
            </a:endParaRPr>
          </a:p>
          <a:p>
            <a:pPr marL="342900" indent="-342900" algn="just">
              <a:buFont typeface="Arial" pitchFamily="34" charset="0"/>
              <a:buChar char="•"/>
            </a:pPr>
            <a:r>
              <a:rPr lang="es-ES" sz="2000" dirty="0" smtClean="0">
                <a:latin typeface="Calibri" pitchFamily="34" charset="0"/>
                <a:cs typeface="Calibri" pitchFamily="34" charset="0"/>
              </a:rPr>
              <a:t>El </a:t>
            </a:r>
            <a:r>
              <a:rPr lang="es-ES" sz="2000" dirty="0">
                <a:latin typeface="Calibri" pitchFamily="34" charset="0"/>
                <a:cs typeface="Calibri" pitchFamily="34" charset="0"/>
              </a:rPr>
              <a:t>grado en que una partida en particular es afectada por el juicio de la administración. </a:t>
            </a:r>
          </a:p>
          <a:p>
            <a:pPr marL="342900" indent="-342900" algn="just">
              <a:buFont typeface="Arial" pitchFamily="34" charset="0"/>
              <a:buChar char="•"/>
            </a:pPr>
            <a:r>
              <a:rPr lang="es-ES" sz="2000" dirty="0" smtClean="0">
                <a:latin typeface="Calibri" pitchFamily="34" charset="0"/>
                <a:cs typeface="Calibri" pitchFamily="34" charset="0"/>
              </a:rPr>
              <a:t>La </a:t>
            </a:r>
            <a:r>
              <a:rPr lang="es-ES" sz="2000" dirty="0">
                <a:latin typeface="Calibri" pitchFamily="34" charset="0"/>
                <a:cs typeface="Calibri" pitchFamily="34" charset="0"/>
              </a:rPr>
              <a:t>importancia relativa de transacciones y saldos de cuentas. </a:t>
            </a:r>
          </a:p>
          <a:p>
            <a:pPr algn="just"/>
            <a:endParaRPr lang="es-ES" sz="2000" dirty="0" smtClean="0">
              <a:latin typeface="Calibri" pitchFamily="34" charset="0"/>
              <a:cs typeface="Calibri" pitchFamily="34" charset="0"/>
            </a:endParaRPr>
          </a:p>
          <a:p>
            <a:pPr algn="just"/>
            <a:r>
              <a:rPr lang="es-ES" sz="2000" dirty="0" smtClean="0">
                <a:latin typeface="Calibri" pitchFamily="34" charset="0"/>
                <a:cs typeface="Calibri" pitchFamily="34" charset="0"/>
              </a:rPr>
              <a:t>El </a:t>
            </a:r>
            <a:r>
              <a:rPr lang="es-ES" sz="2000" dirty="0">
                <a:latin typeface="Calibri" pitchFamily="34" charset="0"/>
                <a:cs typeface="Calibri" pitchFamily="34" charset="0"/>
              </a:rPr>
              <a:t>Auditor Externo deberá aplicar las mismas consideraciones sobre la importancia relativa que serían aplicadas si se estuviera dando una opinión de auditoria sobre los Estados Financieros. </a:t>
            </a:r>
          </a:p>
        </p:txBody>
      </p:sp>
    </p:spTree>
    <p:extLst>
      <p:ext uri="{BB962C8B-B14F-4D97-AF65-F5344CB8AC3E}">
        <p14:creationId xmlns:p14="http://schemas.microsoft.com/office/powerpoint/2010/main" val="639497720"/>
      </p:ext>
    </p:extLst>
  </p:cSld>
  <p:clrMapOvr>
    <a:masterClrMapping/>
  </p:clrMapOvr>
  <p:transition spd="slow">
    <p:wheel spokes="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60648"/>
            <a:ext cx="8599500" cy="523220"/>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smtClean="0">
                <a:solidFill>
                  <a:schemeClr val="bg1"/>
                </a:solidFill>
                <a:latin typeface="Calibri" pitchFamily="34" charset="0"/>
                <a:cs typeface="Calibri" pitchFamily="34" charset="0"/>
              </a:rPr>
              <a:t>CONTENIDO MINIMO DE LOS INFORMES DE AUDITORIA</a:t>
            </a:r>
            <a:endParaRPr lang="es-ES" sz="2800" b="1" dirty="0">
              <a:solidFill>
                <a:schemeClr val="bg1"/>
              </a:solidFill>
              <a:latin typeface="Calibri" pitchFamily="34" charset="0"/>
              <a:cs typeface="Calibri" pitchFamily="34" charset="0"/>
            </a:endParaRPr>
          </a:p>
        </p:txBody>
      </p:sp>
      <p:sp>
        <p:nvSpPr>
          <p:cNvPr id="3" name="2 Rectángulo"/>
          <p:cNvSpPr/>
          <p:nvPr/>
        </p:nvSpPr>
        <p:spPr>
          <a:xfrm>
            <a:off x="269875" y="830317"/>
            <a:ext cx="8599500" cy="5693866"/>
          </a:xfrm>
          <a:prstGeom prst="rect">
            <a:avLst/>
          </a:prstGeom>
        </p:spPr>
        <p:txBody>
          <a:bodyPr wrap="square">
            <a:spAutoFit/>
          </a:bodyPr>
          <a:lstStyle/>
          <a:p>
            <a:pPr algn="ctr"/>
            <a:r>
              <a:rPr lang="es-PY" sz="2800" b="1" dirty="0" smtClean="0">
                <a:latin typeface="Calibri" pitchFamily="34" charset="0"/>
                <a:cs typeface="Calibri" pitchFamily="34" charset="0"/>
              </a:rPr>
              <a:t>CONCLUSIONES </a:t>
            </a:r>
            <a:r>
              <a:rPr lang="es-PY" sz="2800" b="1" dirty="0">
                <a:latin typeface="Calibri" pitchFamily="34" charset="0"/>
                <a:cs typeface="Calibri" pitchFamily="34" charset="0"/>
              </a:rPr>
              <a:t>E INFORMES</a:t>
            </a:r>
            <a:r>
              <a:rPr lang="es-PY" sz="2800" dirty="0">
                <a:latin typeface="Calibri" pitchFamily="34" charset="0"/>
                <a:cs typeface="Calibri" pitchFamily="34" charset="0"/>
              </a:rPr>
              <a:t> </a:t>
            </a:r>
          </a:p>
          <a:p>
            <a:pPr algn="just"/>
            <a:endParaRPr lang="es-ES" sz="2800" dirty="0" smtClean="0">
              <a:latin typeface="Calibri" pitchFamily="34" charset="0"/>
              <a:cs typeface="Calibri" pitchFamily="34" charset="0"/>
            </a:endParaRPr>
          </a:p>
          <a:p>
            <a:pPr algn="just"/>
            <a:r>
              <a:rPr lang="es-ES" sz="2800" dirty="0" smtClean="0">
                <a:latin typeface="Calibri" pitchFamily="34" charset="0"/>
                <a:cs typeface="Calibri" pitchFamily="34" charset="0"/>
              </a:rPr>
              <a:t>Basado </a:t>
            </a:r>
            <a:r>
              <a:rPr lang="es-ES" sz="2800" dirty="0">
                <a:latin typeface="Calibri" pitchFamily="34" charset="0"/>
                <a:cs typeface="Calibri" pitchFamily="34" charset="0"/>
              </a:rPr>
              <a:t>en el trabajo desempeñado, el auditor debe evaluar si alguna información obtenida durante la revisión indica que los Estados Financieros no están presentados razonablemente, respecto de todo lo importante, de acuerdo con las normas contables establecidas por la Comisión Nacional de </a:t>
            </a:r>
            <a:r>
              <a:rPr lang="es-ES" sz="2800" dirty="0" smtClean="0">
                <a:latin typeface="Calibri" pitchFamily="34" charset="0"/>
                <a:cs typeface="Calibri" pitchFamily="34" charset="0"/>
              </a:rPr>
              <a:t>Valores</a:t>
            </a:r>
            <a:r>
              <a:rPr lang="es-ES" sz="2800" dirty="0">
                <a:latin typeface="Calibri" pitchFamily="34" charset="0"/>
                <a:cs typeface="Calibri" pitchFamily="34" charset="0"/>
              </a:rPr>
              <a:t>.</a:t>
            </a:r>
          </a:p>
          <a:p>
            <a:pPr algn="just"/>
            <a:r>
              <a:rPr lang="es-ES" sz="2800" dirty="0">
                <a:latin typeface="Calibri" pitchFamily="34" charset="0"/>
                <a:cs typeface="Calibri" pitchFamily="34" charset="0"/>
              </a:rPr>
              <a:t>El informe sobre una revisión de Estados Financieros describe el alcance del trabajo para hacer posible al lector comprender la naturaleza del trabajo desempeñado y dejar claro que no se realizó una auditoria y, por lo tanto, que no se expresa una opinión de auditoria. </a:t>
            </a:r>
          </a:p>
        </p:txBody>
      </p:sp>
    </p:spTree>
    <p:extLst>
      <p:ext uri="{BB962C8B-B14F-4D97-AF65-F5344CB8AC3E}">
        <p14:creationId xmlns:p14="http://schemas.microsoft.com/office/powerpoint/2010/main" val="398751754"/>
      </p:ext>
    </p:extLst>
  </p:cSld>
  <p:clrMapOvr>
    <a:masterClrMapping/>
  </p:clrMapOvr>
  <p:transition spd="slow">
    <p:wheel spokes="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306834" y="316974"/>
            <a:ext cx="8599500" cy="1815882"/>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PY" sz="2800" b="1" dirty="0">
                <a:solidFill>
                  <a:schemeClr val="bg1"/>
                </a:solidFill>
              </a:rPr>
              <a:t>PROCEDIMIENTOS MINIMOS DE AUDITORIA A TENER EN CUENTA POR PARTE DE LOS AUDITORES EXTERNOS REGISTRADOS ANTE LA CNV</a:t>
            </a:r>
          </a:p>
        </p:txBody>
      </p:sp>
      <p:sp>
        <p:nvSpPr>
          <p:cNvPr id="2" name="1 CuadroTexto"/>
          <p:cNvSpPr txBox="1"/>
          <p:nvPr/>
        </p:nvSpPr>
        <p:spPr>
          <a:xfrm>
            <a:off x="395536" y="2636912"/>
            <a:ext cx="8510798" cy="2800767"/>
          </a:xfrm>
          <a:prstGeom prst="rect">
            <a:avLst/>
          </a:prstGeom>
          <a:noFill/>
        </p:spPr>
        <p:txBody>
          <a:bodyPr wrap="square" rtlCol="0">
            <a:spAutoFit/>
          </a:bodyPr>
          <a:lstStyle/>
          <a:p>
            <a:pPr algn="ctr"/>
            <a:r>
              <a:rPr lang="es-PY" sz="4400" b="1" dirty="0">
                <a:solidFill>
                  <a:srgbClr val="294970"/>
                </a:solidFill>
                <a:latin typeface="Calibri" pitchFamily="34" charset="0"/>
                <a:cs typeface="Calibri" pitchFamily="34" charset="0"/>
              </a:rPr>
              <a:t>PARA PREGUNTAS Y/O CONSULTAS</a:t>
            </a:r>
          </a:p>
          <a:p>
            <a:pPr algn="ctr"/>
            <a:r>
              <a:rPr lang="es-PY" sz="4400" b="1" dirty="0" smtClean="0">
                <a:solidFill>
                  <a:srgbClr val="294970"/>
                </a:solidFill>
                <a:latin typeface="Calibri" pitchFamily="34" charset="0"/>
                <a:cs typeface="Calibri" pitchFamily="34" charset="0"/>
              </a:rPr>
              <a:t>Correos electrónicos: </a:t>
            </a:r>
            <a:endParaRPr lang="es-PY" sz="4400" b="1" dirty="0">
              <a:solidFill>
                <a:srgbClr val="294970"/>
              </a:solidFill>
              <a:latin typeface="Calibri" pitchFamily="34" charset="0"/>
              <a:cs typeface="Calibri" pitchFamily="34" charset="0"/>
            </a:endParaRPr>
          </a:p>
          <a:p>
            <a:pPr algn="ctr"/>
            <a:r>
              <a:rPr lang="es-PY" sz="4400" b="1" dirty="0">
                <a:solidFill>
                  <a:srgbClr val="294970"/>
                </a:solidFill>
                <a:latin typeface="Calibri" pitchFamily="34" charset="0"/>
                <a:cs typeface="Calibri" pitchFamily="34" charset="0"/>
                <a:hlinkClick r:id="rId4"/>
              </a:rPr>
              <a:t>fiscalizacion@cnv.gov.py</a:t>
            </a:r>
            <a:r>
              <a:rPr lang="es-PY" sz="4400" b="1" dirty="0">
                <a:solidFill>
                  <a:srgbClr val="294970"/>
                </a:solidFill>
                <a:latin typeface="Calibri" pitchFamily="34" charset="0"/>
                <a:cs typeface="Calibri" pitchFamily="34" charset="0"/>
              </a:rPr>
              <a:t> </a:t>
            </a:r>
          </a:p>
          <a:p>
            <a:pPr algn="ctr"/>
            <a:r>
              <a:rPr lang="es-PY" sz="4400" b="1" dirty="0">
                <a:solidFill>
                  <a:srgbClr val="294970"/>
                </a:solidFill>
                <a:latin typeface="Calibri" pitchFamily="34" charset="0"/>
                <a:cs typeface="Calibri" pitchFamily="34" charset="0"/>
                <a:hlinkClick r:id="rId5"/>
              </a:rPr>
              <a:t>dbenegas@cnv.gov.py</a:t>
            </a:r>
            <a:r>
              <a:rPr lang="es-PY" sz="4400" b="1" dirty="0">
                <a:solidFill>
                  <a:srgbClr val="294970"/>
                </a:solidFill>
                <a:latin typeface="Calibri" pitchFamily="34" charset="0"/>
                <a:cs typeface="Calibri" pitchFamily="34" charset="0"/>
              </a:rPr>
              <a:t> </a:t>
            </a:r>
          </a:p>
        </p:txBody>
      </p:sp>
    </p:spTree>
    <p:extLst>
      <p:ext uri="{BB962C8B-B14F-4D97-AF65-F5344CB8AC3E}">
        <p14:creationId xmlns:p14="http://schemas.microsoft.com/office/powerpoint/2010/main" val="4119696456"/>
      </p:ext>
    </p:extLst>
  </p:cSld>
  <p:clrMapOvr>
    <a:masterClrMapping/>
  </p:clrMapOvr>
  <p:transition spd="slow">
    <p:wheel spokes="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44966"/>
            <a:ext cx="8599500" cy="1815882"/>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PY" sz="2800" b="1" dirty="0">
                <a:solidFill>
                  <a:schemeClr val="bg1"/>
                </a:solidFill>
              </a:rPr>
              <a:t>PROCEDIMIENTOS MINIMOS DE AUDITORIA A TENER EN CUENTA POR PARTE DE LOS AUDITORES EXTERNOS REGISTRADOS ANTE LA CNV</a:t>
            </a:r>
          </a:p>
        </p:txBody>
      </p:sp>
      <p:sp>
        <p:nvSpPr>
          <p:cNvPr id="2" name="1 CuadroTexto"/>
          <p:cNvSpPr txBox="1"/>
          <p:nvPr/>
        </p:nvSpPr>
        <p:spPr>
          <a:xfrm>
            <a:off x="269875" y="2996952"/>
            <a:ext cx="8599499" cy="1107996"/>
          </a:xfrm>
          <a:prstGeom prst="rect">
            <a:avLst/>
          </a:prstGeom>
          <a:noFill/>
        </p:spPr>
        <p:txBody>
          <a:bodyPr wrap="square" rtlCol="0">
            <a:spAutoFit/>
          </a:bodyPr>
          <a:lstStyle/>
          <a:p>
            <a:pPr algn="ctr"/>
            <a:r>
              <a:rPr lang="es-PY" sz="6600" b="1" dirty="0" smtClean="0">
                <a:solidFill>
                  <a:srgbClr val="294970"/>
                </a:solidFill>
                <a:latin typeface="Calibri" pitchFamily="34" charset="0"/>
                <a:cs typeface="Calibri" pitchFamily="34" charset="0"/>
              </a:rPr>
              <a:t>MUCHAS GRACIAS!!!</a:t>
            </a:r>
          </a:p>
        </p:txBody>
      </p:sp>
    </p:spTree>
    <p:extLst>
      <p:ext uri="{BB962C8B-B14F-4D97-AF65-F5344CB8AC3E}">
        <p14:creationId xmlns:p14="http://schemas.microsoft.com/office/powerpoint/2010/main" val="4058592159"/>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5" y="1345992"/>
            <a:ext cx="8599500" cy="448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endParaRPr lang="es-ES" sz="2800" b="1" u="sng" dirty="0" smtClean="0">
              <a:latin typeface="Calibri" pitchFamily="34" charset="0"/>
              <a:cs typeface="Calibri" pitchFamily="34" charset="0"/>
            </a:endParaRPr>
          </a:p>
          <a:p>
            <a:pPr algn="just">
              <a:buNone/>
            </a:pPr>
            <a:r>
              <a:rPr lang="es-ES" sz="2800" b="1" u="sng" dirty="0" smtClean="0">
                <a:latin typeface="Calibri" pitchFamily="34" charset="0"/>
                <a:cs typeface="Calibri" pitchFamily="34" charset="0"/>
              </a:rPr>
              <a:t>Importancia Relativa:</a:t>
            </a:r>
            <a:r>
              <a:rPr lang="es-ES" sz="2800" dirty="0" smtClean="0">
                <a:latin typeface="Calibri" pitchFamily="34" charset="0"/>
                <a:cs typeface="Calibri" pitchFamily="34" charset="0"/>
              </a:rPr>
              <a:t> Representa </a:t>
            </a:r>
            <a:r>
              <a:rPr lang="es-ES" sz="2800" dirty="0">
                <a:latin typeface="Calibri" pitchFamily="34" charset="0"/>
                <a:cs typeface="Calibri" pitchFamily="34" charset="0"/>
              </a:rPr>
              <a:t>el importe acumulado de los errores y/o desviaciones de principios de contabilidad, que podrían contener los Estados Financieros auditados y considerar algunos aspectos cualitativos tales como: una presentación o exposición inadecuada, la importancia de un rubro específico para la empresa en particular, el hecho de que el error o desviación afecte varios rubros de los Estados Financieros, etc</a:t>
            </a:r>
            <a:r>
              <a:rPr lang="es-ES" sz="2800" dirty="0" smtClean="0">
                <a:latin typeface="Calibri" pitchFamily="34" charset="0"/>
                <a:cs typeface="Calibri" pitchFamily="34" charset="0"/>
              </a:rPr>
              <a:t>.</a:t>
            </a: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1445930244"/>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4" y="1451445"/>
            <a:ext cx="8599501" cy="442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endParaRPr lang="es-PY" sz="2800" b="1" u="sng" dirty="0" smtClean="0">
              <a:latin typeface="Calibri" pitchFamily="34" charset="0"/>
              <a:cs typeface="Calibri" pitchFamily="34" charset="0"/>
            </a:endParaRPr>
          </a:p>
          <a:p>
            <a:pPr algn="just">
              <a:buNone/>
            </a:pPr>
            <a:r>
              <a:rPr lang="es-PY" sz="2800" b="1" u="sng" dirty="0" smtClean="0">
                <a:latin typeface="Calibri" pitchFamily="34" charset="0"/>
                <a:cs typeface="Calibri" pitchFamily="34" charset="0"/>
              </a:rPr>
              <a:t>Riesgo de Auditoria:</a:t>
            </a:r>
            <a:r>
              <a:rPr lang="es-PY" sz="2800" b="1" dirty="0" smtClean="0">
                <a:latin typeface="Calibri" pitchFamily="34" charset="0"/>
                <a:cs typeface="Calibri" pitchFamily="34" charset="0"/>
              </a:rPr>
              <a:t> </a:t>
            </a:r>
            <a:r>
              <a:rPr lang="es-PY" sz="2800" dirty="0" smtClean="0">
                <a:latin typeface="Calibri" pitchFamily="34" charset="0"/>
                <a:cs typeface="Calibri" pitchFamily="34" charset="0"/>
              </a:rPr>
              <a:t>R</a:t>
            </a:r>
            <a:r>
              <a:rPr lang="es-ES" sz="2800" dirty="0" smtClean="0">
                <a:latin typeface="Calibri" pitchFamily="34" charset="0"/>
                <a:cs typeface="Calibri" pitchFamily="34" charset="0"/>
              </a:rPr>
              <a:t>epresenta </a:t>
            </a:r>
            <a:r>
              <a:rPr lang="es-ES" sz="2800" dirty="0">
                <a:latin typeface="Calibri" pitchFamily="34" charset="0"/>
                <a:cs typeface="Calibri" pitchFamily="34" charset="0"/>
              </a:rPr>
              <a:t>la posibilidad de que el auditor pueda dar una opinión sin salvedades, sobre unos estados financieros que contenga errores y desviaciones de principios de contabilidad, en exceso a la importancia relativa. El riesgo de auditoria está integrado por el efecto combinado de los tres componentes del riesgo y que son los siguientes: riesgo inherente, riesgo de control y riesgo de detección. </a:t>
            </a:r>
            <a:endParaRPr lang="es-ES" sz="2800" dirty="0" smtClean="0">
              <a:latin typeface="Calibri" pitchFamily="34" charset="0"/>
              <a:cs typeface="Calibri" pitchFamily="34" charset="0"/>
            </a:endParaRPr>
          </a:p>
          <a:p>
            <a:pPr algn="just">
              <a:buNone/>
            </a:pPr>
            <a:endParaRPr lang="es-PY" sz="2000" dirty="0"/>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271586303"/>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5" y="1262365"/>
            <a:ext cx="85995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ES" sz="2000" b="1" u="sng" dirty="0" smtClean="0">
                <a:latin typeface="Calibri" pitchFamily="34" charset="0"/>
                <a:cs typeface="Calibri" pitchFamily="34" charset="0"/>
              </a:rPr>
              <a:t>Riesgo </a:t>
            </a:r>
            <a:r>
              <a:rPr lang="es-ES" sz="2000" b="1" u="sng" dirty="0">
                <a:latin typeface="Calibri" pitchFamily="34" charset="0"/>
                <a:cs typeface="Calibri" pitchFamily="34" charset="0"/>
              </a:rPr>
              <a:t>Inherente:</a:t>
            </a:r>
            <a:r>
              <a:rPr lang="es-ES" sz="2000" dirty="0">
                <a:latin typeface="Calibri" pitchFamily="34" charset="0"/>
                <a:cs typeface="Calibri" pitchFamily="34" charset="0"/>
              </a:rPr>
              <a:t> </a:t>
            </a:r>
            <a:r>
              <a:rPr lang="es-ES" sz="2000" dirty="0" smtClean="0">
                <a:latin typeface="Calibri" pitchFamily="34" charset="0"/>
                <a:cs typeface="Calibri" pitchFamily="34" charset="0"/>
              </a:rPr>
              <a:t>Representa </a:t>
            </a:r>
            <a:r>
              <a:rPr lang="es-ES" sz="2000" dirty="0">
                <a:latin typeface="Calibri" pitchFamily="34" charset="0"/>
                <a:cs typeface="Calibri" pitchFamily="34" charset="0"/>
              </a:rPr>
              <a:t>el riesgo de que ocurran errores importantes en un rubro específico de los estados financieros, en función a las características o particularidades de dicho rubro, asumiendo que no hubo controles internos relacionados. </a:t>
            </a:r>
          </a:p>
          <a:p>
            <a:pPr algn="just">
              <a:buNone/>
            </a:pPr>
            <a:endParaRPr lang="es-ES" sz="2000" dirty="0">
              <a:latin typeface="Calibri" pitchFamily="34" charset="0"/>
              <a:cs typeface="Calibri" pitchFamily="34" charset="0"/>
            </a:endParaRPr>
          </a:p>
          <a:p>
            <a:pPr algn="just">
              <a:buNone/>
            </a:pPr>
            <a:r>
              <a:rPr lang="es-ES" sz="2000" b="1" u="sng" dirty="0">
                <a:latin typeface="Calibri" pitchFamily="34" charset="0"/>
                <a:cs typeface="Calibri" pitchFamily="34" charset="0"/>
              </a:rPr>
              <a:t>Riesgo de Control:</a:t>
            </a:r>
            <a:r>
              <a:rPr lang="es-ES" sz="2000" dirty="0">
                <a:latin typeface="Calibri" pitchFamily="34" charset="0"/>
                <a:cs typeface="Calibri" pitchFamily="34" charset="0"/>
              </a:rPr>
              <a:t> </a:t>
            </a:r>
            <a:r>
              <a:rPr lang="es-ES" sz="2000" dirty="0" smtClean="0">
                <a:latin typeface="Calibri" pitchFamily="34" charset="0"/>
                <a:cs typeface="Calibri" pitchFamily="34" charset="0"/>
              </a:rPr>
              <a:t>Representa </a:t>
            </a:r>
            <a:r>
              <a:rPr lang="es-ES" sz="2000" dirty="0">
                <a:latin typeface="Calibri" pitchFamily="34" charset="0"/>
                <a:cs typeface="Calibri" pitchFamily="34" charset="0"/>
              </a:rPr>
              <a:t>el riesgo de que los errores importantes pudieran ocurrir en el saldo de cuenta o clase de transacciones y que pudieran ser de importancia relativa individualmente o cuando se agrega con representaciones erróneas en otros saldos o clases, no sea prevenido o detectado, y corregido oportunamente por el sistema de control interno. </a:t>
            </a:r>
            <a:endParaRPr lang="es-ES" sz="2000" dirty="0" smtClean="0">
              <a:latin typeface="Calibri" pitchFamily="34" charset="0"/>
              <a:cs typeface="Calibri" pitchFamily="34" charset="0"/>
            </a:endParaRPr>
          </a:p>
          <a:p>
            <a:pPr algn="just">
              <a:buNone/>
            </a:pPr>
            <a:endParaRPr lang="es-ES" sz="2000" dirty="0">
              <a:latin typeface="Calibri" pitchFamily="34" charset="0"/>
              <a:cs typeface="Calibri" pitchFamily="34" charset="0"/>
            </a:endParaRPr>
          </a:p>
          <a:p>
            <a:pPr algn="just">
              <a:buNone/>
            </a:pPr>
            <a:r>
              <a:rPr lang="es-ES" sz="2000" b="1" u="sng" dirty="0" smtClean="0">
                <a:latin typeface="Calibri" pitchFamily="34" charset="0"/>
                <a:cs typeface="Calibri" pitchFamily="34" charset="0"/>
              </a:rPr>
              <a:t>Riesgo de Detección:</a:t>
            </a:r>
            <a:r>
              <a:rPr lang="es-ES" sz="2000" dirty="0" smtClean="0">
                <a:latin typeface="Calibri" pitchFamily="34" charset="0"/>
                <a:cs typeface="Calibri" pitchFamily="34" charset="0"/>
              </a:rPr>
              <a:t> Es </a:t>
            </a:r>
            <a:r>
              <a:rPr lang="es-ES" sz="2000" dirty="0">
                <a:latin typeface="Calibri" pitchFamily="34" charset="0"/>
                <a:cs typeface="Calibri" pitchFamily="34" charset="0"/>
              </a:rPr>
              <a:t>el riesgo de que los procedimientos sustantivos de un auditor no detecten una representación errónea que haya escapado a los procedimientos de control </a:t>
            </a:r>
            <a:r>
              <a:rPr lang="es-ES" sz="2000" dirty="0" smtClean="0">
                <a:latin typeface="Calibri" pitchFamily="34" charset="0"/>
                <a:cs typeface="Calibri" pitchFamily="34" charset="0"/>
              </a:rPr>
              <a:t>interno </a:t>
            </a:r>
            <a:r>
              <a:rPr lang="es-ES" sz="2000" dirty="0">
                <a:latin typeface="Calibri" pitchFamily="34" charset="0"/>
                <a:cs typeface="Calibri" pitchFamily="34" charset="0"/>
              </a:rPr>
              <a:t>que podría ser de importancia relativa, individualmente o cuando se agrega con representaciones erróneas en otros saldos. </a:t>
            </a:r>
            <a:endParaRPr lang="es-PY" sz="2000" dirty="0">
              <a:latin typeface="Calibri" pitchFamily="34" charset="0"/>
              <a:cs typeface="Calibri" pitchFamily="34" charset="0"/>
            </a:endParaRP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3376474034"/>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7 CuadroTexto"/>
          <p:cNvSpPr txBox="1">
            <a:spLocks noChangeArrowheads="1"/>
          </p:cNvSpPr>
          <p:nvPr/>
        </p:nvSpPr>
        <p:spPr bwMode="auto">
          <a:xfrm>
            <a:off x="269875" y="1341806"/>
            <a:ext cx="8599500"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ES" sz="2200" dirty="0" smtClean="0">
                <a:latin typeface="Calibri" pitchFamily="34" charset="0"/>
                <a:cs typeface="Calibri" pitchFamily="34" charset="0"/>
              </a:rPr>
              <a:t>Al </a:t>
            </a:r>
            <a:r>
              <a:rPr lang="es-ES" sz="2200" dirty="0">
                <a:latin typeface="Calibri" pitchFamily="34" charset="0"/>
                <a:cs typeface="Calibri" pitchFamily="34" charset="0"/>
              </a:rPr>
              <a:t>desarrollar el Plan Global de Auditoria, el auditor debería evaluar el riesgo inherente a nivel del Estado Financiero, ya que la misma toma en cuenta el hecho de que la probabilidad de que ocurran errores importantes es mayor en algunos tipos de negocios, o en algunas cuentas o grupos de transacciones. Para ello debe obtener una comprensión del sistema de contabilidad y de control interno, y después de ello hacer una evaluación preliminar del riesgo de control, debiendo obtener evidencia de auditoria por medio de pruebas de control para soportar cualquier evaluación del riesgo de control, que disminuye en la medida que aumenta la efectividad con que el sistema de control interno alcanza los objetivos de control interno. </a:t>
            </a:r>
            <a:endParaRPr lang="es-ES" sz="2200" dirty="0" smtClean="0">
              <a:latin typeface="Calibri" pitchFamily="34" charset="0"/>
              <a:cs typeface="Calibri" pitchFamily="34" charset="0"/>
            </a:endParaRPr>
          </a:p>
          <a:p>
            <a:pPr algn="just">
              <a:buNone/>
            </a:pPr>
            <a:endParaRPr lang="es-ES" sz="2200" u="sng" dirty="0" smtClean="0">
              <a:latin typeface="Calibri" pitchFamily="34" charset="0"/>
              <a:cs typeface="Calibri" pitchFamily="34" charset="0"/>
            </a:endParaRPr>
          </a:p>
          <a:p>
            <a:pPr algn="just">
              <a:buNone/>
            </a:pPr>
            <a:r>
              <a:rPr lang="es-ES" sz="2200" u="sng" dirty="0" smtClean="0">
                <a:latin typeface="Calibri" pitchFamily="34" charset="0"/>
                <a:cs typeface="Calibri" pitchFamily="34" charset="0"/>
              </a:rPr>
              <a:t>El </a:t>
            </a:r>
            <a:r>
              <a:rPr lang="es-ES" sz="2200" u="sng" dirty="0">
                <a:latin typeface="Calibri" pitchFamily="34" charset="0"/>
                <a:cs typeface="Calibri" pitchFamily="34" charset="0"/>
              </a:rPr>
              <a:t>riesgo de detección disminuye en la medida en que aumenta la efectividad de los procedimientos de auditoria </a:t>
            </a:r>
            <a:r>
              <a:rPr lang="es-ES" sz="2200" u="sng" dirty="0" smtClean="0">
                <a:latin typeface="Calibri" pitchFamily="34" charset="0"/>
                <a:cs typeface="Calibri" pitchFamily="34" charset="0"/>
              </a:rPr>
              <a:t>aplicados. </a:t>
            </a:r>
            <a:endParaRPr lang="es-PY" sz="2200" u="sng" dirty="0" smtClean="0">
              <a:latin typeface="Calibri" pitchFamily="34" charset="0"/>
              <a:cs typeface="Calibri" pitchFamily="34" charset="0"/>
            </a:endParaRPr>
          </a:p>
        </p:txBody>
      </p:sp>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3800" y="5961479"/>
            <a:ext cx="1800200" cy="1013007"/>
          </a:xfrm>
          <a:prstGeom prst="rect">
            <a:avLst/>
          </a:prstGeom>
        </p:spPr>
      </p:pic>
      <p:sp>
        <p:nvSpPr>
          <p:cNvPr id="11" name="Text Box 2"/>
          <p:cNvSpPr txBox="1">
            <a:spLocks noChangeArrowheads="1"/>
          </p:cNvSpPr>
          <p:nvPr/>
        </p:nvSpPr>
        <p:spPr bwMode="auto">
          <a:xfrm>
            <a:off x="269875" y="223420"/>
            <a:ext cx="8599500" cy="954107"/>
          </a:xfrm>
          <a:prstGeom prst="rect">
            <a:avLst/>
          </a:prstGeom>
          <a:solidFill>
            <a:srgbClr val="294970"/>
          </a:solidFill>
          <a:ln w="12700" cap="sq">
            <a:noFill/>
            <a:miter lim="800000"/>
            <a:headEnd type="none" w="sm" len="sm"/>
            <a:tailEnd type="none" w="sm" len="sm"/>
          </a:ln>
        </p:spPr>
        <p:txBody>
          <a:bodyPr wrap="square" anchor="ctr">
            <a:spAutoFit/>
          </a:bodyPr>
          <a:lstStyle/>
          <a:p>
            <a:pPr algn="ctr">
              <a:spcBef>
                <a:spcPts val="600"/>
              </a:spcBef>
            </a:pPr>
            <a:r>
              <a:rPr lang="es-ES" sz="2800" b="1" dirty="0">
                <a:solidFill>
                  <a:schemeClr val="bg1"/>
                </a:solidFill>
                <a:latin typeface="Calibri" pitchFamily="34" charset="0"/>
                <a:cs typeface="Calibri" pitchFamily="34" charset="0"/>
              </a:rPr>
              <a:t>PLANIFICACION Y EJECUCION DE LAS AUDITORIAS EXTERNAS</a:t>
            </a:r>
          </a:p>
        </p:txBody>
      </p:sp>
    </p:spTree>
    <p:extLst>
      <p:ext uri="{BB962C8B-B14F-4D97-AF65-F5344CB8AC3E}">
        <p14:creationId xmlns:p14="http://schemas.microsoft.com/office/powerpoint/2010/main" val="2634097376"/>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7778</TotalTime>
  <Words>5802</Words>
  <Application>Microsoft Office PowerPoint</Application>
  <PresentationFormat>Presentación en pantalla (4:3)</PresentationFormat>
  <Paragraphs>395</Paragraphs>
  <Slides>54</Slides>
  <Notes>54</Notes>
  <HiddenSlides>0</HiddenSlides>
  <MMClips>0</MMClips>
  <ScaleCrop>false</ScaleCrop>
  <HeadingPairs>
    <vt:vector size="4" baseType="variant">
      <vt:variant>
        <vt:lpstr>Tema</vt:lpstr>
      </vt:variant>
      <vt:variant>
        <vt:i4>1</vt:i4>
      </vt:variant>
      <vt:variant>
        <vt:lpstr>Títulos de diapositiva</vt:lpstr>
      </vt:variant>
      <vt:variant>
        <vt:i4>54</vt:i4>
      </vt:variant>
    </vt:vector>
  </HeadingPairs>
  <TitlesOfParts>
    <vt:vector size="55" baseType="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Comisión Nacional de Valores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sbuhk</dc:creator>
  <cp:lastModifiedBy>dbenegas</cp:lastModifiedBy>
  <cp:revision>626</cp:revision>
  <dcterms:created xsi:type="dcterms:W3CDTF">2007-05-30T19:35:13Z</dcterms:created>
  <dcterms:modified xsi:type="dcterms:W3CDTF">2020-11-03T14:50:59Z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TC011408203082</vt:lpwstr>
  </property>
</Properties>
</file>