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8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11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D292-2B7A-4606-87D0-0F1C7226FA57}" type="datetimeFigureOut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3FC1-1A72-4A72-9B08-97515B8BDF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9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D292-2B7A-4606-87D0-0F1C7226FA57}" type="datetimeFigureOut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3FC1-1A72-4A72-9B08-97515B8BDF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29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D292-2B7A-4606-87D0-0F1C7226FA57}" type="datetimeFigureOut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3FC1-1A72-4A72-9B08-97515B8BDF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00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D292-2B7A-4606-87D0-0F1C7226FA57}" type="datetimeFigureOut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3FC1-1A72-4A72-9B08-97515B8BDF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D292-2B7A-4606-87D0-0F1C7226FA57}" type="datetimeFigureOut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3FC1-1A72-4A72-9B08-97515B8BDF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02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D292-2B7A-4606-87D0-0F1C7226FA57}" type="datetimeFigureOut">
              <a:rPr lang="es-ES" smtClean="0"/>
              <a:t>09/11/2020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3FC1-1A72-4A72-9B08-97515B8BDF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40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D292-2B7A-4606-87D0-0F1C7226FA57}" type="datetimeFigureOut">
              <a:rPr lang="es-ES" smtClean="0"/>
              <a:t>09/11/2020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3FC1-1A72-4A72-9B08-97515B8BDF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2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D292-2B7A-4606-87D0-0F1C7226FA57}" type="datetimeFigureOut">
              <a:rPr lang="es-ES" smtClean="0"/>
              <a:t>09/11/2020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3FC1-1A72-4A72-9B08-97515B8BDF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85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D292-2B7A-4606-87D0-0F1C7226FA57}" type="datetimeFigureOut">
              <a:rPr lang="es-ES" smtClean="0"/>
              <a:t>09/11/2020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3FC1-1A72-4A72-9B08-97515B8BDF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68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D292-2B7A-4606-87D0-0F1C7226FA57}" type="datetimeFigureOut">
              <a:rPr lang="es-ES" smtClean="0"/>
              <a:t>09/11/2020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3FC1-1A72-4A72-9B08-97515B8BDF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44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D292-2B7A-4606-87D0-0F1C7226FA57}" type="datetimeFigureOut">
              <a:rPr lang="es-ES" smtClean="0"/>
              <a:t>09/11/2020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3FC1-1A72-4A72-9B08-97515B8BDF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64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BD292-2B7A-4606-87D0-0F1C7226FA57}" type="datetimeFigureOut">
              <a:rPr lang="es-ES" smtClean="0"/>
              <a:t>09/11/2020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3FC1-1A72-4A72-9B08-97515B8BDF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6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4891" y="519277"/>
            <a:ext cx="11163868" cy="126599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Inclusión Financiera en Paraguay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16769" y="2498336"/>
            <a:ext cx="9144000" cy="1327706"/>
          </a:xfrm>
        </p:spPr>
        <p:txBody>
          <a:bodyPr/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Secretaría Ejecutiva</a:t>
            </a:r>
          </a:p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Comité Nacional de Inclusión Financiera – CNIF</a:t>
            </a:r>
          </a:p>
          <a:p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629" t="12994" r="31568" b="12994"/>
          <a:stretch/>
        </p:blipFill>
        <p:spPr>
          <a:xfrm>
            <a:off x="998620" y="4580825"/>
            <a:ext cx="1648327" cy="18636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8868" t="22862" r="20656" b="57402"/>
          <a:stretch/>
        </p:blipFill>
        <p:spPr>
          <a:xfrm>
            <a:off x="3092115" y="4790772"/>
            <a:ext cx="7868654" cy="14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2952" y="518466"/>
            <a:ext cx="10849971" cy="729130"/>
          </a:xfrm>
        </p:spPr>
        <p:txBody>
          <a:bodyPr>
            <a:normAutofit/>
          </a:bodyPr>
          <a:lstStyle/>
          <a:p>
            <a:r>
              <a:rPr lang="es-E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salto más importante se dio en los de menores ingresos</a:t>
            </a:r>
            <a:endParaRPr lang="es-E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52" y="1802100"/>
            <a:ext cx="4917756" cy="295065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51525" y="4997049"/>
            <a:ext cx="4898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porcentaje de encuestados que informan tener una cuenta (por sí mismos o junto con otra persona) en un banco u otro tipo de institución financiera, </a:t>
            </a:r>
            <a:r>
              <a:rPr lang="es-PY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correspondiente al grupo de personas ingresos</a:t>
            </a:r>
            <a:r>
              <a:rPr lang="es-PY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60% más rico (% de 15 años o más).</a:t>
            </a:r>
            <a:r>
              <a:rPr lang="es-PY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Global </a:t>
            </a:r>
            <a:r>
              <a:rPr lang="es-PY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Findex</a:t>
            </a:r>
            <a:r>
              <a:rPr lang="es-PY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  <a:endParaRPr lang="es-E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094" y="1759857"/>
            <a:ext cx="4846391" cy="29078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06648" y="4963085"/>
            <a:ext cx="45188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porcentaje de encuestados que informan tener una cuenta (por sí mismos o junto con otra persona) en un banco u otro tipo de institución financiera, ingresos, 40% más pobre (% de 15 años o más). Global </a:t>
            </a:r>
            <a:r>
              <a:rPr lang="es-PY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Findex</a:t>
            </a:r>
            <a:r>
              <a:rPr lang="es-PY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  <a:endParaRPr lang="es-PY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9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81341" y="166256"/>
            <a:ext cx="107580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grandes aliados de la IF</a:t>
            </a:r>
            <a:endParaRPr lang="es-E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97% de los hogares paraguayos disponen de celular y el 22% tienen acceso a internet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89" y="1648691"/>
            <a:ext cx="7744811" cy="46551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60073" y="6303818"/>
            <a:ext cx="7245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SE-CNIF, con datos de la </a:t>
            </a:r>
            <a:r>
              <a:rPr lang="es-E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DGEEyC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6364" y="166256"/>
            <a:ext cx="11623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tecnología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democratizó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acceso al mundo financiero</a:t>
            </a:r>
          </a:p>
          <a:p>
            <a:pPr algn="ctr"/>
            <a:r>
              <a:rPr lang="es-PY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de encuestados que informaron haber usado personalmente un servicio de dinero móvil en los últimos 12 meses</a:t>
            </a:r>
            <a:endPara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28204" y="5999296"/>
            <a:ext cx="575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s-E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Findex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027" y="1424659"/>
            <a:ext cx="7574636" cy="45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4023" y="385384"/>
            <a:ext cx="10849971" cy="952097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desafíos</a:t>
            </a:r>
            <a:endParaRPr lang="es-E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42580" y="1933059"/>
            <a:ext cx="9292856" cy="4081651"/>
          </a:xfrm>
        </p:spPr>
        <p:txBody>
          <a:bodyPr>
            <a:noAutofit/>
          </a:bodyPr>
          <a:lstStyle/>
          <a:p>
            <a:pPr algn="just"/>
            <a:endParaRPr lang="es-E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 pandemia</a:t>
            </a:r>
          </a:p>
          <a:p>
            <a:pPr marL="457200" indent="-457200" algn="just">
              <a:buAutoNum type="arabicPeriod"/>
            </a:pP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pandemia</a:t>
            </a:r>
            <a:endParaRPr lang="es-E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7414" y="2005249"/>
            <a:ext cx="9292856" cy="4081651"/>
          </a:xfrm>
        </p:spPr>
        <p:txBody>
          <a:bodyPr>
            <a:noAutofit/>
          </a:bodyPr>
          <a:lstStyle/>
          <a:p>
            <a:pPr algn="just"/>
            <a:endPara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</a:t>
            </a:r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Muchas gracias!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569" y="358088"/>
            <a:ext cx="11622506" cy="1033983"/>
          </a:xfrm>
        </p:spPr>
        <p:txBody>
          <a:bodyPr>
            <a:normAutofit fontScale="90000"/>
          </a:bodyPr>
          <a:lstStyle/>
          <a:p>
            <a:r>
              <a:rPr lang="es-E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¿En qué consiste la Política de Inclusión Financiera?</a:t>
            </a:r>
            <a:endParaRPr lang="es-E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047" y="2305500"/>
            <a:ext cx="10658901" cy="4081651"/>
          </a:xfrm>
        </p:spPr>
        <p:txBody>
          <a:bodyPr>
            <a:noAutofit/>
          </a:bodyPr>
          <a:lstStyle/>
          <a:p>
            <a:pPr algn="just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un conjunto de acciones orientados a promover:</a:t>
            </a:r>
          </a:p>
          <a:p>
            <a:pPr algn="just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salud financiera (diagnóstico)</a:t>
            </a:r>
          </a:p>
          <a:p>
            <a:pPr algn="just"/>
            <a:endParaRPr lang="es-E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inclusión financiera (medicamento)</a:t>
            </a:r>
          </a:p>
          <a:p>
            <a:pPr algn="just"/>
            <a:endParaRPr lang="es-E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educación financiera  (conocimiento sobre la prescripción)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4023" y="385384"/>
            <a:ext cx="10849971" cy="952097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¿Con qué propósito?</a:t>
            </a:r>
            <a:endParaRPr lang="es-E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047" y="2005249"/>
            <a:ext cx="10658901" cy="4081651"/>
          </a:xfrm>
        </p:spPr>
        <p:txBody>
          <a:bodyPr>
            <a:noAutofit/>
          </a:bodyPr>
          <a:lstStyle/>
          <a:p>
            <a:pPr algn="just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Evitar que las personas se enfermen financieramente</a:t>
            </a:r>
          </a:p>
          <a:p>
            <a:pPr algn="just"/>
            <a:endParaRPr lang="es-E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las ideas buenas se materialicen mediante el financiamiento</a:t>
            </a:r>
          </a:p>
          <a:p>
            <a:pPr marL="457200" indent="-457200" algn="just">
              <a:buAutoNum type="arabicPeriod"/>
            </a:pPr>
            <a:endParaRPr lang="es-E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exista armonía en el hogar</a:t>
            </a:r>
          </a:p>
          <a:p>
            <a:pPr marL="457200" indent="-457200" algn="just">
              <a:buAutoNum type="arabicPeriod"/>
            </a:pPr>
            <a:endParaRPr lang="es-E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las sociedades logren el crecimiento y la inclusión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2686" y="93425"/>
            <a:ext cx="10849971" cy="589888"/>
          </a:xfrm>
        </p:spPr>
        <p:txBody>
          <a:bodyPr>
            <a:normAutofit/>
          </a:bodyPr>
          <a:lstStyle/>
          <a:p>
            <a:r>
              <a:rPr lang="es-E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las personas están incluidas en el sistema financiero, están en mejores condiciones para salir de la pobreza invirtiendo en negocios o </a:t>
            </a:r>
            <a:r>
              <a:rPr lang="es-E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educación (</a:t>
            </a:r>
            <a:r>
              <a:rPr lang="es-E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Klapper</a:t>
            </a:r>
            <a:r>
              <a:rPr lang="es-E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et. al 2016)</a:t>
            </a:r>
            <a:endParaRPr lang="es-E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6" y="915300"/>
            <a:ext cx="1771998" cy="17719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374" y="915299"/>
            <a:ext cx="1771999" cy="17719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368" y="904736"/>
            <a:ext cx="1857281" cy="1782562"/>
          </a:xfrm>
          <a:prstGeom prst="rect">
            <a:avLst/>
          </a:prstGeom>
        </p:spPr>
      </p:pic>
      <p:sp>
        <p:nvSpPr>
          <p:cNvPr id="8" name="AutoShape 2" descr="Objetivos y metas de desarrollo sostenible – Desarrollo Sosteni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367" y="915299"/>
            <a:ext cx="1771999" cy="17719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2084" y="924978"/>
            <a:ext cx="1659843" cy="177199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300" y="2919285"/>
            <a:ext cx="1771998" cy="17719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2935" y="2848471"/>
            <a:ext cx="1826876" cy="20029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0479" y="2919286"/>
            <a:ext cx="1874170" cy="187417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3556" y="2938642"/>
            <a:ext cx="1758091" cy="175264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9396" y="2919285"/>
            <a:ext cx="1771998" cy="177199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92444" y="4865332"/>
            <a:ext cx="1992668" cy="19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4023" y="385384"/>
            <a:ext cx="10849971" cy="952097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¿Cómo se implementa la PIF en Paraguay?</a:t>
            </a:r>
            <a:endParaRPr lang="es-E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5093" y="1980508"/>
            <a:ext cx="10658901" cy="4081651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PND 2030: Para el año 2030 se debe alcanzar la universalidad</a:t>
            </a:r>
          </a:p>
          <a:p>
            <a:pPr algn="just"/>
            <a:endParaRPr lang="es-E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Decreto 1971/2014 crea el Comité Nacional de Inclusión Financiera: MH (Presidencia), BCP, STP, y el INCOOP</a:t>
            </a:r>
          </a:p>
          <a:p>
            <a:pPr algn="just"/>
            <a:endParaRPr lang="es-E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implementa una Estrategia Nacional de Inclusión Financiera-ENIF </a:t>
            </a:r>
          </a:p>
          <a:p>
            <a:pPr algn="just"/>
            <a:endParaRPr lang="es-E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 de la PIF: reducir la pobreza e impulsar el crecimiento económico</a:t>
            </a:r>
          </a:p>
          <a:p>
            <a:pPr algn="just"/>
            <a:endParaRPr lang="es-E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Medio: la ENIF-Plan de acción (hoja de ruta)</a:t>
            </a:r>
          </a:p>
        </p:txBody>
      </p:sp>
    </p:spTree>
    <p:extLst>
      <p:ext uri="{BB962C8B-B14F-4D97-AF65-F5344CB8AC3E}">
        <p14:creationId xmlns:p14="http://schemas.microsoft.com/office/powerpoint/2010/main" val="13362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4023" y="385384"/>
            <a:ext cx="10849971" cy="805463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trabajo público-privado</a:t>
            </a:r>
            <a:endParaRPr lang="es-E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442" t="17678" r="7693" b="34934"/>
          <a:stretch/>
        </p:blipFill>
        <p:spPr>
          <a:xfrm>
            <a:off x="532263" y="1693758"/>
            <a:ext cx="10781731" cy="346653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40340" y="5509313"/>
            <a:ext cx="9621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Estrategia Nacional de Inclusión Financiera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376" y="153372"/>
            <a:ext cx="10849971" cy="952097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ha logrado un gran salto en la IF</a:t>
            </a:r>
            <a:endParaRPr lang="es-E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171" y="1559513"/>
            <a:ext cx="6854363" cy="411261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48316" y="6126176"/>
            <a:ext cx="9952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porcentaje de encuestados que informan tener una cuenta (por sí mismos o junto con otra persona) en un banco u otro tipo de institución financiera o informan personalmente el uso de un servicio de dinero móvil en los últimos 12 meses ( ver definición de cuenta de dinero móvil). Global </a:t>
            </a:r>
            <a:r>
              <a:rPr lang="es-PY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Findex</a:t>
            </a:r>
            <a:r>
              <a:rPr lang="es-P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BM, 2017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2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376" y="153372"/>
            <a:ext cx="10849971" cy="952097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También se produjo un gran salto a nivel de género</a:t>
            </a:r>
            <a:r>
              <a:rPr lang="es-E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Aunque de manera desigual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979" y="1573618"/>
            <a:ext cx="7421324" cy="445279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987210" y="6315739"/>
            <a:ext cx="4540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Global </a:t>
            </a:r>
            <a:r>
              <a:rPr lang="es-E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Findex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4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376" y="153372"/>
            <a:ext cx="10849971" cy="952097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bancarización aumentó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54" y="1399397"/>
            <a:ext cx="7218946" cy="433136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92302" y="581025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Y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porcentaje de encuestados que informan tener una cuenta (por sí mismos o junto con otra persona) en un banco u otro tipo de institución financiera.</a:t>
            </a:r>
            <a:r>
              <a:rPr lang="es-P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Fuente: Global </a:t>
            </a:r>
            <a:r>
              <a:rPr lang="es-PY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Findex</a:t>
            </a:r>
            <a:r>
              <a:rPr lang="es-P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46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512</Words>
  <Application>Microsoft Office PowerPoint</Application>
  <PresentationFormat>Panorámica</PresentationFormat>
  <Paragraphs>55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Inclusión Financiera en Paraguay</vt:lpstr>
      <vt:lpstr>¿En qué consiste la Política de Inclusión Financiera?</vt:lpstr>
      <vt:lpstr>¿Con qué propósito?</vt:lpstr>
      <vt:lpstr>Cuando las personas están incluidas en el sistema financiero, están en mejores condiciones para salir de la pobreza invirtiendo en negocios o educación (Klapper, et. al 2016)</vt:lpstr>
      <vt:lpstr>¿Cómo se implementa la PIF en Paraguay?</vt:lpstr>
      <vt:lpstr>Sistema de trabajo público-privado</vt:lpstr>
      <vt:lpstr>Se ha logrado un gran salto en la IF</vt:lpstr>
      <vt:lpstr>También se produjo un gran salto a nivel de género Aunque de manera desigual</vt:lpstr>
      <vt:lpstr>La bancarización aumentó</vt:lpstr>
      <vt:lpstr>El salto más importante se dio en los de menores ingresos</vt:lpstr>
      <vt:lpstr>Presentación de PowerPoint</vt:lpstr>
      <vt:lpstr>Presentación de PowerPoint</vt:lpstr>
      <vt:lpstr>Los desafíos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Inclusión Financiera en Paraguay</dc:title>
  <dc:creator>Francisco Ruiz Diaz</dc:creator>
  <cp:lastModifiedBy>Francisco Ruiz Diaz</cp:lastModifiedBy>
  <cp:revision>22</cp:revision>
  <dcterms:created xsi:type="dcterms:W3CDTF">2020-11-09T14:51:32Z</dcterms:created>
  <dcterms:modified xsi:type="dcterms:W3CDTF">2020-11-09T17:40:22Z</dcterms:modified>
</cp:coreProperties>
</file>