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handoutMaster" Target="handoutMasters/handoutMaster1.xml" /><Relationship Id="rId3" Type="http://schemas.openxmlformats.org/officeDocument/2006/relationships/slide" Target="slides/slide1.xml" /><Relationship Id="rId21" Type="http://schemas.openxmlformats.org/officeDocument/2006/relationships/theme" Target="theme/them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10" Type="http://schemas.openxmlformats.org/officeDocument/2006/relationships/slide" Target="slides/slide8.xml" /><Relationship Id="rId19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tableStyles" Target="tableStyle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022561-1429-42BB-863C-9B7C12C466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AF635-24F1-47D9-9F70-B4AB887A9B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3E98C-1BEB-4091-A9B6-BD2D3CD80677}" type="datetimeFigureOut">
              <a:rPr lang="en-US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3A7DA-5366-4DF6-9C46-714A4B6AB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9B9A3-D28C-48F2-8EBA-5F6F7668E5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B5BAB-33C1-464C-8626-D7B37DD56ECA}" type="slidenum">
              <a:t>‹Nº›</a:t>
            </a:fld>
            <a:endParaRPr lang="en-US"/>
          </a:p>
        </p:txBody>
      </p:sp>
      <p:sp>
        <p:nvSpPr>
          <p:cNvPr id="6" name="Marcador de encabezado 1">
            <a:extLst>
              <a:ext uri="{FF2B5EF4-FFF2-40B4-BE49-F238E27FC236}">
                <a16:creationId xmlns:a16="http://schemas.microsoft.com/office/drawing/2014/main" id="{133F4371-CD53-47BB-8D6F-ADA190771CE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none" lIns="85478" tIns="42729" rIns="85478" bIns="42729" anchor="t" anchorCtr="0" compatLnSpc="0">
            <a:noAutofit/>
          </a:bodyPr>
          <a:lstStyle/>
          <a:p>
            <a:pPr marL="0" marR="0" lvl="0" indent="0" algn="l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300" b="0" i="0" u="none" strike="noStrike" kern="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Marcador de fecha 2">
            <a:extLst>
              <a:ext uri="{FF2B5EF4-FFF2-40B4-BE49-F238E27FC236}">
                <a16:creationId xmlns:a16="http://schemas.microsoft.com/office/drawing/2014/main" id="{98D2543D-B9C5-4F7F-A4BD-62D6D9C39075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018376" y="0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none" lIns="85478" tIns="42729" rIns="85478" bIns="42729" anchor="t" anchorCtr="0" compatLnSpc="0">
            <a:noAutofit/>
          </a:bodyPr>
          <a:lstStyle/>
          <a:p>
            <a: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300" b="0" i="0" u="none" strike="noStrike" kern="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29AA2506-98F9-4CC2-97A5-07D6BE56440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723052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none" lIns="85478" tIns="42729" rIns="85478" bIns="42729" anchor="b" anchorCtr="0" compatLnSpc="0">
            <a:noAutofit/>
          </a:bodyPr>
          <a:lstStyle/>
          <a:p>
            <a:pPr marL="0" marR="0" lvl="0" indent="0" algn="l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300" b="0" i="0" u="none" strike="noStrike" kern="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49ECAD54-3454-4ED4-8F70-8511A86B2CF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018376" y="9723052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none" lIns="85478" tIns="42729" rIns="85478" bIns="42729" anchor="b" anchorCtr="0" compatLnSpc="0">
            <a:noAutofit/>
          </a:bodyPr>
          <a:lstStyle/>
          <a:p>
            <a: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4A2CD6-81EC-4D31-9846-8C6AD84B827B}" type="slidenum">
              <a:t>‹Nº›</a:t>
            </a:fld>
            <a:endParaRPr lang="es-ES" sz="1300" b="0" i="0" u="none" strike="noStrike" kern="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0235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imagen de diapositiva 1">
            <a:extLst>
              <a:ext uri="{FF2B5EF4-FFF2-40B4-BE49-F238E27FC236}">
                <a16:creationId xmlns:a16="http://schemas.microsoft.com/office/drawing/2014/main" id="{490895D0-8EFD-4FED-8B42-8F232BB375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2" y="777870"/>
            <a:ext cx="6819896" cy="383698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Marcador de notas 2">
            <a:extLst>
              <a:ext uri="{FF2B5EF4-FFF2-40B4-BE49-F238E27FC236}">
                <a16:creationId xmlns:a16="http://schemas.microsoft.com/office/drawing/2014/main" id="{A00F063C-85A7-43E5-950A-1513F4EC431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09958" y="4861352"/>
            <a:ext cx="5679347" cy="46053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s-ES"/>
          </a:p>
        </p:txBody>
      </p:sp>
      <p:sp>
        <p:nvSpPr>
          <p:cNvPr id="10" name="Marcador de encabezado 3">
            <a:extLst>
              <a:ext uri="{FF2B5EF4-FFF2-40B4-BE49-F238E27FC236}">
                <a16:creationId xmlns:a16="http://schemas.microsoft.com/office/drawing/2014/main" id="{AB5752B7-B03E-4621-878A-3A5DC748953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11" name="Marcador de fecha 4">
            <a:extLst>
              <a:ext uri="{FF2B5EF4-FFF2-40B4-BE49-F238E27FC236}">
                <a16:creationId xmlns:a16="http://schemas.microsoft.com/office/drawing/2014/main" id="{D28FFDFB-A487-4489-B077-0E511DEFC80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018376" y="0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12" name="Marcador de pie de página 5">
            <a:extLst>
              <a:ext uri="{FF2B5EF4-FFF2-40B4-BE49-F238E27FC236}">
                <a16:creationId xmlns:a16="http://schemas.microsoft.com/office/drawing/2014/main" id="{03BC3B72-EDED-45BE-811C-11C154A9725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723052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13" name="Marcador de número de diapositiva 6">
            <a:extLst>
              <a:ext uri="{FF2B5EF4-FFF2-40B4-BE49-F238E27FC236}">
                <a16:creationId xmlns:a16="http://schemas.microsoft.com/office/drawing/2014/main" id="{444D5959-711B-40E1-BC4C-659B917D69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018376" y="9723052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67751B8-B8FC-483B-B7FD-E04FB5D16FFB}" type="slidenum">
              <a:t>‹Nº›</a:t>
            </a:fld>
            <a:endParaRPr lang="es-E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72DBD-D3A8-4130-B8AC-F7E3F10A0A9F}" type="datetimeFigureOut">
              <a:rPr lang="en-US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040A5-2B22-42E0-AFF0-7523CA263F8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3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s-ES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86EB01DD-B4B0-46C8-8D09-2297FB8DB4F7}"/>
              </a:ext>
            </a:extLst>
          </p:cNvPr>
          <p:cNvSpPr txBox="1"/>
          <p:nvPr/>
        </p:nvSpPr>
        <p:spPr>
          <a:xfrm>
            <a:off x="4018376" y="9723052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8A4FCC-F192-4687-AF9F-0B69F46CB5F3}" type="slidenum">
              <a:t>1</a:t>
            </a:fld>
            <a:endParaRPr lang="es-ES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AA7C2ADA-334B-4C3F-9DC4-8AFD1B8B58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77875"/>
            <a:ext cx="6818313" cy="383698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E41C2C95-0891-4F4F-AE9A-FD782EEA78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605311"/>
          </a:xfr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E198E3B9-47E5-4FAD-BAD1-29093BB2503A}"/>
              </a:ext>
            </a:extLst>
          </p:cNvPr>
          <p:cNvSpPr txBox="1"/>
          <p:nvPr/>
        </p:nvSpPr>
        <p:spPr>
          <a:xfrm>
            <a:off x="4018376" y="9723052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524194-3991-4CEB-8397-ECD1BA9875A5}" type="slidenum">
              <a:t>10</a:t>
            </a:fld>
            <a:endParaRPr lang="es-ES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3D71283D-9B2D-4E8B-83AD-9AA842D44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77875"/>
            <a:ext cx="6818313" cy="383698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1B3F8D74-F82B-4974-B3A8-C2532B02C4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605311"/>
          </a:xfr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92B64489-582A-4228-A29C-D4CA636A00D3}"/>
              </a:ext>
            </a:extLst>
          </p:cNvPr>
          <p:cNvSpPr txBox="1"/>
          <p:nvPr/>
        </p:nvSpPr>
        <p:spPr>
          <a:xfrm>
            <a:off x="4018376" y="9723052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27C368-4052-4D65-96E1-3945FF24F422}" type="slidenum">
              <a:t>11</a:t>
            </a:fld>
            <a:endParaRPr lang="es-ES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A7A28CCB-CF27-4597-9708-83F8D368C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77875"/>
            <a:ext cx="6818313" cy="383698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E024784B-6FE0-4151-976C-C609482C78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605311"/>
          </a:xfr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1EED5744-601C-45A0-9EEF-F97A16BEE2DC}"/>
              </a:ext>
            </a:extLst>
          </p:cNvPr>
          <p:cNvSpPr txBox="1"/>
          <p:nvPr/>
        </p:nvSpPr>
        <p:spPr>
          <a:xfrm>
            <a:off x="4018376" y="9723052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7203E7-BD02-4F93-9065-7248AFD5C789}" type="slidenum">
              <a:t>12</a:t>
            </a:fld>
            <a:endParaRPr lang="es-ES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0600B0A6-5CFD-4F55-AB2B-D2D29ED69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77875"/>
            <a:ext cx="6818313" cy="383698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B5223F55-6E44-4F66-9CC4-373A0CF7F6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605311"/>
          </a:xfr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F2292D09-6563-422C-81EC-5F124503D145}"/>
              </a:ext>
            </a:extLst>
          </p:cNvPr>
          <p:cNvSpPr txBox="1"/>
          <p:nvPr/>
        </p:nvSpPr>
        <p:spPr>
          <a:xfrm>
            <a:off x="4018376" y="9723052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A94101-8251-4AB3-9051-216E09B1E5A6}" type="slidenum">
              <a:t>13</a:t>
            </a:fld>
            <a:endParaRPr lang="es-ES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5DEDBA24-3298-4303-BD40-659C91720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77875"/>
            <a:ext cx="6818313" cy="383698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081CEA4B-6A2E-463E-A16C-1A9C967592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605311"/>
          </a:xfr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CEE0B203-EB09-45DC-B05E-FFC7DCC4FE64}"/>
              </a:ext>
            </a:extLst>
          </p:cNvPr>
          <p:cNvSpPr txBox="1"/>
          <p:nvPr/>
        </p:nvSpPr>
        <p:spPr>
          <a:xfrm>
            <a:off x="4018376" y="9723052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2CCA1C-9886-4B43-B405-6C69F7FC4FAD}" type="slidenum">
              <a:t>14</a:t>
            </a:fld>
            <a:endParaRPr lang="es-ES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736E911A-5A46-4573-A61B-E043C4568D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77875"/>
            <a:ext cx="6818313" cy="383698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B186EF87-4BD7-4D9A-AE83-002F6F168F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605311"/>
          </a:xfr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C93F027F-2EC9-4BBE-A2B3-E493722F705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6E9EF8-C3A1-4073-AB6E-B4F05F5B0191}" type="slidenum">
              <a:t>2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D389D9DE-BE5D-43DA-B192-4808CC7CC0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124C00A4-EA7F-4A10-94E2-71759B3D93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605311"/>
          </a:xfr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/>
          <a:p>
            <a:pPr lvl="0"/>
            <a:r>
              <a:rPr lang="de-DE"/>
              <a:t>Iniciativa de autoregulacion, que nace con el apoyo de organismos internacionales, principalmente FMO</a:t>
            </a:r>
          </a:p>
          <a:p>
            <a:pPr lvl="0"/>
            <a:r>
              <a:rPr lang="de-DE"/>
              <a:t>-Inclusion de condiciones medioambientales en las clausulas de financiamiento</a:t>
            </a:r>
          </a:p>
          <a:p>
            <a:pPr lvl="0"/>
            <a:r>
              <a:rPr lang="de-DE"/>
              <a:t>-Reconocimiento de 4 entidades de la necesidad de plantear el tema de riesgos socioambientales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938D3CD3-41A6-4A43-B03A-DDF8A8B56478}"/>
              </a:ext>
            </a:extLst>
          </p:cNvPr>
          <p:cNvSpPr txBox="1"/>
          <p:nvPr/>
        </p:nvSpPr>
        <p:spPr>
          <a:xfrm>
            <a:off x="4018376" y="9723052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9D82FE-2E73-4CF7-9BB7-3B2B37DD5245}" type="slidenum">
              <a:t>3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3A598224-8D6B-437C-821F-D28B73AB4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77875"/>
            <a:ext cx="6818313" cy="383698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C0F44C1E-197A-4B64-819C-77B523D47B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605311"/>
          </a:xfr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/>
          <a:p>
            <a:pPr lvl="0"/>
            <a:r>
              <a:rPr lang="de-DE"/>
              <a:t>-proceso de construccion de varios años, 1ra etapa incluir el tema en la agenda de discusion</a:t>
            </a:r>
          </a:p>
          <a:p>
            <a:pPr lvl="0"/>
            <a:r>
              <a:rPr lang="de-DE"/>
              <a:t>-trabajar para que nuevas entidades se sumaran a la iniciativa, hoy somos 17 entidades, 13 bancos privados, 1 banco publico, 2 entidades financiera no bancarias y la agencia de segundo piso (pública)</a:t>
            </a:r>
          </a:p>
          <a:p>
            <a:pPr lvl="0"/>
            <a:r>
              <a:rPr lang="de-DE"/>
              <a:t>-unir esfuerzos para generar conocimiento</a:t>
            </a:r>
          </a:p>
          <a:p>
            <a:pPr lvl="0"/>
            <a:r>
              <a:rPr lang="de-DE"/>
              <a:t>-formalizar la iniciativa con una personeria juridica (concreta en 03/2016)</a:t>
            </a:r>
          </a:p>
          <a:p>
            <a:pPr lvl="0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45799F45-7D21-4450-B0D8-3647470E201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AC33CC-2313-4980-B01A-3A00E34A162E}" type="slidenum">
              <a:t>4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número de diapositiva 6">
            <a:extLst>
              <a:ext uri="{FF2B5EF4-FFF2-40B4-BE49-F238E27FC236}">
                <a16:creationId xmlns:a16="http://schemas.microsoft.com/office/drawing/2014/main" id="{9ABD70E4-1843-4980-9319-BC3B194A48B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9EBABD-F98E-489B-826A-BD634F797075}" type="slidenum">
              <a:t>4</a:t>
            </a:fld>
            <a:endParaRPr lang="de-DE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Marcador de imagen de diapositiva 1">
            <a:extLst>
              <a:ext uri="{FF2B5EF4-FFF2-40B4-BE49-F238E27FC236}">
                <a16:creationId xmlns:a16="http://schemas.microsoft.com/office/drawing/2014/main" id="{6A4C25BA-D6EC-46B8-AD9D-F7380E21FB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472C4"/>
          </a:solidFill>
          <a:ln w="12600">
            <a:solidFill>
              <a:srgbClr val="2F528F"/>
            </a:solidFill>
            <a:prstDash val="solid"/>
            <a:miter/>
          </a:ln>
        </p:spPr>
      </p:sp>
      <p:sp>
        <p:nvSpPr>
          <p:cNvPr id="5" name="Marcador de notas 2">
            <a:extLst>
              <a:ext uri="{FF2B5EF4-FFF2-40B4-BE49-F238E27FC236}">
                <a16:creationId xmlns:a16="http://schemas.microsoft.com/office/drawing/2014/main" id="{C2F39648-7C37-4D1F-8040-A44D5F753D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605311"/>
          </a:xfr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/>
          <a:p>
            <a:pPr lvl="0"/>
            <a:r>
              <a:rPr lang="de-DE"/>
              <a:t>-proceso de construccion de varios años, 1ra etapa incluir el tema en la agenda de discusion</a:t>
            </a:r>
          </a:p>
          <a:p>
            <a:pPr lvl="0"/>
            <a:r>
              <a:rPr lang="de-DE"/>
              <a:t>-trabajar para que nuevas entidades se sumaran a la iniciativa, hoy somos 16 entidades, 13 bancos privados, 1 banco publico, 1 entidad no financiera y la agencia de segundo piso</a:t>
            </a:r>
          </a:p>
          <a:p>
            <a:pPr lvl="0"/>
            <a:r>
              <a:rPr lang="de-DE"/>
              <a:t>-unir esfuerzos para generar conocimiento</a:t>
            </a:r>
          </a:p>
          <a:p>
            <a:pPr lvl="0"/>
            <a:r>
              <a:rPr lang="de-DE"/>
              <a:t>-formalizar la iniciativa con una personeria juridica (concreta en 03/2016)</a:t>
            </a:r>
          </a:p>
          <a:p>
            <a:pPr lvl="0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624E43D0-189A-42EA-85E9-B2E7A2885926}"/>
              </a:ext>
            </a:extLst>
          </p:cNvPr>
          <p:cNvSpPr txBox="1"/>
          <p:nvPr/>
        </p:nvSpPr>
        <p:spPr>
          <a:xfrm>
            <a:off x="4018376" y="9723052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77A39B-37E1-4930-9B7B-B24837F58C39}" type="slidenum">
              <a:t>5</a:t>
            </a:fld>
            <a:endParaRPr lang="es-ES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4A959CE9-FC5C-4852-81EE-4E43A53A4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77875"/>
            <a:ext cx="6818313" cy="383698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724C0699-FD60-4EC7-899D-60BD84FB1E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605311"/>
          </a:xfr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EFD01427-F28A-4AC8-BBB3-E053A0021510}"/>
              </a:ext>
            </a:extLst>
          </p:cNvPr>
          <p:cNvSpPr txBox="1"/>
          <p:nvPr/>
        </p:nvSpPr>
        <p:spPr>
          <a:xfrm>
            <a:off x="4018376" y="9723052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4DFA1A-C6F1-4672-8F0A-D49B620F1A1E}" type="slidenum">
              <a:t>6</a:t>
            </a:fld>
            <a:endParaRPr lang="es-ES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9C72A928-8E06-42A7-9ADE-1064BCD7A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77875"/>
            <a:ext cx="6818313" cy="383698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5007F558-BD20-44D3-BB5B-5C116D6251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605311"/>
          </a:xfr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AFCF8C21-C31F-4526-AF09-F2C783CB6A71}"/>
              </a:ext>
            </a:extLst>
          </p:cNvPr>
          <p:cNvSpPr txBox="1"/>
          <p:nvPr/>
        </p:nvSpPr>
        <p:spPr>
          <a:xfrm>
            <a:off x="4018376" y="9723052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2971AE-406B-44E8-8FC2-4D43B63D3835}" type="slidenum">
              <a:t>7</a:t>
            </a:fld>
            <a:endParaRPr lang="es-ES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0B87D047-8D95-4681-A35B-C774E7D74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77875"/>
            <a:ext cx="6818313" cy="383698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2963C7C0-F02F-40C8-9B98-F74BA7B7E4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605311"/>
          </a:xfr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8BB78663-E12E-4B2F-B9ED-B51248A59A7F}"/>
              </a:ext>
            </a:extLst>
          </p:cNvPr>
          <p:cNvSpPr txBox="1"/>
          <p:nvPr/>
        </p:nvSpPr>
        <p:spPr>
          <a:xfrm>
            <a:off x="4018376" y="9723052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C86718-A330-4C9C-AD96-46DAC600BD56}" type="slidenum">
              <a:t>8</a:t>
            </a:fld>
            <a:endParaRPr lang="es-ES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ADCC0A8C-7A84-4907-8570-182937AF5D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77875"/>
            <a:ext cx="6818313" cy="383698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A018FCA6-6AD6-480B-9EF3-C88B3B3F32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605311"/>
          </a:xfr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A6455975-45F5-422B-B15F-52B15B2F16BF}"/>
              </a:ext>
            </a:extLst>
          </p:cNvPr>
          <p:cNvSpPr txBox="1"/>
          <p:nvPr/>
        </p:nvSpPr>
        <p:spPr>
          <a:xfrm>
            <a:off x="4018376" y="9723052"/>
            <a:ext cx="3080897" cy="511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86840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26C625-A5EE-45EE-A436-1B738CBEC821}" type="slidenum">
              <a:t>9</a:t>
            </a:fld>
            <a:endParaRPr lang="es-ES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100B4B12-FF10-4F1B-946F-5672F613F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77875"/>
            <a:ext cx="6818313" cy="383698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1FC1E194-2C64-454B-912E-C21DF85965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58" y="4861352"/>
            <a:ext cx="5679347" cy="4605311"/>
          </a:xfr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4C64A-D52E-4E9B-BBAF-0DE4B98B19B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lang="es-ES" sz="6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C3EA54-D9C5-4FEB-9185-D0D1FF58CE4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buNone/>
              <a:defRPr lang="es-ES" sz="2400"/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DE7D76-430C-43EF-876B-49F69A8E86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559BEA1E-2504-416F-A0E9-56D26B8D83FE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2ADA4-00DB-42D2-B885-EC51E9C248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7A0203-62BB-41E2-BD61-B19E77D252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4C9EABD8-2FD5-4409-B392-84EE8B43045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36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01F8D-251D-4B9C-BEE3-8A618C060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4" y="365037"/>
            <a:ext cx="10515243" cy="1325157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1F6B39-AE06-424C-B633-75393AF9010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084" y="1825563"/>
            <a:ext cx="10515243" cy="4350962"/>
          </a:xfrm>
        </p:spPr>
        <p:txBody>
          <a:bodyPr vert="eaVert"/>
          <a:lstStyle>
            <a:lvl1pPr>
              <a:defRPr lang="es-ES"/>
            </a:lvl1pPr>
            <a:lvl2pPr>
              <a:defRPr lang="es-ES"/>
            </a:lvl2pPr>
            <a:lvl3pPr>
              <a:defRPr lang="es-ES"/>
            </a:lvl3pPr>
            <a:lvl4pPr>
              <a:defRPr lang="es-ES"/>
            </a:lvl4pPr>
            <a:lvl5pPr>
              <a:defRPr lang="es-ES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DD7AAF-BE91-4BF3-912E-E946106E50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ED086338-5FB9-4100-B188-716D5FB8D0E5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6387E4-33B2-4028-9D6C-54A4D778D2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BE8E1-E3E7-446A-93F5-353F58B19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1C033832-C890-4089-99D8-9DEFAB5A11E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13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84D01E-56F6-41B5-A90C-5806EAD44BB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8D0728-C016-43EF-8DF4-265E46F4E4B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 lang="es-ES"/>
            </a:lvl1pPr>
            <a:lvl2pPr>
              <a:defRPr lang="es-ES"/>
            </a:lvl2pPr>
            <a:lvl3pPr>
              <a:defRPr lang="es-ES"/>
            </a:lvl3pPr>
            <a:lvl4pPr>
              <a:defRPr lang="es-ES"/>
            </a:lvl4pPr>
            <a:lvl5pPr>
              <a:defRPr lang="es-ES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AB4C8E-1A3D-4382-8924-3B7CB3BE6B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66A5E996-DB10-42DC-91C2-19A61D19D89F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01BF9C-AC55-490C-B39B-49114E48A7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4ED542-EE9F-4107-B400-E684B7B1C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5BFAA880-C41A-4E64-835B-D264ECA4A34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124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EE9CE2-ABCD-4137-A910-739F6DA4E8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597EB9B8-1147-409D-9452-A7E03041BBA7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401DC4-53AD-4505-BE39-7B9EFD0C55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877961-90F5-4944-AC4F-D6FF2EF1BD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9AF5BAE0-782C-402D-9FEE-4D378C1A09E3}" type="slidenum">
              <a:t>‹Nº›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C9758B4-2855-40B5-969F-E97C328039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4" y="273597"/>
            <a:ext cx="10972443" cy="1144801"/>
          </a:xfrm>
        </p:spPr>
        <p:txBody>
          <a:bodyPr lIns="0" tIns="0" rIns="0" bIns="0" anchor="ctr" anchorCtr="1"/>
          <a:lstStyle>
            <a:lvl1pPr algn="ctr" hangingPunct="0">
              <a:defRPr lang="es-ES">
                <a:latin typeface="Arial" pitchFamily="18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D1DE1EB-A2AF-4D70-8696-E61F0C72BE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084" y="1825563"/>
            <a:ext cx="10515243" cy="4350962"/>
          </a:xfrm>
        </p:spPr>
        <p:txBody>
          <a:bodyPr/>
          <a:lstStyle>
            <a:lvl1pPr hangingPunct="0">
              <a:defRPr lang="es-ES" sz="3200">
                <a:latin typeface="Arial" pitchFamily="18"/>
              </a:defRPr>
            </a:lvl1pPr>
          </a:lstStyle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2354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40D044-6AF3-466C-BE78-DD7F5CAD6B7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lang="es-ES" sz="6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FAE0D4-F363-4C3B-BD13-4FA17306D82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8819B-708E-4B23-B391-DE4157D1C1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54D4FECE-DC5E-4D3D-B953-91628FDF4C35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3082A7-42F2-466B-9FFB-4FA827AEBC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8B056D-3E67-4C6D-A7B5-C7DB7073AB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3A6F9BF2-3430-42D9-BB5F-FE8157DFB66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199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8DC1D-8311-45BC-859B-E425199E63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4" y="365037"/>
            <a:ext cx="10515243" cy="1325157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AD524D-6676-4F95-B092-F7C7F4DF72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10972443" cy="45259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74F516-80D0-4242-94C3-D8631F8921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8232813A-092E-4F0E-B44F-004A18F6A2AA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30E54-AF7A-4694-B1BC-ACF214E12F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F5442C-5D61-4CC1-A723-7E6FA9DD7B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500FF43C-E873-4D64-9192-54A33E67918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4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A0EAE-0CE6-4867-AF41-D9768E4333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lang="es-ES" sz="6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6B7D64-7263-4482-8179-A2059BF0EC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A20F65-9CBE-4FE8-A9D0-886E98B5F7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003518E5-7C36-4DB2-B2D5-B6C6D785327E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A0CA22-8029-4DA6-9800-227246CC56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EA021B-EA24-47F0-9131-9BDAF07887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47992336-5805-429A-89A6-58C2ED21EE5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631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B95D-F170-4320-9EF0-76ADE9B76A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4" y="365037"/>
            <a:ext cx="10515243" cy="1325157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5DAD26-E295-4742-8F43-539DEFB5D1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3" y="1604964"/>
            <a:ext cx="54102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72F0A0-2FA7-4908-ACC7-2523152C0B1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604964"/>
            <a:ext cx="54102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52B64B-63C5-4426-A75E-6BD85BC5C2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C34AF53B-B131-4AAB-A2F5-A137F5E7E35D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964CDB-C9A5-4849-B9EA-F27CC13955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504D95-75AD-444A-B851-E24FFF2D4E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8D866134-3918-4BD0-8EA6-C6741C98CBD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68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641F8-B940-46D0-AC29-24A5E342EC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ABDF20-0463-4C70-B2C4-DBC8F03480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24B6B0-14FD-4166-AD47-6FBEB8E6D76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DCF610-1DD3-4EBC-8448-1C81A88D00F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50718C-009B-4C58-A2EC-D14FA90771B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83725E-2DF4-4C17-90BE-8E69D34FCB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D3021918-5F01-4671-AA51-9D9EB523340A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5E5595-BE25-4C7A-8056-186F66C6D1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45ED75-C798-4A52-9C7E-667829813D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ED5E47DD-2402-4568-B720-831747ED13A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849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45628-8071-4472-B376-C5E10433A8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4" y="365037"/>
            <a:ext cx="10515243" cy="1325157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58169C-EB81-4252-BC4D-96BD343C7B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0EC3545F-A1F2-4E2C-84E3-3709C3CB2E6D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11FA92-23F4-4712-B803-A408D4E6CB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E83CC1-6889-4AE4-99ED-B963806930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1302F53B-35CC-418A-8EE5-C101A7179B3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067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AB34AB3-1440-4DED-8DB0-FD5E70C614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EDBD7F6E-51E1-47E1-A25F-EED53AA0B445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02069B-E8DA-46A5-A97B-D6178E73B7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4CC9AE-3FB3-4504-AFBF-06D590B1B8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40A3911B-E533-4E57-B256-71F061716E2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80000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F28C7-495A-4E3F-9009-12911760EE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4" y="365037"/>
            <a:ext cx="10515243" cy="1325157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400AE8-CABB-4898-B919-CE72B4F55B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084" y="1825563"/>
            <a:ext cx="10515243" cy="4350962"/>
          </a:xfrm>
        </p:spPr>
        <p:txBody>
          <a:bodyPr/>
          <a:lstStyle>
            <a:lvl1pPr>
              <a:defRPr lang="es-ES"/>
            </a:lvl1pPr>
            <a:lvl2pPr>
              <a:defRPr lang="es-ES"/>
            </a:lvl2pPr>
            <a:lvl3pPr>
              <a:defRPr lang="es-ES"/>
            </a:lvl3pPr>
            <a:lvl4pPr>
              <a:defRPr lang="es-ES"/>
            </a:lvl4pPr>
            <a:lvl5pPr>
              <a:defRPr lang="es-ES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9B1888-6D3D-4281-BAF8-13C3EFF1E4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5A5FD871-4E1E-4DD1-B3E7-ECB48975B767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97C60D-BC65-4CC4-B1B2-BEDE1A65CF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8415FA-7B34-4C87-B435-A8B2F131F2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F8245909-3E97-4060-B898-840D82AC704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124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EDDFE-4BB4-4BF3-8D1C-382C72B1B4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lang="es-ES"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4DF816-D133-4937-A048-6695A44A07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BD886C-B08E-4A8E-95F4-2BB82ECF756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14246-6E5B-4581-96DB-50A52BBCBD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196A2937-5F50-4D20-8B84-0416950FB052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F9839D-F9EC-44AD-BAD9-05B6D06435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4EA555-D3DC-494A-9C1B-EB4E6195D7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9A40A252-CC10-4236-B792-8D833366D38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034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3AC73-982D-4454-AAE5-BE532E29D1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lang="es-ES"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13B634-7FA9-48E9-A970-3726260B09C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9320E5-E264-41EE-9C9D-18C66F4009D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D92BC2-AB44-4A0E-A9D2-B83633260D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A383598A-3CDC-4B10-AFBE-662BEDAAC2AE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77B7E6-42BB-4465-AA9A-3E2ACD6354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01EB29-095A-4D60-80C1-6186353A87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5463A107-C79C-496B-8138-C5AE410F705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380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579E2-AE89-44C9-A4EA-58A3D96743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4" y="365037"/>
            <a:ext cx="10515243" cy="1325157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D55D23-BEC3-449C-B3E5-2DAED228490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484" y="1604515"/>
            <a:ext cx="10972443" cy="452592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447D8-EE3A-4D55-98F5-540F32754E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F812ACC7-31B2-4AD9-ACFB-89D9DC240B09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1ACF5-AFA3-4454-95C7-D3D36B87CD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FCEA8D-C0BE-4AE6-BDD2-E9EDE8EA57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35D32C8C-7EAE-4D64-B3E9-045584176D1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392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EC10CF-C32D-4DB7-AC32-4E918F7CAF9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203" y="365129"/>
            <a:ext cx="2743200" cy="5765804"/>
          </a:xfrm>
        </p:spPr>
        <p:txBody>
          <a:bodyPr vert="eaVert"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86FB11-5997-49F1-BC30-D5BC7B3E70F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3" y="365129"/>
            <a:ext cx="8077196" cy="576580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8C9DC-0C37-4709-B293-4FA7139C75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70D68058-F1D0-4093-9857-027B73499F16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25D8E-AAB4-4826-BA36-7D7F3AE7E2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AC67CF-FAE5-443D-89C5-613A6937DD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C9769A89-6AD2-440A-A48F-F709B11C4BD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42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871FE-2782-4478-9193-B8A9ABCF34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lang="es-ES" sz="6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4BB257-374F-4362-AB56-7CEAB51710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buNone/>
              <a:defRPr lang="es-ES"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22C7C3-1D6A-4487-A4BA-9EDF0EE4D2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F246E601-9398-4678-AE65-1FB6C245FFDB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28C8FD-957D-4955-88E0-F402A64658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198B1B-D7A0-429E-B168-E0113A5C2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4FD2B88F-B434-404F-A62C-A2500929E64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75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1F65E-5AEF-4870-BE97-8A98114315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4" y="365037"/>
            <a:ext cx="10515243" cy="1325157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DDE9F4-8586-48C3-B570-D66F0CB896D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 lang="es-ES"/>
            </a:lvl1pPr>
            <a:lvl2pPr>
              <a:defRPr lang="es-ES"/>
            </a:lvl2pPr>
            <a:lvl3pPr>
              <a:defRPr lang="es-ES"/>
            </a:lvl3pPr>
            <a:lvl4pPr>
              <a:defRPr lang="es-ES"/>
            </a:lvl4pPr>
            <a:lvl5pPr>
              <a:defRPr lang="es-ES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BE1FBA-A9BF-4345-8299-C3DA9E618CD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 lang="es-ES"/>
            </a:lvl1pPr>
            <a:lvl2pPr>
              <a:defRPr lang="es-ES"/>
            </a:lvl2pPr>
            <a:lvl3pPr>
              <a:defRPr lang="es-ES"/>
            </a:lvl3pPr>
            <a:lvl4pPr>
              <a:defRPr lang="es-ES"/>
            </a:lvl4pPr>
            <a:lvl5pPr>
              <a:defRPr lang="es-ES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6C5ABB-8FF7-41A5-9A27-D2F2912365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8654E925-880D-4147-B0A5-A3219A2F7582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7C7631-37EE-4FEF-93BE-C95E52ECDE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801FDD-46F7-4796-AB6C-387EE422E6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DEC4CB6B-AC91-4157-8672-7AE34FE2F61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13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9C54D-15C1-4CDB-B714-8136322FDE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2CF77D-7A46-47C0-B1C3-C7771BAE6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buNone/>
              <a:defRPr lang="es-ES" sz="2400"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DFA02C-B504-4AA8-B602-1891A102053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 lang="es-ES"/>
            </a:lvl1pPr>
            <a:lvl2pPr>
              <a:defRPr lang="es-ES"/>
            </a:lvl2pPr>
            <a:lvl3pPr>
              <a:defRPr lang="es-ES"/>
            </a:lvl3pPr>
            <a:lvl4pPr>
              <a:defRPr lang="es-ES"/>
            </a:lvl4pPr>
            <a:lvl5pPr>
              <a:defRPr lang="es-ES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E00DAD-3DCC-4145-85CA-385BF41B7AF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buNone/>
              <a:defRPr lang="es-ES" sz="2400"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DE39BD-B8D9-455B-961D-80C64D830D3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 lang="es-ES"/>
            </a:lvl1pPr>
            <a:lvl2pPr>
              <a:defRPr lang="es-ES"/>
            </a:lvl2pPr>
            <a:lvl3pPr>
              <a:defRPr lang="es-ES"/>
            </a:lvl3pPr>
            <a:lvl4pPr>
              <a:defRPr lang="es-ES"/>
            </a:lvl4pPr>
            <a:lvl5pPr>
              <a:defRPr lang="es-ES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BF11A5C-CA29-490E-AFB6-88DD4DBCDC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ECF7D8AE-D5AD-4E27-95D0-173F7E30CFD6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2CF643-1C63-4B0C-83DF-FB762E1C45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669D61-8868-485A-87BE-40FFEAE3CB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BCFBC0A2-DBF4-420A-8D62-EDF4B3D6C16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66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6A31B-8B6E-439C-83E8-BCB8661839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4" y="365037"/>
            <a:ext cx="10515243" cy="1325157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3F2349-4099-4DDF-9B5D-B09FF28BD2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09BBEA9B-3F87-463E-9B6D-13FC2DDC6855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F097581-5158-4E1E-99D8-D0D61096A6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0349F0-65C3-45E2-9F59-11FA35824A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F065199C-1443-4400-BD71-4B6EC8AA458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233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301402-5C11-4470-B0E9-B65A5D6017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2F0BBE1C-A356-436B-A105-E2992431A4FE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9C5145-EBC1-4812-9378-99CCE356D2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733BC6-68B7-4979-BA3D-4509506E8A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141B118C-FB0C-4F88-8F3C-C58EAA8AB45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4771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25CDB-5439-4934-A548-7EA3627240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lang="es-ES"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FF2B6E-8792-46B9-8AE2-25F04670D7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lang="es-ES" sz="3200"/>
            </a:lvl1pPr>
            <a:lvl2pPr>
              <a:defRPr lang="es-ES"/>
            </a:lvl2pPr>
            <a:lvl3pPr>
              <a:defRPr lang="es-ES" sz="2400"/>
            </a:lvl3pPr>
            <a:lvl4pPr>
              <a:defRPr lang="es-ES" sz="2000"/>
            </a:lvl4pPr>
            <a:lvl5pPr>
              <a:defRPr lang="es-ES"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BBC329-E284-4173-B330-CBF95D14373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lang="es-ES"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66094E-E811-4E3F-91FE-548277213B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BCF74406-DE45-4993-B785-DAF3F9C796C2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653C0A-E1CA-46BD-996E-9C70FCBC3E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1BECCE-1D72-4D76-9102-4F226CBD28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2A762A4B-E080-48B9-B120-C34CAEB4E0D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54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B6AD4-8127-4C56-BC2D-1AB64E5976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lang="es-ES"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EE33E8-2B4F-4512-A5DA-D6E0528D7F4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buNone/>
              <a:defRPr lang="es-ES" sz="3200"/>
            </a:lvl1pPr>
          </a:lstStyle>
          <a:p>
            <a:pPr lvl="0"/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25ED0D-FDF4-4D70-9D83-F4610F3C131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lang="es-ES"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349703-BC1D-4D0A-9D7F-F39D07858E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0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B6B25279-FD11-4FAB-B7DA-784929591B61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EBB38C-FAF9-42B9-BF41-12151F8FF3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356515"/>
            <a:ext cx="4114443" cy="36468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D9BFDA-5C7C-4B50-B994-DBD37CA9B6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4" y="6356515"/>
            <a:ext cx="2742843" cy="364681"/>
          </a:xfrm>
        </p:spPr>
        <p:txBody>
          <a:bodyPr/>
          <a:lstStyle>
            <a:lvl1pPr>
              <a:defRPr/>
            </a:lvl1pPr>
          </a:lstStyle>
          <a:p>
            <a:pPr lvl="0"/>
            <a:fld id="{AAC57E7B-0B1A-48E9-AE85-872ECA29E44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59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E0EDC-BB45-4F9F-842C-F0117F3DDA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4" y="365037"/>
            <a:ext cx="10515243" cy="13251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es-MX"/>
              <a:t>Pulse para editar el formato del texto de títuloHaga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68989E-D2F9-4248-A91A-0286CAD115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084" y="1825563"/>
            <a:ext cx="10515243" cy="4350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es-MX"/>
              <a:t>Pulse para editar los formatos del texto del esquema</a:t>
            </a:r>
          </a:p>
          <a:p>
            <a:pPr lvl="1"/>
            <a:r>
              <a:rPr lang="es-MX"/>
              <a:t>Segundo nivel del esquema</a:t>
            </a:r>
          </a:p>
          <a:p>
            <a:pPr lvl="2"/>
            <a:r>
              <a:rPr lang="es-MX"/>
              <a:t>Tercer nivel del esquema</a:t>
            </a:r>
          </a:p>
          <a:p>
            <a:pPr lvl="3"/>
            <a:r>
              <a:rPr lang="es-MX"/>
              <a:t>Cuarto nivel del esquema</a:t>
            </a:r>
          </a:p>
          <a:p>
            <a:pPr lvl="4"/>
            <a:r>
              <a:rPr lang="es-MX"/>
              <a:t>Quinto nivel del esquema</a:t>
            </a:r>
          </a:p>
          <a:p>
            <a:pPr lvl="5"/>
            <a:r>
              <a:rPr lang="es-MX"/>
              <a:t>Sexto nivel del esquema</a:t>
            </a:r>
          </a:p>
          <a:p>
            <a:pPr lvl="6"/>
            <a:r>
              <a:rPr lang="es-MX"/>
              <a:t>Séptimo nivel del esquema</a:t>
            </a:r>
          </a:p>
          <a:p>
            <a:pPr lvl="7"/>
            <a:r>
              <a:rPr lang="es-MX"/>
              <a:t>Octavo nivel del esquema</a:t>
            </a:r>
          </a:p>
          <a:p>
            <a:pPr lvl="0"/>
            <a:r>
              <a:rPr lang="es-MX"/>
              <a:t>Noveno nivel del esquemaHaga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457E3C-3F03-4605-A7AD-169B73CDAB7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4" y="6356515"/>
            <a:ext cx="27428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F37B7BC-AFAB-421F-9EA0-4FF78FE4A070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BD4413-D0FB-4628-B437-7FBD089178D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5" y="6356515"/>
            <a:ext cx="41144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09A7F3-A462-468D-A28C-34DACC31016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484" y="6356515"/>
            <a:ext cx="27428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2DC38E9-2C5C-4B76-9C43-ED49200F87E8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MX" sz="4400" b="0" i="0" u="none" strike="noStrike" kern="1200" cap="none" spc="0" baseline="0">
          <a:solidFill>
            <a:srgbClr val="000000"/>
          </a:solidFill>
          <a:uFillTx/>
          <a:latin typeface="Calibri Light" pitchFamily="18"/>
          <a:ea typeface="Microsoft YaHei" pitchFamily="2"/>
          <a:cs typeface="Lucida Sans" pitchFamily="2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s-MX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Lucida Sans" pitchFamily="2"/>
        </a:defRPr>
      </a:lvl1pPr>
      <a:lvl2pPr marL="0" marR="0" lvl="1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es-MX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Lucida Sans" pitchFamily="2"/>
        </a:defRPr>
      </a:lvl2pPr>
      <a:lvl3pPr marL="0" marR="0" lvl="2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s-MX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Lucida Sans" pitchFamily="2"/>
        </a:defRPr>
      </a:lvl3pPr>
      <a:lvl4pPr marL="0" marR="0" lvl="3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es-MX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Lucida Sans" pitchFamily="2"/>
        </a:defRPr>
      </a:lvl4pPr>
      <a:lvl5pPr marL="0" marR="0" lvl="4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s-MX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Lucida Sans" pitchFamily="2"/>
        </a:defRPr>
      </a:lvl5pPr>
      <a:lvl6pPr marL="0" marR="0" lvl="5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s-MX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Lucida Sans" pitchFamily="2"/>
        </a:defRPr>
      </a:lvl6pPr>
      <a:lvl7pPr marL="0" marR="0" lvl="6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s-MX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Lucida Sans" pitchFamily="2"/>
        </a:defRPr>
      </a:lvl7pPr>
      <a:lvl8pPr marL="0" marR="0" lvl="7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s-MX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Lucida Sans" pitchFamily="2"/>
        </a:defRPr>
      </a:lvl8pPr>
      <a:lvl9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s-MX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Lucida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93F33-DCB9-45D7-AF10-1583AF45D6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4" y="365037"/>
            <a:ext cx="10515243" cy="13251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es-MX"/>
              <a:t>Pulse para editar el formato del texto de títuloHaga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710D32-DC2A-41B0-9F3B-B377367B585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4" y="6356515"/>
            <a:ext cx="27428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7108124-C313-4311-904E-DFBF1AF03BF6}" type="datetime1">
              <a:rPr lang="es-ES"/>
              <a:pPr lvl="0"/>
              <a:t>11/11/2020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730320-70DB-4635-A3CE-5606F3CDACC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5" y="6356515"/>
            <a:ext cx="41144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78E417D-82A1-4FA7-AC38-41840DD13DE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484" y="6356515"/>
            <a:ext cx="27428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AF4DBAD-FA7A-47F9-B174-796248FBBB7E}" type="slidenum">
              <a:t>‹Nº›</a:t>
            </a:fld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4BE9F01-0190-4A13-9FCA-2C8398F727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4" y="1604515"/>
            <a:ext cx="109724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MX" sz="4400" b="0" i="0" u="none" strike="noStrike" kern="1200" cap="none" spc="0" baseline="0">
          <a:solidFill>
            <a:srgbClr val="000000"/>
          </a:solidFill>
          <a:uFillTx/>
          <a:latin typeface="Calibri Light" pitchFamily="18"/>
          <a:ea typeface="Microsoft YaHei" pitchFamily="2"/>
          <a:cs typeface="Lucida Sans" pitchFamily="2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None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 /><Relationship Id="rId3" Type="http://schemas.openxmlformats.org/officeDocument/2006/relationships/image" Target="../media/image3.png" /><Relationship Id="rId7" Type="http://schemas.openxmlformats.org/officeDocument/2006/relationships/image" Target="../media/image28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9.xml" /><Relationship Id="rId6" Type="http://schemas.openxmlformats.org/officeDocument/2006/relationships/image" Target="../media/image27.png" /><Relationship Id="rId5" Type="http://schemas.openxmlformats.org/officeDocument/2006/relationships/image" Target="../media/image26.jpeg" /><Relationship Id="rId4" Type="http://schemas.openxmlformats.org/officeDocument/2006/relationships/image" Target="../media/image2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 /><Relationship Id="rId13" Type="http://schemas.openxmlformats.org/officeDocument/2006/relationships/image" Target="../media/image38.jpeg" /><Relationship Id="rId18" Type="http://schemas.openxmlformats.org/officeDocument/2006/relationships/image" Target="../media/image43.jpeg" /><Relationship Id="rId3" Type="http://schemas.openxmlformats.org/officeDocument/2006/relationships/image" Target="../media/image3.png" /><Relationship Id="rId21" Type="http://schemas.openxmlformats.org/officeDocument/2006/relationships/image" Target="../media/image46.jpeg" /><Relationship Id="rId7" Type="http://schemas.openxmlformats.org/officeDocument/2006/relationships/image" Target="../media/image32.jpeg" /><Relationship Id="rId12" Type="http://schemas.openxmlformats.org/officeDocument/2006/relationships/image" Target="../media/image37.jpeg" /><Relationship Id="rId17" Type="http://schemas.openxmlformats.org/officeDocument/2006/relationships/image" Target="../media/image42.jpeg" /><Relationship Id="rId2" Type="http://schemas.openxmlformats.org/officeDocument/2006/relationships/notesSlide" Target="../notesSlides/notesSlide11.xml" /><Relationship Id="rId16" Type="http://schemas.openxmlformats.org/officeDocument/2006/relationships/image" Target="../media/image41.jpeg" /><Relationship Id="rId20" Type="http://schemas.openxmlformats.org/officeDocument/2006/relationships/image" Target="../media/image45.jpeg" /><Relationship Id="rId1" Type="http://schemas.openxmlformats.org/officeDocument/2006/relationships/slideLayout" Target="../slideLayouts/slideLayout19.xml" /><Relationship Id="rId6" Type="http://schemas.openxmlformats.org/officeDocument/2006/relationships/image" Target="../media/image31.jpeg" /><Relationship Id="rId11" Type="http://schemas.openxmlformats.org/officeDocument/2006/relationships/image" Target="../media/image36.jpeg" /><Relationship Id="rId5" Type="http://schemas.openxmlformats.org/officeDocument/2006/relationships/image" Target="../media/image30.jpeg" /><Relationship Id="rId15" Type="http://schemas.openxmlformats.org/officeDocument/2006/relationships/image" Target="../media/image40.jpeg" /><Relationship Id="rId10" Type="http://schemas.openxmlformats.org/officeDocument/2006/relationships/image" Target="../media/image35.jpeg" /><Relationship Id="rId19" Type="http://schemas.openxmlformats.org/officeDocument/2006/relationships/image" Target="../media/image44.jpeg" /><Relationship Id="rId4" Type="http://schemas.openxmlformats.org/officeDocument/2006/relationships/image" Target="../media/image2.png" /><Relationship Id="rId9" Type="http://schemas.openxmlformats.org/officeDocument/2006/relationships/image" Target="../media/image34.jpeg" /><Relationship Id="rId14" Type="http://schemas.openxmlformats.org/officeDocument/2006/relationships/image" Target="../media/image39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9.xml" /><Relationship Id="rId5" Type="http://schemas.openxmlformats.org/officeDocument/2006/relationships/image" Target="../media/image47.png" /><Relationship Id="rId4" Type="http://schemas.openxmlformats.org/officeDocument/2006/relationships/image" Target="../media/image2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9.xml" /><Relationship Id="rId4" Type="http://schemas.openxmlformats.org/officeDocument/2006/relationships/image" Target="../media/image2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9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3" Type="http://schemas.openxmlformats.org/officeDocument/2006/relationships/image" Target="../media/image2.png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jpeg" /><Relationship Id="rId5" Type="http://schemas.openxmlformats.org/officeDocument/2006/relationships/image" Target="../media/image1.png" /><Relationship Id="rId4" Type="http://schemas.openxmlformats.org/officeDocument/2006/relationships/image" Target="../media/image3.png" /><Relationship Id="rId9" Type="http://schemas.openxmlformats.org/officeDocument/2006/relationships/image" Target="../media/image7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3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1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9.xml" /><Relationship Id="rId4" Type="http://schemas.openxmlformats.org/officeDocument/2006/relationships/image" Target="../media/image15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9.xml" /><Relationship Id="rId5" Type="http://schemas.openxmlformats.org/officeDocument/2006/relationships/image" Target="../media/image16.png" /><Relationship Id="rId4" Type="http://schemas.openxmlformats.org/officeDocument/2006/relationships/image" Target="../media/image2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 /><Relationship Id="rId3" Type="http://schemas.openxmlformats.org/officeDocument/2006/relationships/image" Target="../media/image3.png" /><Relationship Id="rId7" Type="http://schemas.openxmlformats.org/officeDocument/2006/relationships/image" Target="../media/image19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9.xml" /><Relationship Id="rId6" Type="http://schemas.openxmlformats.org/officeDocument/2006/relationships/image" Target="../media/image18.jpeg" /><Relationship Id="rId5" Type="http://schemas.openxmlformats.org/officeDocument/2006/relationships/image" Target="../media/image17.jpeg" /><Relationship Id="rId4" Type="http://schemas.openxmlformats.org/officeDocument/2006/relationships/image" Target="../media/image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9.xml" /><Relationship Id="rId6" Type="http://schemas.openxmlformats.org/officeDocument/2006/relationships/image" Target="../media/image22.jpeg" /><Relationship Id="rId5" Type="http://schemas.openxmlformats.org/officeDocument/2006/relationships/image" Target="../media/image21.jpeg" /><Relationship Id="rId4" Type="http://schemas.openxmlformats.org/officeDocument/2006/relationships/image" Target="../media/image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25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9.xml" /><Relationship Id="rId6" Type="http://schemas.openxmlformats.org/officeDocument/2006/relationships/image" Target="../media/image24.jpeg" /><Relationship Id="rId5" Type="http://schemas.openxmlformats.org/officeDocument/2006/relationships/image" Target="../media/image23.jpeg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353FD73E-DA7F-40B9-9D24-A410D91B767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5356" y="0"/>
            <a:ext cx="6033595" cy="3016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6">
            <a:extLst>
              <a:ext uri="{FF2B5EF4-FFF2-40B4-BE49-F238E27FC236}">
                <a16:creationId xmlns:a16="http://schemas.microsoft.com/office/drawing/2014/main" id="{CC92155D-484B-413C-9060-8458464313A3}"/>
              </a:ext>
            </a:extLst>
          </p:cNvPr>
          <p:cNvSpPr/>
          <p:nvPr/>
        </p:nvSpPr>
        <p:spPr>
          <a:xfrm>
            <a:off x="1004761" y="4607999"/>
            <a:ext cx="10515243" cy="132515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200" b="0" i="0" u="none" strike="noStrike" kern="1200" cap="none" spc="0" baseline="0">
              <a:solidFill>
                <a:srgbClr val="000000"/>
              </a:solidFill>
              <a:uFillTx/>
              <a:latin typeface="Calibri Light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4" name="Imagen 2">
            <a:extLst>
              <a:ext uri="{FF2B5EF4-FFF2-40B4-BE49-F238E27FC236}">
                <a16:creationId xmlns:a16="http://schemas.microsoft.com/office/drawing/2014/main" id="{0992601B-87EC-4349-B738-858FD1B8020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912425" y="0"/>
            <a:ext cx="2279334" cy="68576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6">
            <a:extLst>
              <a:ext uri="{FF2B5EF4-FFF2-40B4-BE49-F238E27FC236}">
                <a16:creationId xmlns:a16="http://schemas.microsoft.com/office/drawing/2014/main" id="{8045E11A-94F2-40F4-B392-11B735D24483}"/>
              </a:ext>
            </a:extLst>
          </p:cNvPr>
          <p:cNvSpPr/>
          <p:nvPr/>
        </p:nvSpPr>
        <p:spPr>
          <a:xfrm>
            <a:off x="695401" y="2924946"/>
            <a:ext cx="8208907" cy="7200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4000" b="1" i="0" u="none" strike="noStrike" kern="1200" cap="none" spc="0" baseline="0">
              <a:solidFill>
                <a:srgbClr val="000000"/>
              </a:solidFill>
              <a:uFillTx/>
              <a:latin typeface="Calibri Light" pitchFamily="18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600" b="1" i="0" u="none" strike="noStrike" kern="0" cap="none" spc="0" baseline="0">
                <a:solidFill>
                  <a:srgbClr val="215968"/>
                </a:solidFill>
                <a:uFillTx/>
                <a:latin typeface="Calibri Light" pitchFamily="18"/>
                <a:ea typeface="Microsoft YaHei" pitchFamily="2"/>
                <a:cs typeface="Lucida Sans" pitchFamily="2"/>
              </a:rPr>
              <a:t>“La Experiencia de la Mesa de Finanzas Sostenibles del Paraguay”</a:t>
            </a:r>
            <a:endParaRPr lang="es-ES" sz="3600" b="1" i="0" u="none" strike="noStrike" kern="1200" cap="none" spc="0" baseline="0">
              <a:solidFill>
                <a:srgbClr val="215968"/>
              </a:solidFill>
              <a:uFillTx/>
              <a:latin typeface="Calibri Light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Título 6">
            <a:extLst>
              <a:ext uri="{FF2B5EF4-FFF2-40B4-BE49-F238E27FC236}">
                <a16:creationId xmlns:a16="http://schemas.microsoft.com/office/drawing/2014/main" id="{A9DB9C2E-C2C9-4D07-8E3C-827F26EABB63}"/>
              </a:ext>
            </a:extLst>
          </p:cNvPr>
          <p:cNvSpPr/>
          <p:nvPr/>
        </p:nvSpPr>
        <p:spPr>
          <a:xfrm>
            <a:off x="1319790" y="4862477"/>
            <a:ext cx="7920880" cy="129614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4000" b="1" i="0" u="none" strike="noStrike" kern="1200" cap="none" spc="0" baseline="0">
              <a:solidFill>
                <a:srgbClr val="000000"/>
              </a:solidFill>
              <a:uFillTx/>
              <a:latin typeface="Calibri Light" pitchFamily="18"/>
              <a:ea typeface="Microsoft YaHei" pitchFamily="2"/>
              <a:cs typeface="Lucida Sans" pitchFamily="2"/>
            </a:endParaRPr>
          </a:p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600" b="1" i="0" u="none" strike="noStrike" kern="0" cap="none" spc="0" baseline="0">
                <a:solidFill>
                  <a:srgbClr val="215968"/>
                </a:solidFill>
                <a:uFillTx/>
                <a:latin typeface="Calibri Light" pitchFamily="18"/>
                <a:ea typeface="Microsoft YaHei" pitchFamily="2"/>
                <a:cs typeface="Lucida Sans" pitchFamily="2"/>
              </a:rPr>
              <a:t>Luis Mercado</a:t>
            </a:r>
          </a:p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600" b="0" i="0" u="none" strike="noStrike" kern="0" cap="none" spc="0" baseline="0">
                <a:solidFill>
                  <a:srgbClr val="215968"/>
                </a:solidFill>
                <a:uFillTx/>
                <a:latin typeface="Calibri Light" pitchFamily="18"/>
                <a:ea typeface="Microsoft YaHei" pitchFamily="2"/>
                <a:cs typeface="Lucida Sans" pitchFamily="2"/>
              </a:rPr>
              <a:t>Miembro de la Junta Directiva</a:t>
            </a:r>
          </a:p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600" b="0" i="0" u="none" strike="noStrike" kern="0" cap="none" spc="0" baseline="0">
                <a:solidFill>
                  <a:srgbClr val="215968"/>
                </a:solidFill>
                <a:uFillTx/>
                <a:latin typeface="Calibri Light" pitchFamily="18"/>
                <a:ea typeface="Microsoft YaHei" pitchFamily="2"/>
                <a:cs typeface="Lucida Sans" pitchFamily="2"/>
              </a:rPr>
              <a:t>Noviembre 2020</a:t>
            </a:r>
            <a:endParaRPr lang="es-ES" sz="3600" b="0" i="0" u="none" strike="noStrike" kern="1200" cap="none" spc="0" baseline="0">
              <a:solidFill>
                <a:srgbClr val="215968"/>
              </a:solidFill>
              <a:uFillTx/>
              <a:latin typeface="Calibri Light" pitchFamily="18"/>
              <a:ea typeface="Microsoft YaHei" pitchFamily="2"/>
              <a:cs typeface="Lucida Sans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3600" b="1" i="0" u="none" strike="noStrike" kern="1200" cap="none" spc="0" baseline="0">
              <a:solidFill>
                <a:srgbClr val="215968"/>
              </a:solidFill>
              <a:uFillTx/>
              <a:latin typeface="Calibri Light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>
            <a:extLst>
              <a:ext uri="{FF2B5EF4-FFF2-40B4-BE49-F238E27FC236}">
                <a16:creationId xmlns:a16="http://schemas.microsoft.com/office/drawing/2014/main" id="{880A218B-33AE-48D7-A5DC-7FE213993C8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5437" y="-171404"/>
            <a:ext cx="792720" cy="14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1">
            <a:extLst>
              <a:ext uri="{FF2B5EF4-FFF2-40B4-BE49-F238E27FC236}">
                <a16:creationId xmlns:a16="http://schemas.microsoft.com/office/drawing/2014/main" id="{6EDC1B16-B87B-41A2-B141-2F555EDBADD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920532" y="0"/>
            <a:ext cx="1271226" cy="68576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95194FB-8CE5-4332-B173-94247C2BD3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55996" y="359999"/>
            <a:ext cx="8280001" cy="836749"/>
          </a:xfrm>
        </p:spPr>
        <p:txBody>
          <a:bodyPr/>
          <a:lstStyle/>
          <a:p>
            <a:pPr lvl="0"/>
            <a:r>
              <a:rPr lang="es-MX" sz="4000" b="1">
                <a:latin typeface="Calibri" pitchFamily="18"/>
              </a:rPr>
              <a:t>Nuestras Acciones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F9AC6D63-77A2-460D-80D9-0428E121AB1E}"/>
              </a:ext>
            </a:extLst>
          </p:cNvPr>
          <p:cNvSpPr/>
          <p:nvPr/>
        </p:nvSpPr>
        <p:spPr>
          <a:xfrm>
            <a:off x="479374" y="1268757"/>
            <a:ext cx="10104595" cy="49685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  <a:effectLst>
            <a:outerShdw dist="38103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Impulsar actividades que promuevan las oportunidades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de las finanzas sostenibles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Ser miembro de proyectos e iniciativas de actores locales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y de organismos internacionales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3259799" marR="0" lvl="6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Ser una entidad de referencia  y contribuir con otras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				iniciativas similares en la región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6" name="Grafik 8" descr="IMG_3257.JPG">
            <a:extLst>
              <a:ext uri="{FF2B5EF4-FFF2-40B4-BE49-F238E27FC236}">
                <a16:creationId xmlns:a16="http://schemas.microsoft.com/office/drawing/2014/main" id="{9E8F3BCE-BD72-4EFA-8E12-14968ACC6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164" y="1412775"/>
            <a:ext cx="2494620" cy="157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10" descr="logo.png">
            <a:extLst>
              <a:ext uri="{FF2B5EF4-FFF2-40B4-BE49-F238E27FC236}">
                <a16:creationId xmlns:a16="http://schemas.microsoft.com/office/drawing/2014/main" id="{415E83C0-3925-490A-8188-5370AA824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6362" y="3284982"/>
            <a:ext cx="1152125" cy="136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11" descr="Logo proyecto paisajes verds.png 2.jpg">
            <a:extLst>
              <a:ext uri="{FF2B5EF4-FFF2-40B4-BE49-F238E27FC236}">
                <a16:creationId xmlns:a16="http://schemas.microsoft.com/office/drawing/2014/main" id="{48D50860-EE1C-468E-B464-3E1444EAB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8083" y="3501009"/>
            <a:ext cx="2376260" cy="122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11" descr="Foto Sao Paulo.jpg">
            <a:extLst>
              <a:ext uri="{FF2B5EF4-FFF2-40B4-BE49-F238E27FC236}">
                <a16:creationId xmlns:a16="http://schemas.microsoft.com/office/drawing/2014/main" id="{AFCEFF4B-EF9B-412B-8092-C12A104511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5482" y="4077071"/>
            <a:ext cx="2016233" cy="2016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>
            <a:extLst>
              <a:ext uri="{FF2B5EF4-FFF2-40B4-BE49-F238E27FC236}">
                <a16:creationId xmlns:a16="http://schemas.microsoft.com/office/drawing/2014/main" id="{C165B28D-32C3-4D95-BD24-50594B8DD89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5437" y="-171404"/>
            <a:ext cx="792720" cy="14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1">
            <a:extLst>
              <a:ext uri="{FF2B5EF4-FFF2-40B4-BE49-F238E27FC236}">
                <a16:creationId xmlns:a16="http://schemas.microsoft.com/office/drawing/2014/main" id="{29C83D37-0F33-4B9D-8B54-E806CC2DE06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920532" y="0"/>
            <a:ext cx="1271226" cy="68576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7514073-82B3-4D8C-94C4-093DE578FB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55996" y="359999"/>
            <a:ext cx="8280001" cy="836749"/>
          </a:xfrm>
        </p:spPr>
        <p:txBody>
          <a:bodyPr/>
          <a:lstStyle/>
          <a:p>
            <a:pPr lvl="0"/>
            <a:r>
              <a:rPr lang="es-MX" sz="4000" b="1">
                <a:latin typeface="Calibri" pitchFamily="18"/>
              </a:rPr>
              <a:t>    Nuestros Aliados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4BEF2D1B-BA78-46BF-A197-686B1B4C5187}"/>
              </a:ext>
            </a:extLst>
          </p:cNvPr>
          <p:cNvSpPr/>
          <p:nvPr/>
        </p:nvSpPr>
        <p:spPr>
          <a:xfrm>
            <a:off x="240962" y="1313425"/>
            <a:ext cx="10513167" cy="51845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  <a:effectLst>
            <a:outerShdw dist="38103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Organismos internacionales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Organismos nacionales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6" name="Grafik 7" descr="FMO">
            <a:extLst>
              <a:ext uri="{FF2B5EF4-FFF2-40B4-BE49-F238E27FC236}">
                <a16:creationId xmlns:a16="http://schemas.microsoft.com/office/drawing/2014/main" id="{347D4228-43E5-44BB-B08B-4EE0F441C0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7365" y="1916829"/>
            <a:ext cx="1152125" cy="1224134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7" name="Grafik 8" descr="BID">
            <a:extLst>
              <a:ext uri="{FF2B5EF4-FFF2-40B4-BE49-F238E27FC236}">
                <a16:creationId xmlns:a16="http://schemas.microsoft.com/office/drawing/2014/main" id="{96C8A029-BD1F-47CA-9106-9CF195C79C4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3508" y="2348883"/>
            <a:ext cx="1152125" cy="1228935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8" name="Grafik 9" descr="IFC">
            <a:extLst>
              <a:ext uri="{FF2B5EF4-FFF2-40B4-BE49-F238E27FC236}">
                <a16:creationId xmlns:a16="http://schemas.microsoft.com/office/drawing/2014/main" id="{B65055FC-2FE6-4F28-9BAC-5BCCF5A4632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999652" y="1844820"/>
            <a:ext cx="1224134" cy="1224134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9" name="Grafik 12" descr="OIKO CREDIT">
            <a:extLst>
              <a:ext uri="{FF2B5EF4-FFF2-40B4-BE49-F238E27FC236}">
                <a16:creationId xmlns:a16="http://schemas.microsoft.com/office/drawing/2014/main" id="{0268C532-9A18-48B7-A317-FCD51A90D92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439814" y="2348883"/>
            <a:ext cx="1152125" cy="1228935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10" name="Grafik 13" descr="PNUD">
            <a:extLst>
              <a:ext uri="{FF2B5EF4-FFF2-40B4-BE49-F238E27FC236}">
                <a16:creationId xmlns:a16="http://schemas.microsoft.com/office/drawing/2014/main" id="{5CE977DF-A6D5-4B2B-A183-FB1D7209AE6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735958" y="1844820"/>
            <a:ext cx="1092415" cy="1201658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11" name="Grafik 14" descr="UNEP">
            <a:extLst>
              <a:ext uri="{FF2B5EF4-FFF2-40B4-BE49-F238E27FC236}">
                <a16:creationId xmlns:a16="http://schemas.microsoft.com/office/drawing/2014/main" id="{F30E7D59-C4D4-4B8A-B61C-152334F6ED4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032101" y="2276874"/>
            <a:ext cx="1093631" cy="1228935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12" name="Grafik 15" descr="WRI">
            <a:extLst>
              <a:ext uri="{FF2B5EF4-FFF2-40B4-BE49-F238E27FC236}">
                <a16:creationId xmlns:a16="http://schemas.microsoft.com/office/drawing/2014/main" id="{59221F16-595B-488B-9F85-4E935A2BDA5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256236" y="1844820"/>
            <a:ext cx="1174592" cy="1174592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13" name="Grafik 16" descr="TNC">
            <a:extLst>
              <a:ext uri="{FF2B5EF4-FFF2-40B4-BE49-F238E27FC236}">
                <a16:creationId xmlns:a16="http://schemas.microsoft.com/office/drawing/2014/main" id="{0513082E-EA8A-464F-B38B-E56796A61F2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552380" y="2276874"/>
            <a:ext cx="1152125" cy="1228935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14" name="Grafik 17" descr="MADES">
            <a:extLst>
              <a:ext uri="{FF2B5EF4-FFF2-40B4-BE49-F238E27FC236}">
                <a16:creationId xmlns:a16="http://schemas.microsoft.com/office/drawing/2014/main" id="{0D85DFCE-25DB-4DFA-81CB-DFC50BCFF8A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07365" y="4725143"/>
            <a:ext cx="1024100" cy="1024100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15" name="Grafik 18" descr="INFONA">
            <a:extLst>
              <a:ext uri="{FF2B5EF4-FFF2-40B4-BE49-F238E27FC236}">
                <a16:creationId xmlns:a16="http://schemas.microsoft.com/office/drawing/2014/main" id="{352D7E81-457F-45A5-B529-E9841E2D613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87491" y="4725143"/>
            <a:ext cx="1024100" cy="1024100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16" name="Picture 2" descr="MPCS">
            <a:extLst>
              <a:ext uri="{FF2B5EF4-FFF2-40B4-BE49-F238E27FC236}">
                <a16:creationId xmlns:a16="http://schemas.microsoft.com/office/drawing/2014/main" id="{4BC30733-2B1A-4142-9ED7-1EC599DF0B5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711625" y="4725143"/>
            <a:ext cx="1024100" cy="1024100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17" name="Grafik 19" descr="WWF Paraguay">
            <a:extLst>
              <a:ext uri="{FF2B5EF4-FFF2-40B4-BE49-F238E27FC236}">
                <a16:creationId xmlns:a16="http://schemas.microsoft.com/office/drawing/2014/main" id="{D417B81E-4B81-4BE6-9A1F-E0DD104D72D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3791742" y="4725143"/>
            <a:ext cx="1024100" cy="1024100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18" name="Grafik 20" descr="Alianza para el Desarrollo Sostenible">
            <a:extLst>
              <a:ext uri="{FF2B5EF4-FFF2-40B4-BE49-F238E27FC236}">
                <a16:creationId xmlns:a16="http://schemas.microsoft.com/office/drawing/2014/main" id="{690A5E27-6A93-4D4B-AD82-172EDDC199B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5015877" y="4725143"/>
            <a:ext cx="955822" cy="1024100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19" name="Grafik 21" descr="UNICOOP">
            <a:extLst>
              <a:ext uri="{FF2B5EF4-FFF2-40B4-BE49-F238E27FC236}">
                <a16:creationId xmlns:a16="http://schemas.microsoft.com/office/drawing/2014/main" id="{1CBEB824-B7D9-4FE8-8E82-29C81F5A2E3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6096003" y="4725143"/>
            <a:ext cx="1024100" cy="1024100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20" name="Grafik 22" descr="CNV">
            <a:extLst>
              <a:ext uri="{FF2B5EF4-FFF2-40B4-BE49-F238E27FC236}">
                <a16:creationId xmlns:a16="http://schemas.microsoft.com/office/drawing/2014/main" id="{0F37627F-DAB6-49E3-82FC-40BBAFCDC835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7320137" y="4725143"/>
            <a:ext cx="1024100" cy="1024100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21" name="Grafik 23" descr="Bolsa de Valores">
            <a:extLst>
              <a:ext uri="{FF2B5EF4-FFF2-40B4-BE49-F238E27FC236}">
                <a16:creationId xmlns:a16="http://schemas.microsoft.com/office/drawing/2014/main" id="{CA04029E-143F-44F3-BA01-7EA8B6526BD0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8472263" y="4725143"/>
            <a:ext cx="1024100" cy="1024100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22" name="Grafik 24" descr="FECOPROD">
            <a:extLst>
              <a:ext uri="{FF2B5EF4-FFF2-40B4-BE49-F238E27FC236}">
                <a16:creationId xmlns:a16="http://schemas.microsoft.com/office/drawing/2014/main" id="{8FB97842-0A2C-489F-9BEB-1A7FFA56276A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9624389" y="4725143"/>
            <a:ext cx="1024100" cy="1024100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>
            <a:extLst>
              <a:ext uri="{FF2B5EF4-FFF2-40B4-BE49-F238E27FC236}">
                <a16:creationId xmlns:a16="http://schemas.microsoft.com/office/drawing/2014/main" id="{3276F1BE-EA7C-4644-86D0-50BFE94902E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5356" y="-171404"/>
            <a:ext cx="864720" cy="14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1">
            <a:extLst>
              <a:ext uri="{FF2B5EF4-FFF2-40B4-BE49-F238E27FC236}">
                <a16:creationId xmlns:a16="http://schemas.microsoft.com/office/drawing/2014/main" id="{72784F79-1A2A-4C0A-8048-10AAA56703B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776524" y="0"/>
            <a:ext cx="1415235" cy="68576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2DA385F-6BFA-4112-9FF6-0441AD14FC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43473" y="476667"/>
            <a:ext cx="8928987" cy="685214"/>
          </a:xfrm>
        </p:spPr>
        <p:txBody>
          <a:bodyPr/>
          <a:lstStyle/>
          <a:p>
            <a:pPr lvl="0"/>
            <a:r>
              <a:rPr lang="es-MX" sz="4000" b="1">
                <a:latin typeface="Calibri" pitchFamily="34"/>
                <a:cs typeface="Arial" pitchFamily="34"/>
              </a:rPr>
              <a:t>Lineamientos estrátegicos 2020-2022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916199F-FFBB-4561-901C-122B1279D7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3392" y="1340766"/>
            <a:ext cx="9505059" cy="5184574"/>
          </a:xfrm>
          <a:solidFill>
            <a:srgbClr val="D9D9D9"/>
          </a:solidFill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s-PY" sz="2800">
                <a:latin typeface="Calibri"/>
              </a:rPr>
              <a:t>1. Compromiso con el Desarrollo Sostenible</a:t>
            </a:r>
            <a:br>
              <a:rPr lang="es-PY" sz="2800">
                <a:latin typeface="Calibri"/>
              </a:rPr>
            </a:br>
            <a:r>
              <a:rPr lang="es-PY" sz="2800">
                <a:latin typeface="Calibri"/>
              </a:rPr>
              <a:t>2. Productos Financieros  Verdes</a:t>
            </a:r>
            <a:br>
              <a:rPr lang="es-PY" sz="2800">
                <a:latin typeface="Calibri"/>
              </a:rPr>
            </a:br>
            <a:r>
              <a:rPr lang="es-PY" sz="2800">
                <a:latin typeface="Calibri"/>
              </a:rPr>
              <a:t>3. Comunicación Institucional</a:t>
            </a:r>
            <a:br>
              <a:rPr lang="es-PY" sz="2800">
                <a:latin typeface="Calibri"/>
              </a:rPr>
            </a:br>
            <a:r>
              <a:rPr lang="es-PY" sz="2800">
                <a:latin typeface="Calibri"/>
              </a:rPr>
              <a:t>4. Infraestructura y Recursos</a:t>
            </a:r>
            <a:br>
              <a:rPr lang="es-PY" sz="2800">
                <a:latin typeface="Calibri"/>
              </a:rPr>
            </a:br>
            <a:r>
              <a:rPr lang="es-PY" sz="2800">
                <a:latin typeface="Calibri"/>
              </a:rPr>
              <a:t>5. Gobernanza y Articulación</a:t>
            </a:r>
            <a:br>
              <a:rPr lang="es-PY" sz="2800">
                <a:latin typeface="Calibri"/>
              </a:rPr>
            </a:br>
            <a:r>
              <a:rPr lang="es-PY" sz="2800">
                <a:latin typeface="Calibri"/>
              </a:rPr>
              <a:t>6. Calidad en la Gestión</a:t>
            </a:r>
            <a:br>
              <a:rPr lang="es-PY" sz="2800">
                <a:latin typeface="Calibri"/>
              </a:rPr>
            </a:br>
            <a:r>
              <a:rPr lang="es-PY" sz="2800">
                <a:latin typeface="Calibri"/>
              </a:rPr>
              <a:t>7. Intercambio de experiencias</a:t>
            </a:r>
            <a:br>
              <a:rPr lang="es-PY" sz="3200">
                <a:latin typeface="Calibri"/>
              </a:rPr>
            </a:br>
            <a:br>
              <a:rPr lang="es-PY" sz="3200">
                <a:latin typeface="Calibri"/>
              </a:rPr>
            </a:br>
            <a:endParaRPr lang="es-MX" sz="3200">
              <a:latin typeface="Calibri"/>
            </a:endParaRPr>
          </a:p>
        </p:txBody>
      </p:sp>
      <p:pic>
        <p:nvPicPr>
          <p:cNvPr id="6" name="Grafik 7" descr="ODS 17.png">
            <a:extLst>
              <a:ext uri="{FF2B5EF4-FFF2-40B4-BE49-F238E27FC236}">
                <a16:creationId xmlns:a16="http://schemas.microsoft.com/office/drawing/2014/main" id="{A5651300-E156-46E5-934C-309BF86A6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0" y="2780928"/>
            <a:ext cx="2204865" cy="220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>
            <a:extLst>
              <a:ext uri="{FF2B5EF4-FFF2-40B4-BE49-F238E27FC236}">
                <a16:creationId xmlns:a16="http://schemas.microsoft.com/office/drawing/2014/main" id="{E8D7A356-D9A4-4291-8FB4-545EE63702F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9374" y="-387422"/>
            <a:ext cx="721031" cy="122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1">
            <a:extLst>
              <a:ext uri="{FF2B5EF4-FFF2-40B4-BE49-F238E27FC236}">
                <a16:creationId xmlns:a16="http://schemas.microsoft.com/office/drawing/2014/main" id="{3FB6A112-6817-4CF7-AAAF-3BB74243DAD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632506" y="0"/>
            <a:ext cx="1559253" cy="68576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ACBEDB0-A9F6-41BB-907D-F1C9565EED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71464" y="188640"/>
            <a:ext cx="9073005" cy="792089"/>
          </a:xfrm>
        </p:spPr>
        <p:txBody>
          <a:bodyPr/>
          <a:lstStyle/>
          <a:p>
            <a:pPr lvl="0"/>
            <a:r>
              <a:rPr lang="es-MX" sz="3600" b="1">
                <a:latin typeface="Calibri" pitchFamily="34"/>
                <a:cs typeface="Arial" pitchFamily="34"/>
              </a:rPr>
              <a:t>Las Oportunidades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94C0A04C-C526-4D88-94DB-F6D0C9430E2B}"/>
              </a:ext>
            </a:extLst>
          </p:cNvPr>
          <p:cNvSpPr/>
          <p:nvPr/>
        </p:nvSpPr>
        <p:spPr>
          <a:xfrm>
            <a:off x="263356" y="836712"/>
            <a:ext cx="10153131" cy="561661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  <a:effectLst>
            <a:outerShdw dist="38103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Paraguay ha creado el marco necesario para la emisión de bonos, a partir de aqui necesitamos:</a:t>
            </a:r>
          </a:p>
          <a:p>
            <a:pPr marL="516599" marR="0" lvl="0" indent="0" algn="l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Que las entidades financieras reconozcan la oportunidad real de negocio</a:t>
            </a:r>
          </a:p>
          <a:p>
            <a:pPr marL="516599" marR="0" lvl="0" indent="0" algn="l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Que incluyan los principios del desarrollo sostenible en sus lineamientos estratégicos, para que:</a:t>
            </a:r>
          </a:p>
          <a:p>
            <a:pPr marL="516599" marR="0" lvl="0" indent="0" algn="l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Se desarrollen los primeros productos financieros verdes, sostenibles y se emitan los primeros bonos ODS en el país</a:t>
            </a:r>
          </a:p>
          <a:p>
            <a:pPr marL="516599" marR="0" lvl="0" indent="0" algn="l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8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8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8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8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1">
            <a:extLst>
              <a:ext uri="{FF2B5EF4-FFF2-40B4-BE49-F238E27FC236}">
                <a16:creationId xmlns:a16="http://schemas.microsoft.com/office/drawing/2014/main" id="{0D80A5D5-4818-4D44-8423-78B6E449CD5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013">
            <a:off x="5298692" y="-35296"/>
            <a:ext cx="1594795" cy="121917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84670E1-549D-4E56-B42C-40762CE9B5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7704" y="5628534"/>
            <a:ext cx="6096003" cy="864098"/>
          </a:xfrm>
        </p:spPr>
        <p:txBody>
          <a:bodyPr anchorCtr="1"/>
          <a:lstStyle/>
          <a:p>
            <a:pPr lvl="0" algn="ctr"/>
            <a:r>
              <a:rPr lang="es-MX" sz="2800" u="sng">
                <a:solidFill>
                  <a:srgbClr val="FFFFFF"/>
                </a:solidFill>
              </a:rPr>
              <a:t> </a:t>
            </a:r>
            <a:r>
              <a:rPr lang="es-MX" sz="2800" b="1" u="sng">
                <a:solidFill>
                  <a:srgbClr val="FFFFFF"/>
                </a:solidFill>
              </a:rPr>
              <a:t>www.mfs.org.py</a:t>
            </a:r>
            <a:br>
              <a:rPr lang="es-MX" sz="2800" u="sng">
                <a:solidFill>
                  <a:srgbClr val="FFFFFF"/>
                </a:solidFill>
              </a:rPr>
            </a:br>
            <a:r>
              <a:rPr lang="es-MX" sz="2800">
                <a:solidFill>
                  <a:srgbClr val="FFFFFF"/>
                </a:solidFill>
              </a:rPr>
              <a:t>mesadefinanzassostenibles@gmail.com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1355CC8-1697-47BA-94A6-A1A8F369976A}"/>
              </a:ext>
            </a:extLst>
          </p:cNvPr>
          <p:cNvSpPr/>
          <p:nvPr/>
        </p:nvSpPr>
        <p:spPr>
          <a:xfrm>
            <a:off x="2616839" y="1505879"/>
            <a:ext cx="6957724" cy="10234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6C18A9F7-028F-4390-98CA-F80EFE248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9614"/>
            <a:ext cx="12065032" cy="2999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FF806-3468-45B0-9289-5869700D78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4859" y="479419"/>
            <a:ext cx="8642277" cy="891494"/>
          </a:xfrm>
        </p:spPr>
        <p:txBody>
          <a:bodyPr anchor="ctr"/>
          <a:lstStyle/>
          <a:p>
            <a:pPr lvl="0"/>
            <a:r>
              <a:rPr lang="es-MX" sz="2800" b="1">
                <a:latin typeface="Calibri" pitchFamily="18"/>
              </a:rPr>
              <a:t> </a:t>
            </a:r>
            <a:r>
              <a:rPr lang="es-MX" sz="4000" b="1">
                <a:latin typeface="Calibri" pitchFamily="18"/>
              </a:rPr>
              <a:t>Fundación de la MFS - Paraguay</a:t>
            </a: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ADDE37E3-F1E5-48F0-AD2F-5C91D730556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064550" y="0"/>
            <a:ext cx="1155655" cy="68576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pie de página 5">
            <a:extLst>
              <a:ext uri="{FF2B5EF4-FFF2-40B4-BE49-F238E27FC236}">
                <a16:creationId xmlns:a16="http://schemas.microsoft.com/office/drawing/2014/main" id="{8931C49D-ED5E-4CA5-9334-B50370C7714C}"/>
              </a:ext>
            </a:extLst>
          </p:cNvPr>
          <p:cNvSpPr txBox="1"/>
          <p:nvPr/>
        </p:nvSpPr>
        <p:spPr>
          <a:xfrm>
            <a:off x="4206240" y="6410520"/>
            <a:ext cx="41144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FC9770F-C84F-4BE2-9A68-D0F84AA909C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3356" y="0"/>
            <a:ext cx="905411" cy="15949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7">
            <a:extLst>
              <a:ext uri="{FF2B5EF4-FFF2-40B4-BE49-F238E27FC236}">
                <a16:creationId xmlns:a16="http://schemas.microsoft.com/office/drawing/2014/main" id="{EB9B8533-C06C-4666-A902-A862264F7832}"/>
              </a:ext>
            </a:extLst>
          </p:cNvPr>
          <p:cNvSpPr txBox="1"/>
          <p:nvPr/>
        </p:nvSpPr>
        <p:spPr>
          <a:xfrm>
            <a:off x="2202798" y="4282821"/>
            <a:ext cx="1656179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2012</a:t>
            </a: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60A29D41-709C-4466-8ACC-8021ED4272F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334923" y="2913388"/>
            <a:ext cx="2716572" cy="13694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errar llave 23">
            <a:extLst>
              <a:ext uri="{FF2B5EF4-FFF2-40B4-BE49-F238E27FC236}">
                <a16:creationId xmlns:a16="http://schemas.microsoft.com/office/drawing/2014/main" id="{A4144AF7-17BB-47FD-8C8D-49833C8E9F5A}"/>
              </a:ext>
            </a:extLst>
          </p:cNvPr>
          <p:cNvSpPr/>
          <p:nvPr/>
        </p:nvSpPr>
        <p:spPr>
          <a:xfrm>
            <a:off x="5618027" y="1647373"/>
            <a:ext cx="671398" cy="4486677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5400"/>
              <a:gd name="f10" fmla="val 10800"/>
              <a:gd name="f11" fmla="val 16200"/>
              <a:gd name="f12" fmla="val -2147483647"/>
              <a:gd name="f13" fmla="val 2147483647"/>
              <a:gd name="f14" fmla="+- 0 0 0"/>
              <a:gd name="f15" fmla="*/ f5 1 21600"/>
              <a:gd name="f16" fmla="*/ f6 1 21600"/>
              <a:gd name="f17" fmla="+- f8 0 f7"/>
              <a:gd name="f18" fmla="pin 0 f0 5400"/>
              <a:gd name="f19" fmla="pin 0 f1 21600"/>
              <a:gd name="f20" fmla="*/ f14 f2 1"/>
              <a:gd name="f21" fmla="val f18"/>
              <a:gd name="f22" fmla="val f19"/>
              <a:gd name="f23" fmla="*/ f17 1 21600"/>
              <a:gd name="f24" fmla="*/ f18 f16 1"/>
              <a:gd name="f25" fmla="*/ f19 f16 1"/>
              <a:gd name="f26" fmla="*/ f20 1 f4"/>
              <a:gd name="f27" fmla="*/ f21 1 2"/>
              <a:gd name="f28" fmla="+- 21600 0 f21"/>
              <a:gd name="f29" fmla="*/ f21 10000 1"/>
              <a:gd name="f30" fmla="+- f22 0 f21"/>
              <a:gd name="f31" fmla="+- f22 f21 0"/>
              <a:gd name="f32" fmla="*/ 10800 f23 1"/>
              <a:gd name="f33" fmla="*/ 0 f23 1"/>
              <a:gd name="f34" fmla="*/ 7800 f23 1"/>
              <a:gd name="f35" fmla="*/ 21600 f23 1"/>
              <a:gd name="f36" fmla="+- f26 0 f3"/>
              <a:gd name="f37" fmla="+- f22 0 f27"/>
              <a:gd name="f38" fmla="+- f22 f27 0"/>
              <a:gd name="f39" fmla="+- 21600 0 f27"/>
              <a:gd name="f40" fmla="*/ f29 1 31953"/>
              <a:gd name="f41" fmla="*/ f32 1 f23"/>
              <a:gd name="f42" fmla="*/ f33 1 f23"/>
              <a:gd name="f43" fmla="*/ f35 1 f23"/>
              <a:gd name="f44" fmla="*/ f34 1 f23"/>
              <a:gd name="f45" fmla="+- 21600 0 f40"/>
              <a:gd name="f46" fmla="*/ f41 f15 1"/>
              <a:gd name="f47" fmla="*/ f43 f15 1"/>
              <a:gd name="f48" fmla="*/ f42 f15 1"/>
              <a:gd name="f49" fmla="*/ f44 f15 1"/>
              <a:gd name="f50" fmla="*/ f40 f16 1"/>
              <a:gd name="f51" fmla="*/ f42 f16 1"/>
              <a:gd name="f52" fmla="*/ f43 f16 1"/>
              <a:gd name="f53" fmla="*/ f41 f16 1"/>
              <a:gd name="f54" fmla="*/ f45 f16 1"/>
            </a:gdLst>
            <a:ahLst>
              <a:ahXY gdRefY="f0" minY="f7" maxY="f9">
                <a:pos x="f46" y="f24"/>
              </a:ahXY>
              <a:ahXY gdRefY="f1" minY="f7" maxY="f8">
                <a:pos x="f47" y="f2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48" y="f51"/>
              </a:cxn>
              <a:cxn ang="f36">
                <a:pos x="f48" y="f52"/>
              </a:cxn>
              <a:cxn ang="f36">
                <a:pos x="f47" y="f53"/>
              </a:cxn>
            </a:cxnLst>
            <a:rect l="f48" t="f50" r="f49" b="f54"/>
            <a:pathLst>
              <a:path w="21600" h="21600">
                <a:moveTo>
                  <a:pt x="f7" y="f7"/>
                </a:moveTo>
                <a:cubicBezTo>
                  <a:pt x="f9" y="f7"/>
                  <a:pt x="f10" y="f27"/>
                  <a:pt x="f10" y="f21"/>
                </a:cubicBezTo>
                <a:lnTo>
                  <a:pt x="f10" y="f30"/>
                </a:lnTo>
                <a:cubicBezTo>
                  <a:pt x="f10" y="f37"/>
                  <a:pt x="f11" y="f22"/>
                  <a:pt x="f8" y="f22"/>
                </a:cubicBezTo>
                <a:cubicBezTo>
                  <a:pt x="f11" y="f22"/>
                  <a:pt x="f10" y="f38"/>
                  <a:pt x="f10" y="f31"/>
                </a:cubicBezTo>
                <a:lnTo>
                  <a:pt x="f10" y="f28"/>
                </a:lnTo>
                <a:cubicBezTo>
                  <a:pt x="f10" y="f39"/>
                  <a:pt x="f9" y="f8"/>
                  <a:pt x="f7" y="f8"/>
                </a:cubicBezTo>
              </a:path>
            </a:pathLst>
          </a:custGeom>
          <a:noFill/>
          <a:ln w="6483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34C1B4A-9E78-4C1B-AD70-87DA36D63CB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555504" y="3857359"/>
            <a:ext cx="1872362" cy="51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22">
            <a:extLst>
              <a:ext uri="{FF2B5EF4-FFF2-40B4-BE49-F238E27FC236}">
                <a16:creationId xmlns:a16="http://schemas.microsoft.com/office/drawing/2014/main" id="{C1B98F62-E147-46C1-91A1-8CDA8710D5A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555504" y="5151629"/>
            <a:ext cx="1906917" cy="51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9">
            <a:extLst>
              <a:ext uri="{FF2B5EF4-FFF2-40B4-BE49-F238E27FC236}">
                <a16:creationId xmlns:a16="http://schemas.microsoft.com/office/drawing/2014/main" id="{2B835D97-A70B-44A0-8B6B-C3B7DA528D8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562344" y="2912208"/>
            <a:ext cx="1856158" cy="40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2">
            <a:extLst>
              <a:ext uri="{FF2B5EF4-FFF2-40B4-BE49-F238E27FC236}">
                <a16:creationId xmlns:a16="http://schemas.microsoft.com/office/drawing/2014/main" id="{A9289C18-6AC7-4270-825C-F52041E12441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7552980" y="1792534"/>
            <a:ext cx="1874876" cy="51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>
            <a:extLst>
              <a:ext uri="{FF2B5EF4-FFF2-40B4-BE49-F238E27FC236}">
                <a16:creationId xmlns:a16="http://schemas.microsoft.com/office/drawing/2014/main" id="{E97CD8A5-6672-414B-BF55-B7C5DE91E41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6106" y="-110742"/>
            <a:ext cx="833402" cy="14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1">
            <a:extLst>
              <a:ext uri="{FF2B5EF4-FFF2-40B4-BE49-F238E27FC236}">
                <a16:creationId xmlns:a16="http://schemas.microsoft.com/office/drawing/2014/main" id="{EE5AF222-87C8-4F9D-892F-0FAC6CA456B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186275" y="0"/>
            <a:ext cx="1005483" cy="68576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B36392C-72BA-4908-8EA7-FEDA2FE1B1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96002" y="313657"/>
            <a:ext cx="9000000" cy="1072435"/>
          </a:xfrm>
        </p:spPr>
        <p:txBody>
          <a:bodyPr/>
          <a:lstStyle/>
          <a:p>
            <a:pPr lvl="0"/>
            <a:r>
              <a:rPr lang="es-MX" sz="5400" b="1">
                <a:latin typeface="Calibri" pitchFamily="18"/>
              </a:rPr>
              <a:t>  </a:t>
            </a:r>
            <a:r>
              <a:rPr lang="es-MX" sz="4000" b="1">
                <a:latin typeface="Calibri" pitchFamily="18"/>
              </a:rPr>
              <a:t> 17 Entidades miembros</a:t>
            </a:r>
          </a:p>
        </p:txBody>
      </p:sp>
      <p:grpSp>
        <p:nvGrpSpPr>
          <p:cNvPr id="5" name="Grupo 13">
            <a:extLst>
              <a:ext uri="{FF2B5EF4-FFF2-40B4-BE49-F238E27FC236}">
                <a16:creationId xmlns:a16="http://schemas.microsoft.com/office/drawing/2014/main" id="{944E3DDA-651E-4AA0-9486-31A75D86C4CA}"/>
              </a:ext>
            </a:extLst>
          </p:cNvPr>
          <p:cNvGrpSpPr/>
          <p:nvPr/>
        </p:nvGrpSpPr>
        <p:grpSpPr>
          <a:xfrm>
            <a:off x="914400" y="1195751"/>
            <a:ext cx="9228408" cy="5528599"/>
            <a:chOff x="914400" y="1195751"/>
            <a:chExt cx="9228408" cy="552859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59F8345-FA62-4D5B-9B89-7E2BE2C48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14400" y="1195751"/>
              <a:ext cx="9228408" cy="5528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ángulo 8">
              <a:extLst>
                <a:ext uri="{FF2B5EF4-FFF2-40B4-BE49-F238E27FC236}">
                  <a16:creationId xmlns:a16="http://schemas.microsoft.com/office/drawing/2014/main" id="{4AEDBCB2-36FD-4E34-A597-0F7DDFA339D5}"/>
                </a:ext>
              </a:extLst>
            </p:cNvPr>
            <p:cNvSpPr/>
            <p:nvPr/>
          </p:nvSpPr>
          <p:spPr>
            <a:xfrm>
              <a:off x="2293031" y="1576434"/>
              <a:ext cx="2616592" cy="1982693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Y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8" name="Imagen 7" descr="Imagen que contiene rueda&#10;&#10;Descripción generada automáticamente">
              <a:extLst>
                <a:ext uri="{FF2B5EF4-FFF2-40B4-BE49-F238E27FC236}">
                  <a16:creationId xmlns:a16="http://schemas.microsoft.com/office/drawing/2014/main" id="{B8A69F16-94E6-4704-834B-597851DBB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4596" y="2330549"/>
              <a:ext cx="1528931" cy="283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10" descr="Logotipo&#10;&#10;Descripción generada automáticamente">
              <a:extLst>
                <a:ext uri="{FF2B5EF4-FFF2-40B4-BE49-F238E27FC236}">
                  <a16:creationId xmlns:a16="http://schemas.microsoft.com/office/drawing/2014/main" id="{B3FA6E86-B491-442F-9FA6-BADFD8E20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48330" y="2895273"/>
              <a:ext cx="986445" cy="295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12">
              <a:extLst>
                <a:ext uri="{FF2B5EF4-FFF2-40B4-BE49-F238E27FC236}">
                  <a16:creationId xmlns:a16="http://schemas.microsoft.com/office/drawing/2014/main" id="{7D23FA41-2A25-4C2D-9B29-E9C068DA8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31965" y="2774856"/>
              <a:ext cx="630131" cy="6301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>
            <a:extLst>
              <a:ext uri="{FF2B5EF4-FFF2-40B4-BE49-F238E27FC236}">
                <a16:creationId xmlns:a16="http://schemas.microsoft.com/office/drawing/2014/main" id="{9633192E-CF4E-4F2C-8CE5-3E6772DC270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6604" y="-28081"/>
            <a:ext cx="833402" cy="14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1">
            <a:extLst>
              <a:ext uri="{FF2B5EF4-FFF2-40B4-BE49-F238E27FC236}">
                <a16:creationId xmlns:a16="http://schemas.microsoft.com/office/drawing/2014/main" id="{96FD45C7-C24F-454E-A3DB-83E8DEDA904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186275" y="0"/>
            <a:ext cx="1005483" cy="68576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errar llave 10">
            <a:extLst>
              <a:ext uri="{FF2B5EF4-FFF2-40B4-BE49-F238E27FC236}">
                <a16:creationId xmlns:a16="http://schemas.microsoft.com/office/drawing/2014/main" id="{98E915AF-1849-451C-99F6-488ED1A1AF7D}"/>
              </a:ext>
            </a:extLst>
          </p:cNvPr>
          <p:cNvSpPr/>
          <p:nvPr/>
        </p:nvSpPr>
        <p:spPr>
          <a:xfrm>
            <a:off x="4967999" y="1871996"/>
            <a:ext cx="296640" cy="424800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5400"/>
              <a:gd name="f10" fmla="val 10800"/>
              <a:gd name="f11" fmla="val 16200"/>
              <a:gd name="f12" fmla="val -2147483647"/>
              <a:gd name="f13" fmla="val 2147483647"/>
              <a:gd name="f14" fmla="+- 0 0 0"/>
              <a:gd name="f15" fmla="*/ f5 1 21600"/>
              <a:gd name="f16" fmla="*/ f6 1 21600"/>
              <a:gd name="f17" fmla="+- f8 0 f7"/>
              <a:gd name="f18" fmla="pin 0 f0 5400"/>
              <a:gd name="f19" fmla="pin 0 f1 21600"/>
              <a:gd name="f20" fmla="*/ f14 f2 1"/>
              <a:gd name="f21" fmla="val f18"/>
              <a:gd name="f22" fmla="val f19"/>
              <a:gd name="f23" fmla="*/ f17 1 21600"/>
              <a:gd name="f24" fmla="*/ f18 f16 1"/>
              <a:gd name="f25" fmla="*/ f19 f16 1"/>
              <a:gd name="f26" fmla="*/ f20 1 f4"/>
              <a:gd name="f27" fmla="*/ f21 1 2"/>
              <a:gd name="f28" fmla="+- 21600 0 f21"/>
              <a:gd name="f29" fmla="*/ f21 10000 1"/>
              <a:gd name="f30" fmla="+- f22 0 f21"/>
              <a:gd name="f31" fmla="+- f22 f21 0"/>
              <a:gd name="f32" fmla="*/ 10800 f23 1"/>
              <a:gd name="f33" fmla="*/ 0 f23 1"/>
              <a:gd name="f34" fmla="*/ 7800 f23 1"/>
              <a:gd name="f35" fmla="*/ 21600 f23 1"/>
              <a:gd name="f36" fmla="+- f26 0 f3"/>
              <a:gd name="f37" fmla="+- f22 0 f27"/>
              <a:gd name="f38" fmla="+- f22 f27 0"/>
              <a:gd name="f39" fmla="+- 21600 0 f27"/>
              <a:gd name="f40" fmla="*/ f29 1 31953"/>
              <a:gd name="f41" fmla="*/ f32 1 f23"/>
              <a:gd name="f42" fmla="*/ f33 1 f23"/>
              <a:gd name="f43" fmla="*/ f35 1 f23"/>
              <a:gd name="f44" fmla="*/ f34 1 f23"/>
              <a:gd name="f45" fmla="+- 21600 0 f40"/>
              <a:gd name="f46" fmla="*/ f41 f15 1"/>
              <a:gd name="f47" fmla="*/ f43 f15 1"/>
              <a:gd name="f48" fmla="*/ f42 f15 1"/>
              <a:gd name="f49" fmla="*/ f44 f15 1"/>
              <a:gd name="f50" fmla="*/ f40 f16 1"/>
              <a:gd name="f51" fmla="*/ f42 f16 1"/>
              <a:gd name="f52" fmla="*/ f43 f16 1"/>
              <a:gd name="f53" fmla="*/ f41 f16 1"/>
              <a:gd name="f54" fmla="*/ f45 f16 1"/>
            </a:gdLst>
            <a:ahLst>
              <a:ahXY gdRefY="f0" minY="f7" maxY="f9">
                <a:pos x="f46" y="f24"/>
              </a:ahXY>
              <a:ahXY gdRefY="f1" minY="f7" maxY="f8">
                <a:pos x="f47" y="f2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48" y="f51"/>
              </a:cxn>
              <a:cxn ang="f36">
                <a:pos x="f48" y="f52"/>
              </a:cxn>
              <a:cxn ang="f36">
                <a:pos x="f47" y="f53"/>
              </a:cxn>
            </a:cxnLst>
            <a:rect l="f48" t="f50" r="f49" b="f54"/>
            <a:pathLst>
              <a:path w="21600" h="21600">
                <a:moveTo>
                  <a:pt x="f7" y="f7"/>
                </a:moveTo>
                <a:cubicBezTo>
                  <a:pt x="f9" y="f7"/>
                  <a:pt x="f10" y="f27"/>
                  <a:pt x="f10" y="f21"/>
                </a:cubicBezTo>
                <a:lnTo>
                  <a:pt x="f10" y="f30"/>
                </a:lnTo>
                <a:cubicBezTo>
                  <a:pt x="f10" y="f37"/>
                  <a:pt x="f11" y="f22"/>
                  <a:pt x="f8" y="f22"/>
                </a:cubicBezTo>
                <a:cubicBezTo>
                  <a:pt x="f11" y="f22"/>
                  <a:pt x="f10" y="f38"/>
                  <a:pt x="f10" y="f31"/>
                </a:cubicBezTo>
                <a:lnTo>
                  <a:pt x="f10" y="f28"/>
                </a:lnTo>
                <a:cubicBezTo>
                  <a:pt x="f10" y="f39"/>
                  <a:pt x="f9" y="f8"/>
                  <a:pt x="f7" y="f8"/>
                </a:cubicBezTo>
              </a:path>
            </a:pathLst>
          </a:custGeom>
          <a:noFill/>
          <a:ln w="19083">
            <a:solidFill>
              <a:srgbClr val="4472C4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CuadroTexto 16">
            <a:extLst>
              <a:ext uri="{FF2B5EF4-FFF2-40B4-BE49-F238E27FC236}">
                <a16:creationId xmlns:a16="http://schemas.microsoft.com/office/drawing/2014/main" id="{CD6829D2-021E-49A4-BB0D-0868B0982ABA}"/>
              </a:ext>
            </a:extLst>
          </p:cNvPr>
          <p:cNvSpPr/>
          <p:nvPr/>
        </p:nvSpPr>
        <p:spPr>
          <a:xfrm rot="2991">
            <a:off x="33074" y="5380138"/>
            <a:ext cx="3926515" cy="92735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1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Lucida Sans" pitchFamily="2"/>
              </a:rPr>
              <a:t>Fuente: Boletín BCP – Septiembre 2020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1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Lucida Sans" pitchFamily="2"/>
              </a:rPr>
              <a:t>www.bcp.gov.py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9F3E3A6-8D29-40A9-8584-72D0CB76CACB}"/>
              </a:ext>
            </a:extLst>
          </p:cNvPr>
          <p:cNvSpPr txBox="1"/>
          <p:nvPr/>
        </p:nvSpPr>
        <p:spPr>
          <a:xfrm>
            <a:off x="1194837" y="644039"/>
            <a:ext cx="8615522" cy="829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Arial" pitchFamily="34"/>
              </a:rPr>
              <a:t>Participación Cartera MFS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D4FE77-6798-428A-8926-B053F27C360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7999" y="2087995"/>
            <a:ext cx="4511878" cy="28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6BF5343-7AE2-4035-8205-066B4E4CE23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229362" y="1502999"/>
            <a:ext cx="5354644" cy="202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4FD1B78-6E2D-47E6-AA59-1CD483028BE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264639" y="4176000"/>
            <a:ext cx="5319357" cy="20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66D0601-C254-4CDA-93A3-7A25AA0B3AE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48533" y="0"/>
            <a:ext cx="1343226" cy="6857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C247B99-49AC-42CB-BDFD-1F6A1A60CE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3428" y="332658"/>
            <a:ext cx="3960440" cy="720080"/>
          </a:xfrm>
        </p:spPr>
        <p:txBody>
          <a:bodyPr/>
          <a:lstStyle/>
          <a:p>
            <a:pPr lvl="0"/>
            <a:r>
              <a:rPr lang="es-MX" sz="4000" b="1">
                <a:latin typeface="Calibri" pitchFamily="18"/>
              </a:rPr>
              <a:t>    Nuestra Misión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9DE37A0-AF99-4B75-9F46-268DA04FD7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79571" y="980730"/>
            <a:ext cx="8496943" cy="1792443"/>
          </a:xfr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/>
          <a:lstStyle/>
          <a:p>
            <a:pPr lvl="0" algn="just"/>
            <a:r>
              <a:rPr lang="es-PY" sz="2600" b="1">
                <a:solidFill>
                  <a:srgbClr val="FFFFFF"/>
                </a:solidFill>
                <a:latin typeface="Calibri" pitchFamily="34"/>
              </a:rPr>
              <a:t>"Promover el compromiso y la responsabilidad socioambiental del sector financiero, articulando estrategias que contribuyen a la transformación del Paraguay hacia una economía más sostenible"</a:t>
            </a:r>
          </a:p>
        </p:txBody>
      </p:sp>
      <p:pic>
        <p:nvPicPr>
          <p:cNvPr id="5" name="Grafik 6">
            <a:extLst>
              <a:ext uri="{FF2B5EF4-FFF2-40B4-BE49-F238E27FC236}">
                <a16:creationId xmlns:a16="http://schemas.microsoft.com/office/drawing/2014/main" id="{F603C657-A93C-4A44-A755-59614AB1416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1700811"/>
            <a:ext cx="2279571" cy="23759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eck 7">
            <a:extLst>
              <a:ext uri="{FF2B5EF4-FFF2-40B4-BE49-F238E27FC236}">
                <a16:creationId xmlns:a16="http://schemas.microsoft.com/office/drawing/2014/main" id="{1178D7DF-D614-4B30-A5EE-A3AC1C77237B}"/>
              </a:ext>
            </a:extLst>
          </p:cNvPr>
          <p:cNvSpPr/>
          <p:nvPr/>
        </p:nvSpPr>
        <p:spPr>
          <a:xfrm>
            <a:off x="1559500" y="3645026"/>
            <a:ext cx="3287057" cy="7078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4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</a:rPr>
              <a:t>Nuestra Visión</a:t>
            </a:r>
            <a:endParaRPr lang="de-DE" sz="4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86B218D-9DAB-4B86-BFF3-6940710150EA}"/>
              </a:ext>
            </a:extLst>
          </p:cNvPr>
          <p:cNvSpPr txBox="1"/>
          <p:nvPr/>
        </p:nvSpPr>
        <p:spPr>
          <a:xfrm>
            <a:off x="2063553" y="4293098"/>
            <a:ext cx="8640961" cy="1792443"/>
          </a:xfrm>
          <a:prstGeom prst="rect">
            <a:avLst/>
          </a:prstGeom>
          <a:gradFill>
            <a:gsLst>
              <a:gs pos="0">
                <a:srgbClr val="2C5D98"/>
              </a:gs>
              <a:gs pos="100000">
                <a:srgbClr val="3C7BC7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Y" sz="2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Microsoft YaHei" pitchFamily="2"/>
                <a:cs typeface="Lucida Sans" pitchFamily="2"/>
              </a:rPr>
              <a:t>"Ser una entidad referente en la coordinación de esfuerzos de actores nacionales e internacionales, que promueven estrategias innovadoras con enfoque de sostenibilidad en el sector financiero”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>
            <a:extLst>
              <a:ext uri="{FF2B5EF4-FFF2-40B4-BE49-F238E27FC236}">
                <a16:creationId xmlns:a16="http://schemas.microsoft.com/office/drawing/2014/main" id="{9E5FD1BD-3D82-45FD-B476-1656277E840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9419" y="-243404"/>
            <a:ext cx="871094" cy="167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1">
            <a:extLst>
              <a:ext uri="{FF2B5EF4-FFF2-40B4-BE49-F238E27FC236}">
                <a16:creationId xmlns:a16="http://schemas.microsoft.com/office/drawing/2014/main" id="{909EB855-7364-49B9-944C-E8696802A80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272461" y="0"/>
            <a:ext cx="1919298" cy="68576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A967163-235C-44E3-90D7-DB945817E8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3508" y="548676"/>
            <a:ext cx="7431118" cy="757187"/>
          </a:xfrm>
        </p:spPr>
        <p:txBody>
          <a:bodyPr/>
          <a:lstStyle/>
          <a:p>
            <a:pPr lvl="0"/>
            <a:r>
              <a:rPr lang="es-MX" sz="4000" b="1">
                <a:latin typeface="Calibri" pitchFamily="18"/>
              </a:rPr>
              <a:t>Nuestros Valores</a:t>
            </a:r>
            <a:endParaRPr lang="es-MX" sz="6000" b="1">
              <a:latin typeface="Calibri" pitchFamily="18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84D186AF-C8C6-429A-B8AE-99FEABA3B5C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487491" y="1772820"/>
            <a:ext cx="7593570" cy="4320475"/>
          </a:xfrm>
          <a:prstGeom prst="rect">
            <a:avLst/>
          </a:prstGeom>
          <a:noFill/>
          <a:ln>
            <a:noFill/>
          </a:ln>
          <a:effectLst>
            <a:outerShdw dist="38103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>
            <a:extLst>
              <a:ext uri="{FF2B5EF4-FFF2-40B4-BE49-F238E27FC236}">
                <a16:creationId xmlns:a16="http://schemas.microsoft.com/office/drawing/2014/main" id="{C87E3E35-7F8A-4CCE-97FF-3247414879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5437" y="-171404"/>
            <a:ext cx="792720" cy="14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1">
            <a:extLst>
              <a:ext uri="{FF2B5EF4-FFF2-40B4-BE49-F238E27FC236}">
                <a16:creationId xmlns:a16="http://schemas.microsoft.com/office/drawing/2014/main" id="{10531FFE-921D-41D1-A1DA-07A93905D12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186275" y="0"/>
            <a:ext cx="1005483" cy="68576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0587F91-FE81-4967-9A15-B463258D1D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55996" y="359999"/>
            <a:ext cx="8280001" cy="836749"/>
          </a:xfrm>
        </p:spPr>
        <p:txBody>
          <a:bodyPr/>
          <a:lstStyle/>
          <a:p>
            <a:pPr lvl="0"/>
            <a:r>
              <a:rPr lang="es-MX" sz="4000" b="1">
                <a:latin typeface="Calibri" pitchFamily="18"/>
              </a:rPr>
              <a:t>    Nuestras Acciones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55BB40FA-A33D-4E54-8E84-2BED34931103}"/>
              </a:ext>
            </a:extLst>
          </p:cNvPr>
          <p:cNvSpPr/>
          <p:nvPr/>
        </p:nvSpPr>
        <p:spPr>
          <a:xfrm>
            <a:off x="479374" y="1340766"/>
            <a:ext cx="10225131" cy="50405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  <a:effectLst>
            <a:outerShdw dist="38103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Lucida Sans" pitchFamily="2"/>
              </a:rPr>
              <a:t>Sistemas de Análisis de Riesgos Ambientales y Sociales (SARAS)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Lucida Sans" pitchFamily="2"/>
              </a:rPr>
              <a:t>Guías Ambientales y Sociales para el Financiamiento Sostenible de los sectores económicos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Lucida Sans" pitchFamily="2"/>
              </a:rPr>
              <a:t>Guías ambientales como referencia para la normativa: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Lucida Sans" pitchFamily="2"/>
              </a:rPr>
              <a:t>Res.8/2018“Guía para la Gestión de Riesgos Ambientales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Lucida Sans" pitchFamily="2"/>
              </a:rPr>
              <a:t>y Sociales”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6" name="Grafik 7" descr="Tapa Guia Ganadera.jpg">
            <a:extLst>
              <a:ext uri="{FF2B5EF4-FFF2-40B4-BE49-F238E27FC236}">
                <a16:creationId xmlns:a16="http://schemas.microsoft.com/office/drawing/2014/main" id="{70EDC59E-461D-4B4F-838A-9AB831976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473" y="3284982"/>
            <a:ext cx="2140528" cy="125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8" descr="Tapa Guia Agricola.jpg">
            <a:extLst>
              <a:ext uri="{FF2B5EF4-FFF2-40B4-BE49-F238E27FC236}">
                <a16:creationId xmlns:a16="http://schemas.microsoft.com/office/drawing/2014/main" id="{B5153826-22A9-4A80-AA61-BB9F718005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7769" y="3140963"/>
            <a:ext cx="2376260" cy="138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9" descr="Tapa Guia Agroindustrial.jpg">
            <a:extLst>
              <a:ext uri="{FF2B5EF4-FFF2-40B4-BE49-F238E27FC236}">
                <a16:creationId xmlns:a16="http://schemas.microsoft.com/office/drawing/2014/main" id="{16BAF36C-29F5-48F9-B2F0-2ACBECE7C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083" y="3068964"/>
            <a:ext cx="1620993" cy="152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10" descr="Resolucion 8.jpg">
            <a:extLst>
              <a:ext uri="{FF2B5EF4-FFF2-40B4-BE49-F238E27FC236}">
                <a16:creationId xmlns:a16="http://schemas.microsoft.com/office/drawing/2014/main" id="{5AD2F038-5BED-44F7-A08D-BA6BD8E55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6281" y="4509116"/>
            <a:ext cx="1800197" cy="1585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>
            <a:extLst>
              <a:ext uri="{FF2B5EF4-FFF2-40B4-BE49-F238E27FC236}">
                <a16:creationId xmlns:a16="http://schemas.microsoft.com/office/drawing/2014/main" id="{46603F2F-32C2-4262-9042-5A6E51B1C5D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5437" y="-171404"/>
            <a:ext cx="792720" cy="14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1">
            <a:extLst>
              <a:ext uri="{FF2B5EF4-FFF2-40B4-BE49-F238E27FC236}">
                <a16:creationId xmlns:a16="http://schemas.microsoft.com/office/drawing/2014/main" id="{18679E02-D51F-4876-B632-27E31BE330F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920532" y="0"/>
            <a:ext cx="1271226" cy="68576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25C1950-E476-4EEE-BB37-79EC70D7F8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55996" y="359999"/>
            <a:ext cx="8280001" cy="836749"/>
          </a:xfrm>
        </p:spPr>
        <p:txBody>
          <a:bodyPr/>
          <a:lstStyle/>
          <a:p>
            <a:pPr lvl="0"/>
            <a:r>
              <a:rPr lang="es-MX" sz="4000" b="1">
                <a:latin typeface="Calibri" pitchFamily="18"/>
              </a:rPr>
              <a:t>Nuestras Acciones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F820FA25-71BE-42D1-BCA9-F0FA1348B920}"/>
              </a:ext>
            </a:extLst>
          </p:cNvPr>
          <p:cNvSpPr/>
          <p:nvPr/>
        </p:nvSpPr>
        <p:spPr>
          <a:xfrm>
            <a:off x="407365" y="1412775"/>
            <a:ext cx="10176604" cy="482452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  <a:effectLst>
            <a:outerShdw dist="38103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Generar y fortalecer capacidad técnica de los miembros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en gestión y  análisis de Riesgos Ambientales y Sociales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Construir un grupo/equipo de Analistas y Gerentes de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Riesgos que se apoyan mútuamente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Promover intercambio de experiencias en buenas prácticas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productivas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Instalar  temas relevantes de las finanzas sostenibles en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mesas de trabajo y de diálogo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6" name="Grafik 7" descr="Trabajo en grupo.jpg">
            <a:extLst>
              <a:ext uri="{FF2B5EF4-FFF2-40B4-BE49-F238E27FC236}">
                <a16:creationId xmlns:a16="http://schemas.microsoft.com/office/drawing/2014/main" id="{B6385598-65AC-42A1-B525-B184C5345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209" y="1628802"/>
            <a:ext cx="2352266" cy="176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8" descr="Foto Grupo.jpg">
            <a:extLst>
              <a:ext uri="{FF2B5EF4-FFF2-40B4-BE49-F238E27FC236}">
                <a16:creationId xmlns:a16="http://schemas.microsoft.com/office/drawing/2014/main" id="{9EAA0104-0030-4CB6-A6A2-E3349CF82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209" y="4221089"/>
            <a:ext cx="2417966" cy="1768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>
            <a:extLst>
              <a:ext uri="{FF2B5EF4-FFF2-40B4-BE49-F238E27FC236}">
                <a16:creationId xmlns:a16="http://schemas.microsoft.com/office/drawing/2014/main" id="{2F355A42-E2D4-44E3-9EFF-01F96E2AE54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5437" y="-171404"/>
            <a:ext cx="792720" cy="14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1">
            <a:extLst>
              <a:ext uri="{FF2B5EF4-FFF2-40B4-BE49-F238E27FC236}">
                <a16:creationId xmlns:a16="http://schemas.microsoft.com/office/drawing/2014/main" id="{E1117300-EA93-48E3-BB2B-86890A88811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920532" y="0"/>
            <a:ext cx="1271226" cy="68576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D9CFDC2-8E32-484C-B5D6-921CAA0A50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55996" y="359999"/>
            <a:ext cx="8280001" cy="836749"/>
          </a:xfrm>
        </p:spPr>
        <p:txBody>
          <a:bodyPr/>
          <a:lstStyle/>
          <a:p>
            <a:pPr lvl="0"/>
            <a:r>
              <a:rPr lang="es-MX" sz="4000" b="1">
                <a:latin typeface="Calibri" pitchFamily="18"/>
              </a:rPr>
              <a:t>Nuestras Acciones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ED7220E9-0FEB-43D5-A31E-F669F00D4684}"/>
              </a:ext>
            </a:extLst>
          </p:cNvPr>
          <p:cNvSpPr/>
          <p:nvPr/>
        </p:nvSpPr>
        <p:spPr>
          <a:xfrm>
            <a:off x="191347" y="1268757"/>
            <a:ext cx="10392622" cy="496854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2F2F2"/>
          </a:solidFill>
          <a:ln>
            <a:noFill/>
            <a:prstDash val="solid"/>
          </a:ln>
          <a:effectLst>
            <a:outerShdw dist="38103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Liderar e implementar proyectos con aliados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Internacionales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Construir alianzas estratégicas convocando a diferentes actores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que promueven el desarrollo sostenible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Construir alianzas estratégicas público-privado con entidades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normativas y reguladoras del Paraguay</a:t>
            </a: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516599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6" name="Grafik 6" descr="foto tapa agroideal.jpg">
            <a:extLst>
              <a:ext uri="{FF2B5EF4-FFF2-40B4-BE49-F238E27FC236}">
                <a16:creationId xmlns:a16="http://schemas.microsoft.com/office/drawing/2014/main" id="{669386CD-1E91-4A38-98C1-21AA67F1F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985" y="1340766"/>
            <a:ext cx="2460193" cy="1381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7" descr="Grupo.jpg">
            <a:extLst>
              <a:ext uri="{FF2B5EF4-FFF2-40B4-BE49-F238E27FC236}">
                <a16:creationId xmlns:a16="http://schemas.microsoft.com/office/drawing/2014/main" id="{58CA67A3-28DD-4887-B8A5-2C653EC1C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236" y="2852937"/>
            <a:ext cx="2171736" cy="162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8" descr="Foto.jpg">
            <a:extLst>
              <a:ext uri="{FF2B5EF4-FFF2-40B4-BE49-F238E27FC236}">
                <a16:creationId xmlns:a16="http://schemas.microsoft.com/office/drawing/2014/main" id="{44C06447-6022-4329-84A1-6E1AD3422E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6155" y="4653134"/>
            <a:ext cx="2088233" cy="1566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determinad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Panorámica</PresentationFormat>
  <Paragraphs>153</Paragraphs>
  <Slides>14</Slides>
  <Notes>14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Predeterminado</vt:lpstr>
      <vt:lpstr>Predeterminado 1</vt:lpstr>
      <vt:lpstr>Presentación de PowerPoint</vt:lpstr>
      <vt:lpstr> Fundación de la MFS - Paraguay</vt:lpstr>
      <vt:lpstr>   17 Entidades miembros</vt:lpstr>
      <vt:lpstr>Presentación de PowerPoint</vt:lpstr>
      <vt:lpstr>    Nuestra Misión</vt:lpstr>
      <vt:lpstr>Nuestros Valores</vt:lpstr>
      <vt:lpstr>    Nuestras Acciones</vt:lpstr>
      <vt:lpstr>Nuestras Acciones</vt:lpstr>
      <vt:lpstr>Nuestras Acciones</vt:lpstr>
      <vt:lpstr>Nuestras Acciones</vt:lpstr>
      <vt:lpstr>    Nuestros Aliados</vt:lpstr>
      <vt:lpstr>Lineamientos estrátegicos 2020-2022</vt:lpstr>
      <vt:lpstr>Las Oportunidades</vt:lpstr>
      <vt:lpstr> www.mfs.org.py mesadefinanzassostenibles@gmail.com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Mirta Martinez</dc:creator>
  <cp:lastModifiedBy>luismercado1375@gmail.com</cp:lastModifiedBy>
  <cp:revision>78</cp:revision>
  <dcterms:created xsi:type="dcterms:W3CDTF">2020-07-23T21:16:50Z</dcterms:created>
  <dcterms:modified xsi:type="dcterms:W3CDTF">2020-11-11T23:02:43Z</dcterms:modified>
</cp:coreProperties>
</file>