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7"/>
  </p:notesMasterIdLst>
  <p:sldIdLst>
    <p:sldId id="256" r:id="rId5"/>
    <p:sldId id="315" r:id="rId6"/>
    <p:sldId id="309" r:id="rId7"/>
    <p:sldId id="307" r:id="rId8"/>
    <p:sldId id="306" r:id="rId9"/>
    <p:sldId id="319" r:id="rId10"/>
    <p:sldId id="320" r:id="rId11"/>
    <p:sldId id="323" r:id="rId12"/>
    <p:sldId id="325" r:id="rId13"/>
    <p:sldId id="322" r:id="rId14"/>
    <p:sldId id="326" r:id="rId15"/>
    <p:sldId id="27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line Hurard" userId="a766e2a8-2cd0-488e-9625-4123c83f4d76" providerId="ADAL" clId="{89FC4256-6D64-461A-8A89-5316C4CF4443}"/>
    <pc:docChg chg="custSel modSld">
      <pc:chgData name="Jacqueline Hurard" userId="a766e2a8-2cd0-488e-9625-4123c83f4d76" providerId="ADAL" clId="{89FC4256-6D64-461A-8A89-5316C4CF4443}" dt="2020-06-02T18:26:37.255" v="56" actId="13926"/>
      <pc:docMkLst>
        <pc:docMk/>
      </pc:docMkLst>
      <pc:sldChg chg="modSp">
        <pc:chgData name="Jacqueline Hurard" userId="a766e2a8-2cd0-488e-9625-4123c83f4d76" providerId="ADAL" clId="{89FC4256-6D64-461A-8A89-5316C4CF4443}" dt="2020-06-02T18:26:37.255" v="56" actId="13926"/>
        <pc:sldMkLst>
          <pc:docMk/>
          <pc:sldMk cId="1368828645" sldId="302"/>
        </pc:sldMkLst>
        <pc:spChg chg="mod">
          <ac:chgData name="Jacqueline Hurard" userId="a766e2a8-2cd0-488e-9625-4123c83f4d76" providerId="ADAL" clId="{89FC4256-6D64-461A-8A89-5316C4CF4443}" dt="2020-06-02T18:26:32.018" v="54" actId="13926"/>
          <ac:spMkLst>
            <pc:docMk/>
            <pc:sldMk cId="1368828645" sldId="302"/>
            <ac:spMk id="5" creationId="{2B4F415B-08DA-47FB-B0A4-EA678BFD32F2}"/>
          </ac:spMkLst>
        </pc:spChg>
        <pc:graphicFrameChg chg="modGraphic">
          <ac:chgData name="Jacqueline Hurard" userId="a766e2a8-2cd0-488e-9625-4123c83f4d76" providerId="ADAL" clId="{89FC4256-6D64-461A-8A89-5316C4CF4443}" dt="2020-06-02T18:26:37.255" v="56" actId="13926"/>
          <ac:graphicFrameMkLst>
            <pc:docMk/>
            <pc:sldMk cId="1368828645" sldId="302"/>
            <ac:graphicFrameMk id="2" creationId="{25B8751B-32BB-4643-A696-4FB0AE63D11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193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750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303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676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944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897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3406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71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743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996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hyperlink" Target="https://www.undp.org/content/undp/es/home/news-centre/news/2020/Historic_890_million_SDG_Bond_issued_by_Mexico.html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mailto:hans.Baumgarten@undp.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banistmo.com/wps/portal/banistmo/acerca-de/informacion-corporativa/relacion-con-inversionistas/bono-gene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6" cy="514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4;p13">
            <a:extLst>
              <a:ext uri="{FF2B5EF4-FFF2-40B4-BE49-F238E27FC236}">
                <a16:creationId xmlns:a16="http://schemas.microsoft.com/office/drawing/2014/main" id="{DDDE2C96-1639-4DDF-8EE8-5848F4D7A8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674" t="68172" r="72907" b="27279"/>
          <a:stretch/>
        </p:blipFill>
        <p:spPr>
          <a:xfrm>
            <a:off x="1" y="2945218"/>
            <a:ext cx="4657060" cy="18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4;p13">
            <a:extLst>
              <a:ext uri="{FF2B5EF4-FFF2-40B4-BE49-F238E27FC236}">
                <a16:creationId xmlns:a16="http://schemas.microsoft.com/office/drawing/2014/main" id="{BAD803F8-B1C3-43BF-ADE9-4F2AEBAA89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7170" t="60507" r="48062" b="35978"/>
          <a:stretch/>
        </p:blipFill>
        <p:spPr>
          <a:xfrm>
            <a:off x="3306726" y="2945218"/>
            <a:ext cx="1350335" cy="1807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DF3B283-3DB2-46F7-B350-A47730DADF45}"/>
              </a:ext>
            </a:extLst>
          </p:cNvPr>
          <p:cNvSpPr txBox="1"/>
          <p:nvPr/>
        </p:nvSpPr>
        <p:spPr>
          <a:xfrm>
            <a:off x="212653" y="1382233"/>
            <a:ext cx="4657060" cy="1938992"/>
          </a:xfrm>
          <a:prstGeom prst="rect">
            <a:avLst/>
          </a:prstGeom>
          <a:solidFill>
            <a:srgbClr val="E6EFF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u="sng" dirty="0">
                <a:solidFill>
                  <a:srgbClr val="0070C0"/>
                </a:solidFill>
              </a:rPr>
              <a:t>LA AGENDA 2030</a:t>
            </a:r>
          </a:p>
          <a:p>
            <a:pPr algn="ctr"/>
            <a:r>
              <a:rPr lang="es-ES" sz="2800" b="1" dirty="0">
                <a:solidFill>
                  <a:srgbClr val="0070C0"/>
                </a:solidFill>
              </a:rPr>
              <a:t>EL FINANCIAMIENTO PARA EL DESARROLLO</a:t>
            </a:r>
          </a:p>
          <a:p>
            <a:pPr algn="ctr"/>
            <a:endParaRPr lang="es-ES" dirty="0"/>
          </a:p>
          <a:p>
            <a:pPr algn="ctr"/>
            <a:r>
              <a:rPr lang="es-ES" dirty="0">
                <a:solidFill>
                  <a:srgbClr val="0070C0"/>
                </a:solidFill>
              </a:rPr>
              <a:t>Programa de las Naciones Unidas para el Desarrollo 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661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329540" y="971550"/>
            <a:ext cx="8428698" cy="352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PY" sz="1800" b="1" dirty="0"/>
              <a:t>Primer Bono Soberano ODS </a:t>
            </a:r>
            <a:r>
              <a:rPr lang="es-PY" sz="1800" dirty="0"/>
              <a:t>del mundo (año 2020)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Y" sz="1800" dirty="0"/>
              <a:t>Emisor: Gobierno de México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Y" sz="1800" dirty="0"/>
              <a:t>Estructurador y suscriptor: Banco </a:t>
            </a:r>
            <a:r>
              <a:rPr lang="es-PY" sz="1800" dirty="0" err="1"/>
              <a:t>Natixis</a:t>
            </a:r>
            <a:r>
              <a:rPr lang="es-PY" sz="1800" dirty="0"/>
              <a:t> y Gobierno de México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Y" sz="1800" dirty="0"/>
              <a:t>Segunda Opinión: PNUD y </a:t>
            </a:r>
            <a:r>
              <a:rPr lang="es-PY" sz="1800" dirty="0" err="1"/>
              <a:t>Vigeo</a:t>
            </a:r>
            <a:r>
              <a:rPr lang="es-PY" sz="1800" dirty="0"/>
              <a:t> </a:t>
            </a:r>
            <a:r>
              <a:rPr lang="es-PY" sz="1800" dirty="0" err="1"/>
              <a:t>Eiris</a:t>
            </a:r>
            <a:endParaRPr lang="es-PY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Y" sz="1800" dirty="0"/>
              <a:t>Valor total del bono: € 750 millones (US$ 890 millones aprox.)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/>
              <a:t>La operación alcanzó una </a:t>
            </a:r>
            <a:r>
              <a:rPr lang="es-ES" sz="1800" b="1" dirty="0"/>
              <a:t>demanda</a:t>
            </a:r>
            <a:r>
              <a:rPr lang="es-ES" sz="1800" dirty="0"/>
              <a:t> de 5.696 millones de dólares, equivalente a </a:t>
            </a:r>
            <a:r>
              <a:rPr lang="es-ES" sz="1800" b="1" dirty="0"/>
              <a:t>6,4 veces el importe asignado</a:t>
            </a:r>
            <a:r>
              <a:rPr lang="es-ES" sz="1800" dirty="0"/>
              <a:t>. 267 firmas de inversión globales participaron en la operación. Se estima que fue adquirido por 78 inversionistas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/>
              <a:t>Vencimiento al 2027 con una tasa de rendimiento al vencimiento de 1.603% y </a:t>
            </a:r>
            <a:r>
              <a:rPr lang="es-ES" sz="1800" b="1" dirty="0"/>
              <a:t>pagando una tasa cupón de 1.350%, </a:t>
            </a:r>
            <a:r>
              <a:rPr lang="es-ES" sz="1800" dirty="0"/>
              <a:t>lo que lo coloca como el segundo cupón más bajo en la historia de los bonos en euros emitidos por el gobierno.</a:t>
            </a:r>
            <a:endParaRPr lang="es-PY" sz="1800" dirty="0"/>
          </a:p>
          <a:p>
            <a:pPr algn="just"/>
            <a:endParaRPr lang="es-PY" sz="2200" dirty="0"/>
          </a:p>
          <a:p>
            <a:pPr algn="just"/>
            <a:endParaRPr lang="en-US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CB6FA6-BAFA-41C6-A137-561B1B9410DB}"/>
              </a:ext>
            </a:extLst>
          </p:cNvPr>
          <p:cNvSpPr txBox="1"/>
          <p:nvPr/>
        </p:nvSpPr>
        <p:spPr>
          <a:xfrm>
            <a:off x="0" y="23391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0070C0"/>
                </a:solidFill>
              </a:rPr>
              <a:t>Ejemplo 2. Bono Soberano ODS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9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661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329540" y="971550"/>
            <a:ext cx="8428698" cy="352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ES" sz="1800" dirty="0"/>
              <a:t>El </a:t>
            </a:r>
            <a:r>
              <a:rPr lang="es-ES" sz="1800" b="1" dirty="0"/>
              <a:t>Marco del Bono Soberano ODS </a:t>
            </a:r>
            <a:r>
              <a:rPr lang="es-ES" sz="1800" dirty="0"/>
              <a:t>define los gastos elegibles alineados a los ODS y georreferenciadas en las comunidades más necesitadas. El presupuesto nacional del país ya está alineado a los ODS. Adopta los estándares de bonos sociales del ICMA. 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/>
              <a:t>El </a:t>
            </a:r>
            <a:r>
              <a:rPr lang="es-ES" sz="1800" b="1" dirty="0"/>
              <a:t>PNUD emitió una opinión en forma de carta de alineación </a:t>
            </a:r>
            <a:r>
              <a:rPr lang="es-ES" sz="1800" dirty="0"/>
              <a:t>sobre el Marco. El PNUD también emitirá una </a:t>
            </a:r>
            <a:r>
              <a:rPr lang="es-ES" sz="1800" b="1" dirty="0"/>
              <a:t>opinión sobre el informe de impacto </a:t>
            </a:r>
            <a:r>
              <a:rPr lang="es-ES" sz="1800" dirty="0"/>
              <a:t>(anuales). Los inversores acogieron con agrado la participación del PNUD que, dijeron, fortalece la transparencia y validez de los informes de impacto.</a:t>
            </a:r>
          </a:p>
          <a:p>
            <a:pPr algn="just"/>
            <a:endParaRPr lang="es-ES" sz="1800" dirty="0"/>
          </a:p>
          <a:p>
            <a:pPr algn="just"/>
            <a:endParaRPr lang="es-ES" sz="1800" dirty="0"/>
          </a:p>
          <a:p>
            <a:pPr algn="just"/>
            <a:endParaRPr lang="es-ES" sz="1800" dirty="0"/>
          </a:p>
          <a:p>
            <a:pPr algn="just"/>
            <a:endParaRPr lang="es-ES" sz="1800" dirty="0"/>
          </a:p>
          <a:p>
            <a:pPr algn="just"/>
            <a:r>
              <a:rPr lang="es-PY" sz="1100" dirty="0">
                <a:hlinkClick r:id="rId4"/>
              </a:rPr>
              <a:t>https://www.undp.org/content/undp/es/home/news-centre/news/2020/Historic_890_million_SDG_Bond_issued_by_Mexico.html</a:t>
            </a:r>
            <a:r>
              <a:rPr lang="es-PY" sz="1100" dirty="0"/>
              <a:t> </a:t>
            </a:r>
          </a:p>
          <a:p>
            <a:pPr algn="just"/>
            <a:endParaRPr lang="en-US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CB6FA6-BAFA-41C6-A137-561B1B9410DB}"/>
              </a:ext>
            </a:extLst>
          </p:cNvPr>
          <p:cNvSpPr txBox="1"/>
          <p:nvPr/>
        </p:nvSpPr>
        <p:spPr>
          <a:xfrm>
            <a:off x="0" y="23391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0070C0"/>
                </a:solidFill>
              </a:rPr>
              <a:t>Ejemplo 2. Bono Soberano ODS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A8BE27-8070-4D1C-87B2-A75C9A88A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06" y="3692044"/>
            <a:ext cx="805528" cy="80552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ADDEA01-A507-446E-A17E-938E57429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326" y="3692043"/>
            <a:ext cx="805528" cy="8055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0A2CAA5-5E95-4E5C-B362-5B5A793A59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770" y="3692043"/>
            <a:ext cx="814191" cy="8055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367D78-065E-4014-8777-6BDEC4C1E0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5590" y="3692043"/>
            <a:ext cx="814236" cy="8055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62E9ED4-8756-42A4-8654-EA5A87343E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455" y="3692043"/>
            <a:ext cx="805528" cy="8055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0D4E89-04CA-41B5-B6FE-AF11FF8798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0567" y="3690988"/>
            <a:ext cx="805528" cy="8142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9A7E74C-4448-4EE2-9F00-D558A4D3C4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2432" y="3690988"/>
            <a:ext cx="806577" cy="81096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619AEB-4C84-4F43-9AD7-8EE4185B5F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14047" y="3690988"/>
            <a:ext cx="814237" cy="8142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E9E1757-F4C6-4F27-B4F6-19163786C2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86696" y="3690988"/>
            <a:ext cx="805528" cy="8055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4274B82-4653-43C0-9885-565FB58B5B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69808" y="3686701"/>
            <a:ext cx="814192" cy="80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4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5"/>
          <p:cNvPicPr preferRelativeResize="0"/>
          <p:nvPr/>
        </p:nvPicPr>
        <p:blipFill rotWithShape="1">
          <a:blip r:embed="rId3">
            <a:alphaModFix/>
          </a:blip>
          <a:srcRect t="30386" r="35342"/>
          <a:stretch/>
        </p:blipFill>
        <p:spPr>
          <a:xfrm>
            <a:off x="2774" y="0"/>
            <a:ext cx="92262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5"/>
          <p:cNvSpPr/>
          <p:nvPr/>
        </p:nvSpPr>
        <p:spPr>
          <a:xfrm>
            <a:off x="1350" y="4692300"/>
            <a:ext cx="9226200" cy="4512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Contacto</a:t>
            </a:r>
            <a:r>
              <a:rPr lang="es-ES" sz="24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2400" b="0" i="0" u="none" strike="noStrike" cap="none" dirty="0">
                <a:solidFill>
                  <a:schemeClr val="bg2">
                    <a:lumMod val="75000"/>
                  </a:schemeClr>
                </a:solidFill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hans.</a:t>
            </a:r>
            <a:r>
              <a:rPr lang="es-ES" sz="2400" dirty="0">
                <a:solidFill>
                  <a:schemeClr val="bg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s-ES" sz="2400" b="0" i="0" u="none" strike="noStrike" cap="none" dirty="0">
                <a:solidFill>
                  <a:schemeClr val="bg2">
                    <a:lumMod val="75000"/>
                  </a:schemeClr>
                </a:solidFill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aumgarten@undp.org</a:t>
            </a:r>
            <a:r>
              <a:rPr lang="es-ES" sz="24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67575" y="361000"/>
            <a:ext cx="4208826" cy="420882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5"/>
          <p:cNvSpPr txBox="1"/>
          <p:nvPr/>
        </p:nvSpPr>
        <p:spPr>
          <a:xfrm>
            <a:off x="1693325" y="2011150"/>
            <a:ext cx="57573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3600" b="1" i="1" u="none" strike="noStrike" cap="none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Gracias!!!</a:t>
            </a:r>
            <a:endParaRPr sz="3600" b="1" i="1" u="none" strike="noStrike" cap="none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1" u="none" strike="noStrike" cap="none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1" u="none" strike="noStrike" cap="none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1" u="none" strike="noStrike" cap="none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1" u="none" strike="noStrike" cap="none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1" u="none" strike="noStrike" cap="none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266"/>
            <a:ext cx="9143999" cy="51466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2CB6FA6-BAFA-41C6-A137-561B1B9410DB}"/>
              </a:ext>
            </a:extLst>
          </p:cNvPr>
          <p:cNvSpPr txBox="1"/>
          <p:nvPr/>
        </p:nvSpPr>
        <p:spPr>
          <a:xfrm>
            <a:off x="139849" y="233916"/>
            <a:ext cx="8799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0070C0"/>
                </a:solidFill>
              </a:rPr>
              <a:t>Agenda 2030 y los ODS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5" name="Google Shape;104;p19">
            <a:extLst>
              <a:ext uri="{FF2B5EF4-FFF2-40B4-BE49-F238E27FC236}">
                <a16:creationId xmlns:a16="http://schemas.microsoft.com/office/drawing/2014/main" id="{E69E0A40-2821-45CA-919C-DCE9D453CE2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622" y="941802"/>
            <a:ext cx="7038754" cy="3970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89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875"/>
            <a:ext cx="9143999" cy="514661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311215" y="1108117"/>
            <a:ext cx="8428698" cy="352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Según las Naciones</a:t>
            </a:r>
            <a:r>
              <a:rPr lang="en-US" sz="2000" dirty="0"/>
              <a:t> </a:t>
            </a:r>
            <a:r>
              <a:rPr lang="es-419" sz="2000" dirty="0"/>
              <a:t>Unidas</a:t>
            </a:r>
            <a:r>
              <a:rPr lang="en-US" sz="2000" dirty="0"/>
              <a:t> se </a:t>
            </a:r>
            <a:r>
              <a:rPr lang="es-ES" sz="2000" dirty="0"/>
              <a:t>necesita</a:t>
            </a:r>
            <a:r>
              <a:rPr lang="en-US" sz="2000" dirty="0"/>
              <a:t> una inversion </a:t>
            </a:r>
            <a:r>
              <a:rPr lang="en-US" sz="2000" dirty="0" err="1"/>
              <a:t>anual</a:t>
            </a:r>
            <a:r>
              <a:rPr lang="en-US" sz="2000" dirty="0"/>
              <a:t> de </a:t>
            </a:r>
            <a:r>
              <a:rPr lang="en-US" sz="2000" b="1" dirty="0"/>
              <a:t>$5 a $7 </a:t>
            </a:r>
            <a:r>
              <a:rPr lang="es-ES" sz="2000" b="1" dirty="0"/>
              <a:t>billones </a:t>
            </a:r>
            <a:r>
              <a:rPr lang="es-ES" sz="2000" dirty="0"/>
              <a:t>(12 ceros) para cumplir los ODS de acá al 2030 a nivel global. </a:t>
            </a:r>
          </a:p>
          <a:p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La </a:t>
            </a:r>
            <a:r>
              <a:rPr lang="es-ES" sz="2000" b="1" dirty="0"/>
              <a:t>brecha </a:t>
            </a:r>
            <a:r>
              <a:rPr lang="es-ES" sz="2000" dirty="0"/>
              <a:t>existente estimada es de </a:t>
            </a:r>
            <a:r>
              <a:rPr lang="es-ES" sz="2000" b="1" dirty="0"/>
              <a:t>$1.9 a $3.1 billones</a:t>
            </a:r>
            <a:r>
              <a:rPr lang="es-ES" sz="2000" dirty="0"/>
              <a:t> anual (por lo menos el 40%) a nivel global. </a:t>
            </a:r>
          </a:p>
          <a:p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No tenemos aún un estimativo de la brecha para cumplir con los ODS en Paraguay.</a:t>
            </a:r>
          </a:p>
          <a:p>
            <a:pPr algn="just"/>
            <a:endParaRPr lang="en-US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CB6FA6-BAFA-41C6-A137-561B1B9410DB}"/>
              </a:ext>
            </a:extLst>
          </p:cNvPr>
          <p:cNvSpPr txBox="1"/>
          <p:nvPr/>
        </p:nvSpPr>
        <p:spPr>
          <a:xfrm>
            <a:off x="236668" y="233916"/>
            <a:ext cx="857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0070C0"/>
                </a:solidFill>
              </a:rPr>
              <a:t>El desafío: la brecha de financiación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5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661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236520" y="941802"/>
            <a:ext cx="5507130" cy="352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Los activos financieros a nivel mundial actualmente exceden </a:t>
            </a:r>
            <a:r>
              <a:rPr lang="es-ES" sz="2000" b="1" dirty="0"/>
              <a:t>$290 billones </a:t>
            </a:r>
            <a:r>
              <a:rPr lang="es-ES" sz="2000" dirty="0"/>
              <a:t>y crecen 5% al año.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El sistema financiero internacional movilizo </a:t>
            </a:r>
            <a:r>
              <a:rPr lang="es-ES" sz="2000" b="1" dirty="0"/>
              <a:t>$90 mil millones </a:t>
            </a:r>
            <a:r>
              <a:rPr lang="es-ES" sz="2000" dirty="0"/>
              <a:t>en “capital de riesgo” (</a:t>
            </a:r>
            <a:r>
              <a:rPr lang="es-ES" sz="2000" i="1" dirty="0" err="1"/>
              <a:t>venture</a:t>
            </a:r>
            <a:r>
              <a:rPr lang="es-ES" sz="2000" dirty="0"/>
              <a:t>) en 2012-2016.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Se estima que existen unos </a:t>
            </a:r>
            <a:r>
              <a:rPr lang="es-ES" sz="2000" b="1" dirty="0"/>
              <a:t>$19 billones </a:t>
            </a:r>
            <a:r>
              <a:rPr lang="es-ES" sz="2000" dirty="0"/>
              <a:t>en balances corporativos que podrían utilizarse para </a:t>
            </a:r>
            <a:r>
              <a:rPr lang="es-ES" sz="2000" i="1" dirty="0"/>
              <a:t>capital de riesgo</a:t>
            </a:r>
            <a:r>
              <a:rPr lang="es-E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El capital en inversiones “responsables y sostenibles” que se ajustan bajo un estándar ético (no uniforme) ascendió a </a:t>
            </a:r>
            <a:r>
              <a:rPr lang="es-ES" sz="2000" b="1" dirty="0"/>
              <a:t>$18.2 billones </a:t>
            </a:r>
            <a:r>
              <a:rPr lang="es-ES" sz="2000" dirty="0"/>
              <a:t>en el 2016.</a:t>
            </a: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Y" sz="2000" dirty="0"/>
          </a:p>
          <a:p>
            <a:pPr algn="just"/>
            <a:endParaRPr lang="en-US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CB6FA6-BAFA-41C6-A137-561B1B9410DB}"/>
              </a:ext>
            </a:extLst>
          </p:cNvPr>
          <p:cNvSpPr txBox="1"/>
          <p:nvPr/>
        </p:nvSpPr>
        <p:spPr>
          <a:xfrm>
            <a:off x="236668" y="233916"/>
            <a:ext cx="857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0070C0"/>
                </a:solidFill>
              </a:rPr>
              <a:t>El rol del sector privado es esencial</a:t>
            </a:r>
            <a:endParaRPr lang="en-US" sz="4000" dirty="0">
              <a:solidFill>
                <a:srgbClr val="0070C0"/>
              </a:solidFill>
            </a:endParaRPr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3B9541DC-51A9-47F9-BEBD-86421781C5D2}"/>
              </a:ext>
            </a:extLst>
          </p:cNvPr>
          <p:cNvGrpSpPr/>
          <p:nvPr/>
        </p:nvGrpSpPr>
        <p:grpSpPr>
          <a:xfrm>
            <a:off x="5821998" y="1238904"/>
            <a:ext cx="2798379" cy="3188497"/>
            <a:chOff x="168166" y="1531857"/>
            <a:chExt cx="3731172" cy="4251329"/>
          </a:xfrm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4B03BD47-5068-41D3-BDEE-52F381C9597A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8166" y="1531857"/>
              <a:ext cx="3626708" cy="4251329"/>
            </a:xfrm>
            <a:prstGeom prst="rect">
              <a:avLst/>
            </a:prstGeom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E3E34324-7ED5-4763-B205-749795B3D8C1}"/>
                </a:ext>
              </a:extLst>
            </p:cNvPr>
            <p:cNvSpPr/>
            <p:nvPr/>
          </p:nvSpPr>
          <p:spPr>
            <a:xfrm>
              <a:off x="399074" y="1811840"/>
              <a:ext cx="2105891" cy="4943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>
                  <a:solidFill>
                    <a:schemeClr val="tx1"/>
                  </a:solidFill>
                </a:rPr>
                <a:t>in developing countries</a:t>
              </a:r>
              <a:endParaRPr lang="fi-FI" sz="9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0502DDE8-9A7B-4FF0-A680-2E52645634B0}"/>
                </a:ext>
              </a:extLst>
            </p:cNvPr>
            <p:cNvSpPr/>
            <p:nvPr/>
          </p:nvSpPr>
          <p:spPr>
            <a:xfrm>
              <a:off x="3594539" y="3405352"/>
              <a:ext cx="304799" cy="7672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50"/>
            </a:p>
          </p:txBody>
        </p:sp>
      </p:grpSp>
    </p:spTree>
    <p:extLst>
      <p:ext uri="{BB962C8B-B14F-4D97-AF65-F5344CB8AC3E}">
        <p14:creationId xmlns:p14="http://schemas.microsoft.com/office/powerpoint/2010/main" val="340945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661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329540" y="971550"/>
            <a:ext cx="8428698" cy="352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2200" dirty="0"/>
              <a:t>Integración de marcos nacionales de financiamiento para los ODS</a:t>
            </a:r>
            <a:endParaRPr lang="es-PY" sz="2200" dirty="0"/>
          </a:p>
          <a:p>
            <a:pPr marL="457200" indent="-457200" algn="just">
              <a:buFont typeface="+mj-lt"/>
              <a:buAutoNum type="arabicPeriod"/>
            </a:pPr>
            <a:r>
              <a:rPr lang="es-PY" sz="2200" dirty="0"/>
              <a:t>Presupuestos ODS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200" dirty="0"/>
              <a:t>Instrumentos fiscales y de deuda alineados a los ODS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200" dirty="0"/>
              <a:t>Apalancando financiamiento público internacional para los ODS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200" b="1" dirty="0"/>
              <a:t>Desencadenando financiamiento privado para los ODS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200" dirty="0"/>
              <a:t>Alineando estrategias de negocio y de operaciones para los ODS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200" dirty="0"/>
              <a:t>Medición de impacto y reportaje de financiamiento ODS</a:t>
            </a:r>
          </a:p>
          <a:p>
            <a:pPr algn="just"/>
            <a:endParaRPr lang="es-PY" sz="2200" dirty="0"/>
          </a:p>
          <a:p>
            <a:pPr algn="just"/>
            <a:endParaRPr lang="en-US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CB6FA6-BAFA-41C6-A137-561B1B9410DB}"/>
              </a:ext>
            </a:extLst>
          </p:cNvPr>
          <p:cNvSpPr txBox="1"/>
          <p:nvPr/>
        </p:nvSpPr>
        <p:spPr>
          <a:xfrm>
            <a:off x="0" y="23391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0070C0"/>
                </a:solidFill>
              </a:rPr>
              <a:t>PNUD busca acelerar el financiamiento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875"/>
            <a:ext cx="9143999" cy="514661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311215" y="1108117"/>
            <a:ext cx="8428698" cy="352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endParaRPr lang="en-US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CB6FA6-BAFA-41C6-A137-561B1B9410DB}"/>
              </a:ext>
            </a:extLst>
          </p:cNvPr>
          <p:cNvSpPr txBox="1"/>
          <p:nvPr/>
        </p:nvSpPr>
        <p:spPr>
          <a:xfrm>
            <a:off x="236668" y="233916"/>
            <a:ext cx="857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0070C0"/>
                </a:solidFill>
              </a:rPr>
              <a:t>Oferta del PNUD: </a:t>
            </a:r>
            <a:r>
              <a:rPr lang="es-ES" sz="4000" i="1" dirty="0">
                <a:solidFill>
                  <a:srgbClr val="0070C0"/>
                </a:solidFill>
              </a:rPr>
              <a:t>SDG </a:t>
            </a:r>
            <a:r>
              <a:rPr lang="es-ES" sz="4000" i="1" dirty="0" err="1">
                <a:solidFill>
                  <a:srgbClr val="0070C0"/>
                </a:solidFill>
              </a:rPr>
              <a:t>Impact</a:t>
            </a:r>
            <a:endParaRPr lang="en-US" sz="4000" i="1" dirty="0">
              <a:solidFill>
                <a:srgbClr val="0070C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A51421-4561-4770-8499-D1605BBDE6F6}"/>
              </a:ext>
            </a:extLst>
          </p:cNvPr>
          <p:cNvSpPr txBox="1">
            <a:spLocks/>
          </p:cNvSpPr>
          <p:nvPr/>
        </p:nvSpPr>
        <p:spPr>
          <a:xfrm>
            <a:off x="236669" y="901450"/>
            <a:ext cx="2668764" cy="435170"/>
          </a:xfrm>
          <a:prstGeom prst="rect">
            <a:avLst/>
          </a:prstGeom>
          <a:solidFill>
            <a:srgbClr val="002060"/>
          </a:solidFill>
          <a:ln w="9525">
            <a:solidFill>
              <a:srgbClr val="707070"/>
            </a:solidFill>
          </a:ln>
        </p:spPr>
        <p:txBody>
          <a:bodyPr lIns="91440" tIns="91440" rIns="91440" bIns="91440" anchor="ctr">
            <a:noAutofit/>
          </a:bodyPr>
          <a:lstStyle>
            <a:lvl1pPr marL="2333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/>
              <a:buChar char="•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1825" indent="-1762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71550" indent="-1682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27163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/>
              <a:buChar char="–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200"/>
              </a:spcAft>
              <a:buNone/>
              <a:defRPr/>
            </a:pPr>
            <a:r>
              <a:rPr lang="en-US" sz="1400" b="1" dirty="0">
                <a:solidFill>
                  <a:prstClr val="white">
                    <a:lumMod val="95000"/>
                  </a:prstClr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 Gestión de Impacto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D99D7C98-1421-4BCC-9CF5-FEE8BE1149F9}"/>
              </a:ext>
            </a:extLst>
          </p:cNvPr>
          <p:cNvSpPr/>
          <p:nvPr/>
        </p:nvSpPr>
        <p:spPr>
          <a:xfrm>
            <a:off x="272850" y="1360559"/>
            <a:ext cx="2668764" cy="37629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defRPr/>
            </a:pPr>
            <a:r>
              <a:rPr lang="es-ES" sz="1400" b="1" dirty="0">
                <a:ea typeface="Verdana" panose="020B0604030504040204" pitchFamily="34" charset="0"/>
              </a:rPr>
              <a:t>Estándares de práctica: </a:t>
            </a:r>
            <a:r>
              <a:rPr lang="es-ES" sz="1200" dirty="0">
                <a:ea typeface="Verdana" panose="020B0604030504040204" pitchFamily="34" charset="0"/>
              </a:rPr>
              <a:t>Desarrollar estándares de gestión de impacto, establecer gobernanza, y codificar estos estándares en un sistema de puntaje</a:t>
            </a:r>
          </a:p>
          <a:p>
            <a:pPr>
              <a:lnSpc>
                <a:spcPct val="106000"/>
              </a:lnSpc>
              <a:defRPr/>
            </a:pPr>
            <a:endParaRPr lang="es-ES" sz="1200" dirty="0">
              <a:ea typeface="Verdana" panose="020B0604030504040204" pitchFamily="34" charset="0"/>
            </a:endParaRPr>
          </a:p>
          <a:p>
            <a:pPr>
              <a:lnSpc>
                <a:spcPct val="106000"/>
              </a:lnSpc>
              <a:defRPr/>
            </a:pPr>
            <a:r>
              <a:rPr lang="es-ES" sz="1400" b="1" dirty="0">
                <a:ea typeface="Verdana" panose="020B0604030504040204" pitchFamily="34" charset="0"/>
              </a:rPr>
              <a:t>Sello de Impacto ODS: </a:t>
            </a:r>
            <a:r>
              <a:rPr lang="es-ES" sz="1200" dirty="0">
                <a:ea typeface="Verdana" panose="020B0604030504040204" pitchFamily="34" charset="0"/>
              </a:rPr>
              <a:t>Verificación de los procesos requeridos para autenticar inversiones que conduzcan a los ODS, implementado por socios locales certificados y apoyados por la experticia de la Oficina de País</a:t>
            </a:r>
          </a:p>
          <a:p>
            <a:pPr>
              <a:lnSpc>
                <a:spcPct val="106000"/>
              </a:lnSpc>
              <a:defRPr/>
            </a:pPr>
            <a:endParaRPr lang="es-ES" sz="1200" b="1" dirty="0">
              <a:ea typeface="Verdana" panose="020B0604030504040204" pitchFamily="34" charset="0"/>
            </a:endParaRPr>
          </a:p>
          <a:p>
            <a:pPr>
              <a:lnSpc>
                <a:spcPct val="106000"/>
              </a:lnSpc>
              <a:defRPr/>
            </a:pPr>
            <a:r>
              <a:rPr lang="es-ES" sz="1400" b="1" dirty="0">
                <a:ea typeface="Verdana" panose="020B0604030504040204" pitchFamily="34" charset="0"/>
              </a:rPr>
              <a:t>Capacitación de la Oficina de País del PNUD</a:t>
            </a:r>
            <a:r>
              <a:rPr lang="es-ES" sz="1200" dirty="0">
                <a:ea typeface="Verdana" panose="020B0604030504040204" pitchFamily="34" charset="0"/>
              </a:rPr>
              <a:t>. </a:t>
            </a:r>
            <a:endParaRPr lang="en-US" sz="1200" dirty="0">
              <a:ea typeface="Verdana" panose="020B0604030504040204" pitchFamily="34" charset="0"/>
            </a:endParaRPr>
          </a:p>
          <a:p>
            <a:pPr>
              <a:lnSpc>
                <a:spcPct val="106000"/>
              </a:lnSpc>
              <a:defRPr/>
            </a:pPr>
            <a:endParaRPr lang="es-ES" sz="1200" b="1" dirty="0">
              <a:ea typeface="Verdana" panose="020B0604030504040204" pitchFamily="34" charset="0"/>
            </a:endParaRPr>
          </a:p>
          <a:p>
            <a:pPr>
              <a:lnSpc>
                <a:spcPct val="106000"/>
              </a:lnSpc>
              <a:defRPr/>
            </a:pPr>
            <a:r>
              <a:rPr lang="es-ES" sz="1400" b="1" dirty="0">
                <a:ea typeface="Verdana" panose="020B0604030504040204" pitchFamily="34" charset="0"/>
              </a:rPr>
              <a:t>Capacitación en línea</a:t>
            </a:r>
            <a:endParaRPr lang="es-ES" sz="1200" dirty="0">
              <a:ea typeface="Verdan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CE583E-3534-49D7-8EC6-63608D617426}"/>
              </a:ext>
            </a:extLst>
          </p:cNvPr>
          <p:cNvSpPr txBox="1">
            <a:spLocks/>
          </p:cNvSpPr>
          <p:nvPr/>
        </p:nvSpPr>
        <p:spPr>
          <a:xfrm>
            <a:off x="3142101" y="929133"/>
            <a:ext cx="2609886" cy="435169"/>
          </a:xfrm>
          <a:prstGeom prst="rect">
            <a:avLst/>
          </a:prstGeom>
          <a:solidFill>
            <a:schemeClr val="accent1">
              <a:lumMod val="75000"/>
              <a:alpha val="74902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lIns="91440" tIns="91440" rIns="91440" bIns="91440" anchor="ctr">
            <a:noAutofit/>
          </a:bodyPr>
          <a:lstStyle>
            <a:lvl1pPr marL="2333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/>
              <a:buChar char="•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1825" indent="-1762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71550" indent="-1682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27163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/>
              <a:buChar char="–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200"/>
              </a:spcAft>
              <a:buNone/>
              <a:defRPr/>
            </a:pPr>
            <a:r>
              <a:rPr lang="en-US" sz="1400" b="1" dirty="0">
                <a:solidFill>
                  <a:prstClr val="white">
                    <a:lumMod val="95000"/>
                  </a:prstClr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Inteligencia de Impacto</a:t>
            </a:r>
            <a:endParaRPr lang="en-US" sz="1000" dirty="0">
              <a:solidFill>
                <a:prstClr val="white">
                  <a:lumMod val="95000"/>
                </a:prstClr>
              </a:solidFill>
              <a:latin typeface="Verdan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744682-2ADB-42F7-8DED-219C95E5B62D}"/>
              </a:ext>
            </a:extLst>
          </p:cNvPr>
          <p:cNvSpPr txBox="1"/>
          <p:nvPr/>
        </p:nvSpPr>
        <p:spPr>
          <a:xfrm>
            <a:off x="3142101" y="1404383"/>
            <a:ext cx="2609886" cy="3639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6000"/>
              </a:lnSpc>
              <a:defRPr/>
            </a:pPr>
            <a:r>
              <a:rPr lang="es-ES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Reportes de mapeo de Inversiones de Impacto ODS: </a:t>
            </a:r>
            <a:r>
              <a:rPr lang="es-E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Publicaciones, desarrolladas por las Oficinas de País PNUD, que proveen a los inversionistas conocimiento del ambiente local y oportunidades de inversión en industrias, negocios, productos y condiciones de Mercado que avancen los ODS.</a:t>
            </a:r>
          </a:p>
          <a:p>
            <a:pPr>
              <a:lnSpc>
                <a:spcPct val="106000"/>
              </a:lnSpc>
              <a:defRPr/>
            </a:pPr>
            <a:endParaRPr lang="en-US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lnSpc>
                <a:spcPct val="106000"/>
              </a:lnSpc>
              <a:defRPr/>
            </a:pPr>
            <a:r>
              <a:rPr lang="es-ES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Secciones claves en los mapas de inversionistas incluirán: </a:t>
            </a:r>
          </a:p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Prioridades de Desarrollo nacionales relacionadas a los ODS</a:t>
            </a:r>
          </a:p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Industrias claves más relevantes a las prioridades de desarrollo nacional</a:t>
            </a:r>
          </a:p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Áreas de oportunidades de inversión</a:t>
            </a:r>
          </a:p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Oferta de inversionistas </a:t>
            </a:r>
          </a:p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Recursos de apoyo claves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0AB0C1-FC7E-41D8-AE65-5E48844B48AC}"/>
              </a:ext>
            </a:extLst>
          </p:cNvPr>
          <p:cNvSpPr txBox="1">
            <a:spLocks/>
          </p:cNvSpPr>
          <p:nvPr/>
        </p:nvSpPr>
        <p:spPr>
          <a:xfrm>
            <a:off x="5979247" y="929133"/>
            <a:ext cx="2533406" cy="435169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91440" tIns="91440" rIns="91440" bIns="91440" anchor="ctr">
            <a:noAutofit/>
          </a:bodyPr>
          <a:lstStyle>
            <a:lvl1pPr marL="2333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/>
              <a:buChar char="•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1825" indent="-1762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71550" indent="-1682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27163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/>
              <a:buChar char="–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Facilitación de Impacto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472F150B-E661-4575-86EF-A65C99A6106F}"/>
              </a:ext>
            </a:extLst>
          </p:cNvPr>
          <p:cNvSpPr txBox="1"/>
          <p:nvPr/>
        </p:nvSpPr>
        <p:spPr>
          <a:xfrm>
            <a:off x="6047572" y="1404383"/>
            <a:ext cx="2396755" cy="18749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6000"/>
              </a:lnSpc>
              <a:defRPr/>
            </a:pPr>
            <a:r>
              <a:rPr lang="es-ES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Eventos de Inversionistas de Impacto ODS: </a:t>
            </a:r>
            <a:r>
              <a:rPr lang="es-E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Eventos, organizados por Oficinas de País PNUD, que juntan a inversionistas y empresas alineadas a los ODS para catalizar la inversión local y ayudar a las Oficinas de País PNUD</a:t>
            </a:r>
          </a:p>
          <a:p>
            <a:pPr>
              <a:lnSpc>
                <a:spcPct val="106000"/>
              </a:lnSpc>
              <a:defRPr/>
            </a:pPr>
            <a:endParaRPr lang="es-ES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lnSpc>
                <a:spcPct val="106000"/>
              </a:lnSpc>
              <a:defRPr/>
            </a:pPr>
            <a:r>
              <a:rPr lang="es-ES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Mesas de diálogo para políticas de inversión</a:t>
            </a: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id="{9E95BC03-6F10-459D-B76E-F697C4EDBF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20" y="3724374"/>
            <a:ext cx="2354366" cy="62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9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661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329540" y="1045978"/>
            <a:ext cx="8428698" cy="352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endParaRPr lang="es-PY" sz="2200" dirty="0"/>
          </a:p>
          <a:p>
            <a:pPr algn="just"/>
            <a:endParaRPr lang="en-US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CB6FA6-BAFA-41C6-A137-561B1B9410DB}"/>
              </a:ext>
            </a:extLst>
          </p:cNvPr>
          <p:cNvSpPr txBox="1"/>
          <p:nvPr/>
        </p:nvSpPr>
        <p:spPr>
          <a:xfrm>
            <a:off x="0" y="23391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0070C0"/>
                </a:solidFill>
              </a:rPr>
              <a:t>PNUD en Paraguay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07CF73-DD15-4060-9211-09D507914622}"/>
              </a:ext>
            </a:extLst>
          </p:cNvPr>
          <p:cNvSpPr txBox="1">
            <a:spLocks/>
          </p:cNvSpPr>
          <p:nvPr/>
        </p:nvSpPr>
        <p:spPr>
          <a:xfrm>
            <a:off x="329540" y="1305146"/>
            <a:ext cx="2639325" cy="435170"/>
          </a:xfrm>
          <a:prstGeom prst="rect">
            <a:avLst/>
          </a:prstGeom>
          <a:solidFill>
            <a:srgbClr val="002060"/>
          </a:solidFill>
          <a:ln w="9525">
            <a:solidFill>
              <a:srgbClr val="707070"/>
            </a:solidFill>
          </a:ln>
        </p:spPr>
        <p:txBody>
          <a:bodyPr lIns="91440" tIns="91440" rIns="91440" bIns="91440" anchor="ctr">
            <a:noAutofit/>
          </a:bodyPr>
          <a:lstStyle>
            <a:lvl1pPr marL="2333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/>
              <a:buChar char="•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1825" indent="-1762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71550" indent="-1682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27163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/>
              <a:buChar char="–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200"/>
              </a:spcAft>
              <a:buNone/>
              <a:defRPr/>
            </a:pPr>
            <a:r>
              <a:rPr lang="en-US" sz="1400" b="1" dirty="0">
                <a:solidFill>
                  <a:prstClr val="white">
                    <a:lumMod val="95000"/>
                  </a:prstClr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 Gestión de Impacto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AAF3C3-5354-4CF7-891E-3CE48F31293A}"/>
              </a:ext>
            </a:extLst>
          </p:cNvPr>
          <p:cNvSpPr txBox="1">
            <a:spLocks/>
          </p:cNvSpPr>
          <p:nvPr/>
        </p:nvSpPr>
        <p:spPr>
          <a:xfrm>
            <a:off x="358979" y="2503098"/>
            <a:ext cx="2609886" cy="435169"/>
          </a:xfrm>
          <a:prstGeom prst="rect">
            <a:avLst/>
          </a:prstGeom>
          <a:solidFill>
            <a:schemeClr val="accent1">
              <a:lumMod val="75000"/>
              <a:alpha val="74902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lIns="91440" tIns="91440" rIns="91440" bIns="91440" anchor="ctr">
            <a:noAutofit/>
          </a:bodyPr>
          <a:lstStyle>
            <a:lvl1pPr marL="2333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/>
              <a:buChar char="•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1825" indent="-1762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71550" indent="-1682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27163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/>
              <a:buChar char="–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200"/>
              </a:spcAft>
              <a:buNone/>
              <a:defRPr/>
            </a:pPr>
            <a:r>
              <a:rPr lang="en-US" sz="1400" b="1" dirty="0">
                <a:solidFill>
                  <a:prstClr val="white">
                    <a:lumMod val="95000"/>
                  </a:prstClr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Inteligencia de Impacto</a:t>
            </a:r>
            <a:endParaRPr lang="en-US" sz="1000" dirty="0">
              <a:solidFill>
                <a:prstClr val="white">
                  <a:lumMod val="95000"/>
                </a:prstClr>
              </a:solidFill>
              <a:latin typeface="Verdan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F25495-B3E3-4493-AEFD-5280DD23990C}"/>
              </a:ext>
            </a:extLst>
          </p:cNvPr>
          <p:cNvSpPr txBox="1">
            <a:spLocks/>
          </p:cNvSpPr>
          <p:nvPr/>
        </p:nvSpPr>
        <p:spPr>
          <a:xfrm>
            <a:off x="358979" y="3736781"/>
            <a:ext cx="2609886" cy="435169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91440" tIns="91440" rIns="91440" bIns="91440" anchor="ctr">
            <a:noAutofit/>
          </a:bodyPr>
          <a:lstStyle>
            <a:lvl1pPr marL="2333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/>
              <a:buChar char="•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1825" indent="-1762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71550" indent="-1682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27163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/>
              <a:buChar char="–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Facilitación de Impacto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ED107DF-501E-4BBA-9ABD-210FD208F7D0}"/>
              </a:ext>
            </a:extLst>
          </p:cNvPr>
          <p:cNvSpPr txBox="1"/>
          <p:nvPr/>
        </p:nvSpPr>
        <p:spPr>
          <a:xfrm>
            <a:off x="3094074" y="1240462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Capacitación: serie de webinarios con la CNV Bonos ODS e Inversión Responsable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Promoción de los estándares SDG </a:t>
            </a:r>
            <a:r>
              <a:rPr lang="es-ES" dirty="0" err="1"/>
              <a:t>Impact</a:t>
            </a:r>
            <a:r>
              <a:rPr lang="es-ES" dirty="0"/>
              <a:t> para instrumentos financieros, alineados con reglamentación de los Bonos ODS. </a:t>
            </a:r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C99364-253C-47F5-BA2C-45794EE00325}"/>
              </a:ext>
            </a:extLst>
          </p:cNvPr>
          <p:cNvSpPr txBox="1"/>
          <p:nvPr/>
        </p:nvSpPr>
        <p:spPr>
          <a:xfrm>
            <a:off x="3094074" y="2439657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Estudio de diagnóstico del mercado de la inversión de impacto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SDG Investor </a:t>
            </a:r>
            <a:r>
              <a:rPr lang="es-ES" b="1" dirty="0" err="1"/>
              <a:t>Map</a:t>
            </a:r>
            <a:endParaRPr lang="en-US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2E73988-AD5D-40F2-BAD7-9EC7D82F10F8}"/>
              </a:ext>
            </a:extLst>
          </p:cNvPr>
          <p:cNvSpPr txBox="1"/>
          <p:nvPr/>
        </p:nvSpPr>
        <p:spPr>
          <a:xfrm>
            <a:off x="3120351" y="3692755"/>
            <a:ext cx="548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Plataformas de </a:t>
            </a:r>
            <a:r>
              <a:rPr lang="es-ES" i="1" dirty="0"/>
              <a:t>Green </a:t>
            </a:r>
            <a:r>
              <a:rPr lang="es-ES" i="1" dirty="0" err="1"/>
              <a:t>Commodities</a:t>
            </a:r>
            <a:r>
              <a:rPr lang="es-ES" i="1" dirty="0"/>
              <a:t> </a:t>
            </a:r>
            <a:r>
              <a:rPr lang="es-ES" dirty="0"/>
              <a:t>para la producción sostenible de carne y soja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Eventos sobre los ODS y el sector privado (seminarios, talleres,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661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329540" y="971550"/>
            <a:ext cx="8428698" cy="352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PY" sz="1800" b="1" dirty="0"/>
              <a:t>Primer Bono de Género </a:t>
            </a:r>
            <a:r>
              <a:rPr lang="es-PY" sz="1800" dirty="0"/>
              <a:t>emitido en América Latina (año 2019)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Y" sz="1800" dirty="0"/>
              <a:t>Emisor: Banistmo Panamá (filial de Bancolombia)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Y" sz="1800" dirty="0"/>
              <a:t>Estructurador y suscriptor: BID </a:t>
            </a:r>
            <a:r>
              <a:rPr lang="es-PY" sz="1800" dirty="0" err="1"/>
              <a:t>Invest</a:t>
            </a:r>
            <a:r>
              <a:rPr lang="es-PY" sz="1800" dirty="0"/>
              <a:t> (100%)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Y" sz="1800" dirty="0"/>
              <a:t>Segunda Opinión: </a:t>
            </a:r>
            <a:r>
              <a:rPr lang="es-PY" sz="1800" dirty="0" err="1"/>
              <a:t>Vigeo</a:t>
            </a:r>
            <a:r>
              <a:rPr lang="es-PY" sz="1800" dirty="0"/>
              <a:t> </a:t>
            </a:r>
            <a:r>
              <a:rPr lang="es-PY" sz="1800" dirty="0" err="1"/>
              <a:t>Eiris</a:t>
            </a:r>
            <a:endParaRPr lang="es-PY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Y" sz="1800" dirty="0"/>
              <a:t>Valor total del bono: US$ 50 millones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Y" sz="1800" dirty="0"/>
          </a:p>
          <a:p>
            <a:pPr algn="just"/>
            <a:r>
              <a:rPr lang="es-PY" sz="1800" dirty="0"/>
              <a:t>Destinado a PYMES lideradas por mujeres para nuevos financiamientos (refinanciamiento hasta 10%). </a:t>
            </a:r>
          </a:p>
          <a:p>
            <a:pPr algn="just"/>
            <a:endParaRPr lang="es-PY" sz="1800" dirty="0"/>
          </a:p>
          <a:p>
            <a:pPr algn="just"/>
            <a:r>
              <a:rPr lang="es-PY" sz="1800" dirty="0"/>
              <a:t>Banistmo estima alcanzar un </a:t>
            </a:r>
            <a:r>
              <a:rPr lang="es-PY" sz="1800" b="1" dirty="0"/>
              <a:t>crecimiento promedio anual aprox. del 6% </a:t>
            </a:r>
            <a:r>
              <a:rPr lang="es-PY" sz="1800" dirty="0"/>
              <a:t>en esta cartera en próximo 5 años. </a:t>
            </a:r>
            <a:r>
              <a:rPr lang="es-ES" sz="1800" dirty="0"/>
              <a:t>El saldo de la cartera actual de préstamos a </a:t>
            </a:r>
            <a:r>
              <a:rPr lang="es-ES" sz="1800" dirty="0" err="1"/>
              <a:t>PYMEs</a:t>
            </a:r>
            <a:r>
              <a:rPr lang="es-ES" sz="1800" dirty="0"/>
              <a:t> lideradas por mujeres es aproximadamente </a:t>
            </a:r>
            <a:r>
              <a:rPr lang="es-ES" sz="1800" b="1" dirty="0"/>
              <a:t>US$ 300 millones </a:t>
            </a:r>
            <a:endParaRPr lang="es-PY" sz="1800" b="1" dirty="0"/>
          </a:p>
          <a:p>
            <a:pPr algn="just"/>
            <a:endParaRPr lang="es-PY" sz="2200" dirty="0"/>
          </a:p>
          <a:p>
            <a:pPr algn="just"/>
            <a:endParaRPr lang="en-US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CB6FA6-BAFA-41C6-A137-561B1B9410DB}"/>
              </a:ext>
            </a:extLst>
          </p:cNvPr>
          <p:cNvSpPr txBox="1"/>
          <p:nvPr/>
        </p:nvSpPr>
        <p:spPr>
          <a:xfrm>
            <a:off x="0" y="23391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0070C0"/>
                </a:solidFill>
              </a:rPr>
              <a:t>Ejemplo 1. Bono de Género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26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661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329540" y="971550"/>
            <a:ext cx="8428698" cy="3834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ES" sz="1800" dirty="0"/>
              <a:t>BID </a:t>
            </a:r>
            <a:r>
              <a:rPr lang="es-ES" sz="1800" dirty="0" err="1"/>
              <a:t>Invest</a:t>
            </a:r>
            <a:r>
              <a:rPr lang="es-ES" sz="1800" dirty="0"/>
              <a:t> monitoreará de forma anual los resultados alcanzados de acuerdo con su </a:t>
            </a:r>
            <a:r>
              <a:rPr lang="es-ES" sz="1800" b="1" dirty="0"/>
              <a:t>Marco de Efectividad en el Desarrollo</a:t>
            </a:r>
            <a:r>
              <a:rPr lang="es-ES" sz="1800" dirty="0"/>
              <a:t>.</a:t>
            </a:r>
            <a:endParaRPr lang="es-PY" sz="1800" dirty="0"/>
          </a:p>
          <a:p>
            <a:pPr algn="just"/>
            <a:endParaRPr lang="es-PY" sz="1800" dirty="0"/>
          </a:p>
          <a:p>
            <a:pPr algn="just"/>
            <a:r>
              <a:rPr lang="es-ES" sz="1800" dirty="0"/>
              <a:t>El </a:t>
            </a:r>
            <a:r>
              <a:rPr lang="es-ES" sz="1800" b="1" dirty="0"/>
              <a:t>Programa Impulsa </a:t>
            </a:r>
            <a:r>
              <a:rPr lang="es-ES" sz="1800" dirty="0"/>
              <a:t>propuesta de valor integral para </a:t>
            </a:r>
            <a:r>
              <a:rPr lang="es-ES" sz="1800" dirty="0" err="1"/>
              <a:t>PYMEs</a:t>
            </a:r>
            <a:r>
              <a:rPr lang="es-ES" sz="1800" dirty="0"/>
              <a:t> lideradas por mujeres: ofrece productos financieros, así como asesoría financiera y de negocio, emprendimiento y liderazgo para mujeres, y creación de marca. </a:t>
            </a:r>
          </a:p>
          <a:p>
            <a:pPr algn="just"/>
            <a:endParaRPr lang="es-ES" sz="2000" dirty="0"/>
          </a:p>
          <a:p>
            <a:pPr algn="just"/>
            <a:endParaRPr lang="es-ES" sz="2200" dirty="0"/>
          </a:p>
          <a:p>
            <a:pPr algn="just"/>
            <a:endParaRPr lang="es-PY" sz="2200" dirty="0"/>
          </a:p>
          <a:p>
            <a:pPr algn="just"/>
            <a:endParaRPr lang="es-PY" sz="2200" dirty="0"/>
          </a:p>
          <a:p>
            <a:pPr algn="just"/>
            <a:endParaRPr lang="es-PY" sz="2200" dirty="0"/>
          </a:p>
          <a:p>
            <a:pPr algn="just"/>
            <a:endParaRPr lang="es-PY" sz="2200" dirty="0"/>
          </a:p>
          <a:p>
            <a:pPr algn="just"/>
            <a:r>
              <a:rPr lang="es-PY" sz="1100" dirty="0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https://www.banistmo.com/wps/portal/banistmo/acerca-de/informacion-corporativa/relacion-con-inversionistas/bono-genero</a:t>
            </a:r>
            <a:r>
              <a:rPr lang="es-PY" sz="1100" dirty="0"/>
              <a:t> </a:t>
            </a:r>
          </a:p>
          <a:p>
            <a:pPr algn="just"/>
            <a:endParaRPr lang="en-US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CB6FA6-BAFA-41C6-A137-561B1B9410DB}"/>
              </a:ext>
            </a:extLst>
          </p:cNvPr>
          <p:cNvSpPr txBox="1"/>
          <p:nvPr/>
        </p:nvSpPr>
        <p:spPr>
          <a:xfrm>
            <a:off x="0" y="23391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0070C0"/>
                </a:solidFill>
              </a:rPr>
              <a:t>Ejemplo 1. Bono de Género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61DE618-7E23-4ACE-BCDF-04793BF3F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596" y="3257045"/>
            <a:ext cx="1079260" cy="107354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F8CEA7-E470-49F7-AC77-98B7A673A2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262" y="3257104"/>
            <a:ext cx="1079260" cy="10734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8523886-E498-4E27-AB79-B0FE91A50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533" y="3251333"/>
            <a:ext cx="1079260" cy="10792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0F02A59-C780-4E8E-ABAD-6DC1C0CA56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6333" y="3245134"/>
            <a:ext cx="1079260" cy="10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3434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D109B7A5B5C547BE29AA9D0835BC52" ma:contentTypeVersion="13" ma:contentTypeDescription="Create a new document." ma:contentTypeScope="" ma:versionID="6caff468f0280938c5dd5e3d8d9e9cf5">
  <xsd:schema xmlns:xsd="http://www.w3.org/2001/XMLSchema" xmlns:xs="http://www.w3.org/2001/XMLSchema" xmlns:p="http://schemas.microsoft.com/office/2006/metadata/properties" xmlns:ns3="902aa3c1-b79c-4e56-a53a-82681248130d" xmlns:ns4="a7359dab-3db3-449d-82d5-f012b27352a0" targetNamespace="http://schemas.microsoft.com/office/2006/metadata/properties" ma:root="true" ma:fieldsID="4fcd3a84731d91aa7db15791f2590d0d" ns3:_="" ns4:_="">
    <xsd:import namespace="902aa3c1-b79c-4e56-a53a-82681248130d"/>
    <xsd:import namespace="a7359dab-3db3-449d-82d5-f012b27352a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aa3c1-b79c-4e56-a53a-8268124813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59dab-3db3-449d-82d5-f012b27352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DA91E7-8B1A-420A-8C65-8D05C74293F7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a7359dab-3db3-449d-82d5-f012b27352a0"/>
    <ds:schemaRef ds:uri="902aa3c1-b79c-4e56-a53a-82681248130d"/>
  </ds:schemaRefs>
</ds:datastoreItem>
</file>

<file path=customXml/itemProps2.xml><?xml version="1.0" encoding="utf-8"?>
<ds:datastoreItem xmlns:ds="http://schemas.openxmlformats.org/officeDocument/2006/customXml" ds:itemID="{78B73127-6F36-4C3A-B3C5-FFF81D054C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26BBDE-18B0-4704-BDC3-AD6FE2732D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2aa3c1-b79c-4e56-a53a-82681248130d"/>
    <ds:schemaRef ds:uri="a7359dab-3db3-449d-82d5-f012b27352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1026</Words>
  <Application>Microsoft Office PowerPoint</Application>
  <PresentationFormat>Presentación en pantalla (16:9)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Verdana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Jacqueline Hurard</dc:creator>
  <cp:lastModifiedBy>Hans Baumgarten</cp:lastModifiedBy>
  <cp:revision>63</cp:revision>
  <dcterms:modified xsi:type="dcterms:W3CDTF">2020-11-10T16:12:14Z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0x01010018D109B7A5B5C547BE29AA9D0835BC52</vt:lpwstr>
  </property>
</Properties>
</file>