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1" r:id="rId3"/>
    <p:sldId id="406" r:id="rId4"/>
    <p:sldId id="282" r:id="rId5"/>
    <p:sldId id="285" r:id="rId6"/>
    <p:sldId id="597" r:id="rId7"/>
    <p:sldId id="257" r:id="rId8"/>
    <p:sldId id="595" r:id="rId9"/>
    <p:sldId id="288" r:id="rId10"/>
    <p:sldId id="407" r:id="rId11"/>
    <p:sldId id="408" r:id="rId12"/>
    <p:sldId id="409" r:id="rId13"/>
    <p:sldId id="599" r:id="rId14"/>
    <p:sldId id="600" r:id="rId15"/>
    <p:sldId id="596" r:id="rId16"/>
    <p:sldId id="594" r:id="rId17"/>
    <p:sldId id="601" r:id="rId18"/>
    <p:sldId id="602" r:id="rId19"/>
    <p:sldId id="598" r:id="rId20"/>
    <p:sldId id="593" r:id="rId21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8"/>
    <a:srgbClr val="0B6B4B"/>
    <a:srgbClr val="94CA62"/>
    <a:srgbClr val="48B24F"/>
    <a:srgbClr val="94C24D"/>
    <a:srgbClr val="005129"/>
    <a:srgbClr val="339933"/>
    <a:srgbClr val="FBF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66B63-5F63-4E2F-A2EA-F6CA58C3C7E1}" v="398" dt="2022-10-04T19:58: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022" autoAdjust="0"/>
  </p:normalViewPr>
  <p:slideViewPr>
    <p:cSldViewPr snapToGrid="0">
      <p:cViewPr varScale="1">
        <p:scale>
          <a:sx n="66" d="100"/>
          <a:sy n="66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D5237-D957-4572-9CE0-1442D65E690A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1E856-6E7B-46D3-A8C6-8E72110C451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7031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1E856-6E7B-46D3-A8C6-8E72110C4514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2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D1A5-3171-4953-9225-F1723745E52F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2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F415F-148B-3255-6782-581009EF5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EE9D4D-E136-32F1-6A58-0B326079C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174866-42E3-8A3D-C910-0E58EC99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19BB9C-79C0-3514-EC1C-7B103177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8A26B0-7A79-8EDE-0BE6-365854C2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1103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6D1BA-1474-E692-351E-1FEBD28A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567500-BE83-DD1F-1AC5-B0EB0A3A1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BFC82C-EEB3-D526-A696-ACF707DC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E2B862-980A-152C-18EE-061B20D0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9C081D-AE23-C5AA-4264-22F604E2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70034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38C0AD-911E-1B17-E7FD-26D780B37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5DF40C7-E2B0-8882-52C0-F3A3553A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138BE3-95E7-8812-FF52-54F6033A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2DAEB7-4F49-3ACE-DDD3-68D8D5CFC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21E874-E93E-E804-6417-4BA6E54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2579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880E6-6FC2-454C-A9AA-62528CEA8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7B727C-7E3C-4251-84CC-F14DBE8D2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33222C-66C5-4CFF-9CE9-820A9819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9A201-A0EB-4236-93A7-A11B9176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67432-C39C-44C4-9F7A-AB79EDE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1187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D2905-2199-41A6-85BA-7E490DF78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9F871C-A98D-49A8-B6BB-941A19E78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A251F-DFA6-4D8E-AE07-038182A1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0316D2-F0FA-4A30-8A16-7A2809DF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1C187C-82C9-4A50-A2A9-A7BD05C2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4503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B0CEC-5514-404C-86F3-94591230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F7306B-D4B0-46C6-8465-B0CADB34C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4A028-B018-4729-A518-7F116D5E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710C1F-334A-48A3-87BF-936116B4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B01C8-0E92-4DC8-BC1F-71D70182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3098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EEBF2-5D31-449B-A797-CFEB1FD38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78011F-F322-4E1C-8198-3567C84CB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CF1051-5B46-47CA-95A4-EA2D74972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6FE7B3-AE40-41B8-B4C7-2879FEF5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D2C77-A9DD-4874-8023-592ACA64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A8AEEF-E874-493E-A6DA-6C09BED2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87572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F50636-C69D-400D-875C-9CAA6465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D87642-08E4-4202-ADB7-797DF3964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E83BDE-5215-4C9D-9E44-43745658B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EEE41B-B682-479B-8FA4-7359B310F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EFC940-C1D7-48DA-84E2-2E25FCECE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8CF06E-324E-4CE6-8162-4D8DDCB5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E7EC1A-062A-4608-9CAF-7BA6C4A6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FA2C7B-9B0E-403E-BE83-A0CD11D1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7584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21EB5-C317-4965-A9E1-1FD78DAF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3265AC-4666-4FAB-8645-50A0FAB8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36CC62-341C-4D66-994B-7CA39079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52870F-F66F-4F39-90EF-F9B0E919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11853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6CFDD9-B3BF-4505-B457-480EF31A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3B591C-1654-4213-ABE4-AC8F59EA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03B2F-66E7-421C-ABBD-DA24BCA0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57129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B868-6569-46AC-8D76-D45A7AB9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F631F9-CA69-476C-9C9D-0BB28562C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FDEF71-FE76-4E3B-A7CA-666957CA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75A22-2AAB-4A1A-AF90-9F38AA82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3B5B85-1360-4197-9E32-89EE91D2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805916-B651-45F2-A3B5-7AFBFF17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8824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47B94-FDD5-6C18-EF01-91DC4FAF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1E21B1-E78F-F424-350B-3E3E33F5C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AC3E50-2A41-962E-031A-F2B81D5F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BD7D0-B520-A599-862C-D0ED8FEC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549532-0DF4-1431-738F-52AD4162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53021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B72F6-8708-47E5-9A72-1AF4582E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EF22B6-B5DB-4195-9905-F9127F6A2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F7F43-21EF-40C4-B618-57FBD4CE2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641437-B0CF-45C6-8A00-28EB2334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FB8446-8D45-4D78-8FB8-91EC4924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C85A1-3D0D-4A90-9A73-3EDC0B5E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19398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2B452-27B4-4EC8-AB8A-C6C12224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E9EFE-782A-4ABF-9218-36D2960A2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87C2B4-FE65-432D-B1F2-9A6DCD17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9AC23-29DB-4E6E-8E25-242A8430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EA541D-18D7-4FA4-9013-8B58B204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67420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D254E0-2F65-446D-B71E-382FAD4C4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271DC4-6228-476F-B2A9-582B92B91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7F3EDA-630D-4776-808A-30880274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E605B6-5603-493E-ABA4-21FA9526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BD9B61-BF1C-446E-9379-A26FECED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21464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1A265C1-4217-4B62-8866-4E7269905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2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85228-A149-2766-9013-99DE1145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BB9451-3A0B-48CA-EF2D-31EE2F6BE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89797B-8CF6-FA00-712F-8A158ADA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A20222-0959-6473-971D-9645E3EB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64D872-B105-C195-3788-1975516B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954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5D846-BCDB-5FDB-2E62-7B6EADA1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159A40-B1A1-9780-A153-666BEB5EB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0AA08F-A4E5-D174-0BDB-EA9079802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9AA19E-1F9F-2AA6-50D1-0161F12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19B497-2D8C-B3DA-704A-7FEED5DE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0431B-0810-3E17-F42B-742CCEC7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106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C5F10-3248-6972-4F35-E6E576B5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6FB46B-1BEB-1C16-D900-2082DC45B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C108FE-391D-4B29-4678-A2B42FC08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18F632-F174-C9BB-BF13-21E434C92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A71A56-1657-40F8-D13B-79E19B6F6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B1F1632-D278-6187-470B-F0CB0402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B912AD-4E11-640F-B3D8-D7F87D37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0EDE2A-CE3C-9D4B-DE0C-5450D9D5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1253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28F72-90FE-9D39-16D6-3D71A324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7B18C4-B28D-323F-70CD-F2D45E3B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A01834-AB35-6ACD-8310-C98486BBE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68B6C6-4D78-56DA-5449-61D419CD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0716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6BCD30-74AF-6DD1-DAFB-C5E9A239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F63526-EAE2-BB86-0184-33C7F620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1EEA3-3A00-5CE4-3955-7E4BAE90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3361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6A071-7536-2887-D530-EB0C34C6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A510FB-E527-60EB-7831-8039FF9F6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409DBD-165D-4549-277E-FFDE8328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0937D-DA0A-23D9-1B9D-7F026B33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79EB67-7360-5B8F-FF18-62329024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9D04BE-1731-9D1E-F1A2-E37DC019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1805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E3082-8E67-826C-99C0-02A93C55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F20DF0-9D0A-9986-0F63-495726093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E2DD2C-8AC4-A0D3-0346-7B4BCF1E7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B9F938-BDF2-5559-80E6-B51CAE1A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C918D3-CA78-F1B6-18EF-6A443148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5A9F65-3620-7624-6C5F-D2B52B51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55965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6A369A-3493-3BF3-7590-E5319085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990092-B69C-6D2F-54DF-1FA3BFCC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5B1D46-B637-DDC8-4199-C291D936F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9905-B819-4A82-97C9-842ADB996D3C}" type="datetimeFigureOut">
              <a:rPr lang="es-PY" smtClean="0"/>
              <a:t>04/10/2022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83DFEB-67D4-0FBC-8533-0E7EAF2D6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7FF883-F649-5988-1CE9-25840A693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FAEE-0754-46BC-AFA1-BBA3F35519E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4541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8713799-E3E9-4D5C-8CB8-BC635822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E5E005-7CF9-4567-A1C9-3889A4D7C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D28A2D-AA32-476F-B0B1-01153780C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308A3C-B069-423E-8BC6-C4A2198D3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3CC3C-384C-4F3A-B0ED-3898B6EF1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F47F7-17C8-4AC1-B15F-A748A2C5C30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9293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35.gif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jpe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C459DA-D632-59E5-BEFC-74339AE78A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413" y="0"/>
            <a:ext cx="12186587" cy="6858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B1FAFD1-0CDB-F6F6-A2E1-1257CFD722EA}"/>
              </a:ext>
            </a:extLst>
          </p:cNvPr>
          <p:cNvGrpSpPr/>
          <p:nvPr/>
        </p:nvGrpSpPr>
        <p:grpSpPr>
          <a:xfrm rot="5400000">
            <a:off x="2006158" y="3597579"/>
            <a:ext cx="119906" cy="5321268"/>
            <a:chOff x="5965371" y="-1511161"/>
            <a:chExt cx="264941" cy="6663732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606F2A64-EBF9-43CD-4F08-FFDBCFE71C7A}"/>
                </a:ext>
              </a:extLst>
            </p:cNvPr>
            <p:cNvCxnSpPr/>
            <p:nvPr/>
          </p:nvCxnSpPr>
          <p:spPr>
            <a:xfrm>
              <a:off x="5965371" y="-116114"/>
              <a:ext cx="0" cy="526868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DBDF5B6-B16E-338C-AADC-761B692C6CF7}"/>
                </a:ext>
              </a:extLst>
            </p:cNvPr>
            <p:cNvCxnSpPr/>
            <p:nvPr/>
          </p:nvCxnSpPr>
          <p:spPr>
            <a:xfrm>
              <a:off x="6230312" y="-1511161"/>
              <a:ext cx="0" cy="5268685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D5655F3-1D5C-EF57-B346-E3B7D1509704}"/>
              </a:ext>
            </a:extLst>
          </p:cNvPr>
          <p:cNvSpPr/>
          <p:nvPr/>
        </p:nvSpPr>
        <p:spPr>
          <a:xfrm>
            <a:off x="-2174288" y="-1646738"/>
            <a:ext cx="4902000" cy="3713871"/>
          </a:xfrm>
          <a:prstGeom prst="roundRect">
            <a:avLst/>
          </a:prstGeom>
          <a:noFill/>
          <a:ln w="28575">
            <a:solidFill>
              <a:srgbClr val="61B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2250E7-3B0E-26DB-1287-28D797421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47" y="1252110"/>
            <a:ext cx="7431106" cy="464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89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4272F33-C259-AC2B-7F9C-F66CCBFC9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6" r="24623"/>
          <a:stretch/>
        </p:blipFill>
        <p:spPr>
          <a:xfrm>
            <a:off x="0" y="1282"/>
            <a:ext cx="4676036" cy="6856718"/>
          </a:xfrm>
          <a:prstGeom prst="rect">
            <a:avLst/>
          </a:prstGeom>
        </p:spPr>
      </p:pic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7BA1F9DD-FE3A-C269-E92A-DEB117E84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4676037" y="-13107"/>
            <a:ext cx="7515962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4C8CC8-C92E-C4AF-67C6-8D7E91A7D870}"/>
              </a:ext>
            </a:extLst>
          </p:cNvPr>
          <p:cNvSpPr txBox="1"/>
          <p:nvPr/>
        </p:nvSpPr>
        <p:spPr>
          <a:xfrm>
            <a:off x="5765240" y="646842"/>
            <a:ext cx="5716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6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BENEFICIAN?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2596AF-90FA-5432-951C-78463F89E346}"/>
              </a:ext>
            </a:extLst>
          </p:cNvPr>
          <p:cNvSpPr/>
          <p:nvPr/>
        </p:nvSpPr>
        <p:spPr>
          <a:xfrm>
            <a:off x="709884" y="557994"/>
            <a:ext cx="2900104" cy="13625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Empresas Emisoras</a:t>
            </a:r>
            <a:endParaRPr kumimoji="0" lang="es-PY" sz="36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0B7B41-5087-1D8E-3700-CB665F70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357">
            <a:off x="3481816" y="186917"/>
            <a:ext cx="2388443" cy="1312861"/>
          </a:xfrm>
          <a:prstGeom prst="rect">
            <a:avLst/>
          </a:prstGeom>
        </p:spPr>
      </p:pic>
      <p:grpSp>
        <p:nvGrpSpPr>
          <p:cNvPr id="13" name="52 Grupo">
            <a:extLst>
              <a:ext uri="{FF2B5EF4-FFF2-40B4-BE49-F238E27FC236}">
                <a16:creationId xmlns:a16="http://schemas.microsoft.com/office/drawing/2014/main" id="{28B36F8C-2E89-79E7-E663-1C7F404B434D}"/>
              </a:ext>
            </a:extLst>
          </p:cNvPr>
          <p:cNvGrpSpPr/>
          <p:nvPr/>
        </p:nvGrpSpPr>
        <p:grpSpPr>
          <a:xfrm>
            <a:off x="4899514" y="1257472"/>
            <a:ext cx="2697577" cy="2731810"/>
            <a:chOff x="2159882" y="804028"/>
            <a:chExt cx="2507607" cy="2731810"/>
          </a:xfrm>
        </p:grpSpPr>
        <p:pic>
          <p:nvPicPr>
            <p:cNvPr id="14" name="24 Imagen" descr="beneficios.png">
              <a:extLst>
                <a:ext uri="{FF2B5EF4-FFF2-40B4-BE49-F238E27FC236}">
                  <a16:creationId xmlns:a16="http://schemas.microsoft.com/office/drawing/2014/main" id="{07B1139A-3DBB-BEDA-B017-67B78EA3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9882" y="804028"/>
              <a:ext cx="2507607" cy="2731810"/>
            </a:xfrm>
            <a:prstGeom prst="rect">
              <a:avLst/>
            </a:prstGeom>
          </p:spPr>
        </p:pic>
        <p:sp>
          <p:nvSpPr>
            <p:cNvPr id="15" name="43 Rectángulo">
              <a:extLst>
                <a:ext uri="{FF2B5EF4-FFF2-40B4-BE49-F238E27FC236}">
                  <a16:creationId xmlns:a16="http://schemas.microsoft.com/office/drawing/2014/main" id="{3832DBA9-B780-F1A7-A295-B429FC5E0E68}"/>
                </a:ext>
              </a:extLst>
            </p:cNvPr>
            <p:cNvSpPr/>
            <p:nvPr/>
          </p:nvSpPr>
          <p:spPr>
            <a:xfrm>
              <a:off x="2757741" y="1825442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Diversificar el riesgo</a:t>
              </a:r>
            </a:p>
          </p:txBody>
        </p:sp>
      </p:grpSp>
      <p:grpSp>
        <p:nvGrpSpPr>
          <p:cNvPr id="16" name="53 Grupo">
            <a:extLst>
              <a:ext uri="{FF2B5EF4-FFF2-40B4-BE49-F238E27FC236}">
                <a16:creationId xmlns:a16="http://schemas.microsoft.com/office/drawing/2014/main" id="{65D42202-0A48-5333-3B7C-778F429907DB}"/>
              </a:ext>
            </a:extLst>
          </p:cNvPr>
          <p:cNvGrpSpPr/>
          <p:nvPr/>
        </p:nvGrpSpPr>
        <p:grpSpPr>
          <a:xfrm>
            <a:off x="7176304" y="1249404"/>
            <a:ext cx="2697577" cy="2731810"/>
            <a:chOff x="4835957" y="815431"/>
            <a:chExt cx="2507607" cy="2731810"/>
          </a:xfrm>
        </p:grpSpPr>
        <p:pic>
          <p:nvPicPr>
            <p:cNvPr id="17" name="27 Imagen" descr="beneficios.png">
              <a:extLst>
                <a:ext uri="{FF2B5EF4-FFF2-40B4-BE49-F238E27FC236}">
                  <a16:creationId xmlns:a16="http://schemas.microsoft.com/office/drawing/2014/main" id="{46305B09-145B-FE61-C44E-5BEDD4ACF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5957" y="815431"/>
              <a:ext cx="2507607" cy="2731810"/>
            </a:xfrm>
            <a:prstGeom prst="rect">
              <a:avLst/>
            </a:prstGeom>
          </p:spPr>
        </p:pic>
        <p:sp>
          <p:nvSpPr>
            <p:cNvPr id="18" name="44 Rectángulo">
              <a:extLst>
                <a:ext uri="{FF2B5EF4-FFF2-40B4-BE49-F238E27FC236}">
                  <a16:creationId xmlns:a16="http://schemas.microsoft.com/office/drawing/2014/main" id="{DFCBDB12-67D0-F358-3DC0-2DF6DB6AABE7}"/>
                </a:ext>
              </a:extLst>
            </p:cNvPr>
            <p:cNvSpPr/>
            <p:nvPr/>
          </p:nvSpPr>
          <p:spPr>
            <a:xfrm>
              <a:off x="5196216" y="1662525"/>
              <a:ext cx="1945559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Apertura </a:t>
              </a:r>
            </a:p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 mercados </a:t>
              </a:r>
              <a:r>
                <a:rPr lang="es-PY" spc="-60" dirty="0">
                  <a:latin typeface="Museo Sans 100" panose="02000000000000000000" pitchFamily="50" charset="0"/>
                </a:rPr>
                <a:t>internacionales</a:t>
              </a:r>
            </a:p>
          </p:txBody>
        </p:sp>
      </p:grpSp>
      <p:grpSp>
        <p:nvGrpSpPr>
          <p:cNvPr id="19" name="54 Grupo">
            <a:extLst>
              <a:ext uri="{FF2B5EF4-FFF2-40B4-BE49-F238E27FC236}">
                <a16:creationId xmlns:a16="http://schemas.microsoft.com/office/drawing/2014/main" id="{F04D12F2-DCF9-6D60-0179-9BE3D696F68F}"/>
              </a:ext>
            </a:extLst>
          </p:cNvPr>
          <p:cNvGrpSpPr/>
          <p:nvPr/>
        </p:nvGrpSpPr>
        <p:grpSpPr>
          <a:xfrm>
            <a:off x="9453094" y="1195324"/>
            <a:ext cx="2697577" cy="2731810"/>
            <a:chOff x="7534244" y="815431"/>
            <a:chExt cx="2507607" cy="2731810"/>
          </a:xfrm>
        </p:grpSpPr>
        <p:pic>
          <p:nvPicPr>
            <p:cNvPr id="20" name="28 Imagen" descr="beneficios.png">
              <a:extLst>
                <a:ext uri="{FF2B5EF4-FFF2-40B4-BE49-F238E27FC236}">
                  <a16:creationId xmlns:a16="http://schemas.microsoft.com/office/drawing/2014/main" id="{3463EF24-0575-8654-232A-D66558C0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4244" y="815431"/>
              <a:ext cx="2507607" cy="2731810"/>
            </a:xfrm>
            <a:prstGeom prst="rect">
              <a:avLst/>
            </a:prstGeom>
          </p:spPr>
        </p:pic>
        <p:sp>
          <p:nvSpPr>
            <p:cNvPr id="21" name="45 Rectángulo">
              <a:extLst>
                <a:ext uri="{FF2B5EF4-FFF2-40B4-BE49-F238E27FC236}">
                  <a16:creationId xmlns:a16="http://schemas.microsoft.com/office/drawing/2014/main" id="{BA624D86-E827-D076-EA3E-0DFFBD34FD69}"/>
                </a:ext>
              </a:extLst>
            </p:cNvPr>
            <p:cNvSpPr/>
            <p:nvPr/>
          </p:nvSpPr>
          <p:spPr>
            <a:xfrm>
              <a:off x="8160083" y="1804416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Prestigio y confianza</a:t>
              </a:r>
            </a:p>
          </p:txBody>
        </p:sp>
      </p:grpSp>
      <p:grpSp>
        <p:nvGrpSpPr>
          <p:cNvPr id="22" name="55 Grupo">
            <a:extLst>
              <a:ext uri="{FF2B5EF4-FFF2-40B4-BE49-F238E27FC236}">
                <a16:creationId xmlns:a16="http://schemas.microsoft.com/office/drawing/2014/main" id="{2574FC8E-E66C-7385-6C31-F17E14FBE108}"/>
              </a:ext>
            </a:extLst>
          </p:cNvPr>
          <p:cNvGrpSpPr/>
          <p:nvPr/>
        </p:nvGrpSpPr>
        <p:grpSpPr>
          <a:xfrm>
            <a:off x="4882547" y="3479348"/>
            <a:ext cx="2697577" cy="2731810"/>
            <a:chOff x="2138856" y="3904670"/>
            <a:chExt cx="2507607" cy="2731810"/>
          </a:xfrm>
        </p:grpSpPr>
        <p:pic>
          <p:nvPicPr>
            <p:cNvPr id="23" name="39 Imagen" descr="beneficios.png">
              <a:extLst>
                <a:ext uri="{FF2B5EF4-FFF2-40B4-BE49-F238E27FC236}">
                  <a16:creationId xmlns:a16="http://schemas.microsoft.com/office/drawing/2014/main" id="{B1A93154-1F53-363E-E9E0-4DEDEADED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8856" y="3904670"/>
              <a:ext cx="2507607" cy="2731810"/>
            </a:xfrm>
            <a:prstGeom prst="rect">
              <a:avLst/>
            </a:prstGeom>
          </p:spPr>
        </p:pic>
        <p:sp>
          <p:nvSpPr>
            <p:cNvPr id="24" name="46 Rectángulo">
              <a:extLst>
                <a:ext uri="{FF2B5EF4-FFF2-40B4-BE49-F238E27FC236}">
                  <a16:creationId xmlns:a16="http://schemas.microsoft.com/office/drawing/2014/main" id="{19F63A21-7C30-DAFB-EB27-6314AC9645DC}"/>
                </a:ext>
              </a:extLst>
            </p:cNvPr>
            <p:cNvSpPr/>
            <p:nvPr/>
          </p:nvSpPr>
          <p:spPr>
            <a:xfrm>
              <a:off x="2763022" y="4983795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Menores costos</a:t>
              </a:r>
            </a:p>
          </p:txBody>
        </p:sp>
      </p:grpSp>
      <p:grpSp>
        <p:nvGrpSpPr>
          <p:cNvPr id="25" name="56 Grupo">
            <a:extLst>
              <a:ext uri="{FF2B5EF4-FFF2-40B4-BE49-F238E27FC236}">
                <a16:creationId xmlns:a16="http://schemas.microsoft.com/office/drawing/2014/main" id="{97D9BE28-6364-19C5-5F57-BAF88EC926E3}"/>
              </a:ext>
            </a:extLst>
          </p:cNvPr>
          <p:cNvGrpSpPr/>
          <p:nvPr/>
        </p:nvGrpSpPr>
        <p:grpSpPr>
          <a:xfrm>
            <a:off x="7128702" y="3479348"/>
            <a:ext cx="2697577" cy="2731810"/>
            <a:chOff x="4814931" y="3916073"/>
            <a:chExt cx="2507607" cy="2731810"/>
          </a:xfrm>
        </p:grpSpPr>
        <p:pic>
          <p:nvPicPr>
            <p:cNvPr id="26" name="40 Imagen" descr="beneficios.png">
              <a:extLst>
                <a:ext uri="{FF2B5EF4-FFF2-40B4-BE49-F238E27FC236}">
                  <a16:creationId xmlns:a16="http://schemas.microsoft.com/office/drawing/2014/main" id="{F888FACC-E13D-E054-DA73-0394AE5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4931" y="3916073"/>
              <a:ext cx="2507607" cy="2731810"/>
            </a:xfrm>
            <a:prstGeom prst="rect">
              <a:avLst/>
            </a:prstGeom>
          </p:spPr>
        </p:pic>
        <p:sp>
          <p:nvSpPr>
            <p:cNvPr id="27" name="47 Rectángulo">
              <a:extLst>
                <a:ext uri="{FF2B5EF4-FFF2-40B4-BE49-F238E27FC236}">
                  <a16:creationId xmlns:a16="http://schemas.microsoft.com/office/drawing/2014/main" id="{70F8A77B-5573-E122-F16E-6E28A1298346}"/>
                </a:ext>
              </a:extLst>
            </p:cNvPr>
            <p:cNvSpPr/>
            <p:nvPr/>
          </p:nvSpPr>
          <p:spPr>
            <a:xfrm>
              <a:off x="5422134" y="4978535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Mayores plazos</a:t>
              </a:r>
            </a:p>
          </p:txBody>
        </p:sp>
      </p:grpSp>
      <p:grpSp>
        <p:nvGrpSpPr>
          <p:cNvPr id="28" name="57 Grupo">
            <a:extLst>
              <a:ext uri="{FF2B5EF4-FFF2-40B4-BE49-F238E27FC236}">
                <a16:creationId xmlns:a16="http://schemas.microsoft.com/office/drawing/2014/main" id="{94BCD35C-B6D6-8206-E810-02B42B4449E7}"/>
              </a:ext>
            </a:extLst>
          </p:cNvPr>
          <p:cNvGrpSpPr/>
          <p:nvPr/>
        </p:nvGrpSpPr>
        <p:grpSpPr>
          <a:xfrm>
            <a:off x="9494423" y="3417200"/>
            <a:ext cx="2697577" cy="2731810"/>
            <a:chOff x="7513218" y="3916073"/>
            <a:chExt cx="2507607" cy="2731810"/>
          </a:xfrm>
        </p:grpSpPr>
        <p:pic>
          <p:nvPicPr>
            <p:cNvPr id="29" name="41 Imagen" descr="beneficios.png">
              <a:extLst>
                <a:ext uri="{FF2B5EF4-FFF2-40B4-BE49-F238E27FC236}">
                  <a16:creationId xmlns:a16="http://schemas.microsoft.com/office/drawing/2014/main" id="{2AE0D50F-6653-1028-8404-97A1AF5E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3218" y="3916073"/>
              <a:ext cx="2507607" cy="2731810"/>
            </a:xfrm>
            <a:prstGeom prst="rect">
              <a:avLst/>
            </a:prstGeom>
          </p:spPr>
        </p:pic>
        <p:sp>
          <p:nvSpPr>
            <p:cNvPr id="30" name="48 Rectángulo">
              <a:extLst>
                <a:ext uri="{FF2B5EF4-FFF2-40B4-BE49-F238E27FC236}">
                  <a16:creationId xmlns:a16="http://schemas.microsoft.com/office/drawing/2014/main" id="{0231810F-FE44-8DD6-FA1D-D72A157C02FF}"/>
                </a:ext>
              </a:extLst>
            </p:cNvPr>
            <p:cNvSpPr/>
            <p:nvPr/>
          </p:nvSpPr>
          <p:spPr>
            <a:xfrm>
              <a:off x="8181074" y="5040683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Aumento de Liquidez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59F6BD69-083C-5325-2B9E-C606F1FE9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6" y="5826660"/>
            <a:ext cx="1576404" cy="118846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23D015-BBC6-6350-F966-16199BCA668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4D82C6-6C38-3019-528C-C264C83D0BE1}"/>
              </a:ext>
            </a:extLst>
          </p:cNvPr>
          <p:cNvSpPr txBox="1"/>
          <p:nvPr/>
        </p:nvSpPr>
        <p:spPr>
          <a:xfrm>
            <a:off x="2685149" y="2023512"/>
            <a:ext cx="66020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ctr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5400" dirty="0">
                <a:solidFill>
                  <a:schemeClr val="bg1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¿QUÉ REQUISITOS DEBEN CUMPLIR?</a:t>
            </a:r>
            <a:endParaRPr lang="es-PY" sz="9600" dirty="0">
              <a:solidFill>
                <a:schemeClr val="bg1"/>
              </a:solidFill>
              <a:latin typeface="Museo Sans 9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02FD37E-A1DD-C609-6EE0-A23B77CC60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11" y="5867897"/>
            <a:ext cx="1467006" cy="11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22B2D7FA-49D7-97BE-7963-6FB416F2F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0" y="-13107"/>
            <a:ext cx="12191999" cy="68698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291362-F7F6-DB67-0117-A8D6DDB82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43" y="218265"/>
            <a:ext cx="6692455" cy="65742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AC3523-FD13-36DA-AA1A-63863489A53D}"/>
              </a:ext>
            </a:extLst>
          </p:cNvPr>
          <p:cNvSpPr txBox="1"/>
          <p:nvPr/>
        </p:nvSpPr>
        <p:spPr>
          <a:xfrm>
            <a:off x="5606289" y="2213220"/>
            <a:ext cx="57425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>
              <a:latin typeface="Museo Sans 500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>
                <a:latin typeface="Museo Sans 500" panose="02000000000000000000" pitchFamily="50" charset="0"/>
              </a:rPr>
              <a:t> Auditoría Externa del último ejercicio cerrado.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>
              <a:latin typeface="Museo Sans 500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>
                <a:latin typeface="Museo Sans 500" panose="02000000000000000000" pitchFamily="50" charset="0"/>
              </a:rPr>
              <a:t> Estados Contables de los trimestres cerrados a la fecha de la solicitud.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>
              <a:latin typeface="Museo Sans 500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>
                <a:latin typeface="Museo Sans 500" panose="02000000000000000000" pitchFamily="50" charset="0"/>
              </a:rPr>
              <a:t> Adecuación de los Estatutos sociales a la Ley 5810.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>
              <a:latin typeface="Museo Sans 500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>
                <a:latin typeface="Museo Sans 500" panose="02000000000000000000" pitchFamily="50" charset="0"/>
              </a:rPr>
              <a:t> Calificación de Riesgo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000" dirty="0">
              <a:latin typeface="Museo Sans 500" panose="020000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000" dirty="0">
                <a:latin typeface="Museo Sans 500" panose="02000000000000000000" pitchFamily="50" charset="0"/>
              </a:rPr>
              <a:t> Antecedentes Adicionales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D79D2A6-86C7-8F86-F6E8-3E85372CE6A8}"/>
              </a:ext>
            </a:extLst>
          </p:cNvPr>
          <p:cNvSpPr txBox="1"/>
          <p:nvPr/>
        </p:nvSpPr>
        <p:spPr>
          <a:xfrm>
            <a:off x="5694878" y="1536119"/>
            <a:ext cx="6337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u="sng" dirty="0">
                <a:solidFill>
                  <a:srgbClr val="0B6B4B"/>
                </a:solidFill>
                <a:latin typeface="Museo Sans 700" panose="02000000000000000000" pitchFamily="50" charset="0"/>
              </a:rPr>
              <a:t>Requisitos para emitir en la Bolsa</a:t>
            </a:r>
            <a:endParaRPr lang="es-PY" sz="2400" u="sng" dirty="0">
              <a:solidFill>
                <a:srgbClr val="0B6B4B"/>
              </a:solidFill>
              <a:latin typeface="Museo Sans 700" panose="02000000000000000000" pitchFamily="50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C67BBB1-37E1-179E-33D8-52C40F14E236}"/>
              </a:ext>
            </a:extLst>
          </p:cNvPr>
          <p:cNvSpPr/>
          <p:nvPr/>
        </p:nvSpPr>
        <p:spPr>
          <a:xfrm>
            <a:off x="789255" y="276291"/>
            <a:ext cx="2324879" cy="97043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Empresas Emisoras</a:t>
            </a:r>
            <a:endParaRPr kumimoji="0" lang="es-PY" sz="24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808FB7E-73C8-2BA5-7414-81EF26C82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980" r="91602">
                        <a14:foregroundMark x1="10742" y1="47813" x2="10742" y2="47813"/>
                        <a14:foregroundMark x1="7227" y1="48125" x2="11035" y2="52969"/>
                        <a14:foregroundMark x1="11035" y1="52969" x2="15820" y2="54531"/>
                        <a14:foregroundMark x1="89941" y1="50938" x2="91699" y2="59062"/>
                        <a14:foregroundMark x1="91699" y1="59062" x2="89844" y2="59688"/>
                        <a14:foregroundMark x1="58984" y1="50938" x2="59277" y2="58438"/>
                        <a14:foregroundMark x1="59082" y1="49063" x2="54395" y2="51094"/>
                        <a14:foregroundMark x1="54395" y1="51094" x2="58496" y2="55000"/>
                        <a14:foregroundMark x1="11133" y1="46719" x2="16797" y2="47031"/>
                        <a14:foregroundMark x1="4980" y1="50938" x2="11719" y2="5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52414">
            <a:off x="735032" y="2772522"/>
            <a:ext cx="5445918" cy="340369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F7A754-2792-A271-0351-9735D7ADD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93" y="227800"/>
            <a:ext cx="1576404" cy="1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57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multitud de gente&#10;&#10;Descripción generada automáticamente con confianza media">
            <a:extLst>
              <a:ext uri="{FF2B5EF4-FFF2-40B4-BE49-F238E27FC236}">
                <a16:creationId xmlns:a16="http://schemas.microsoft.com/office/drawing/2014/main" id="{E7C176AB-33D5-B0E1-2593-D4B613E16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r="33966"/>
          <a:stretch/>
        </p:blipFill>
        <p:spPr>
          <a:xfrm>
            <a:off x="-1" y="-85114"/>
            <a:ext cx="4676037" cy="7028228"/>
          </a:xfrm>
          <a:prstGeom prst="rect">
            <a:avLst/>
          </a:prstGeom>
        </p:spPr>
      </p:pic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7BA1F9DD-FE3A-C269-E92A-DEB117E84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4676037" y="-13107"/>
            <a:ext cx="7515962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4C8CC8-C92E-C4AF-67C6-8D7E91A7D870}"/>
              </a:ext>
            </a:extLst>
          </p:cNvPr>
          <p:cNvSpPr txBox="1"/>
          <p:nvPr/>
        </p:nvSpPr>
        <p:spPr>
          <a:xfrm>
            <a:off x="5765240" y="646842"/>
            <a:ext cx="611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6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¿Quiénes pueden invertir?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2596AF-90FA-5432-951C-78463F89E346}"/>
              </a:ext>
            </a:extLst>
          </p:cNvPr>
          <p:cNvSpPr/>
          <p:nvPr/>
        </p:nvSpPr>
        <p:spPr>
          <a:xfrm>
            <a:off x="709883" y="557994"/>
            <a:ext cx="3447121" cy="13625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Inversionistas</a:t>
            </a:r>
            <a:endParaRPr kumimoji="0" lang="es-PY" sz="36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0B7B41-5087-1D8E-3700-CB665F70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357">
            <a:off x="3481816" y="186917"/>
            <a:ext cx="2388443" cy="1312861"/>
          </a:xfrm>
          <a:prstGeom prst="rect">
            <a:avLst/>
          </a:prstGeom>
        </p:spPr>
      </p:pic>
      <p:grpSp>
        <p:nvGrpSpPr>
          <p:cNvPr id="13" name="52 Grupo">
            <a:extLst>
              <a:ext uri="{FF2B5EF4-FFF2-40B4-BE49-F238E27FC236}">
                <a16:creationId xmlns:a16="http://schemas.microsoft.com/office/drawing/2014/main" id="{28B36F8C-2E89-79E7-E663-1C7F404B434D}"/>
              </a:ext>
            </a:extLst>
          </p:cNvPr>
          <p:cNvGrpSpPr/>
          <p:nvPr/>
        </p:nvGrpSpPr>
        <p:grpSpPr>
          <a:xfrm>
            <a:off x="5094427" y="1305585"/>
            <a:ext cx="2697577" cy="2731810"/>
            <a:chOff x="2159882" y="804028"/>
            <a:chExt cx="2507607" cy="2731810"/>
          </a:xfrm>
        </p:grpSpPr>
        <p:pic>
          <p:nvPicPr>
            <p:cNvPr id="14" name="24 Imagen" descr="beneficios.png">
              <a:extLst>
                <a:ext uri="{FF2B5EF4-FFF2-40B4-BE49-F238E27FC236}">
                  <a16:creationId xmlns:a16="http://schemas.microsoft.com/office/drawing/2014/main" id="{07B1139A-3DBB-BEDA-B017-67B78EA3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9882" y="804028"/>
              <a:ext cx="2507607" cy="2731810"/>
            </a:xfrm>
            <a:prstGeom prst="rect">
              <a:avLst/>
            </a:prstGeom>
          </p:spPr>
        </p:pic>
        <p:sp>
          <p:nvSpPr>
            <p:cNvPr id="15" name="43 Rectángulo">
              <a:extLst>
                <a:ext uri="{FF2B5EF4-FFF2-40B4-BE49-F238E27FC236}">
                  <a16:creationId xmlns:a16="http://schemas.microsoft.com/office/drawing/2014/main" id="{3832DBA9-B780-F1A7-A295-B429FC5E0E68}"/>
                </a:ext>
              </a:extLst>
            </p:cNvPr>
            <p:cNvSpPr/>
            <p:nvPr/>
          </p:nvSpPr>
          <p:spPr>
            <a:xfrm>
              <a:off x="2695554" y="1825442"/>
              <a:ext cx="158078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Personas Físicas</a:t>
              </a:r>
            </a:p>
          </p:txBody>
        </p:sp>
      </p:grpSp>
      <p:grpSp>
        <p:nvGrpSpPr>
          <p:cNvPr id="16" name="53 Grupo">
            <a:extLst>
              <a:ext uri="{FF2B5EF4-FFF2-40B4-BE49-F238E27FC236}">
                <a16:creationId xmlns:a16="http://schemas.microsoft.com/office/drawing/2014/main" id="{65D42202-0A48-5333-3B7C-778F429907DB}"/>
              </a:ext>
            </a:extLst>
          </p:cNvPr>
          <p:cNvGrpSpPr/>
          <p:nvPr/>
        </p:nvGrpSpPr>
        <p:grpSpPr>
          <a:xfrm>
            <a:off x="8635263" y="1303354"/>
            <a:ext cx="2697577" cy="2731810"/>
            <a:chOff x="4835957" y="815431"/>
            <a:chExt cx="2507607" cy="2731810"/>
          </a:xfrm>
        </p:grpSpPr>
        <p:pic>
          <p:nvPicPr>
            <p:cNvPr id="17" name="27 Imagen" descr="beneficios.png">
              <a:extLst>
                <a:ext uri="{FF2B5EF4-FFF2-40B4-BE49-F238E27FC236}">
                  <a16:creationId xmlns:a16="http://schemas.microsoft.com/office/drawing/2014/main" id="{46305B09-145B-FE61-C44E-5BEDD4ACF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5957" y="815431"/>
              <a:ext cx="2507607" cy="2731810"/>
            </a:xfrm>
            <a:prstGeom prst="rect">
              <a:avLst/>
            </a:prstGeom>
          </p:spPr>
        </p:pic>
        <p:sp>
          <p:nvSpPr>
            <p:cNvPr id="18" name="44 Rectángulo">
              <a:extLst>
                <a:ext uri="{FF2B5EF4-FFF2-40B4-BE49-F238E27FC236}">
                  <a16:creationId xmlns:a16="http://schemas.microsoft.com/office/drawing/2014/main" id="{DFCBDB12-67D0-F358-3DC0-2DF6DB6AABE7}"/>
                </a:ext>
              </a:extLst>
            </p:cNvPr>
            <p:cNvSpPr/>
            <p:nvPr/>
          </p:nvSpPr>
          <p:spPr>
            <a:xfrm>
              <a:off x="5284286" y="1844913"/>
              <a:ext cx="1756193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Personas Jurídicas</a:t>
              </a:r>
              <a:endParaRPr lang="es-PY" spc="-60" dirty="0">
                <a:latin typeface="Museo Sans 100" panose="02000000000000000000" pitchFamily="50" charset="0"/>
              </a:endParaRPr>
            </a:p>
          </p:txBody>
        </p:sp>
      </p:grpSp>
      <p:grpSp>
        <p:nvGrpSpPr>
          <p:cNvPr id="25" name="56 Grupo">
            <a:extLst>
              <a:ext uri="{FF2B5EF4-FFF2-40B4-BE49-F238E27FC236}">
                <a16:creationId xmlns:a16="http://schemas.microsoft.com/office/drawing/2014/main" id="{97D9BE28-6364-19C5-5F57-BAF88EC926E3}"/>
              </a:ext>
            </a:extLst>
          </p:cNvPr>
          <p:cNvGrpSpPr/>
          <p:nvPr/>
        </p:nvGrpSpPr>
        <p:grpSpPr>
          <a:xfrm flipH="1">
            <a:off x="7327140" y="3417200"/>
            <a:ext cx="2800840" cy="2731810"/>
            <a:chOff x="4814931" y="3916073"/>
            <a:chExt cx="2507607" cy="2731810"/>
          </a:xfrm>
        </p:grpSpPr>
        <p:pic>
          <p:nvPicPr>
            <p:cNvPr id="26" name="40 Imagen" descr="beneficios.png">
              <a:extLst>
                <a:ext uri="{FF2B5EF4-FFF2-40B4-BE49-F238E27FC236}">
                  <a16:creationId xmlns:a16="http://schemas.microsoft.com/office/drawing/2014/main" id="{F888FACC-E13D-E054-DA73-0394AE5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4931" y="3916073"/>
              <a:ext cx="2507607" cy="2731810"/>
            </a:xfrm>
            <a:prstGeom prst="rect">
              <a:avLst/>
            </a:prstGeom>
          </p:spPr>
        </p:pic>
        <p:sp>
          <p:nvSpPr>
            <p:cNvPr id="27" name="47 Rectángulo">
              <a:extLst>
                <a:ext uri="{FF2B5EF4-FFF2-40B4-BE49-F238E27FC236}">
                  <a16:creationId xmlns:a16="http://schemas.microsoft.com/office/drawing/2014/main" id="{70F8A77B-5573-E122-F16E-6E28A1298346}"/>
                </a:ext>
              </a:extLst>
            </p:cNvPr>
            <p:cNvSpPr/>
            <p:nvPr/>
          </p:nvSpPr>
          <p:spPr>
            <a:xfrm>
              <a:off x="5340259" y="4684221"/>
              <a:ext cx="1591917" cy="147732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EAS – SRL – SA – SAECAS – </a:t>
              </a:r>
              <a:r>
                <a:rPr lang="es-PY" dirty="0" err="1">
                  <a:latin typeface="Museo Sans 100" panose="02000000000000000000" pitchFamily="50" charset="0"/>
                </a:rPr>
                <a:t>ONGs</a:t>
              </a:r>
              <a:r>
                <a:rPr lang="es-PY" dirty="0">
                  <a:latin typeface="Museo Sans 100" panose="02000000000000000000" pitchFamily="50" charset="0"/>
                </a:rPr>
                <a:t> – Cooperativas </a:t>
              </a:r>
              <a:r>
                <a:rPr lang="es-PY" dirty="0" err="1">
                  <a:latin typeface="Museo Sans 100" panose="02000000000000000000" pitchFamily="50" charset="0"/>
                </a:rPr>
                <a:t>etc</a:t>
              </a:r>
              <a:endParaRPr lang="es-PY" dirty="0">
                <a:latin typeface="Museo Sans 100" panose="02000000000000000000" pitchFamily="50" charset="0"/>
              </a:endParaRPr>
            </a:p>
          </p:txBody>
        </p:sp>
      </p:grpSp>
      <p:grpSp>
        <p:nvGrpSpPr>
          <p:cNvPr id="28" name="57 Grupo">
            <a:extLst>
              <a:ext uri="{FF2B5EF4-FFF2-40B4-BE49-F238E27FC236}">
                <a16:creationId xmlns:a16="http://schemas.microsoft.com/office/drawing/2014/main" id="{94BCD35C-B6D6-8206-E810-02B42B4449E7}"/>
              </a:ext>
            </a:extLst>
          </p:cNvPr>
          <p:cNvGrpSpPr/>
          <p:nvPr/>
        </p:nvGrpSpPr>
        <p:grpSpPr>
          <a:xfrm>
            <a:off x="9494423" y="3417200"/>
            <a:ext cx="2697577" cy="2731810"/>
            <a:chOff x="7513218" y="3916073"/>
            <a:chExt cx="2507607" cy="2731810"/>
          </a:xfrm>
        </p:grpSpPr>
        <p:pic>
          <p:nvPicPr>
            <p:cNvPr id="29" name="41 Imagen" descr="beneficios.png">
              <a:extLst>
                <a:ext uri="{FF2B5EF4-FFF2-40B4-BE49-F238E27FC236}">
                  <a16:creationId xmlns:a16="http://schemas.microsoft.com/office/drawing/2014/main" id="{2AE0D50F-6653-1028-8404-97A1AF5E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3218" y="3916073"/>
              <a:ext cx="2507607" cy="2731810"/>
            </a:xfrm>
            <a:prstGeom prst="rect">
              <a:avLst/>
            </a:prstGeom>
          </p:spPr>
        </p:pic>
        <p:sp>
          <p:nvSpPr>
            <p:cNvPr id="30" name="48 Rectángulo">
              <a:extLst>
                <a:ext uri="{FF2B5EF4-FFF2-40B4-BE49-F238E27FC236}">
                  <a16:creationId xmlns:a16="http://schemas.microsoft.com/office/drawing/2014/main" id="{0231810F-FE44-8DD6-FA1D-D72A157C02FF}"/>
                </a:ext>
              </a:extLst>
            </p:cNvPr>
            <p:cNvSpPr/>
            <p:nvPr/>
          </p:nvSpPr>
          <p:spPr>
            <a:xfrm>
              <a:off x="8053831" y="5024627"/>
              <a:ext cx="160341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Inversores institucionales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59F6BD69-083C-5325-2B9E-C606F1FE9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64" y="5662676"/>
            <a:ext cx="1793916" cy="13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7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7BA1F9DD-FE3A-C269-E92A-DEB117E84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-272716" y="-13107"/>
            <a:ext cx="12464715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4C8CC8-C92E-C4AF-67C6-8D7E91A7D870}"/>
              </a:ext>
            </a:extLst>
          </p:cNvPr>
          <p:cNvSpPr txBox="1"/>
          <p:nvPr/>
        </p:nvSpPr>
        <p:spPr>
          <a:xfrm>
            <a:off x="4157003" y="2929372"/>
            <a:ext cx="77527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72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¿En qué pueden invertir?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2596AF-90FA-5432-951C-78463F89E346}"/>
              </a:ext>
            </a:extLst>
          </p:cNvPr>
          <p:cNvSpPr/>
          <p:nvPr/>
        </p:nvSpPr>
        <p:spPr>
          <a:xfrm>
            <a:off x="709883" y="557994"/>
            <a:ext cx="3447121" cy="13625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Inversionistas</a:t>
            </a:r>
            <a:endParaRPr kumimoji="0" lang="es-PY" sz="36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0B7B41-5087-1D8E-3700-CB665F70DF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52037">
            <a:off x="4240020" y="1181858"/>
            <a:ext cx="2388443" cy="131286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F6BD69-083C-5325-2B9E-C606F1FE9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64" y="5662676"/>
            <a:ext cx="1793916" cy="13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8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5934E14C-FEAF-4602-AB29-D227FFA6B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62964"/>
            <a:ext cx="12184560" cy="69209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B1557C4-A943-FCF0-05E2-D5E80B094CF4}"/>
              </a:ext>
            </a:extLst>
          </p:cNvPr>
          <p:cNvSpPr txBox="1"/>
          <p:nvPr/>
        </p:nvSpPr>
        <p:spPr>
          <a:xfrm>
            <a:off x="4570035" y="894043"/>
            <a:ext cx="6896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600" b="0" i="0" u="none" strike="noStrike" kern="1200" cap="none" spc="0" normalizeH="0" baseline="0" noProof="0" dirty="0">
                <a:ln>
                  <a:noFill/>
                </a:ln>
                <a:solidFill>
                  <a:srgbClr val="0B6D3B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A LAS EMPRESAS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59F13D-373C-B674-2764-7A319E6B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357">
            <a:off x="2612336" y="-68114"/>
            <a:ext cx="2388443" cy="131286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4E716FE-E153-F133-CF9D-FD5A26B9CFCF}"/>
              </a:ext>
            </a:extLst>
          </p:cNvPr>
          <p:cNvSpPr txBox="1"/>
          <p:nvPr/>
        </p:nvSpPr>
        <p:spPr>
          <a:xfrm>
            <a:off x="4718914" y="1503361"/>
            <a:ext cx="6232634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565" marR="80010" lvl="0" algn="ctr" defTabSz="914400" rtl="0" eaLnBrk="1" fontAlgn="auto" latinLnBrk="0" hangingPunct="1">
              <a:lnSpc>
                <a:spcPct val="112000"/>
              </a:lnSpc>
              <a:spcBef>
                <a:spcPts val="30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PY" sz="2400" dirty="0">
                <a:latin typeface="Museo Sans 500" panose="02000000000000000000" pitchFamily="50" charset="0"/>
              </a:rPr>
              <a:t>EFICIENCIA DEL CAPITAL OPERATIVO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B599AA5-5E05-4E26-93A3-51EB16F8E488}"/>
              </a:ext>
            </a:extLst>
          </p:cNvPr>
          <p:cNvGrpSpPr/>
          <p:nvPr/>
        </p:nvGrpSpPr>
        <p:grpSpPr>
          <a:xfrm>
            <a:off x="1220303" y="2894897"/>
            <a:ext cx="1885790" cy="1768555"/>
            <a:chOff x="1656958" y="2727159"/>
            <a:chExt cx="1885790" cy="176855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59118CB-0761-6777-0243-404192718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7246" y="2727159"/>
              <a:ext cx="1545215" cy="1460778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B3A3227-BEDC-44E7-9028-A71638556DF7}"/>
                </a:ext>
              </a:extLst>
            </p:cNvPr>
            <p:cNvSpPr txBox="1"/>
            <p:nvPr/>
          </p:nvSpPr>
          <p:spPr>
            <a:xfrm>
              <a:off x="1656958" y="4187937"/>
              <a:ext cx="18857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CDAs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E00C317-BEEB-CEFB-1971-69C0C7353206}"/>
              </a:ext>
            </a:extLst>
          </p:cNvPr>
          <p:cNvGrpSpPr/>
          <p:nvPr/>
        </p:nvGrpSpPr>
        <p:grpSpPr>
          <a:xfrm>
            <a:off x="4936817" y="2894897"/>
            <a:ext cx="1885790" cy="2199442"/>
            <a:chOff x="3776019" y="2727159"/>
            <a:chExt cx="1885790" cy="2199442"/>
          </a:xfrm>
        </p:grpSpPr>
        <p:pic>
          <p:nvPicPr>
            <p:cNvPr id="18" name="Imagen 17" descr="Icono&#10;&#10;Descripción generada automáticamente">
              <a:extLst>
                <a:ext uri="{FF2B5EF4-FFF2-40B4-BE49-F238E27FC236}">
                  <a16:creationId xmlns:a16="http://schemas.microsoft.com/office/drawing/2014/main" id="{A272BFCB-4CE5-CC1B-8B6B-C6826D3A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291" y="2727159"/>
              <a:ext cx="1419247" cy="1186583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0CFAEA5-310E-0ABE-711A-8A50779B5B2B}"/>
                </a:ext>
              </a:extLst>
            </p:cNvPr>
            <p:cNvSpPr txBox="1"/>
            <p:nvPr/>
          </p:nvSpPr>
          <p:spPr>
            <a:xfrm>
              <a:off x="3776019" y="4187937"/>
              <a:ext cx="188579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Fondo Mutuo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Disponible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en Guaraníes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24F1C893-F504-A1E9-18E2-B0449AA48312}"/>
              </a:ext>
            </a:extLst>
          </p:cNvPr>
          <p:cNvGrpSpPr/>
          <p:nvPr/>
        </p:nvGrpSpPr>
        <p:grpSpPr>
          <a:xfrm>
            <a:off x="7361959" y="2894897"/>
            <a:ext cx="1885790" cy="2199442"/>
            <a:chOff x="6238957" y="2727159"/>
            <a:chExt cx="1885790" cy="2199442"/>
          </a:xfrm>
        </p:grpSpPr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30C56386-56AD-9D9A-6B63-B69E63324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541" y="2727159"/>
              <a:ext cx="1446622" cy="1209470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8FF0EA5F-70DF-5605-DAB0-D4C39B4C03BD}"/>
                </a:ext>
              </a:extLst>
            </p:cNvPr>
            <p:cNvSpPr txBox="1"/>
            <p:nvPr/>
          </p:nvSpPr>
          <p:spPr>
            <a:xfrm>
              <a:off x="6238957" y="4187937"/>
              <a:ext cx="188579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Fondo Mutuo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Disponible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en Dólares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E6890B84-7E6A-2982-319A-3B983CE4689A}"/>
              </a:ext>
            </a:extLst>
          </p:cNvPr>
          <p:cNvGrpSpPr/>
          <p:nvPr/>
        </p:nvGrpSpPr>
        <p:grpSpPr>
          <a:xfrm>
            <a:off x="9549629" y="2894897"/>
            <a:ext cx="1885790" cy="1983998"/>
            <a:chOff x="8426627" y="2727159"/>
            <a:chExt cx="1885790" cy="1983998"/>
          </a:xfrm>
        </p:grpSpPr>
        <p:pic>
          <p:nvPicPr>
            <p:cNvPr id="15" name="Imagen 14" descr="Icono&#10;&#10;Descripción generada automáticamente">
              <a:extLst>
                <a:ext uri="{FF2B5EF4-FFF2-40B4-BE49-F238E27FC236}">
                  <a16:creationId xmlns:a16="http://schemas.microsoft.com/office/drawing/2014/main" id="{6C5D3A84-931D-295C-1692-4A5B01FC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9899" y="2727159"/>
              <a:ext cx="1419247" cy="1186582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9F0B7BC-0DAB-E1F8-1830-9F4CF672DCAF}"/>
                </a:ext>
              </a:extLst>
            </p:cNvPr>
            <p:cNvSpPr txBox="1"/>
            <p:nvPr/>
          </p:nvSpPr>
          <p:spPr>
            <a:xfrm>
              <a:off x="8426627" y="4187937"/>
              <a:ext cx="18857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Fondo Mutuo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Crecimiento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9D750643-5B58-D5D8-E2A6-64CCE382F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" y="5628811"/>
            <a:ext cx="1576404" cy="118846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1D34C35-D61C-5A32-D232-296506AED27E}"/>
              </a:ext>
            </a:extLst>
          </p:cNvPr>
          <p:cNvGrpSpPr/>
          <p:nvPr/>
        </p:nvGrpSpPr>
        <p:grpSpPr>
          <a:xfrm>
            <a:off x="2846780" y="2894897"/>
            <a:ext cx="2124414" cy="1953216"/>
            <a:chOff x="3426403" y="2016009"/>
            <a:chExt cx="1885790" cy="149829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0AE4092-9B49-01BB-670C-715F6701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3829" y="2016009"/>
              <a:ext cx="1261713" cy="119276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206BC22-DC43-6C3E-CA56-AD1DD8F897AD}"/>
                </a:ext>
              </a:extLst>
            </p:cNvPr>
            <p:cNvSpPr txBox="1"/>
            <p:nvPr/>
          </p:nvSpPr>
          <p:spPr>
            <a:xfrm>
              <a:off x="3426403" y="3206527"/>
              <a:ext cx="18857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Bonos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BF14C4C-3349-1D7E-95B7-636DF87BC476}"/>
              </a:ext>
            </a:extLst>
          </p:cNvPr>
          <p:cNvGrpSpPr/>
          <p:nvPr/>
        </p:nvGrpSpPr>
        <p:grpSpPr>
          <a:xfrm>
            <a:off x="568794" y="240450"/>
            <a:ext cx="2477969" cy="1548648"/>
            <a:chOff x="-1386130" y="1915690"/>
            <a:chExt cx="2477969" cy="1548648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590A9C97-A2F9-F3F9-AE27-FE604D7FC94A}"/>
                </a:ext>
              </a:extLst>
            </p:cNvPr>
            <p:cNvSpPr/>
            <p:nvPr/>
          </p:nvSpPr>
          <p:spPr>
            <a:xfrm>
              <a:off x="-1292772" y="2016009"/>
              <a:ext cx="2291255" cy="1348011"/>
            </a:xfrm>
            <a:prstGeom prst="roundRect">
              <a:avLst/>
            </a:prstGeom>
            <a:solidFill>
              <a:srgbClr val="0B6B4B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5DCC8E1-5375-D0E1-5B58-12F4AD6DB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86130" y="1915690"/>
              <a:ext cx="2477969" cy="1548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603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">
            <a:extLst>
              <a:ext uri="{FF2B5EF4-FFF2-40B4-BE49-F238E27FC236}">
                <a16:creationId xmlns:a16="http://schemas.microsoft.com/office/drawing/2014/main" id="{50852255-DD37-581B-8F8D-FA90F899A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20" y="-13107"/>
            <a:ext cx="12191980" cy="6869825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661E0E7A-1853-484D-9E0C-F30AC7DBE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510" y="-286074"/>
            <a:ext cx="1436495" cy="1286570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16B938E8-1514-40DF-8B1C-965E252143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76" y="2338043"/>
            <a:ext cx="1521771" cy="152177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0D03BA3-7CCF-4C63-9E38-BE8AE4AA0B60}"/>
              </a:ext>
            </a:extLst>
          </p:cNvPr>
          <p:cNvSpPr txBox="1"/>
          <p:nvPr/>
        </p:nvSpPr>
        <p:spPr>
          <a:xfrm>
            <a:off x="705119" y="3398069"/>
            <a:ext cx="2113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149148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G. 100 millones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B715BB-EAC3-42D3-A793-9CA893BC2E6F}"/>
              </a:ext>
            </a:extLst>
          </p:cNvPr>
          <p:cNvSpPr txBox="1"/>
          <p:nvPr/>
        </p:nvSpPr>
        <p:spPr>
          <a:xfrm>
            <a:off x="8091124" y="1925145"/>
            <a:ext cx="37482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149148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Portafolio de inversión: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Diversificado en Bonos y CDA de diversos emisores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Calificación de riesgo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Conocer los costos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Administración profesional de la cartera de títulos valores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Autorización, registro y fiscalización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periodica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EA0E0573-B0F7-4D3A-B583-9A6B771D226B}"/>
              </a:ext>
            </a:extLst>
          </p:cNvPr>
          <p:cNvSpPr/>
          <p:nvPr/>
        </p:nvSpPr>
        <p:spPr>
          <a:xfrm>
            <a:off x="3177448" y="2742505"/>
            <a:ext cx="535667" cy="293907"/>
          </a:xfrm>
          <a:prstGeom prst="rightArrow">
            <a:avLst/>
          </a:prstGeom>
          <a:solidFill>
            <a:srgbClr val="149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50D9CA6-DC75-4A12-A3AC-958617C8540C}"/>
              </a:ext>
            </a:extLst>
          </p:cNvPr>
          <p:cNvSpPr txBox="1"/>
          <p:nvPr/>
        </p:nvSpPr>
        <p:spPr>
          <a:xfrm>
            <a:off x="3795286" y="238836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8EBC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endParaRPr kumimoji="0" lang="es-PY" sz="5400" b="1" i="0" u="none" strike="noStrike" kern="1200" cap="none" spc="0" normalizeH="0" baseline="0" noProof="0" dirty="0">
              <a:ln>
                <a:noFill/>
              </a:ln>
              <a:solidFill>
                <a:srgbClr val="8EBC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991AB8A-C553-40E8-AF1C-66286927EC9F}"/>
              </a:ext>
            </a:extLst>
          </p:cNvPr>
          <p:cNvSpPr txBox="1"/>
          <p:nvPr/>
        </p:nvSpPr>
        <p:spPr>
          <a:xfrm>
            <a:off x="4551572" y="3925702"/>
            <a:ext cx="262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A6227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Administradora de Fondos Patrimoniales S.A.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0A6227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0ADEA94-57D4-4FD1-B3B4-DA3CB1613E04}"/>
              </a:ext>
            </a:extLst>
          </p:cNvPr>
          <p:cNvSpPr txBox="1"/>
          <p:nvPr/>
        </p:nvSpPr>
        <p:spPr>
          <a:xfrm>
            <a:off x="4542842" y="1579461"/>
            <a:ext cx="2626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149148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Fondos Patrimoniales</a:t>
            </a:r>
            <a:endParaRPr kumimoji="0" lang="es-PY" sz="2000" b="1" i="0" u="none" strike="noStrike" kern="1200" cap="none" spc="0" normalizeH="0" baseline="0" noProof="0" dirty="0">
              <a:ln>
                <a:noFill/>
              </a:ln>
              <a:solidFill>
                <a:srgbClr val="149148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6B5A08B-E8B5-40F1-86DF-40A9A185A829}"/>
              </a:ext>
            </a:extLst>
          </p:cNvPr>
          <p:cNvSpPr txBox="1"/>
          <p:nvPr/>
        </p:nvSpPr>
        <p:spPr>
          <a:xfrm>
            <a:off x="5102590" y="4865069"/>
            <a:ext cx="3297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Cuota parte RESCATABLE 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A6227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 Mutuo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Cuota parte NEGOCIABLE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A6227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 de Inversión</a:t>
            </a:r>
            <a:endParaRPr kumimoji="0" lang="es-PY" sz="1800" b="1" i="0" u="none" strike="noStrike" kern="1200" cap="none" spc="0" normalizeH="0" baseline="0" noProof="0" dirty="0">
              <a:ln>
                <a:noFill/>
              </a:ln>
              <a:solidFill>
                <a:srgbClr val="0A6227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6" name="Flecha: curvada hacia la derecha 35">
            <a:extLst>
              <a:ext uri="{FF2B5EF4-FFF2-40B4-BE49-F238E27FC236}">
                <a16:creationId xmlns:a16="http://schemas.microsoft.com/office/drawing/2014/main" id="{6AB03ED3-6177-4202-A8DC-3AD235B704D0}"/>
              </a:ext>
            </a:extLst>
          </p:cNvPr>
          <p:cNvSpPr/>
          <p:nvPr/>
        </p:nvSpPr>
        <p:spPr>
          <a:xfrm>
            <a:off x="4257154" y="3163215"/>
            <a:ext cx="751361" cy="2094797"/>
          </a:xfrm>
          <a:prstGeom prst="curvedRightArrow">
            <a:avLst/>
          </a:prstGeom>
          <a:solidFill>
            <a:srgbClr val="149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A4C1246-2446-4B17-8389-DA414CA41D28}"/>
              </a:ext>
            </a:extLst>
          </p:cNvPr>
          <p:cNvSpPr txBox="1"/>
          <p:nvPr/>
        </p:nvSpPr>
        <p:spPr>
          <a:xfrm>
            <a:off x="351458" y="558058"/>
            <a:ext cx="6745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149148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FONDOS PATRIMONIALES</a:t>
            </a:r>
            <a:endParaRPr kumimoji="0" lang="es-PY" sz="3600" b="0" i="0" u="none" strike="noStrike" kern="1200" cap="none" spc="0" normalizeH="0" baseline="0" noProof="0" dirty="0">
              <a:ln>
                <a:noFill/>
              </a:ln>
              <a:solidFill>
                <a:srgbClr val="149148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5B91669-AE48-45B3-AF6F-E54C822ADE63}"/>
              </a:ext>
            </a:extLst>
          </p:cNvPr>
          <p:cNvSpPr txBox="1"/>
          <p:nvPr/>
        </p:nvSpPr>
        <p:spPr>
          <a:xfrm>
            <a:off x="479112" y="4180794"/>
            <a:ext cx="28995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Objetivos: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Maximizar su rentabilidad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Diversificar su riesgo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Definir su liquidez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5E80BCDD-F9EF-CDB0-7CB2-DA386BD737DD}"/>
              </a:ext>
            </a:extLst>
          </p:cNvPr>
          <p:cNvSpPr/>
          <p:nvPr/>
        </p:nvSpPr>
        <p:spPr>
          <a:xfrm>
            <a:off x="6928073" y="2759284"/>
            <a:ext cx="535667" cy="293907"/>
          </a:xfrm>
          <a:prstGeom prst="rightArrow">
            <a:avLst/>
          </a:prstGeom>
          <a:solidFill>
            <a:srgbClr val="149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CC8546-FE76-D003-DCA5-E8AB6A1D35E2}"/>
              </a:ext>
            </a:extLst>
          </p:cNvPr>
          <p:cNvSpPr txBox="1"/>
          <p:nvPr/>
        </p:nvSpPr>
        <p:spPr>
          <a:xfrm>
            <a:off x="7461326" y="241098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>
                  <a:noFill/>
                </a:ln>
                <a:solidFill>
                  <a:srgbClr val="8EBC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endParaRPr kumimoji="0" lang="es-PY" sz="5400" b="1" i="0" u="none" strike="noStrike" kern="1200" cap="none" spc="0" normalizeH="0" baseline="0" noProof="0" dirty="0">
              <a:ln>
                <a:noFill/>
              </a:ln>
              <a:solidFill>
                <a:srgbClr val="8EBC4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4C7ED99A-1D56-5123-28CD-15B643E0E8AC}"/>
              </a:ext>
            </a:extLst>
          </p:cNvPr>
          <p:cNvSpPr/>
          <p:nvPr/>
        </p:nvSpPr>
        <p:spPr>
          <a:xfrm>
            <a:off x="3777893" y="3175719"/>
            <a:ext cx="1223009" cy="3014867"/>
          </a:xfrm>
          <a:prstGeom prst="curvedRightArrow">
            <a:avLst>
              <a:gd name="adj1" fmla="val 25000"/>
              <a:gd name="adj2" fmla="val 50000"/>
              <a:gd name="adj3" fmla="val 20846"/>
            </a:avLst>
          </a:prstGeom>
          <a:solidFill>
            <a:srgbClr val="149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7EB940-ABDB-392C-8827-8F40519E0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6" y="5826660"/>
            <a:ext cx="1576404" cy="1188461"/>
          </a:xfrm>
          <a:prstGeom prst="rect">
            <a:avLst/>
          </a:prstGeom>
        </p:spPr>
      </p:pic>
      <p:pic>
        <p:nvPicPr>
          <p:cNvPr id="10" name="Gráfico 9" descr="Ciudad contorno">
            <a:extLst>
              <a:ext uri="{FF2B5EF4-FFF2-40B4-BE49-F238E27FC236}">
                <a16:creationId xmlns:a16="http://schemas.microsoft.com/office/drawing/2014/main" id="{5CE48598-9E8C-2BE9-F243-8434D4EEB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9080" y="1676759"/>
            <a:ext cx="914400" cy="914400"/>
          </a:xfrm>
          <a:prstGeom prst="rect">
            <a:avLst/>
          </a:prstGeom>
        </p:spPr>
      </p:pic>
      <p:pic>
        <p:nvPicPr>
          <p:cNvPr id="12" name="Gráfico 11" descr="Usuarios contorno">
            <a:extLst>
              <a:ext uri="{FF2B5EF4-FFF2-40B4-BE49-F238E27FC236}">
                <a16:creationId xmlns:a16="http://schemas.microsoft.com/office/drawing/2014/main" id="{E261E020-8B50-D0BD-B9BE-87B0A8237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0406" y="2392825"/>
            <a:ext cx="914400" cy="914400"/>
          </a:xfrm>
          <a:prstGeom prst="rect">
            <a:avLst/>
          </a:prstGeom>
        </p:spPr>
      </p:pic>
      <p:pic>
        <p:nvPicPr>
          <p:cNvPr id="16" name="Gráfico 15" descr="Perfil de mujer contorno">
            <a:extLst>
              <a:ext uri="{FF2B5EF4-FFF2-40B4-BE49-F238E27FC236}">
                <a16:creationId xmlns:a16="http://schemas.microsoft.com/office/drawing/2014/main" id="{DFD4C80F-08D5-964D-1631-47147251F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82098" y="1921802"/>
            <a:ext cx="649222" cy="649222"/>
          </a:xfrm>
          <a:prstGeom prst="rect">
            <a:avLst/>
          </a:prstGeom>
        </p:spPr>
      </p:pic>
      <p:pic>
        <p:nvPicPr>
          <p:cNvPr id="17" name="Picture 2" descr="Role model icon">
            <a:extLst>
              <a:ext uri="{FF2B5EF4-FFF2-40B4-BE49-F238E27FC236}">
                <a16:creationId xmlns:a16="http://schemas.microsoft.com/office/drawing/2014/main" id="{8DEBA31C-8508-1B1D-EA84-89DAA332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3" y="1812538"/>
            <a:ext cx="1265942" cy="126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6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28" grpId="0"/>
      <p:bldP spid="30" grpId="0"/>
      <p:bldP spid="31" grpId="0"/>
      <p:bldP spid="36" grpId="0" animBg="1"/>
      <p:bldP spid="4" grpId="0" animBg="1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7BA1F9DD-FE3A-C269-E92A-DEB117E84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0" y="-13107"/>
            <a:ext cx="12191999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4C8CC8-C92E-C4AF-67C6-8D7E91A7D870}"/>
              </a:ext>
            </a:extLst>
          </p:cNvPr>
          <p:cNvSpPr txBox="1"/>
          <p:nvPr/>
        </p:nvSpPr>
        <p:spPr>
          <a:xfrm>
            <a:off x="318128" y="405949"/>
            <a:ext cx="7752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6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Fondos Mutuos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A64C378E-DAD0-0065-DC65-685553651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75" y="1450289"/>
            <a:ext cx="1486915" cy="1243159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F908A4E9-B607-1A7E-AEE2-B1882CEF7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7" y="1439719"/>
            <a:ext cx="1486916" cy="1243160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99622C75-6F7D-7962-91A9-728C8C20C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97" y="1450290"/>
            <a:ext cx="1486914" cy="1243158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19BEB420-4198-3F61-335B-F1A12A78A5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6"/>
          <a:stretch/>
        </p:blipFill>
        <p:spPr>
          <a:xfrm>
            <a:off x="9188698" y="1052280"/>
            <a:ext cx="2256455" cy="1663346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F9D6DB4-77EF-B931-79AE-AB36582D7FCF}"/>
              </a:ext>
            </a:extLst>
          </p:cNvPr>
          <p:cNvSpPr/>
          <p:nvPr/>
        </p:nvSpPr>
        <p:spPr>
          <a:xfrm>
            <a:off x="9207414" y="3592026"/>
            <a:ext cx="2469315" cy="1188720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PATRIMONIO ADMINISTRADO:</a:t>
            </a:r>
          </a:p>
          <a:p>
            <a:pPr algn="ctr"/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 G. 938.964.430 </a:t>
            </a:r>
            <a:endParaRPr lang="es-PY" sz="1400" dirty="0">
              <a:solidFill>
                <a:srgbClr val="92D050"/>
              </a:solidFill>
              <a:latin typeface="Museo Sans 700" panose="02000000000000000000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B6D5DF2-B2C0-3AAA-3A0C-1C1C92D840FA}"/>
              </a:ext>
            </a:extLst>
          </p:cNvPr>
          <p:cNvSpPr txBox="1"/>
          <p:nvPr/>
        </p:nvSpPr>
        <p:spPr>
          <a:xfrm>
            <a:off x="888780" y="2769617"/>
            <a:ext cx="1885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 Mutuo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Disponible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en Guaraníes</a:t>
            </a:r>
            <a:endParaRPr kumimoji="0" lang="es-P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E9D7EC-1E3F-0A29-B460-01995BA6BB05}"/>
              </a:ext>
            </a:extLst>
          </p:cNvPr>
          <p:cNvSpPr txBox="1"/>
          <p:nvPr/>
        </p:nvSpPr>
        <p:spPr>
          <a:xfrm>
            <a:off x="3763237" y="2777444"/>
            <a:ext cx="1885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 Mutuo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Crecimiento</a:t>
            </a:r>
            <a:endParaRPr kumimoji="0" lang="es-P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99F033-A229-3F6C-8DAB-EC024501B14D}"/>
              </a:ext>
            </a:extLst>
          </p:cNvPr>
          <p:cNvSpPr txBox="1"/>
          <p:nvPr/>
        </p:nvSpPr>
        <p:spPr>
          <a:xfrm>
            <a:off x="6567259" y="2789529"/>
            <a:ext cx="18857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 Mutuo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Disponible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en Dólares</a:t>
            </a:r>
            <a:endParaRPr kumimoji="0" lang="es-P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BECE729-541A-4B2F-8C85-8D164ACEC8CB}"/>
              </a:ext>
            </a:extLst>
          </p:cNvPr>
          <p:cNvSpPr txBox="1"/>
          <p:nvPr/>
        </p:nvSpPr>
        <p:spPr>
          <a:xfrm>
            <a:off x="9374030" y="2706283"/>
            <a:ext cx="1885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Fondo Mutuo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Para Todos</a:t>
            </a:r>
            <a:endParaRPr kumimoji="0" lang="es-P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A153B6D-F0A8-6991-9364-2E919FA060A6}"/>
              </a:ext>
            </a:extLst>
          </p:cNvPr>
          <p:cNvSpPr/>
          <p:nvPr/>
        </p:nvSpPr>
        <p:spPr>
          <a:xfrm>
            <a:off x="515271" y="3621632"/>
            <a:ext cx="2596142" cy="1188720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PATRIMONIO ADMINISTRADO:</a:t>
            </a:r>
          </a:p>
          <a:p>
            <a:pPr algn="ctr"/>
            <a:r>
              <a:rPr lang="es-PY" dirty="0">
                <a:latin typeface="Museo Sans 700" panose="02000000000000000000" pitchFamily="50" charset="0"/>
              </a:rPr>
              <a:t>G. 433.749.243.912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41A1E1F-492C-2651-8550-C559A022C558}"/>
              </a:ext>
            </a:extLst>
          </p:cNvPr>
          <p:cNvSpPr/>
          <p:nvPr/>
        </p:nvSpPr>
        <p:spPr>
          <a:xfrm>
            <a:off x="3474720" y="3617765"/>
            <a:ext cx="2503040" cy="1162981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PATRIMONIO ADMINISTRADO:</a:t>
            </a:r>
          </a:p>
          <a:p>
            <a:pPr algn="ctr"/>
            <a:r>
              <a:rPr lang="es-PY" dirty="0">
                <a:latin typeface="Museo Sans 700" panose="02000000000000000000" pitchFamily="50" charset="0"/>
              </a:rPr>
              <a:t>G. 675.817.788.386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3526CA6A-4EA7-F701-9604-DA2ADD8C9463}"/>
              </a:ext>
            </a:extLst>
          </p:cNvPr>
          <p:cNvSpPr/>
          <p:nvPr/>
        </p:nvSpPr>
        <p:spPr>
          <a:xfrm>
            <a:off x="6341067" y="3592026"/>
            <a:ext cx="2503040" cy="1188720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PATRIMONIO ADMINISTRADO:</a:t>
            </a:r>
          </a:p>
          <a:p>
            <a:pPr algn="ctr"/>
            <a:r>
              <a:rPr lang="es-PY" dirty="0">
                <a:solidFill>
                  <a:prstClr val="white"/>
                </a:solidFill>
                <a:latin typeface="Museo Sans 700" panose="02000000000000000000" pitchFamily="50" charset="0"/>
              </a:rPr>
              <a:t>USD</a:t>
            </a: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 66.093.654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A99D874-A291-D858-0E45-9D4DC3487C7C}"/>
              </a:ext>
            </a:extLst>
          </p:cNvPr>
          <p:cNvSpPr/>
          <p:nvPr/>
        </p:nvSpPr>
        <p:spPr>
          <a:xfrm>
            <a:off x="515271" y="4886292"/>
            <a:ext cx="2596142" cy="1637284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FÍSICOS: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4.331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JURÍDICOS</a:t>
            </a:r>
            <a:r>
              <a:rPr lang="es-PY" sz="1200" dirty="0">
                <a:solidFill>
                  <a:srgbClr val="92D050"/>
                </a:solidFill>
                <a:latin typeface="Museo Sans 700" panose="02000000000000000000" pitchFamily="50" charset="0"/>
              </a:rPr>
              <a:t>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460</a:t>
            </a:r>
            <a:r>
              <a:rPr lang="es-PY" sz="1400" dirty="0">
                <a:latin typeface="Museo Sans 700" panose="02000000000000000000" pitchFamily="50" charset="0"/>
              </a:rPr>
              <a:t> 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04AB4338-148D-9834-F69E-551B61F37383}"/>
              </a:ext>
            </a:extLst>
          </p:cNvPr>
          <p:cNvSpPr/>
          <p:nvPr/>
        </p:nvSpPr>
        <p:spPr>
          <a:xfrm>
            <a:off x="9140775" y="4869856"/>
            <a:ext cx="2596142" cy="1637284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FÍSICOS: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605 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JURÍDICOS</a:t>
            </a:r>
            <a:r>
              <a:rPr lang="es-PY" sz="1200" dirty="0">
                <a:solidFill>
                  <a:srgbClr val="92D050"/>
                </a:solidFill>
                <a:latin typeface="Museo Sans 700" panose="02000000000000000000" pitchFamily="50" charset="0"/>
              </a:rPr>
              <a:t>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 1</a:t>
            </a:r>
            <a:r>
              <a:rPr lang="es-PY" sz="1400" dirty="0">
                <a:latin typeface="Museo Sans 700" panose="02000000000000000000" pitchFamily="50" charset="0"/>
              </a:rPr>
              <a:t> 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AD271D0-758E-77F7-F4F8-E0D00674270F}"/>
              </a:ext>
            </a:extLst>
          </p:cNvPr>
          <p:cNvSpPr/>
          <p:nvPr/>
        </p:nvSpPr>
        <p:spPr>
          <a:xfrm>
            <a:off x="6341067" y="4854615"/>
            <a:ext cx="2596142" cy="1637284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FÍSICOS: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863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JURÍDICOS</a:t>
            </a:r>
            <a:r>
              <a:rPr lang="es-PY" sz="1200" dirty="0">
                <a:solidFill>
                  <a:srgbClr val="92D050"/>
                </a:solidFill>
                <a:latin typeface="Museo Sans 700" panose="02000000000000000000" pitchFamily="50" charset="0"/>
              </a:rPr>
              <a:t>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214</a:t>
            </a:r>
            <a:endParaRPr lang="es-PY" sz="1400" dirty="0">
              <a:latin typeface="Museo Sans 700" panose="02000000000000000000" pitchFamily="50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4A417726-6A2C-54B7-6E94-3A3632573CBF}"/>
              </a:ext>
            </a:extLst>
          </p:cNvPr>
          <p:cNvSpPr/>
          <p:nvPr/>
        </p:nvSpPr>
        <p:spPr>
          <a:xfrm>
            <a:off x="3428169" y="4869856"/>
            <a:ext cx="2596142" cy="1637284"/>
          </a:xfrm>
          <a:prstGeom prst="roundRect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FÍSICOS: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2.666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  <a:p>
            <a:pPr algn="ctr"/>
            <a:r>
              <a:rPr lang="es-PY" sz="1400" dirty="0">
                <a:solidFill>
                  <a:srgbClr val="92D050"/>
                </a:solidFill>
                <a:latin typeface="Museo Sans 700" panose="02000000000000000000" pitchFamily="50" charset="0"/>
              </a:rPr>
              <a:t>PARTÍCIPES JURÍDICOS</a:t>
            </a:r>
            <a:r>
              <a:rPr lang="es-PY" sz="1200" dirty="0">
                <a:solidFill>
                  <a:srgbClr val="92D050"/>
                </a:solidFill>
                <a:latin typeface="Museo Sans 700" panose="02000000000000000000" pitchFamily="50" charset="0"/>
              </a:rPr>
              <a:t>:</a:t>
            </a:r>
          </a:p>
          <a:p>
            <a:pPr algn="ctr"/>
            <a:r>
              <a:rPr lang="es-PY" sz="2000" dirty="0">
                <a:latin typeface="Museo Sans 700" panose="02000000000000000000" pitchFamily="50" charset="0"/>
              </a:rPr>
              <a:t>130</a:t>
            </a:r>
            <a:r>
              <a:rPr lang="es-PY" sz="1400" dirty="0">
                <a:latin typeface="Museo Sans 700" panose="02000000000000000000" pitchFamily="50" charset="0"/>
              </a:rPr>
              <a:t> </a:t>
            </a:r>
          </a:p>
          <a:p>
            <a:pPr algn="ctr"/>
            <a:endParaRPr lang="es-PY" sz="1400" dirty="0">
              <a:latin typeface="Museo Sans 7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06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18" grpId="0"/>
      <p:bldP spid="20" grpId="0" animBg="1"/>
      <p:bldP spid="22" grpId="0" animBg="1"/>
      <p:bldP spid="24" grpId="0" animBg="1"/>
      <p:bldP spid="26" grpId="0" animBg="1"/>
      <p:bldP spid="30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en blanco y negro&#10;&#10;Descripción generada automáticamente">
            <a:extLst>
              <a:ext uri="{FF2B5EF4-FFF2-40B4-BE49-F238E27FC236}">
                <a16:creationId xmlns:a16="http://schemas.microsoft.com/office/drawing/2014/main" id="{852E41DA-F9F8-41CF-FBBC-772610548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5" b="12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F6FB16A-4894-4B62-91F5-7DFAB2527F6E}"/>
              </a:ext>
            </a:extLst>
          </p:cNvPr>
          <p:cNvSpPr/>
          <p:nvPr/>
        </p:nvSpPr>
        <p:spPr>
          <a:xfrm>
            <a:off x="-2749567" y="2939404"/>
            <a:ext cx="3846286" cy="6241143"/>
          </a:xfrm>
          <a:prstGeom prst="roundRect">
            <a:avLst/>
          </a:prstGeom>
          <a:noFill/>
          <a:ln w="28575">
            <a:solidFill>
              <a:srgbClr val="149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5367B3B8-5BD1-4344-B2E8-B5E15F92D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048" y="199928"/>
            <a:ext cx="1311347" cy="12938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1DE731-3A14-D74D-4DFF-5AF51F0B5811}"/>
              </a:ext>
            </a:extLst>
          </p:cNvPr>
          <p:cNvSpPr txBox="1"/>
          <p:nvPr/>
        </p:nvSpPr>
        <p:spPr>
          <a:xfrm>
            <a:off x="1096719" y="744415"/>
            <a:ext cx="828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200" b="1" i="0" u="none" strike="noStrike" kern="1200" cap="none" spc="0" normalizeH="0" baseline="0" noProof="0" dirty="0">
                <a:ln>
                  <a:noFill/>
                </a:ln>
                <a:solidFill>
                  <a:srgbClr val="039447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COBERTURA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DBB706-9A53-C5A9-9253-E1984787BE2D}"/>
              </a:ext>
            </a:extLst>
          </p:cNvPr>
          <p:cNvSpPr txBox="1"/>
          <p:nvPr/>
        </p:nvSpPr>
        <p:spPr>
          <a:xfrm>
            <a:off x="1096719" y="1182577"/>
            <a:ext cx="7475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GEOGRÁFICA</a:t>
            </a:r>
            <a:endParaRPr kumimoji="0" lang="es-PY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useo Sans 9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19DBC37-F941-617A-59CC-CFBC86236B3E}"/>
              </a:ext>
            </a:extLst>
          </p:cNvPr>
          <p:cNvSpPr txBox="1"/>
          <p:nvPr/>
        </p:nvSpPr>
        <p:spPr>
          <a:xfrm>
            <a:off x="6555097" y="4613099"/>
            <a:ext cx="1328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039447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Times New Roman" panose="02020603050405020304" pitchFamily="18" charset="0"/>
              </a:rPr>
              <a:t>CENTRAL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5DCD8E-72FB-4D94-72D6-1D66CFD4842B}"/>
              </a:ext>
            </a:extLst>
          </p:cNvPr>
          <p:cNvSpPr txBox="1"/>
          <p:nvPr/>
        </p:nvSpPr>
        <p:spPr>
          <a:xfrm>
            <a:off x="10094982" y="4750091"/>
            <a:ext cx="132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039447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Times New Roman" panose="02020603050405020304" pitchFamily="18" charset="0"/>
              </a:rPr>
              <a:t>ALTO PARANÁ 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932FD6-DAF7-6338-1F5B-41F8FCD75B4A}"/>
              </a:ext>
            </a:extLst>
          </p:cNvPr>
          <p:cNvSpPr txBox="1"/>
          <p:nvPr/>
        </p:nvSpPr>
        <p:spPr>
          <a:xfrm>
            <a:off x="9390355" y="6181046"/>
            <a:ext cx="1328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039447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Times New Roman" panose="02020603050405020304" pitchFamily="18" charset="0"/>
              </a:rPr>
              <a:t>ITAPÚA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87E388E-BE85-DF54-67A4-2C81598396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41644" y="22799"/>
            <a:ext cx="6110729" cy="6698041"/>
          </a:xfrm>
          <a:prstGeom prst="rect">
            <a:avLst/>
          </a:prstGeom>
        </p:spPr>
      </p:pic>
      <p:pic>
        <p:nvPicPr>
          <p:cNvPr id="16" name="Gráfico 15" descr="Marca con relleno sólido">
            <a:extLst>
              <a:ext uri="{FF2B5EF4-FFF2-40B4-BE49-F238E27FC236}">
                <a16:creationId xmlns:a16="http://schemas.microsoft.com/office/drawing/2014/main" id="{27F86324-6A6D-8E46-9B9D-92531FBF4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71175" y="3014360"/>
            <a:ext cx="381617" cy="381617"/>
          </a:xfrm>
          <a:prstGeom prst="rect">
            <a:avLst/>
          </a:prstGeom>
        </p:spPr>
      </p:pic>
      <p:pic>
        <p:nvPicPr>
          <p:cNvPr id="17" name="Gráfico 16" descr="Marca con relleno sólido">
            <a:extLst>
              <a:ext uri="{FF2B5EF4-FFF2-40B4-BE49-F238E27FC236}">
                <a16:creationId xmlns:a16="http://schemas.microsoft.com/office/drawing/2014/main" id="{28B03EC1-F4DE-6A26-2FF3-15B09EB5F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588" y="4195460"/>
            <a:ext cx="381617" cy="381617"/>
          </a:xfrm>
          <a:prstGeom prst="rect">
            <a:avLst/>
          </a:prstGeom>
        </p:spPr>
      </p:pic>
      <p:pic>
        <p:nvPicPr>
          <p:cNvPr id="18" name="Gráfico 17" descr="Marca con relleno sólido">
            <a:extLst>
              <a:ext uri="{FF2B5EF4-FFF2-40B4-BE49-F238E27FC236}">
                <a16:creationId xmlns:a16="http://schemas.microsoft.com/office/drawing/2014/main" id="{C29F169B-0C8F-3C5D-52D9-A51CB43BC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16850" y="4195459"/>
            <a:ext cx="381617" cy="381617"/>
          </a:xfrm>
          <a:prstGeom prst="rect">
            <a:avLst/>
          </a:prstGeom>
        </p:spPr>
      </p:pic>
      <p:pic>
        <p:nvPicPr>
          <p:cNvPr id="19" name="Gráfico 18" descr="Marca con relleno sólido">
            <a:extLst>
              <a:ext uri="{FF2B5EF4-FFF2-40B4-BE49-F238E27FC236}">
                <a16:creationId xmlns:a16="http://schemas.microsoft.com/office/drawing/2014/main" id="{B1C45B52-9174-7809-98D8-1A3F1942F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5911" y="4550700"/>
            <a:ext cx="381617" cy="381617"/>
          </a:xfrm>
          <a:prstGeom prst="rect">
            <a:avLst/>
          </a:prstGeom>
        </p:spPr>
      </p:pic>
      <p:pic>
        <p:nvPicPr>
          <p:cNvPr id="20" name="Gráfico 19" descr="Marca con relleno sólido">
            <a:extLst>
              <a:ext uri="{FF2B5EF4-FFF2-40B4-BE49-F238E27FC236}">
                <a16:creationId xmlns:a16="http://schemas.microsoft.com/office/drawing/2014/main" id="{0EFB0F73-1CF1-80F2-DAE8-36CD50869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7779" y="2271101"/>
            <a:ext cx="381617" cy="381617"/>
          </a:xfrm>
          <a:prstGeom prst="rect">
            <a:avLst/>
          </a:prstGeom>
        </p:spPr>
      </p:pic>
      <p:pic>
        <p:nvPicPr>
          <p:cNvPr id="21" name="Gráfico 20" descr="Marca con relleno sólido">
            <a:extLst>
              <a:ext uri="{FF2B5EF4-FFF2-40B4-BE49-F238E27FC236}">
                <a16:creationId xmlns:a16="http://schemas.microsoft.com/office/drawing/2014/main" id="{87B74590-71D4-E5CB-AB04-1B0976FA7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4351" y="3521693"/>
            <a:ext cx="381617" cy="381617"/>
          </a:xfrm>
          <a:prstGeom prst="rect">
            <a:avLst/>
          </a:prstGeom>
        </p:spPr>
      </p:pic>
      <p:pic>
        <p:nvPicPr>
          <p:cNvPr id="22" name="Gráfico 21" descr="Marca con relleno sólido">
            <a:extLst>
              <a:ext uri="{FF2B5EF4-FFF2-40B4-BE49-F238E27FC236}">
                <a16:creationId xmlns:a16="http://schemas.microsoft.com/office/drawing/2014/main" id="{75AA86A5-F08B-B802-2BDD-E7D40E349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9507" y="3219401"/>
            <a:ext cx="381617" cy="381617"/>
          </a:xfrm>
          <a:prstGeom prst="rect">
            <a:avLst/>
          </a:prstGeom>
        </p:spPr>
      </p:pic>
      <p:pic>
        <p:nvPicPr>
          <p:cNvPr id="23" name="Gráfico 22" descr="Marca con relleno sólido">
            <a:extLst>
              <a:ext uri="{FF2B5EF4-FFF2-40B4-BE49-F238E27FC236}">
                <a16:creationId xmlns:a16="http://schemas.microsoft.com/office/drawing/2014/main" id="{81F33F23-8487-5D03-9703-FC4B63704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5968" y="4004650"/>
            <a:ext cx="381617" cy="381617"/>
          </a:xfrm>
          <a:prstGeom prst="rect">
            <a:avLst/>
          </a:prstGeom>
        </p:spPr>
      </p:pic>
      <p:pic>
        <p:nvPicPr>
          <p:cNvPr id="24" name="Gráfico 23" descr="Marca con relleno sólido">
            <a:extLst>
              <a:ext uri="{FF2B5EF4-FFF2-40B4-BE49-F238E27FC236}">
                <a16:creationId xmlns:a16="http://schemas.microsoft.com/office/drawing/2014/main" id="{A77F9201-8BC1-DB52-A852-6E23C151D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2919" y="4235449"/>
            <a:ext cx="381617" cy="381617"/>
          </a:xfrm>
          <a:prstGeom prst="rect">
            <a:avLst/>
          </a:prstGeom>
        </p:spPr>
      </p:pic>
      <p:pic>
        <p:nvPicPr>
          <p:cNvPr id="25" name="Gráfico 24" descr="Marca con relleno sólido">
            <a:extLst>
              <a:ext uri="{FF2B5EF4-FFF2-40B4-BE49-F238E27FC236}">
                <a16:creationId xmlns:a16="http://schemas.microsoft.com/office/drawing/2014/main" id="{89C5AACA-AFD8-F8E3-633A-51186DB181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3820" y="4416148"/>
            <a:ext cx="381617" cy="381617"/>
          </a:xfrm>
          <a:prstGeom prst="rect">
            <a:avLst/>
          </a:prstGeom>
        </p:spPr>
      </p:pic>
      <p:pic>
        <p:nvPicPr>
          <p:cNvPr id="26" name="Gráfico 25" descr="Marca con relleno sólido">
            <a:extLst>
              <a:ext uri="{FF2B5EF4-FFF2-40B4-BE49-F238E27FC236}">
                <a16:creationId xmlns:a16="http://schemas.microsoft.com/office/drawing/2014/main" id="{91FF5A9C-346E-07BB-5501-E28F36F49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7528" y="5891044"/>
            <a:ext cx="381617" cy="363488"/>
          </a:xfrm>
          <a:prstGeom prst="rect">
            <a:avLst/>
          </a:prstGeom>
        </p:spPr>
      </p:pic>
      <p:pic>
        <p:nvPicPr>
          <p:cNvPr id="27" name="Gráfico 26" descr="Marca con relleno sólido">
            <a:extLst>
              <a:ext uri="{FF2B5EF4-FFF2-40B4-BE49-F238E27FC236}">
                <a16:creationId xmlns:a16="http://schemas.microsoft.com/office/drawing/2014/main" id="{1F385369-FD02-44FD-54EB-AFF735192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3923" y="4914839"/>
            <a:ext cx="381617" cy="363488"/>
          </a:xfrm>
          <a:prstGeom prst="rect">
            <a:avLst/>
          </a:prstGeom>
        </p:spPr>
      </p:pic>
      <p:pic>
        <p:nvPicPr>
          <p:cNvPr id="28" name="Gráfico 27" descr="Marca con relleno sólido">
            <a:extLst>
              <a:ext uri="{FF2B5EF4-FFF2-40B4-BE49-F238E27FC236}">
                <a16:creationId xmlns:a16="http://schemas.microsoft.com/office/drawing/2014/main" id="{12376E48-F6C3-19AE-D108-7900B818D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1836" y="5458017"/>
            <a:ext cx="381617" cy="381617"/>
          </a:xfrm>
          <a:prstGeom prst="rect">
            <a:avLst/>
          </a:prstGeom>
        </p:spPr>
      </p:pic>
      <p:pic>
        <p:nvPicPr>
          <p:cNvPr id="29" name="Gráfico 28" descr="Marca con relleno sólido">
            <a:extLst>
              <a:ext uri="{FF2B5EF4-FFF2-40B4-BE49-F238E27FC236}">
                <a16:creationId xmlns:a16="http://schemas.microsoft.com/office/drawing/2014/main" id="{956E58A5-611A-9F87-6138-20DC01FCC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0699" y="6063723"/>
            <a:ext cx="381617" cy="38161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7BDCD78-80A4-EC00-0B08-1CB519E52DEA}"/>
              </a:ext>
            </a:extLst>
          </p:cNvPr>
          <p:cNvSpPr txBox="1"/>
          <p:nvPr/>
        </p:nvSpPr>
        <p:spPr>
          <a:xfrm>
            <a:off x="1720968" y="3613518"/>
            <a:ext cx="74769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Concepción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Caaguazú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Coronel Oviedo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Villarrica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Katuete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1652F"/>
              </a:solidFill>
              <a:effectLst/>
              <a:uLnTx/>
              <a:uFillTx/>
              <a:latin typeface="Museo Sans 100" panose="020000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Ciudad del Este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1652F"/>
                </a:solidFill>
                <a:effectLst/>
                <a:uLnTx/>
                <a:uFillTx/>
                <a:latin typeface="Museo Sans 100" panose="02000000000000000000" pitchFamily="50" charset="0"/>
                <a:ea typeface="+mn-ea"/>
                <a:cs typeface="+mn-cs"/>
              </a:rPr>
              <a:t>Santa Rita</a:t>
            </a:r>
          </a:p>
        </p:txBody>
      </p:sp>
    </p:spTree>
    <p:extLst>
      <p:ext uri="{BB962C8B-B14F-4D97-AF65-F5344CB8AC3E}">
        <p14:creationId xmlns:p14="http://schemas.microsoft.com/office/powerpoint/2010/main" val="280351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51F6C3-96D2-1102-CD59-4A187BB35D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DB35D6-903E-5415-2BB6-EB0E715C9B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lum bright="70000" contrast="-70000"/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F9297BD-F165-686D-6F55-45B434FF5954}"/>
              </a:ext>
            </a:extLst>
          </p:cNvPr>
          <p:cNvSpPr txBox="1"/>
          <p:nvPr/>
        </p:nvSpPr>
        <p:spPr>
          <a:xfrm>
            <a:off x="101437" y="1300498"/>
            <a:ext cx="6602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ctr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5400" dirty="0">
                <a:solidFill>
                  <a:srgbClr val="0B6B4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Consultas</a:t>
            </a:r>
            <a:endParaRPr lang="es-PY" sz="9600" dirty="0">
              <a:solidFill>
                <a:srgbClr val="0B6B4B"/>
              </a:solidFill>
              <a:latin typeface="Museo Sans 9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5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4401F3-9906-5DF6-7728-286A83A3CD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953"/>
            <a:ext cx="12192001" cy="6836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7C459DA-D632-59E5-BEFC-74339AE78A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967179-403A-9585-78A7-0899A99541EA}"/>
              </a:ext>
            </a:extLst>
          </p:cNvPr>
          <p:cNvSpPr txBox="1"/>
          <p:nvPr/>
        </p:nvSpPr>
        <p:spPr>
          <a:xfrm>
            <a:off x="2727712" y="599787"/>
            <a:ext cx="9204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Museo Sans 7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¡MUCHAS GRACIAS!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B6F44B-BD74-5EA2-433D-67B487ADB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6" y="2297726"/>
            <a:ext cx="3785659" cy="3785659"/>
          </a:xfrm>
          <a:prstGeom prst="round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BE1B7C8-6AD8-2F80-0750-975AA0C7ADD8}"/>
              </a:ext>
            </a:extLst>
          </p:cNvPr>
          <p:cNvSpPr txBox="1"/>
          <p:nvPr/>
        </p:nvSpPr>
        <p:spPr>
          <a:xfrm>
            <a:off x="1021943" y="1735463"/>
            <a:ext cx="7716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srgbClr val="70B340"/>
                </a:solidFill>
                <a:latin typeface="Museo Sans 900 (Títulos)"/>
              </a:rPr>
              <a:t>¿TE INTERESA SABER MÁS?</a:t>
            </a:r>
            <a:endParaRPr kumimoji="0" lang="es-PY" sz="2400" b="0" i="0" u="none" strike="noStrike" kern="1200" cap="none" spc="0" normalizeH="0" baseline="0" noProof="0" dirty="0">
              <a:ln>
                <a:noFill/>
              </a:ln>
              <a:solidFill>
                <a:srgbClr val="70B3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8F0DA2C-A277-5F30-7DA9-2D6F4F44F768}"/>
              </a:ext>
            </a:extLst>
          </p:cNvPr>
          <p:cNvSpPr/>
          <p:nvPr/>
        </p:nvSpPr>
        <p:spPr>
          <a:xfrm>
            <a:off x="2646923" y="3759200"/>
            <a:ext cx="675888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C429B5E-776A-604E-4A90-A07C55B34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83" y="3545969"/>
            <a:ext cx="1563100" cy="117843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85FEE09-DDB8-6DCA-CDB0-283EE38F6246}"/>
              </a:ext>
            </a:extLst>
          </p:cNvPr>
          <p:cNvSpPr txBox="1"/>
          <p:nvPr/>
        </p:nvSpPr>
        <p:spPr>
          <a:xfrm>
            <a:off x="6719737" y="3397137"/>
            <a:ext cx="3651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schemeClr val="bg1"/>
                </a:solidFill>
                <a:latin typeface="Museo Sans 100" panose="02000000000000000000" pitchFamily="50" charset="0"/>
              </a:rPr>
              <a:t>www.cadiem.com.py</a:t>
            </a:r>
            <a:endParaRPr kumimoji="0" lang="es-PY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100" panose="02000000000000000000" pitchFamily="50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29DD19-4A33-9A1D-35B2-9CF5A173D3D8}"/>
              </a:ext>
            </a:extLst>
          </p:cNvPr>
          <p:cNvSpPr txBox="1"/>
          <p:nvPr/>
        </p:nvSpPr>
        <p:spPr>
          <a:xfrm>
            <a:off x="6538149" y="3777696"/>
            <a:ext cx="3651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schemeClr val="bg1"/>
                </a:solidFill>
                <a:latin typeface="Museo Sans 100" panose="02000000000000000000" pitchFamily="50" charset="0"/>
              </a:rPr>
              <a:t>@cadiem.py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100" panose="020000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78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">
            <a:extLst>
              <a:ext uri="{FF2B5EF4-FFF2-40B4-BE49-F238E27FC236}">
                <a16:creationId xmlns:a16="http://schemas.microsoft.com/office/drawing/2014/main" id="{2BAAAA24-28A5-601A-EE7F-DB33AB7FF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20" y="-13107"/>
            <a:ext cx="12191980" cy="6869825"/>
          </a:xfrm>
          <a:prstGeom prst="rect">
            <a:avLst/>
          </a:prstGeom>
        </p:spPr>
      </p:pic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D37354D1-0D8D-4340-A292-4BD0A87A5B5C}"/>
              </a:ext>
            </a:extLst>
          </p:cNvPr>
          <p:cNvCxnSpPr/>
          <p:nvPr/>
        </p:nvCxnSpPr>
        <p:spPr>
          <a:xfrm>
            <a:off x="5916583" y="5280698"/>
            <a:ext cx="0" cy="683374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4132073-D39E-4267-BC80-2C98996B0E9F}"/>
              </a:ext>
            </a:extLst>
          </p:cNvPr>
          <p:cNvSpPr/>
          <p:nvPr/>
        </p:nvSpPr>
        <p:spPr>
          <a:xfrm>
            <a:off x="4514848" y="352751"/>
            <a:ext cx="2722460" cy="77606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Comisión Nacional de Valores">
            <a:extLst>
              <a:ext uri="{FF2B5EF4-FFF2-40B4-BE49-F238E27FC236}">
                <a16:creationId xmlns:a16="http://schemas.microsoft.com/office/drawing/2014/main" id="{7213F396-3B8C-4F7C-B8E2-9E6BC05A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50" y="371473"/>
            <a:ext cx="1830457" cy="7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23DB90B-0A8C-49B2-81A7-7A08AF64316C}"/>
              </a:ext>
            </a:extLst>
          </p:cNvPr>
          <p:cNvSpPr/>
          <p:nvPr/>
        </p:nvSpPr>
        <p:spPr>
          <a:xfrm>
            <a:off x="4532948" y="1754087"/>
            <a:ext cx="2722460" cy="7717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83281C7-348D-4F09-8895-79E482FB9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9" b="91376" l="3780" r="98898">
                        <a14:foregroundMark x1="5118" y1="8257" x2="5118" y2="8257"/>
                        <a14:foregroundMark x1="21654" y1="7706" x2="21654" y2="7706"/>
                        <a14:foregroundMark x1="38583" y1="6422" x2="38583" y2="6422"/>
                        <a14:foregroundMark x1="57480" y1="17982" x2="57480" y2="17982"/>
                        <a14:foregroundMark x1="72205" y1="10275" x2="72205" y2="10275"/>
                        <a14:foregroundMark x1="84803" y1="26606" x2="84803" y2="26606"/>
                        <a14:foregroundMark x1="91339" y1="25505" x2="91339" y2="25505"/>
                        <a14:foregroundMark x1="8268" y1="28624" x2="8268" y2="28624"/>
                        <a14:foregroundMark x1="5276" y1="28624" x2="5276" y2="28624"/>
                        <a14:foregroundMark x1="4331" y1="33211" x2="4331" y2="33211"/>
                        <a14:foregroundMark x1="4331" y1="33211" x2="4331" y2="33211"/>
                        <a14:foregroundMark x1="3780" y1="50642" x2="3780" y2="50642"/>
                        <a14:foregroundMark x1="4409" y1="49541" x2="4409" y2="49541"/>
                        <a14:foregroundMark x1="4409" y1="49541" x2="4409" y2="49541"/>
                        <a14:foregroundMark x1="5276" y1="56514" x2="5276" y2="56514"/>
                        <a14:foregroundMark x1="5276" y1="56514" x2="5276" y2="56514"/>
                        <a14:foregroundMark x1="26850" y1="31743" x2="26850" y2="31743"/>
                        <a14:foregroundMark x1="24567" y1="22202" x2="24567" y2="22202"/>
                        <a14:foregroundMark x1="25354" y1="48624" x2="25354" y2="48624"/>
                        <a14:foregroundMark x1="23386" y1="51009" x2="23386" y2="51009"/>
                        <a14:foregroundMark x1="22756" y1="54128" x2="22756" y2="54128"/>
                        <a14:foregroundMark x1="22756" y1="54128" x2="22756" y2="54128"/>
                        <a14:foregroundMark x1="59055" y1="56147" x2="59055" y2="56147"/>
                        <a14:foregroundMark x1="88031" y1="50092" x2="88031" y2="50092"/>
                        <a14:foregroundMark x1="90945" y1="33761" x2="90945" y2="33761"/>
                        <a14:foregroundMark x1="94252" y1="42752" x2="94252" y2="42752"/>
                        <a14:foregroundMark x1="94882" y1="44771" x2="94882" y2="44771"/>
                        <a14:foregroundMark x1="95276" y1="60734" x2="95276" y2="60734"/>
                        <a14:foregroundMark x1="98976" y1="67339" x2="98976" y2="67339"/>
                        <a14:foregroundMark x1="13622" y1="89908" x2="13622" y2="89908"/>
                        <a14:foregroundMark x1="17874" y1="86239" x2="17874" y2="86239"/>
                        <a14:foregroundMark x1="22047" y1="87890" x2="22047" y2="87890"/>
                        <a14:foregroundMark x1="26693" y1="89174" x2="26693" y2="89174"/>
                        <a14:foregroundMark x1="27953" y1="88440" x2="27953" y2="88440"/>
                        <a14:foregroundMark x1="32047" y1="86239" x2="32047" y2="86239"/>
                        <a14:foregroundMark x1="36535" y1="84771" x2="36535" y2="84771"/>
                        <a14:foregroundMark x1="39370" y1="87156" x2="39370" y2="87156"/>
                        <a14:foregroundMark x1="43307" y1="86606" x2="43307" y2="86606"/>
                        <a14:foregroundMark x1="45276" y1="86606" x2="45276" y2="86606"/>
                        <a14:foregroundMark x1="52520" y1="87523" x2="52520" y2="87523"/>
                        <a14:foregroundMark x1="54016" y1="86239" x2="54016" y2="86239"/>
                        <a14:foregroundMark x1="61496" y1="88073" x2="61496" y2="88073"/>
                        <a14:foregroundMark x1="63937" y1="86055" x2="63937" y2="86055"/>
                        <a14:foregroundMark x1="69528" y1="88807" x2="69528" y2="88807"/>
                        <a14:foregroundMark x1="70945" y1="86239" x2="70945" y2="86239"/>
                        <a14:foregroundMark x1="76693" y1="85872" x2="76693" y2="85872"/>
                        <a14:foregroundMark x1="78740" y1="86789" x2="78740" y2="86789"/>
                        <a14:foregroundMark x1="78819" y1="81651" x2="78819" y2="81651"/>
                        <a14:foregroundMark x1="80157" y1="86606" x2="80157" y2="86606"/>
                        <a14:foregroundMark x1="81654" y1="82018" x2="81654" y2="82018"/>
                        <a14:foregroundMark x1="84252" y1="85505" x2="84252" y2="85505"/>
                        <a14:foregroundMark x1="90787" y1="86239" x2="90787" y2="86239"/>
                        <a14:foregroundMark x1="93701" y1="91376" x2="93701" y2="91376"/>
                        <a14:foregroundMark x1="95591" y1="89908" x2="95591" y2="89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4418" y="1880129"/>
            <a:ext cx="1356069" cy="581935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8EABEE6-D354-457E-B5EB-2735755A83B5}"/>
              </a:ext>
            </a:extLst>
          </p:cNvPr>
          <p:cNvSpPr/>
          <p:nvPr/>
        </p:nvSpPr>
        <p:spPr>
          <a:xfrm>
            <a:off x="3055256" y="3412715"/>
            <a:ext cx="1794253" cy="574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CASA DE BOLSA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38ABD74-FB2D-434D-9676-11CF95C0881D}"/>
              </a:ext>
            </a:extLst>
          </p:cNvPr>
          <p:cNvSpPr/>
          <p:nvPr/>
        </p:nvSpPr>
        <p:spPr>
          <a:xfrm>
            <a:off x="4997051" y="3421172"/>
            <a:ext cx="1794253" cy="574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CASA DE BOLSA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73771A2-0927-4E64-BEC2-81EF0BB91E39}"/>
              </a:ext>
            </a:extLst>
          </p:cNvPr>
          <p:cNvSpPr/>
          <p:nvPr/>
        </p:nvSpPr>
        <p:spPr>
          <a:xfrm>
            <a:off x="6933798" y="3396526"/>
            <a:ext cx="1794253" cy="574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CASA DE BOLSA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96AB118-6711-4598-884D-3F93556166D1}"/>
              </a:ext>
            </a:extLst>
          </p:cNvPr>
          <p:cNvSpPr/>
          <p:nvPr/>
        </p:nvSpPr>
        <p:spPr>
          <a:xfrm>
            <a:off x="4557971" y="5964072"/>
            <a:ext cx="2722460" cy="574840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INVERSIONISTAS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45E9D93-EB5C-42E7-8F90-A2FC323DBE55}"/>
              </a:ext>
            </a:extLst>
          </p:cNvPr>
          <p:cNvSpPr/>
          <p:nvPr/>
        </p:nvSpPr>
        <p:spPr>
          <a:xfrm>
            <a:off x="9891309" y="1601386"/>
            <a:ext cx="2067079" cy="132135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Empresas Emisoras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302D2E5-6C5E-4EED-AE63-B8D7D154DCAF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5876078" y="1128811"/>
            <a:ext cx="18100" cy="625276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2E3044E-E9E4-421A-954A-3F98441C5EC5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>
            <a:off x="5894178" y="2525823"/>
            <a:ext cx="0" cy="895349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751A2AD5-6BE6-4281-B0AD-5DD1DF1B37D0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rot="5400000">
            <a:off x="4479835" y="1998372"/>
            <a:ext cx="886892" cy="1941795"/>
          </a:xfrm>
          <a:prstGeom prst="bentConnector3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BC6E1E05-D499-4A98-9F4A-BC642092536C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rot="16200000" flipH="1">
            <a:off x="6427200" y="1992800"/>
            <a:ext cx="870703" cy="1936747"/>
          </a:xfrm>
          <a:prstGeom prst="bentConnector3">
            <a:avLst>
              <a:gd name="adj1" fmla="val 50000"/>
            </a:avLst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F64D7E1E-4C7F-4CD9-88B8-0F205CA84849}"/>
              </a:ext>
            </a:extLst>
          </p:cNvPr>
          <p:cNvCxnSpPr>
            <a:cxnSpLocks/>
          </p:cNvCxnSpPr>
          <p:nvPr/>
        </p:nvCxnSpPr>
        <p:spPr>
          <a:xfrm>
            <a:off x="4003591" y="4103561"/>
            <a:ext cx="845918" cy="1744505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id="{EFE8A12D-C29E-408F-A6B9-F0712D87683F}"/>
              </a:ext>
            </a:extLst>
          </p:cNvPr>
          <p:cNvSpPr/>
          <p:nvPr/>
        </p:nvSpPr>
        <p:spPr>
          <a:xfrm>
            <a:off x="5222218" y="4168259"/>
            <a:ext cx="1356069" cy="13205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Rueda de Bolsa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2E1AE798-6EC0-4E89-9F85-48C628A9C343}"/>
              </a:ext>
            </a:extLst>
          </p:cNvPr>
          <p:cNvCxnSpPr>
            <a:cxnSpLocks/>
          </p:cNvCxnSpPr>
          <p:nvPr/>
        </p:nvCxnSpPr>
        <p:spPr>
          <a:xfrm flipH="1">
            <a:off x="6933798" y="4087372"/>
            <a:ext cx="795161" cy="1744505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: angular 54">
            <a:extLst>
              <a:ext uri="{FF2B5EF4-FFF2-40B4-BE49-F238E27FC236}">
                <a16:creationId xmlns:a16="http://schemas.microsoft.com/office/drawing/2014/main" id="{D3E7E144-B964-4653-8130-72010D473E85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>
            <a:off x="3780431" y="4119750"/>
            <a:ext cx="777541" cy="2131742"/>
          </a:xfrm>
          <a:prstGeom prst="bentConnector2">
            <a:avLst/>
          </a:prstGeom>
          <a:ln w="38100">
            <a:solidFill>
              <a:srgbClr val="70B3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: angular 57">
            <a:extLst>
              <a:ext uri="{FF2B5EF4-FFF2-40B4-BE49-F238E27FC236}">
                <a16:creationId xmlns:a16="http://schemas.microsoft.com/office/drawing/2014/main" id="{5A45B63C-3309-4179-B084-3A1616DC21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70544" y="3179927"/>
            <a:ext cx="2115904" cy="528663"/>
          </a:xfrm>
          <a:prstGeom prst="bentConnector3">
            <a:avLst>
              <a:gd name="adj1" fmla="val 1624"/>
            </a:avLst>
          </a:prstGeom>
          <a:ln w="38100">
            <a:solidFill>
              <a:srgbClr val="48B2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12CFCB12-C1A9-460D-A838-3740BB518DDE}"/>
              </a:ext>
            </a:extLst>
          </p:cNvPr>
          <p:cNvCxnSpPr>
            <a:cxnSpLocks/>
          </p:cNvCxnSpPr>
          <p:nvPr/>
        </p:nvCxnSpPr>
        <p:spPr>
          <a:xfrm flipV="1">
            <a:off x="7432427" y="2016975"/>
            <a:ext cx="2316887" cy="14986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B7DD5756-9FF3-49B1-8E48-E322DA3D5C58}"/>
              </a:ext>
            </a:extLst>
          </p:cNvPr>
          <p:cNvCxnSpPr>
            <a:cxnSpLocks/>
          </p:cNvCxnSpPr>
          <p:nvPr/>
        </p:nvCxnSpPr>
        <p:spPr>
          <a:xfrm flipH="1">
            <a:off x="7427614" y="2233318"/>
            <a:ext cx="2291032" cy="19164"/>
          </a:xfrm>
          <a:prstGeom prst="straightConnector1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angular 68">
            <a:extLst>
              <a:ext uri="{FF2B5EF4-FFF2-40B4-BE49-F238E27FC236}">
                <a16:creationId xmlns:a16="http://schemas.microsoft.com/office/drawing/2014/main" id="{24C0838B-C2C0-41E9-A517-1950D85F33B4}"/>
              </a:ext>
            </a:extLst>
          </p:cNvPr>
          <p:cNvCxnSpPr>
            <a:cxnSpLocks/>
          </p:cNvCxnSpPr>
          <p:nvPr/>
        </p:nvCxnSpPr>
        <p:spPr>
          <a:xfrm>
            <a:off x="7280431" y="755597"/>
            <a:ext cx="3435695" cy="789671"/>
          </a:xfrm>
          <a:prstGeom prst="bentConnector3">
            <a:avLst>
              <a:gd name="adj1" fmla="val 99494"/>
            </a:avLst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: angular 82">
            <a:extLst>
              <a:ext uri="{FF2B5EF4-FFF2-40B4-BE49-F238E27FC236}">
                <a16:creationId xmlns:a16="http://schemas.microsoft.com/office/drawing/2014/main" id="{2F2C094D-3AF2-4585-8FEF-1463B7DC5E41}"/>
              </a:ext>
            </a:extLst>
          </p:cNvPr>
          <p:cNvCxnSpPr>
            <a:cxnSpLocks/>
          </p:cNvCxnSpPr>
          <p:nvPr/>
        </p:nvCxnSpPr>
        <p:spPr>
          <a:xfrm rot="16200000" flipV="1">
            <a:off x="8579069" y="-729399"/>
            <a:ext cx="1047144" cy="3644415"/>
          </a:xfrm>
          <a:prstGeom prst="bentConnector2">
            <a:avLst/>
          </a:prstGeom>
          <a:ln w="38100">
            <a:solidFill>
              <a:srgbClr val="086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uadroTexto 92">
            <a:extLst>
              <a:ext uri="{FF2B5EF4-FFF2-40B4-BE49-F238E27FC236}">
                <a16:creationId xmlns:a16="http://schemas.microsoft.com/office/drawing/2014/main" id="{D9E3499C-DE71-4FA9-90B5-C658162AB4EB}"/>
              </a:ext>
            </a:extLst>
          </p:cNvPr>
          <p:cNvSpPr txBox="1"/>
          <p:nvPr/>
        </p:nvSpPr>
        <p:spPr>
          <a:xfrm>
            <a:off x="8870544" y="3811884"/>
            <a:ext cx="254183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MERCADO PRIMARIO</a:t>
            </a:r>
            <a:endParaRPr kumimoji="0" lang="es-PY" sz="1400" b="0" i="1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0F92A704-64D5-4226-A4E1-C77344B7880B}"/>
              </a:ext>
            </a:extLst>
          </p:cNvPr>
          <p:cNvSpPr txBox="1"/>
          <p:nvPr/>
        </p:nvSpPr>
        <p:spPr>
          <a:xfrm>
            <a:off x="1238599" y="5677988"/>
            <a:ext cx="2541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srgbClr val="70B340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MERCADO SECUNDARIO</a:t>
            </a:r>
            <a:endParaRPr kumimoji="0" lang="es-PY" sz="1400" b="0" i="1" u="none" strike="noStrike" kern="1200" cap="none" spc="0" normalizeH="0" baseline="0" noProof="0" dirty="0">
              <a:ln>
                <a:noFill/>
              </a:ln>
              <a:solidFill>
                <a:srgbClr val="70B340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5C80F73-D632-49A4-B0DD-4FDE19FE5D1A}"/>
              </a:ext>
            </a:extLst>
          </p:cNvPr>
          <p:cNvSpPr txBox="1"/>
          <p:nvPr/>
        </p:nvSpPr>
        <p:spPr>
          <a:xfrm>
            <a:off x="7480057" y="1089274"/>
            <a:ext cx="2541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rPr>
              <a:t>SUPERVISACIÓN Y REGULACIÓN </a:t>
            </a:r>
            <a:endParaRPr kumimoji="0" lang="es-PY" sz="1400" b="0" i="1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5BBE1B-A561-8687-8BFE-0E597A7617C5}"/>
              </a:ext>
            </a:extLst>
          </p:cNvPr>
          <p:cNvSpPr txBox="1"/>
          <p:nvPr/>
        </p:nvSpPr>
        <p:spPr>
          <a:xfrm rot="16200000">
            <a:off x="-4534462" y="1168156"/>
            <a:ext cx="1013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4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¿QUIÉNES COMPONEN EL MERCADO?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A3E807D-53D3-3ECD-9564-9E5D45FF7B7F}"/>
              </a:ext>
            </a:extLst>
          </p:cNvPr>
          <p:cNvSpPr/>
          <p:nvPr/>
        </p:nvSpPr>
        <p:spPr>
          <a:xfrm>
            <a:off x="-2451000" y="569237"/>
            <a:ext cx="3595530" cy="5969676"/>
          </a:xfrm>
          <a:prstGeom prst="roundRect">
            <a:avLst/>
          </a:prstGeom>
          <a:noFill/>
          <a:ln w="28575">
            <a:solidFill>
              <a:srgbClr val="61B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DE173AA-56A8-57FF-2CB7-D38D417FD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6" y="5826660"/>
            <a:ext cx="1576404" cy="1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3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7" grpId="0" animBg="1"/>
      <p:bldP spid="93" grpId="0"/>
      <p:bldP spid="94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968172-FBFC-9425-3702-A0282B95A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954" b="26667"/>
          <a:stretch/>
        </p:blipFill>
        <p:spPr>
          <a:xfrm>
            <a:off x="-1" y="0"/>
            <a:ext cx="12192001" cy="68801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8F7509-4066-4211-F19D-862D8C1FCE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413" y="0"/>
            <a:ext cx="12186587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437D0B-358C-B4E9-6407-DF65887E24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66"/>
            <a:ext cx="12192000" cy="6825533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C24A343-24A4-1431-5A9B-E8BD8DD17320}"/>
              </a:ext>
            </a:extLst>
          </p:cNvPr>
          <p:cNvSpPr/>
          <p:nvPr/>
        </p:nvSpPr>
        <p:spPr>
          <a:xfrm>
            <a:off x="8609326" y="-1284131"/>
            <a:ext cx="4902000" cy="371387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6155AC-CF41-E5C8-8D9D-E21295A284D5}"/>
              </a:ext>
            </a:extLst>
          </p:cNvPr>
          <p:cNvSpPr txBox="1"/>
          <p:nvPr/>
        </p:nvSpPr>
        <p:spPr>
          <a:xfrm>
            <a:off x="173275" y="4120257"/>
            <a:ext cx="11109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 w="3810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Museo Sans 900 (Títulos)"/>
                <a:ea typeface="+mn-ea"/>
                <a:cs typeface="+mn-cs"/>
              </a:rPr>
              <a:t>¿CÓMO IMPULSAR A LAS EMPRESAS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dirty="0">
                <a:ln>
                  <a:solidFill>
                    <a:schemeClr val="bg1"/>
                  </a:solidFill>
                </a:ln>
                <a:solidFill>
                  <a:prstClr val="white"/>
                </a:solidFill>
                <a:latin typeface="Museo Sans 900 (Títulos)"/>
              </a:rPr>
              <a:t>A TRAVÉS DEL MERCADO DE VALORES EN  PARAGUAY?</a:t>
            </a:r>
            <a:endParaRPr kumimoji="0" lang="es-PY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prstClr val="white"/>
              </a:solidFill>
              <a:effectLst/>
              <a:uLnTx/>
              <a:uFillTx/>
              <a:latin typeface="Museo Sans 900 (Títulos)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116A0D-AEBC-8811-0535-C01D7FD51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619625"/>
            <a:ext cx="1377199" cy="10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4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B656BB83-4F6B-4207-D7F2-E787B9DC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20" y="-13107"/>
            <a:ext cx="12191980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9B3892-E336-5334-ED0E-9E2868534ED6}"/>
              </a:ext>
            </a:extLst>
          </p:cNvPr>
          <p:cNvSpPr txBox="1"/>
          <p:nvPr/>
        </p:nvSpPr>
        <p:spPr>
          <a:xfrm>
            <a:off x="335943" y="3090745"/>
            <a:ext cx="8287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8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¿CÓMO CRECEN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0ED1B3-8186-4D4F-0765-5C4700F17FAC}"/>
              </a:ext>
            </a:extLst>
          </p:cNvPr>
          <p:cNvSpPr txBox="1"/>
          <p:nvPr/>
        </p:nvSpPr>
        <p:spPr>
          <a:xfrm>
            <a:off x="1038947" y="3688314"/>
            <a:ext cx="6093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8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LAS EMPRESAS?</a:t>
            </a:r>
            <a:endParaRPr kumimoji="0" lang="es-PY" sz="4800" b="0" i="0" u="none" strike="noStrike" kern="1200" cap="none" spc="0" normalizeH="0" baseline="0" noProof="0" dirty="0">
              <a:ln>
                <a:noFill/>
              </a:ln>
              <a:solidFill>
                <a:srgbClr val="0B6D3B"/>
              </a:solidFill>
              <a:effectLst/>
              <a:uLnTx/>
              <a:uFillTx/>
              <a:latin typeface="Museo Sans 9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5810CA-AE59-21D8-AE50-2DBF0759CE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28158" flipV="1">
            <a:off x="5426351" y="1664269"/>
            <a:ext cx="2388443" cy="150204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8AF54D9-6AB1-7DF5-E20E-51DFB639D952}"/>
              </a:ext>
            </a:extLst>
          </p:cNvPr>
          <p:cNvSpPr txBox="1"/>
          <p:nvPr/>
        </p:nvSpPr>
        <p:spPr>
          <a:xfrm>
            <a:off x="7492562" y="1313909"/>
            <a:ext cx="6093372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565" marR="80010" lvl="0" algn="l" defTabSz="914400" rtl="0" eaLnBrk="1" fontAlgn="auto" latinLnBrk="0" hangingPunct="1">
              <a:lnSpc>
                <a:spcPct val="112000"/>
              </a:lnSpc>
              <a:spcBef>
                <a:spcPts val="30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PY" sz="2400" dirty="0">
                <a:latin typeface="Museo Sans 500" panose="02000000000000000000" pitchFamily="50" charset="0"/>
              </a:rPr>
              <a:t>CAPITAL PROPIO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3BD134E-35CE-7B9B-5C7F-5D053623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17407" flipV="1">
            <a:off x="6124958" y="3221466"/>
            <a:ext cx="1979360" cy="124478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89FB3-20BA-846C-EF26-CC4C07378A11}"/>
              </a:ext>
            </a:extLst>
          </p:cNvPr>
          <p:cNvSpPr txBox="1"/>
          <p:nvPr/>
        </p:nvSpPr>
        <p:spPr>
          <a:xfrm>
            <a:off x="8006793" y="3295517"/>
            <a:ext cx="6093372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565" marR="80010" lvl="0" algn="l" defTabSz="914400" rtl="0" eaLnBrk="1" fontAlgn="auto" latinLnBrk="0" hangingPunct="1">
              <a:lnSpc>
                <a:spcPct val="112000"/>
              </a:lnSpc>
              <a:spcBef>
                <a:spcPts val="30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PY" sz="2400" dirty="0">
                <a:latin typeface="Museo Sans 500" panose="02000000000000000000" pitchFamily="50" charset="0"/>
              </a:rPr>
              <a:t>PRÉSTAMO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105B32-C543-7811-646B-F05F43EC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85167" flipV="1">
            <a:off x="5436924" y="4437785"/>
            <a:ext cx="1979360" cy="124478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C8835E0-014F-BF6C-217B-9B0847BDCABF}"/>
              </a:ext>
            </a:extLst>
          </p:cNvPr>
          <p:cNvSpPr txBox="1"/>
          <p:nvPr/>
        </p:nvSpPr>
        <p:spPr>
          <a:xfrm>
            <a:off x="7334907" y="5109316"/>
            <a:ext cx="6093372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565" marR="80010" lvl="0" algn="l" defTabSz="914400" rtl="0" eaLnBrk="1" fontAlgn="auto" latinLnBrk="0" hangingPunct="1">
              <a:lnSpc>
                <a:spcPct val="112000"/>
              </a:lnSpc>
              <a:spcBef>
                <a:spcPts val="30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PY" sz="2400" dirty="0">
                <a:latin typeface="Museo Sans 700" panose="02000000000000000000" pitchFamily="50" charset="0"/>
              </a:rPr>
              <a:t>BOLSA DE VALORES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6A626A-E510-3F2B-B976-4937A452E3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71" y="599356"/>
            <a:ext cx="2319008" cy="2319008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EFF1C85-4B47-CE1D-7B82-0CF24701A037}"/>
              </a:ext>
            </a:extLst>
          </p:cNvPr>
          <p:cNvSpPr/>
          <p:nvPr/>
        </p:nvSpPr>
        <p:spPr>
          <a:xfrm>
            <a:off x="-956000" y="5158185"/>
            <a:ext cx="4902000" cy="3713871"/>
          </a:xfrm>
          <a:prstGeom prst="roundRect">
            <a:avLst/>
          </a:prstGeom>
          <a:noFill/>
          <a:ln w="28575">
            <a:solidFill>
              <a:srgbClr val="61B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29FA82-44E6-10A3-9722-0202F6916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6" y="5826660"/>
            <a:ext cx="1576404" cy="1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6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B656BB83-4F6B-4207-D7F2-E787B9DC2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20" y="-11825"/>
            <a:ext cx="12191980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9B3892-E336-5334-ED0E-9E2868534ED6}"/>
              </a:ext>
            </a:extLst>
          </p:cNvPr>
          <p:cNvSpPr txBox="1"/>
          <p:nvPr/>
        </p:nvSpPr>
        <p:spPr>
          <a:xfrm>
            <a:off x="649481" y="67496"/>
            <a:ext cx="53153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400" b="0" i="0" u="none" strike="noStrike" kern="1200" cap="none" spc="0" normalizeH="0" baseline="0" noProof="0" dirty="0">
                <a:ln>
                  <a:noFill/>
                </a:ln>
                <a:solidFill>
                  <a:srgbClr val="0B6D3B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FORMAS DE </a:t>
            </a:r>
            <a:r>
              <a:rPr lang="es-PY" sz="4400" b="1" dirty="0">
                <a:ln w="28575">
                  <a:solidFill>
                    <a:srgbClr val="00B050"/>
                  </a:solidFill>
                </a:ln>
                <a:noFill/>
                <a:latin typeface="Museo Sans 900" panose="02000000000000000000" pitchFamily="50" charset="0"/>
                <a:cs typeface="Times New Roman" panose="02020603050405020304" pitchFamily="18" charset="0"/>
              </a:rPr>
              <a:t>FINANCIAR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0ED1B3-8186-4D4F-0765-5C4700F17FAC}"/>
              </a:ext>
            </a:extLst>
          </p:cNvPr>
          <p:cNvSpPr txBox="1"/>
          <p:nvPr/>
        </p:nvSpPr>
        <p:spPr>
          <a:xfrm>
            <a:off x="649481" y="679058"/>
            <a:ext cx="5315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400" b="0" i="0" u="none" strike="noStrike" kern="1200" cap="none" spc="0" normalizeH="0" baseline="0" noProof="0" dirty="0">
                <a:ln>
                  <a:noFill/>
                </a:ln>
                <a:solidFill>
                  <a:srgbClr val="0B6D3B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EXPANSIÓN DE UNA EMPRESA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7373310-F7E2-AA31-6F49-C043637743E3}"/>
              </a:ext>
            </a:extLst>
          </p:cNvPr>
          <p:cNvSpPr/>
          <p:nvPr/>
        </p:nvSpPr>
        <p:spPr>
          <a:xfrm>
            <a:off x="-2087347" y="-280959"/>
            <a:ext cx="8424398" cy="1466352"/>
          </a:xfrm>
          <a:prstGeom prst="roundRect">
            <a:avLst/>
          </a:prstGeom>
          <a:noFill/>
          <a:ln w="28575">
            <a:solidFill>
              <a:srgbClr val="61B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2AE65BEB-6904-B911-2837-91F180E833AC}"/>
              </a:ext>
            </a:extLst>
          </p:cNvPr>
          <p:cNvGrpSpPr/>
          <p:nvPr/>
        </p:nvGrpSpPr>
        <p:grpSpPr>
          <a:xfrm>
            <a:off x="528487" y="1255835"/>
            <a:ext cx="10656711" cy="1715463"/>
            <a:chOff x="528487" y="1255835"/>
            <a:chExt cx="10656711" cy="1715463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31B4306E-A120-1A26-39D5-F6D7FDC8E63E}"/>
                </a:ext>
              </a:extLst>
            </p:cNvPr>
            <p:cNvSpPr/>
            <p:nvPr/>
          </p:nvSpPr>
          <p:spPr>
            <a:xfrm>
              <a:off x="528487" y="1255835"/>
              <a:ext cx="10656711" cy="1715463"/>
            </a:xfrm>
            <a:prstGeom prst="roundRect">
              <a:avLst/>
            </a:prstGeom>
            <a:solidFill>
              <a:srgbClr val="005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1C9D32E-9AC1-1830-E9F9-36E10D71D64D}"/>
                </a:ext>
              </a:extLst>
            </p:cNvPr>
            <p:cNvSpPr/>
            <p:nvPr/>
          </p:nvSpPr>
          <p:spPr>
            <a:xfrm>
              <a:off x="935209" y="1332143"/>
              <a:ext cx="4707716" cy="15312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6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5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1220716-C097-4CDE-ADDB-2AD68D65A2AC}"/>
              </a:ext>
            </a:extLst>
          </p:cNvPr>
          <p:cNvGrpSpPr/>
          <p:nvPr/>
        </p:nvGrpSpPr>
        <p:grpSpPr>
          <a:xfrm>
            <a:off x="600080" y="3099049"/>
            <a:ext cx="10656711" cy="1715463"/>
            <a:chOff x="600080" y="3099049"/>
            <a:chExt cx="10656711" cy="1715463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359F36C9-1B15-8561-B140-93861090C641}"/>
                </a:ext>
              </a:extLst>
            </p:cNvPr>
            <p:cNvSpPr/>
            <p:nvPr/>
          </p:nvSpPr>
          <p:spPr>
            <a:xfrm>
              <a:off x="600080" y="3099049"/>
              <a:ext cx="10656711" cy="1715463"/>
            </a:xfrm>
            <a:prstGeom prst="roundRect">
              <a:avLst/>
            </a:prstGeom>
            <a:solidFill>
              <a:srgbClr val="0092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AB5AF8D7-73D5-BC33-A893-3406CC82DA28}"/>
                </a:ext>
              </a:extLst>
            </p:cNvPr>
            <p:cNvSpPr/>
            <p:nvPr/>
          </p:nvSpPr>
          <p:spPr>
            <a:xfrm>
              <a:off x="935208" y="3249986"/>
              <a:ext cx="4707717" cy="14070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4A2EB860-3726-11E0-0C32-5A3E64503B55}"/>
              </a:ext>
            </a:extLst>
          </p:cNvPr>
          <p:cNvSpPr/>
          <p:nvPr/>
        </p:nvSpPr>
        <p:spPr>
          <a:xfrm>
            <a:off x="600081" y="4949912"/>
            <a:ext cx="10656711" cy="1715463"/>
          </a:xfrm>
          <a:prstGeom prst="roundRect">
            <a:avLst/>
          </a:prstGeom>
          <a:solidFill>
            <a:srgbClr val="94C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47DB30C-93C5-3693-5DA1-2DCED14EB6B9}"/>
              </a:ext>
            </a:extLst>
          </p:cNvPr>
          <p:cNvSpPr/>
          <p:nvPr/>
        </p:nvSpPr>
        <p:spPr>
          <a:xfrm>
            <a:off x="935208" y="5035951"/>
            <a:ext cx="4707718" cy="15422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4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39C41F-365D-22A6-3484-E8FB0A6E08E8}"/>
              </a:ext>
            </a:extLst>
          </p:cNvPr>
          <p:cNvSpPr txBox="1"/>
          <p:nvPr/>
        </p:nvSpPr>
        <p:spPr>
          <a:xfrm>
            <a:off x="6455229" y="1591239"/>
            <a:ext cx="3686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CONCENTRACION DEL PATRIMONIO DE LOS PROPIETARIOS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232B1E-34C5-3FC7-B45A-9E37282A3C08}"/>
              </a:ext>
            </a:extLst>
          </p:cNvPr>
          <p:cNvSpPr txBox="1"/>
          <p:nvPr/>
        </p:nvSpPr>
        <p:spPr>
          <a:xfrm>
            <a:off x="6713498" y="3608661"/>
            <a:ext cx="3170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CAPITAL OPERATIVO O DE GIRO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AF21BD-77F3-4974-6842-993865AF00F0}"/>
              </a:ext>
            </a:extLst>
          </p:cNvPr>
          <p:cNvSpPr txBox="1"/>
          <p:nvPr/>
        </p:nvSpPr>
        <p:spPr>
          <a:xfrm>
            <a:off x="6455228" y="5341184"/>
            <a:ext cx="4160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CAPITAL PARA PROYECTOS DE EXPANSION Y FORTALECIMIENTO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2AF4B7-8A7D-9AE1-719A-B203EA90D186}"/>
              </a:ext>
            </a:extLst>
          </p:cNvPr>
          <p:cNvSpPr txBox="1"/>
          <p:nvPr/>
        </p:nvSpPr>
        <p:spPr>
          <a:xfrm>
            <a:off x="1143398" y="1456899"/>
            <a:ext cx="3686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2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CAPITAL PROPIO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CAPITALIZACION DE DIVIDENDOS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AUMENTO DE CAPITAL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B64E69-52E0-C35C-5189-343CB533EE10}"/>
              </a:ext>
            </a:extLst>
          </p:cNvPr>
          <p:cNvSpPr txBox="1"/>
          <p:nvPr/>
        </p:nvSpPr>
        <p:spPr>
          <a:xfrm>
            <a:off x="1143398" y="3371054"/>
            <a:ext cx="3686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2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PRESTAMOS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BANCARIOS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PROVEEDORES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DEUDA PRIVADA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2DFF95D-52D5-B9ED-BD0A-CF879D7F758C}"/>
              </a:ext>
            </a:extLst>
          </p:cNvPr>
          <p:cNvSpPr txBox="1"/>
          <p:nvPr/>
        </p:nvSpPr>
        <p:spPr>
          <a:xfrm>
            <a:off x="1143397" y="5031172"/>
            <a:ext cx="44995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2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TITULOS VALORES</a:t>
            </a:r>
            <a:endParaRPr kumimoji="0" lang="es-PY" sz="2000" b="0" i="0" u="none" strike="noStrike" kern="1200" cap="none" spc="0" normalizeH="0" baseline="0" noProof="0" dirty="0">
              <a:ln>
                <a:noFill/>
              </a:ln>
              <a:solidFill>
                <a:srgbClr val="48B24F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BONOS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ACCIONES: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    	OFERTA PRIVADA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srgbClr val="48B24F"/>
                </a:solidFill>
                <a:effectLst/>
                <a:uLnTx/>
                <a:uFillTx/>
                <a:latin typeface="Museo Sans 700" panose="02000000000000000000" pitchFamily="50" charset="0"/>
                <a:ea typeface="+mn-ea"/>
                <a:cs typeface="+mn-cs"/>
              </a:rPr>
              <a:t>	OFERTA PUBLICA (VIA BOLSA)</a:t>
            </a:r>
            <a:endParaRPr kumimoji="0" lang="es-PY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7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2A7FD37-F9C6-2285-F313-D234AA7E0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6" y="5826660"/>
            <a:ext cx="1576404" cy="1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39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&#10;&#10;Descripción generada automáticamente">
            <a:extLst>
              <a:ext uri="{FF2B5EF4-FFF2-40B4-BE49-F238E27FC236}">
                <a16:creationId xmlns:a16="http://schemas.microsoft.com/office/drawing/2014/main" id="{9A2302D0-EA06-926D-094C-FA2843514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20" y="-13107"/>
            <a:ext cx="12191980" cy="6869825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F6FB16A-4894-4B62-91F5-7DFAB2527F6E}"/>
              </a:ext>
            </a:extLst>
          </p:cNvPr>
          <p:cNvSpPr/>
          <p:nvPr/>
        </p:nvSpPr>
        <p:spPr>
          <a:xfrm>
            <a:off x="-3278011" y="1949136"/>
            <a:ext cx="3846286" cy="624114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5367B3B8-5BD1-4344-B2E8-B5E15F92D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048" y="199928"/>
            <a:ext cx="1311347" cy="1293816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A5B6E9EA-6CBB-4CAB-A5E6-F995D03C6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36" y="-242317"/>
            <a:ext cx="2084213" cy="205634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F888F07-EEDF-49A2-AD93-87AE638A6391}"/>
              </a:ext>
            </a:extLst>
          </p:cNvPr>
          <p:cNvSpPr txBox="1"/>
          <p:nvPr/>
        </p:nvSpPr>
        <p:spPr>
          <a:xfrm>
            <a:off x="908362" y="579834"/>
            <a:ext cx="8872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0B6B4B"/>
                  </a:solidFill>
                </a:ln>
                <a:noFill/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¿QUÉ ES</a:t>
            </a:r>
            <a:endParaRPr kumimoji="0" lang="en-US" sz="4400" b="1" i="0" u="none" strike="noStrike" kern="1200" cap="none" spc="-150" normalizeH="0" baseline="0" noProof="0" dirty="0">
              <a:ln w="28575">
                <a:solidFill>
                  <a:srgbClr val="0B6B4B"/>
                </a:solidFill>
              </a:ln>
              <a:noFill/>
              <a:effectLst/>
              <a:uLnTx/>
              <a:uFillTx/>
              <a:latin typeface="Museo Sans 9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84BE05-1AFF-4C84-839A-4C8952195BE4}"/>
              </a:ext>
            </a:extLst>
          </p:cNvPr>
          <p:cNvSpPr txBox="1"/>
          <p:nvPr/>
        </p:nvSpPr>
        <p:spPr>
          <a:xfrm>
            <a:off x="1137030" y="1069000"/>
            <a:ext cx="4572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APALANCARSE?</a:t>
            </a:r>
            <a:endParaRPr kumimoji="0" lang="es-PY" sz="1600" b="0" i="0" u="none" strike="noStrike" kern="1200" cap="none" spc="0" normalizeH="0" baseline="0" noProof="0" dirty="0">
              <a:ln>
                <a:noFill/>
              </a:ln>
              <a:solidFill>
                <a:srgbClr val="106B3E"/>
              </a:solidFill>
              <a:effectLst/>
              <a:uLnTx/>
              <a:uFillTx/>
              <a:latin typeface="Museo Sans 900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6DA227D9-A899-45F7-A543-75E050D09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72" y="5891859"/>
            <a:ext cx="1281514" cy="96614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CE5DE11-B5AD-4EF0-AA10-3462A57A4AB5}"/>
              </a:ext>
            </a:extLst>
          </p:cNvPr>
          <p:cNvSpPr txBox="1"/>
          <p:nvPr/>
        </p:nvSpPr>
        <p:spPr>
          <a:xfrm>
            <a:off x="1189082" y="3776922"/>
            <a:ext cx="572470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dirty="0">
              <a:solidFill>
                <a:srgbClr val="106B3E"/>
              </a:solidFill>
              <a:latin typeface="Museo Sans 500" panose="02000000000000000000" pitchFamily="50" charset="0"/>
            </a:endParaRPr>
          </a:p>
          <a:p>
            <a:r>
              <a:rPr lang="es-MX" sz="2000" dirty="0">
                <a:solidFill>
                  <a:srgbClr val="106B3E"/>
                </a:solidFill>
                <a:latin typeface="Museo Sans 500" panose="02000000000000000000" pitchFamily="50" charset="0"/>
              </a:rPr>
              <a:t>En términos financieros, apalancarse es simplemente usar dinero de otros para aumentar el rendimiento del capital propio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8D0AFCF-5A00-4D64-B898-6308DBEE3F40}"/>
              </a:ext>
            </a:extLst>
          </p:cNvPr>
          <p:cNvSpPr txBox="1"/>
          <p:nvPr/>
        </p:nvSpPr>
        <p:spPr>
          <a:xfrm>
            <a:off x="1200789" y="2606657"/>
            <a:ext cx="48777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106B3E"/>
                </a:solidFill>
                <a:latin typeface="Museo Sans 700" panose="02000000000000000000" pitchFamily="50" charset="0"/>
              </a:rPr>
              <a:t>RAE: Usar una fuerza externa para impulsarse</a:t>
            </a:r>
          </a:p>
        </p:txBody>
      </p:sp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E0278793-3E2A-4629-9C9D-4E3F4842DA6C}"/>
              </a:ext>
            </a:extLst>
          </p:cNvPr>
          <p:cNvSpPr/>
          <p:nvPr/>
        </p:nvSpPr>
        <p:spPr>
          <a:xfrm>
            <a:off x="8735891" y="3844969"/>
            <a:ext cx="928914" cy="843389"/>
          </a:xfrm>
          <a:prstGeom prst="triangle">
            <a:avLst/>
          </a:prstGeom>
          <a:solidFill>
            <a:srgbClr val="149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52DAEE3-404E-4A30-A8B6-307975BBD29C}"/>
              </a:ext>
            </a:extLst>
          </p:cNvPr>
          <p:cNvCxnSpPr>
            <a:cxnSpLocks/>
          </p:cNvCxnSpPr>
          <p:nvPr/>
        </p:nvCxnSpPr>
        <p:spPr>
          <a:xfrm flipV="1">
            <a:off x="7397777" y="3719019"/>
            <a:ext cx="3605141" cy="251900"/>
          </a:xfrm>
          <a:prstGeom prst="line">
            <a:avLst/>
          </a:prstGeom>
          <a:ln w="76200">
            <a:solidFill>
              <a:srgbClr val="149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áfico 29" descr="Grupo con relleno sólido">
            <a:extLst>
              <a:ext uri="{FF2B5EF4-FFF2-40B4-BE49-F238E27FC236}">
                <a16:creationId xmlns:a16="http://schemas.microsoft.com/office/drawing/2014/main" id="{6FBB4D7F-711E-4C6C-A07C-4BBBA9095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88518" y="2917510"/>
            <a:ext cx="914400" cy="914400"/>
          </a:xfrm>
          <a:prstGeom prst="rect">
            <a:avLst/>
          </a:prstGeom>
        </p:spPr>
      </p:pic>
      <p:pic>
        <p:nvPicPr>
          <p:cNvPr id="34" name="Gráfico 33" descr="Dólar con relleno sólido">
            <a:extLst>
              <a:ext uri="{FF2B5EF4-FFF2-40B4-BE49-F238E27FC236}">
                <a16:creationId xmlns:a16="http://schemas.microsoft.com/office/drawing/2014/main" id="{7BF2996A-3225-4AB1-9587-0579E2E0E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67635" y="2917510"/>
            <a:ext cx="914400" cy="914400"/>
          </a:xfrm>
          <a:prstGeom prst="rect">
            <a:avLst/>
          </a:prstGeom>
        </p:spPr>
      </p:pic>
      <p:pic>
        <p:nvPicPr>
          <p:cNvPr id="36" name="Gráfico 35" descr="Dólar con relleno sólido">
            <a:extLst>
              <a:ext uri="{FF2B5EF4-FFF2-40B4-BE49-F238E27FC236}">
                <a16:creationId xmlns:a16="http://schemas.microsoft.com/office/drawing/2014/main" id="{8C211D5D-DB34-4758-89D2-3B3A4120E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8590" y="2778501"/>
            <a:ext cx="299856" cy="299856"/>
          </a:xfrm>
          <a:prstGeom prst="rect">
            <a:avLst/>
          </a:prstGeom>
        </p:spPr>
      </p:pic>
      <p:pic>
        <p:nvPicPr>
          <p:cNvPr id="37" name="Gráfico 36" descr="Dólar con relleno sólido">
            <a:extLst>
              <a:ext uri="{FF2B5EF4-FFF2-40B4-BE49-F238E27FC236}">
                <a16:creationId xmlns:a16="http://schemas.microsoft.com/office/drawing/2014/main" id="{8F27C248-EAA3-425B-B88E-37C178B07F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7001" y="2606657"/>
            <a:ext cx="299856" cy="299856"/>
          </a:xfrm>
          <a:prstGeom prst="rect">
            <a:avLst/>
          </a:prstGeom>
        </p:spPr>
      </p:pic>
      <p:pic>
        <p:nvPicPr>
          <p:cNvPr id="38" name="Gráfico 37" descr="Dólar con relleno sólido">
            <a:extLst>
              <a:ext uri="{FF2B5EF4-FFF2-40B4-BE49-F238E27FC236}">
                <a16:creationId xmlns:a16="http://schemas.microsoft.com/office/drawing/2014/main" id="{941AF1B4-3F33-429C-8811-C1FA29ECE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6016" y="2712503"/>
            <a:ext cx="299856" cy="2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5934E14C-FEAF-4602-AB29-D227FFA6B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62964"/>
            <a:ext cx="12184560" cy="692096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CD9576E5-F621-C9BA-42C2-7E22785D637C}"/>
              </a:ext>
            </a:extLst>
          </p:cNvPr>
          <p:cNvGrpSpPr/>
          <p:nvPr/>
        </p:nvGrpSpPr>
        <p:grpSpPr>
          <a:xfrm>
            <a:off x="7960875" y="4811390"/>
            <a:ext cx="1885790" cy="1498295"/>
            <a:chOff x="3426403" y="2016009"/>
            <a:chExt cx="1885790" cy="149829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A39A630-EF77-4B2A-915E-24A400F26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3829" y="2016009"/>
              <a:ext cx="1261713" cy="1192767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104DEE96-635F-4258-902A-89CACF4847D3}"/>
                </a:ext>
              </a:extLst>
            </p:cNvPr>
            <p:cNvSpPr txBox="1"/>
            <p:nvPr/>
          </p:nvSpPr>
          <p:spPr>
            <a:xfrm>
              <a:off x="3426403" y="3206527"/>
              <a:ext cx="18857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Bonos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5F53892-40DF-BFF9-6A0C-A0FDD1E769A0}"/>
              </a:ext>
            </a:extLst>
          </p:cNvPr>
          <p:cNvGrpSpPr/>
          <p:nvPr/>
        </p:nvGrpSpPr>
        <p:grpSpPr>
          <a:xfrm>
            <a:off x="3944557" y="2497381"/>
            <a:ext cx="1885790" cy="1590956"/>
            <a:chOff x="5380628" y="1972558"/>
            <a:chExt cx="1885790" cy="15909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956C077-20A8-4FB6-87F4-DEBB6D9C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2666" y="1972558"/>
              <a:ext cx="1261714" cy="1192768"/>
            </a:xfrm>
            <a:prstGeom prst="rect">
              <a:avLst/>
            </a:prstGeom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F52A203F-E44C-426F-AC97-6251EC1E19E8}"/>
                </a:ext>
              </a:extLst>
            </p:cNvPr>
            <p:cNvSpPr txBox="1"/>
            <p:nvPr/>
          </p:nvSpPr>
          <p:spPr>
            <a:xfrm>
              <a:off x="5380628" y="3040294"/>
              <a:ext cx="18857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Inscripción SAE o SAECA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53C0B08-1C69-3AA1-BFD6-A41FF1E1423E}"/>
              </a:ext>
            </a:extLst>
          </p:cNvPr>
          <p:cNvGrpSpPr/>
          <p:nvPr/>
        </p:nvGrpSpPr>
        <p:grpSpPr>
          <a:xfrm>
            <a:off x="559702" y="2404234"/>
            <a:ext cx="1885790" cy="1561854"/>
            <a:chOff x="1072875" y="1972558"/>
            <a:chExt cx="1885790" cy="156185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382C53-A263-49B7-9665-6E4B3A4D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4527" y="1972558"/>
              <a:ext cx="1162486" cy="1098963"/>
            </a:xfrm>
            <a:prstGeom prst="rect">
              <a:avLst/>
            </a:prstGeom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21D51E6-7A3D-4362-A7DD-2CFBF7068DDD}"/>
                </a:ext>
              </a:extLst>
            </p:cNvPr>
            <p:cNvSpPr txBox="1"/>
            <p:nvPr/>
          </p:nvSpPr>
          <p:spPr>
            <a:xfrm>
              <a:off x="1072875" y="3226635"/>
              <a:ext cx="18857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Análisis Financiero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F1158AC-E356-05D3-0615-85B1CAF95C54}"/>
              </a:ext>
            </a:extLst>
          </p:cNvPr>
          <p:cNvGrpSpPr/>
          <p:nvPr/>
        </p:nvGrpSpPr>
        <p:grpSpPr>
          <a:xfrm>
            <a:off x="7902294" y="3251364"/>
            <a:ext cx="1885790" cy="1501066"/>
            <a:chOff x="1684032" y="2038879"/>
            <a:chExt cx="1885790" cy="150106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33C6576-A0D1-4778-8498-B8B918F1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4264" y="2038879"/>
              <a:ext cx="1162488" cy="1098964"/>
            </a:xfrm>
            <a:prstGeom prst="rect">
              <a:avLst/>
            </a:prstGeom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EABCB8BA-B1C1-4BDA-893C-1C244D21FB37}"/>
                </a:ext>
              </a:extLst>
            </p:cNvPr>
            <p:cNvSpPr txBox="1"/>
            <p:nvPr/>
          </p:nvSpPr>
          <p:spPr>
            <a:xfrm>
              <a:off x="1684032" y="3232168"/>
              <a:ext cx="18857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Acciones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180C7F7-623D-E10E-2589-9ED514C76EDC}"/>
              </a:ext>
            </a:extLst>
          </p:cNvPr>
          <p:cNvGrpSpPr/>
          <p:nvPr/>
        </p:nvGrpSpPr>
        <p:grpSpPr>
          <a:xfrm>
            <a:off x="5821132" y="2497381"/>
            <a:ext cx="1885790" cy="1468830"/>
            <a:chOff x="8796432" y="2090806"/>
            <a:chExt cx="1885790" cy="146883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866910E-F435-4C83-88F8-9CFDDA06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1019" y="2090806"/>
              <a:ext cx="1162488" cy="1098964"/>
            </a:xfrm>
            <a:prstGeom prst="rect">
              <a:avLst/>
            </a:prstGeom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91E39D6-408D-4AD9-A439-B3E528C4CBDF}"/>
                </a:ext>
              </a:extLst>
            </p:cNvPr>
            <p:cNvSpPr txBox="1"/>
            <p:nvPr/>
          </p:nvSpPr>
          <p:spPr>
            <a:xfrm>
              <a:off x="8796432" y="3251859"/>
              <a:ext cx="188579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6B3E"/>
                  </a:solidFill>
                  <a:effectLst/>
                  <a:uLnTx/>
                  <a:uFillTx/>
                  <a:latin typeface="Museo Sans 900" panose="02000000000000000000" pitchFamily="50" charset="0"/>
                  <a:ea typeface="+mn-ea"/>
                  <a:cs typeface="+mn-cs"/>
                </a:rPr>
                <a:t>Financiamiento</a:t>
              </a:r>
              <a:endPara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343FEFC-2ABF-DA2C-3F96-4FDA87B6746B}"/>
              </a:ext>
            </a:extLst>
          </p:cNvPr>
          <p:cNvGrpSpPr/>
          <p:nvPr/>
        </p:nvGrpSpPr>
        <p:grpSpPr>
          <a:xfrm>
            <a:off x="2150408" y="2311040"/>
            <a:ext cx="2089233" cy="1777297"/>
            <a:chOff x="3218385" y="1972558"/>
            <a:chExt cx="2089233" cy="1777297"/>
          </a:xfrm>
        </p:grpSpPr>
        <p:pic>
          <p:nvPicPr>
            <p:cNvPr id="30" name="Imagen 29" descr="Icono&#10;&#10;Descripción generada automáticamente">
              <a:extLst>
                <a:ext uri="{FF2B5EF4-FFF2-40B4-BE49-F238E27FC236}">
                  <a16:creationId xmlns:a16="http://schemas.microsoft.com/office/drawing/2014/main" id="{4B745DB2-12FE-4D64-A00B-E8F6B5E31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869" y="1972558"/>
              <a:ext cx="1198265" cy="1192768"/>
            </a:xfrm>
            <a:prstGeom prst="rect">
              <a:avLst/>
            </a:prstGeom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D45D3F31-6A43-4086-B650-D598D4525321}"/>
                </a:ext>
              </a:extLst>
            </p:cNvPr>
            <p:cNvSpPr txBox="1"/>
            <p:nvPr/>
          </p:nvSpPr>
          <p:spPr>
            <a:xfrm>
              <a:off x="3218385" y="3226635"/>
              <a:ext cx="2089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s-MX" sz="1400" b="1" dirty="0">
                  <a:solidFill>
                    <a:srgbClr val="106B3E"/>
                  </a:solidFill>
                  <a:latin typeface="Museo Sans 900" panose="02000000000000000000" pitchFamily="50" charset="0"/>
                </a:rPr>
                <a:t>Valoración de Empresa</a:t>
              </a:r>
              <a:endPara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106B3E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1557C4-A943-FCF0-05E2-D5E80B094CF4}"/>
              </a:ext>
            </a:extLst>
          </p:cNvPr>
          <p:cNvSpPr txBox="1"/>
          <p:nvPr/>
        </p:nvSpPr>
        <p:spPr>
          <a:xfrm>
            <a:off x="4570035" y="894043"/>
            <a:ext cx="6896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600" b="0" i="0" u="none" strike="noStrike" kern="1200" cap="none" spc="0" normalizeH="0" baseline="0" noProof="0" dirty="0">
                <a:ln>
                  <a:noFill/>
                </a:ln>
                <a:solidFill>
                  <a:srgbClr val="0B6D3B"/>
                </a:solidFill>
                <a:effectLst/>
                <a:uLnTx/>
                <a:uFillTx/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A LAS EMPRESAS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D3E48D-AE5E-279E-D6D8-1366958E5938}"/>
              </a:ext>
            </a:extLst>
          </p:cNvPr>
          <p:cNvGrpSpPr/>
          <p:nvPr/>
        </p:nvGrpSpPr>
        <p:grpSpPr>
          <a:xfrm>
            <a:off x="568794" y="240450"/>
            <a:ext cx="2477969" cy="1548648"/>
            <a:chOff x="-1386130" y="1915690"/>
            <a:chExt cx="2477969" cy="1548648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72BE5472-D796-950B-75FB-7E642EF4D950}"/>
                </a:ext>
              </a:extLst>
            </p:cNvPr>
            <p:cNvSpPr/>
            <p:nvPr/>
          </p:nvSpPr>
          <p:spPr>
            <a:xfrm>
              <a:off x="-1292772" y="2016009"/>
              <a:ext cx="2291255" cy="1348011"/>
            </a:xfrm>
            <a:prstGeom prst="roundRect">
              <a:avLst/>
            </a:prstGeom>
            <a:solidFill>
              <a:srgbClr val="0B6B4B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E9DD7DD-F544-2004-6958-8E8767D0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86130" y="1915690"/>
              <a:ext cx="2477969" cy="1548648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9D59F13D-373C-B674-2764-7A319E6B9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357">
            <a:off x="2612336" y="-68114"/>
            <a:ext cx="2388443" cy="1312861"/>
          </a:xfrm>
          <a:prstGeom prst="rect">
            <a:avLst/>
          </a:prstGeom>
        </p:spPr>
      </p:pic>
      <p:sp>
        <p:nvSpPr>
          <p:cNvPr id="28" name="Flecha: doblada hacia arriba 27">
            <a:extLst>
              <a:ext uri="{FF2B5EF4-FFF2-40B4-BE49-F238E27FC236}">
                <a16:creationId xmlns:a16="http://schemas.microsoft.com/office/drawing/2014/main" id="{9EE2008C-C4B3-440B-5136-8BFFD970D247}"/>
              </a:ext>
            </a:extLst>
          </p:cNvPr>
          <p:cNvSpPr/>
          <p:nvPr/>
        </p:nvSpPr>
        <p:spPr>
          <a:xfrm rot="5400000">
            <a:off x="6570646" y="4446645"/>
            <a:ext cx="655361" cy="611571"/>
          </a:xfrm>
          <a:prstGeom prst="bentUpArrow">
            <a:avLst/>
          </a:prstGeom>
          <a:solidFill>
            <a:srgbClr val="0B6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4E716FE-E153-F133-CF9D-FD5A26B9CFCF}"/>
              </a:ext>
            </a:extLst>
          </p:cNvPr>
          <p:cNvSpPr txBox="1"/>
          <p:nvPr/>
        </p:nvSpPr>
        <p:spPr>
          <a:xfrm>
            <a:off x="4718914" y="1459405"/>
            <a:ext cx="6232634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565" marR="80010" lvl="0" algn="ctr" defTabSz="914400" rtl="0" eaLnBrk="1" fontAlgn="auto" latinLnBrk="0" hangingPunct="1">
              <a:lnSpc>
                <a:spcPct val="112000"/>
              </a:lnSpc>
              <a:spcBef>
                <a:spcPts val="30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PY" sz="2400" dirty="0">
                <a:latin typeface="Museo Sans 500" panose="02000000000000000000" pitchFamily="50" charset="0"/>
              </a:rPr>
              <a:t>GOBERNANZA FINANCIERA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D9A09A89-F445-4C4F-627A-A99CD3D5B4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" y="5803761"/>
            <a:ext cx="1576404" cy="11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6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4272F33-C259-AC2B-7F9C-F66CCBFC9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6" r="24623"/>
          <a:stretch/>
        </p:blipFill>
        <p:spPr>
          <a:xfrm>
            <a:off x="0" y="1282"/>
            <a:ext cx="4676036" cy="6856718"/>
          </a:xfrm>
          <a:prstGeom prst="rect">
            <a:avLst/>
          </a:prstGeom>
        </p:spPr>
      </p:pic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7BA1F9DD-FE3A-C269-E92A-DEB117E84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4676037" y="-13107"/>
            <a:ext cx="7515962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4C8CC8-C92E-C4AF-67C6-8D7E91A7D870}"/>
              </a:ext>
            </a:extLst>
          </p:cNvPr>
          <p:cNvSpPr txBox="1"/>
          <p:nvPr/>
        </p:nvSpPr>
        <p:spPr>
          <a:xfrm>
            <a:off x="5765240" y="646842"/>
            <a:ext cx="5716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6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BENEFICIAN?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2596AF-90FA-5432-951C-78463F89E346}"/>
              </a:ext>
            </a:extLst>
          </p:cNvPr>
          <p:cNvSpPr/>
          <p:nvPr/>
        </p:nvSpPr>
        <p:spPr>
          <a:xfrm>
            <a:off x="709884" y="557994"/>
            <a:ext cx="2900104" cy="13625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Empresas Emisoras</a:t>
            </a:r>
            <a:endParaRPr kumimoji="0" lang="es-PY" sz="36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0B7B41-5087-1D8E-3700-CB665F70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357">
            <a:off x="3481816" y="186917"/>
            <a:ext cx="2388443" cy="1312861"/>
          </a:xfrm>
          <a:prstGeom prst="rect">
            <a:avLst/>
          </a:prstGeom>
        </p:spPr>
      </p:pic>
      <p:grpSp>
        <p:nvGrpSpPr>
          <p:cNvPr id="13" name="52 Grupo">
            <a:extLst>
              <a:ext uri="{FF2B5EF4-FFF2-40B4-BE49-F238E27FC236}">
                <a16:creationId xmlns:a16="http://schemas.microsoft.com/office/drawing/2014/main" id="{28B36F8C-2E89-79E7-E663-1C7F404B434D}"/>
              </a:ext>
            </a:extLst>
          </p:cNvPr>
          <p:cNvGrpSpPr/>
          <p:nvPr/>
        </p:nvGrpSpPr>
        <p:grpSpPr>
          <a:xfrm>
            <a:off x="4899514" y="1257472"/>
            <a:ext cx="2697577" cy="2731810"/>
            <a:chOff x="2159882" y="804028"/>
            <a:chExt cx="2507607" cy="2731810"/>
          </a:xfrm>
        </p:grpSpPr>
        <p:pic>
          <p:nvPicPr>
            <p:cNvPr id="14" name="24 Imagen" descr="beneficios.png">
              <a:extLst>
                <a:ext uri="{FF2B5EF4-FFF2-40B4-BE49-F238E27FC236}">
                  <a16:creationId xmlns:a16="http://schemas.microsoft.com/office/drawing/2014/main" id="{07B1139A-3DBB-BEDA-B017-67B78EA3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9882" y="804028"/>
              <a:ext cx="2507607" cy="2731810"/>
            </a:xfrm>
            <a:prstGeom prst="rect">
              <a:avLst/>
            </a:prstGeom>
          </p:spPr>
        </p:pic>
        <p:sp>
          <p:nvSpPr>
            <p:cNvPr id="15" name="43 Rectángulo">
              <a:extLst>
                <a:ext uri="{FF2B5EF4-FFF2-40B4-BE49-F238E27FC236}">
                  <a16:creationId xmlns:a16="http://schemas.microsoft.com/office/drawing/2014/main" id="{3832DBA9-B780-F1A7-A295-B429FC5E0E68}"/>
                </a:ext>
              </a:extLst>
            </p:cNvPr>
            <p:cNvSpPr/>
            <p:nvPr/>
          </p:nvSpPr>
          <p:spPr>
            <a:xfrm>
              <a:off x="2695554" y="1825442"/>
              <a:ext cx="158078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Diversificación de riesgos</a:t>
              </a:r>
            </a:p>
          </p:txBody>
        </p:sp>
      </p:grpSp>
      <p:grpSp>
        <p:nvGrpSpPr>
          <p:cNvPr id="16" name="53 Grupo">
            <a:extLst>
              <a:ext uri="{FF2B5EF4-FFF2-40B4-BE49-F238E27FC236}">
                <a16:creationId xmlns:a16="http://schemas.microsoft.com/office/drawing/2014/main" id="{65D42202-0A48-5333-3B7C-778F429907DB}"/>
              </a:ext>
            </a:extLst>
          </p:cNvPr>
          <p:cNvGrpSpPr/>
          <p:nvPr/>
        </p:nvGrpSpPr>
        <p:grpSpPr>
          <a:xfrm>
            <a:off x="7176304" y="1249404"/>
            <a:ext cx="2697577" cy="2731810"/>
            <a:chOff x="4835957" y="815431"/>
            <a:chExt cx="2507607" cy="2731810"/>
          </a:xfrm>
        </p:grpSpPr>
        <p:pic>
          <p:nvPicPr>
            <p:cNvPr id="17" name="27 Imagen" descr="beneficios.png">
              <a:extLst>
                <a:ext uri="{FF2B5EF4-FFF2-40B4-BE49-F238E27FC236}">
                  <a16:creationId xmlns:a16="http://schemas.microsoft.com/office/drawing/2014/main" id="{46305B09-145B-FE61-C44E-5BEDD4ACF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5957" y="815431"/>
              <a:ext cx="2507607" cy="2731810"/>
            </a:xfrm>
            <a:prstGeom prst="rect">
              <a:avLst/>
            </a:prstGeom>
          </p:spPr>
        </p:pic>
        <p:sp>
          <p:nvSpPr>
            <p:cNvPr id="18" name="44 Rectángulo">
              <a:extLst>
                <a:ext uri="{FF2B5EF4-FFF2-40B4-BE49-F238E27FC236}">
                  <a16:creationId xmlns:a16="http://schemas.microsoft.com/office/drawing/2014/main" id="{DFCBDB12-67D0-F358-3DC0-2DF6DB6AABE7}"/>
                </a:ext>
              </a:extLst>
            </p:cNvPr>
            <p:cNvSpPr/>
            <p:nvPr/>
          </p:nvSpPr>
          <p:spPr>
            <a:xfrm>
              <a:off x="5196216" y="1662525"/>
              <a:ext cx="1945559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Apertura </a:t>
              </a:r>
            </a:p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 mercados </a:t>
              </a:r>
              <a:r>
                <a:rPr lang="es-PY" spc="-60" dirty="0">
                  <a:latin typeface="Museo Sans 100" panose="02000000000000000000" pitchFamily="50" charset="0"/>
                </a:rPr>
                <a:t>internacionales</a:t>
              </a:r>
            </a:p>
          </p:txBody>
        </p:sp>
      </p:grpSp>
      <p:grpSp>
        <p:nvGrpSpPr>
          <p:cNvPr id="19" name="54 Grupo">
            <a:extLst>
              <a:ext uri="{FF2B5EF4-FFF2-40B4-BE49-F238E27FC236}">
                <a16:creationId xmlns:a16="http://schemas.microsoft.com/office/drawing/2014/main" id="{F04D12F2-DCF9-6D60-0179-9BE3D696F68F}"/>
              </a:ext>
            </a:extLst>
          </p:cNvPr>
          <p:cNvGrpSpPr/>
          <p:nvPr/>
        </p:nvGrpSpPr>
        <p:grpSpPr>
          <a:xfrm>
            <a:off x="9453094" y="1195324"/>
            <a:ext cx="2697577" cy="2731810"/>
            <a:chOff x="7534244" y="815431"/>
            <a:chExt cx="2507607" cy="2731810"/>
          </a:xfrm>
        </p:grpSpPr>
        <p:pic>
          <p:nvPicPr>
            <p:cNvPr id="20" name="28 Imagen" descr="beneficios.png">
              <a:extLst>
                <a:ext uri="{FF2B5EF4-FFF2-40B4-BE49-F238E27FC236}">
                  <a16:creationId xmlns:a16="http://schemas.microsoft.com/office/drawing/2014/main" id="{3463EF24-0575-8654-232A-D66558C0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4244" y="815431"/>
              <a:ext cx="2507607" cy="2731810"/>
            </a:xfrm>
            <a:prstGeom prst="rect">
              <a:avLst/>
            </a:prstGeom>
          </p:spPr>
        </p:pic>
        <p:sp>
          <p:nvSpPr>
            <p:cNvPr id="21" name="45 Rectángulo">
              <a:extLst>
                <a:ext uri="{FF2B5EF4-FFF2-40B4-BE49-F238E27FC236}">
                  <a16:creationId xmlns:a16="http://schemas.microsoft.com/office/drawing/2014/main" id="{BA624D86-E827-D076-EA3E-0DFFBD34FD69}"/>
                </a:ext>
              </a:extLst>
            </p:cNvPr>
            <p:cNvSpPr/>
            <p:nvPr/>
          </p:nvSpPr>
          <p:spPr>
            <a:xfrm>
              <a:off x="8160083" y="1804416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Prestigio y confianza</a:t>
              </a:r>
            </a:p>
          </p:txBody>
        </p:sp>
      </p:grpSp>
      <p:grpSp>
        <p:nvGrpSpPr>
          <p:cNvPr id="22" name="55 Grupo">
            <a:extLst>
              <a:ext uri="{FF2B5EF4-FFF2-40B4-BE49-F238E27FC236}">
                <a16:creationId xmlns:a16="http://schemas.microsoft.com/office/drawing/2014/main" id="{2574FC8E-E66C-7385-6C31-F17E14FBE108}"/>
              </a:ext>
            </a:extLst>
          </p:cNvPr>
          <p:cNvGrpSpPr/>
          <p:nvPr/>
        </p:nvGrpSpPr>
        <p:grpSpPr>
          <a:xfrm>
            <a:off x="4882547" y="3479348"/>
            <a:ext cx="2697577" cy="2731810"/>
            <a:chOff x="2138856" y="3904670"/>
            <a:chExt cx="2507607" cy="2731810"/>
          </a:xfrm>
        </p:grpSpPr>
        <p:pic>
          <p:nvPicPr>
            <p:cNvPr id="23" name="39 Imagen" descr="beneficios.png">
              <a:extLst>
                <a:ext uri="{FF2B5EF4-FFF2-40B4-BE49-F238E27FC236}">
                  <a16:creationId xmlns:a16="http://schemas.microsoft.com/office/drawing/2014/main" id="{B1A93154-1F53-363E-E9E0-4DEDEADED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8856" y="3904670"/>
              <a:ext cx="2507607" cy="2731810"/>
            </a:xfrm>
            <a:prstGeom prst="rect">
              <a:avLst/>
            </a:prstGeom>
          </p:spPr>
        </p:pic>
        <p:sp>
          <p:nvSpPr>
            <p:cNvPr id="24" name="46 Rectángulo">
              <a:extLst>
                <a:ext uri="{FF2B5EF4-FFF2-40B4-BE49-F238E27FC236}">
                  <a16:creationId xmlns:a16="http://schemas.microsoft.com/office/drawing/2014/main" id="{19F63A21-7C30-DAFB-EB27-6314AC9645DC}"/>
                </a:ext>
              </a:extLst>
            </p:cNvPr>
            <p:cNvSpPr/>
            <p:nvPr/>
          </p:nvSpPr>
          <p:spPr>
            <a:xfrm>
              <a:off x="2763022" y="4983795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Menores costos</a:t>
              </a:r>
            </a:p>
          </p:txBody>
        </p:sp>
      </p:grpSp>
      <p:grpSp>
        <p:nvGrpSpPr>
          <p:cNvPr id="25" name="56 Grupo">
            <a:extLst>
              <a:ext uri="{FF2B5EF4-FFF2-40B4-BE49-F238E27FC236}">
                <a16:creationId xmlns:a16="http://schemas.microsoft.com/office/drawing/2014/main" id="{97D9BE28-6364-19C5-5F57-BAF88EC926E3}"/>
              </a:ext>
            </a:extLst>
          </p:cNvPr>
          <p:cNvGrpSpPr/>
          <p:nvPr/>
        </p:nvGrpSpPr>
        <p:grpSpPr>
          <a:xfrm>
            <a:off x="7128702" y="3479348"/>
            <a:ext cx="2697577" cy="2731810"/>
            <a:chOff x="4814931" y="3916073"/>
            <a:chExt cx="2507607" cy="2731810"/>
          </a:xfrm>
        </p:grpSpPr>
        <p:pic>
          <p:nvPicPr>
            <p:cNvPr id="26" name="40 Imagen" descr="beneficios.png">
              <a:extLst>
                <a:ext uri="{FF2B5EF4-FFF2-40B4-BE49-F238E27FC236}">
                  <a16:creationId xmlns:a16="http://schemas.microsoft.com/office/drawing/2014/main" id="{F888FACC-E13D-E054-DA73-0394AE5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4931" y="3916073"/>
              <a:ext cx="2507607" cy="2731810"/>
            </a:xfrm>
            <a:prstGeom prst="rect">
              <a:avLst/>
            </a:prstGeom>
          </p:spPr>
        </p:pic>
        <p:sp>
          <p:nvSpPr>
            <p:cNvPr id="27" name="47 Rectángulo">
              <a:extLst>
                <a:ext uri="{FF2B5EF4-FFF2-40B4-BE49-F238E27FC236}">
                  <a16:creationId xmlns:a16="http://schemas.microsoft.com/office/drawing/2014/main" id="{70F8A77B-5573-E122-F16E-6E28A1298346}"/>
                </a:ext>
              </a:extLst>
            </p:cNvPr>
            <p:cNvSpPr/>
            <p:nvPr/>
          </p:nvSpPr>
          <p:spPr>
            <a:xfrm>
              <a:off x="5422134" y="4978535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Mayores plazos</a:t>
              </a:r>
            </a:p>
          </p:txBody>
        </p:sp>
      </p:grpSp>
      <p:grpSp>
        <p:nvGrpSpPr>
          <p:cNvPr id="28" name="57 Grupo">
            <a:extLst>
              <a:ext uri="{FF2B5EF4-FFF2-40B4-BE49-F238E27FC236}">
                <a16:creationId xmlns:a16="http://schemas.microsoft.com/office/drawing/2014/main" id="{94BCD35C-B6D6-8206-E810-02B42B4449E7}"/>
              </a:ext>
            </a:extLst>
          </p:cNvPr>
          <p:cNvGrpSpPr/>
          <p:nvPr/>
        </p:nvGrpSpPr>
        <p:grpSpPr>
          <a:xfrm>
            <a:off x="9494423" y="3417200"/>
            <a:ext cx="2697577" cy="2731810"/>
            <a:chOff x="7513218" y="3916073"/>
            <a:chExt cx="2507607" cy="2731810"/>
          </a:xfrm>
        </p:grpSpPr>
        <p:pic>
          <p:nvPicPr>
            <p:cNvPr id="29" name="41 Imagen" descr="beneficios.png">
              <a:extLst>
                <a:ext uri="{FF2B5EF4-FFF2-40B4-BE49-F238E27FC236}">
                  <a16:creationId xmlns:a16="http://schemas.microsoft.com/office/drawing/2014/main" id="{2AE0D50F-6653-1028-8404-97A1AF5E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3218" y="3916073"/>
              <a:ext cx="2507607" cy="2731810"/>
            </a:xfrm>
            <a:prstGeom prst="rect">
              <a:avLst/>
            </a:prstGeom>
          </p:spPr>
        </p:pic>
        <p:sp>
          <p:nvSpPr>
            <p:cNvPr id="30" name="48 Rectángulo">
              <a:extLst>
                <a:ext uri="{FF2B5EF4-FFF2-40B4-BE49-F238E27FC236}">
                  <a16:creationId xmlns:a16="http://schemas.microsoft.com/office/drawing/2014/main" id="{0231810F-FE44-8DD6-FA1D-D72A157C02FF}"/>
                </a:ext>
              </a:extLst>
            </p:cNvPr>
            <p:cNvSpPr/>
            <p:nvPr/>
          </p:nvSpPr>
          <p:spPr>
            <a:xfrm>
              <a:off x="8181074" y="5040683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Aumento de Liquidez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59F6BD69-083C-5325-2B9E-C606F1FE9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64" y="5662676"/>
            <a:ext cx="1793916" cy="13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18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4272F33-C259-AC2B-7F9C-F66CCBFC9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6" r="24623"/>
          <a:stretch/>
        </p:blipFill>
        <p:spPr>
          <a:xfrm>
            <a:off x="0" y="1282"/>
            <a:ext cx="4676036" cy="6856718"/>
          </a:xfrm>
          <a:prstGeom prst="rect">
            <a:avLst/>
          </a:prstGeom>
        </p:spPr>
      </p:pic>
      <p:pic>
        <p:nvPicPr>
          <p:cNvPr id="4" name="Imagen 3" descr="Imagen en blanco y negro&#10;&#10;Descripción generada automáticamente">
            <a:extLst>
              <a:ext uri="{FF2B5EF4-FFF2-40B4-BE49-F238E27FC236}">
                <a16:creationId xmlns:a16="http://schemas.microsoft.com/office/drawing/2014/main" id="{7BA1F9DD-FE3A-C269-E92A-DEB117E84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7" b="1274"/>
          <a:stretch/>
        </p:blipFill>
        <p:spPr>
          <a:xfrm>
            <a:off x="4676037" y="-13107"/>
            <a:ext cx="7515962" cy="68698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4C8CC8-C92E-C4AF-67C6-8D7E91A7D870}"/>
              </a:ext>
            </a:extLst>
          </p:cNvPr>
          <p:cNvSpPr txBox="1"/>
          <p:nvPr/>
        </p:nvSpPr>
        <p:spPr>
          <a:xfrm>
            <a:off x="5765240" y="646842"/>
            <a:ext cx="5716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l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600" dirty="0">
                <a:solidFill>
                  <a:srgbClr val="0B6D3B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BENEFICIAN?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62596AF-90FA-5432-951C-78463F89E346}"/>
              </a:ext>
            </a:extLst>
          </p:cNvPr>
          <p:cNvSpPr/>
          <p:nvPr/>
        </p:nvSpPr>
        <p:spPr>
          <a:xfrm>
            <a:off x="709884" y="557994"/>
            <a:ext cx="2900104" cy="13625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86B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86B3A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Empresas Emisoras</a:t>
            </a:r>
            <a:endParaRPr kumimoji="0" lang="es-PY" sz="3600" b="0" i="0" u="none" strike="noStrike" kern="1200" cap="none" spc="0" normalizeH="0" baseline="0" noProof="0" dirty="0">
              <a:ln>
                <a:noFill/>
              </a:ln>
              <a:solidFill>
                <a:srgbClr val="086B3A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0B7B41-5087-1D8E-3700-CB665F70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357">
            <a:off x="3481816" y="186917"/>
            <a:ext cx="2388443" cy="1312861"/>
          </a:xfrm>
          <a:prstGeom prst="rect">
            <a:avLst/>
          </a:prstGeom>
        </p:spPr>
      </p:pic>
      <p:grpSp>
        <p:nvGrpSpPr>
          <p:cNvPr id="13" name="52 Grupo">
            <a:extLst>
              <a:ext uri="{FF2B5EF4-FFF2-40B4-BE49-F238E27FC236}">
                <a16:creationId xmlns:a16="http://schemas.microsoft.com/office/drawing/2014/main" id="{28B36F8C-2E89-79E7-E663-1C7F404B434D}"/>
              </a:ext>
            </a:extLst>
          </p:cNvPr>
          <p:cNvGrpSpPr/>
          <p:nvPr/>
        </p:nvGrpSpPr>
        <p:grpSpPr>
          <a:xfrm>
            <a:off x="4899514" y="1257472"/>
            <a:ext cx="2697577" cy="2731810"/>
            <a:chOff x="2159882" y="804028"/>
            <a:chExt cx="2507607" cy="2731810"/>
          </a:xfrm>
        </p:grpSpPr>
        <p:pic>
          <p:nvPicPr>
            <p:cNvPr id="14" name="24 Imagen" descr="beneficios.png">
              <a:extLst>
                <a:ext uri="{FF2B5EF4-FFF2-40B4-BE49-F238E27FC236}">
                  <a16:creationId xmlns:a16="http://schemas.microsoft.com/office/drawing/2014/main" id="{07B1139A-3DBB-BEDA-B017-67B78EA3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9882" y="804028"/>
              <a:ext cx="2507607" cy="2731810"/>
            </a:xfrm>
            <a:prstGeom prst="rect">
              <a:avLst/>
            </a:prstGeom>
          </p:spPr>
        </p:pic>
        <p:sp>
          <p:nvSpPr>
            <p:cNvPr id="15" name="43 Rectángulo">
              <a:extLst>
                <a:ext uri="{FF2B5EF4-FFF2-40B4-BE49-F238E27FC236}">
                  <a16:creationId xmlns:a16="http://schemas.microsoft.com/office/drawing/2014/main" id="{3832DBA9-B780-F1A7-A295-B429FC5E0E68}"/>
                </a:ext>
              </a:extLst>
            </p:cNvPr>
            <p:cNvSpPr/>
            <p:nvPr/>
          </p:nvSpPr>
          <p:spPr>
            <a:xfrm>
              <a:off x="2757741" y="1825442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Diversificar el riesgo</a:t>
              </a:r>
            </a:p>
          </p:txBody>
        </p:sp>
      </p:grpSp>
      <p:grpSp>
        <p:nvGrpSpPr>
          <p:cNvPr id="16" name="53 Grupo">
            <a:extLst>
              <a:ext uri="{FF2B5EF4-FFF2-40B4-BE49-F238E27FC236}">
                <a16:creationId xmlns:a16="http://schemas.microsoft.com/office/drawing/2014/main" id="{65D42202-0A48-5333-3B7C-778F429907DB}"/>
              </a:ext>
            </a:extLst>
          </p:cNvPr>
          <p:cNvGrpSpPr/>
          <p:nvPr/>
        </p:nvGrpSpPr>
        <p:grpSpPr>
          <a:xfrm>
            <a:off x="7176304" y="1249404"/>
            <a:ext cx="2697577" cy="2731810"/>
            <a:chOff x="4835957" y="815431"/>
            <a:chExt cx="2507607" cy="2731810"/>
          </a:xfrm>
        </p:grpSpPr>
        <p:pic>
          <p:nvPicPr>
            <p:cNvPr id="17" name="27 Imagen" descr="beneficios.png">
              <a:extLst>
                <a:ext uri="{FF2B5EF4-FFF2-40B4-BE49-F238E27FC236}">
                  <a16:creationId xmlns:a16="http://schemas.microsoft.com/office/drawing/2014/main" id="{46305B09-145B-FE61-C44E-5BEDD4ACF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5957" y="815431"/>
              <a:ext cx="2507607" cy="2731810"/>
            </a:xfrm>
            <a:prstGeom prst="rect">
              <a:avLst/>
            </a:prstGeom>
          </p:spPr>
        </p:pic>
        <p:sp>
          <p:nvSpPr>
            <p:cNvPr id="18" name="44 Rectángulo">
              <a:extLst>
                <a:ext uri="{FF2B5EF4-FFF2-40B4-BE49-F238E27FC236}">
                  <a16:creationId xmlns:a16="http://schemas.microsoft.com/office/drawing/2014/main" id="{DFCBDB12-67D0-F358-3DC0-2DF6DB6AABE7}"/>
                </a:ext>
              </a:extLst>
            </p:cNvPr>
            <p:cNvSpPr/>
            <p:nvPr/>
          </p:nvSpPr>
          <p:spPr>
            <a:xfrm>
              <a:off x="5196216" y="1662525"/>
              <a:ext cx="1945559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Apertura </a:t>
              </a:r>
            </a:p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 mercados </a:t>
              </a:r>
              <a:r>
                <a:rPr lang="es-PY" spc="-60" dirty="0">
                  <a:latin typeface="Museo Sans 100" panose="02000000000000000000" pitchFamily="50" charset="0"/>
                </a:rPr>
                <a:t>internacionales</a:t>
              </a:r>
            </a:p>
          </p:txBody>
        </p:sp>
      </p:grpSp>
      <p:grpSp>
        <p:nvGrpSpPr>
          <p:cNvPr id="19" name="54 Grupo">
            <a:extLst>
              <a:ext uri="{FF2B5EF4-FFF2-40B4-BE49-F238E27FC236}">
                <a16:creationId xmlns:a16="http://schemas.microsoft.com/office/drawing/2014/main" id="{F04D12F2-DCF9-6D60-0179-9BE3D696F68F}"/>
              </a:ext>
            </a:extLst>
          </p:cNvPr>
          <p:cNvGrpSpPr/>
          <p:nvPr/>
        </p:nvGrpSpPr>
        <p:grpSpPr>
          <a:xfrm>
            <a:off x="9453094" y="1195324"/>
            <a:ext cx="2697577" cy="2731810"/>
            <a:chOff x="7534244" y="815431"/>
            <a:chExt cx="2507607" cy="2731810"/>
          </a:xfrm>
        </p:grpSpPr>
        <p:pic>
          <p:nvPicPr>
            <p:cNvPr id="20" name="28 Imagen" descr="beneficios.png">
              <a:extLst>
                <a:ext uri="{FF2B5EF4-FFF2-40B4-BE49-F238E27FC236}">
                  <a16:creationId xmlns:a16="http://schemas.microsoft.com/office/drawing/2014/main" id="{3463EF24-0575-8654-232A-D66558C0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4244" y="815431"/>
              <a:ext cx="2507607" cy="2731810"/>
            </a:xfrm>
            <a:prstGeom prst="rect">
              <a:avLst/>
            </a:prstGeom>
          </p:spPr>
        </p:pic>
        <p:sp>
          <p:nvSpPr>
            <p:cNvPr id="21" name="45 Rectángulo">
              <a:extLst>
                <a:ext uri="{FF2B5EF4-FFF2-40B4-BE49-F238E27FC236}">
                  <a16:creationId xmlns:a16="http://schemas.microsoft.com/office/drawing/2014/main" id="{BA624D86-E827-D076-EA3E-0DFFBD34FD69}"/>
                </a:ext>
              </a:extLst>
            </p:cNvPr>
            <p:cNvSpPr/>
            <p:nvPr/>
          </p:nvSpPr>
          <p:spPr>
            <a:xfrm>
              <a:off x="8160083" y="1804416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Prestigio y confianza</a:t>
              </a:r>
            </a:p>
          </p:txBody>
        </p:sp>
      </p:grpSp>
      <p:grpSp>
        <p:nvGrpSpPr>
          <p:cNvPr id="22" name="55 Grupo">
            <a:extLst>
              <a:ext uri="{FF2B5EF4-FFF2-40B4-BE49-F238E27FC236}">
                <a16:creationId xmlns:a16="http://schemas.microsoft.com/office/drawing/2014/main" id="{2574FC8E-E66C-7385-6C31-F17E14FBE108}"/>
              </a:ext>
            </a:extLst>
          </p:cNvPr>
          <p:cNvGrpSpPr/>
          <p:nvPr/>
        </p:nvGrpSpPr>
        <p:grpSpPr>
          <a:xfrm>
            <a:off x="4882547" y="3479348"/>
            <a:ext cx="2697577" cy="2731810"/>
            <a:chOff x="2138856" y="3904670"/>
            <a:chExt cx="2507607" cy="2731810"/>
          </a:xfrm>
        </p:grpSpPr>
        <p:pic>
          <p:nvPicPr>
            <p:cNvPr id="23" name="39 Imagen" descr="beneficios.png">
              <a:extLst>
                <a:ext uri="{FF2B5EF4-FFF2-40B4-BE49-F238E27FC236}">
                  <a16:creationId xmlns:a16="http://schemas.microsoft.com/office/drawing/2014/main" id="{B1A93154-1F53-363E-E9E0-4DEDEADED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8856" y="3904670"/>
              <a:ext cx="2507607" cy="2731810"/>
            </a:xfrm>
            <a:prstGeom prst="rect">
              <a:avLst/>
            </a:prstGeom>
          </p:spPr>
        </p:pic>
        <p:sp>
          <p:nvSpPr>
            <p:cNvPr id="24" name="46 Rectángulo">
              <a:extLst>
                <a:ext uri="{FF2B5EF4-FFF2-40B4-BE49-F238E27FC236}">
                  <a16:creationId xmlns:a16="http://schemas.microsoft.com/office/drawing/2014/main" id="{19F63A21-7C30-DAFB-EB27-6314AC9645DC}"/>
                </a:ext>
              </a:extLst>
            </p:cNvPr>
            <p:cNvSpPr/>
            <p:nvPr/>
          </p:nvSpPr>
          <p:spPr>
            <a:xfrm>
              <a:off x="2763022" y="4983795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Menores costos</a:t>
              </a:r>
            </a:p>
          </p:txBody>
        </p:sp>
      </p:grpSp>
      <p:grpSp>
        <p:nvGrpSpPr>
          <p:cNvPr id="25" name="56 Grupo">
            <a:extLst>
              <a:ext uri="{FF2B5EF4-FFF2-40B4-BE49-F238E27FC236}">
                <a16:creationId xmlns:a16="http://schemas.microsoft.com/office/drawing/2014/main" id="{97D9BE28-6364-19C5-5F57-BAF88EC926E3}"/>
              </a:ext>
            </a:extLst>
          </p:cNvPr>
          <p:cNvGrpSpPr/>
          <p:nvPr/>
        </p:nvGrpSpPr>
        <p:grpSpPr>
          <a:xfrm>
            <a:off x="7128702" y="3479348"/>
            <a:ext cx="2697577" cy="2731810"/>
            <a:chOff x="4814931" y="3916073"/>
            <a:chExt cx="2507607" cy="2731810"/>
          </a:xfrm>
        </p:grpSpPr>
        <p:pic>
          <p:nvPicPr>
            <p:cNvPr id="26" name="40 Imagen" descr="beneficios.png">
              <a:extLst>
                <a:ext uri="{FF2B5EF4-FFF2-40B4-BE49-F238E27FC236}">
                  <a16:creationId xmlns:a16="http://schemas.microsoft.com/office/drawing/2014/main" id="{F888FACC-E13D-E054-DA73-0394AE5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4931" y="3916073"/>
              <a:ext cx="2507607" cy="2731810"/>
            </a:xfrm>
            <a:prstGeom prst="rect">
              <a:avLst/>
            </a:prstGeom>
          </p:spPr>
        </p:pic>
        <p:sp>
          <p:nvSpPr>
            <p:cNvPr id="27" name="47 Rectángulo">
              <a:extLst>
                <a:ext uri="{FF2B5EF4-FFF2-40B4-BE49-F238E27FC236}">
                  <a16:creationId xmlns:a16="http://schemas.microsoft.com/office/drawing/2014/main" id="{70F8A77B-5573-E122-F16E-6E28A1298346}"/>
                </a:ext>
              </a:extLst>
            </p:cNvPr>
            <p:cNvSpPr/>
            <p:nvPr/>
          </p:nvSpPr>
          <p:spPr>
            <a:xfrm>
              <a:off x="5422134" y="4978535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Mayores plazos</a:t>
              </a:r>
            </a:p>
          </p:txBody>
        </p:sp>
      </p:grpSp>
      <p:grpSp>
        <p:nvGrpSpPr>
          <p:cNvPr id="28" name="57 Grupo">
            <a:extLst>
              <a:ext uri="{FF2B5EF4-FFF2-40B4-BE49-F238E27FC236}">
                <a16:creationId xmlns:a16="http://schemas.microsoft.com/office/drawing/2014/main" id="{94BCD35C-B6D6-8206-E810-02B42B4449E7}"/>
              </a:ext>
            </a:extLst>
          </p:cNvPr>
          <p:cNvGrpSpPr/>
          <p:nvPr/>
        </p:nvGrpSpPr>
        <p:grpSpPr>
          <a:xfrm>
            <a:off x="9494423" y="3417200"/>
            <a:ext cx="2697577" cy="2731810"/>
            <a:chOff x="7513218" y="3916073"/>
            <a:chExt cx="2507607" cy="2731810"/>
          </a:xfrm>
        </p:grpSpPr>
        <p:pic>
          <p:nvPicPr>
            <p:cNvPr id="29" name="41 Imagen" descr="beneficios.png">
              <a:extLst>
                <a:ext uri="{FF2B5EF4-FFF2-40B4-BE49-F238E27FC236}">
                  <a16:creationId xmlns:a16="http://schemas.microsoft.com/office/drawing/2014/main" id="{2AE0D50F-6653-1028-8404-97A1AF5E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3218" y="3916073"/>
              <a:ext cx="2507607" cy="2731810"/>
            </a:xfrm>
            <a:prstGeom prst="rect">
              <a:avLst/>
            </a:prstGeom>
          </p:spPr>
        </p:pic>
        <p:sp>
          <p:nvSpPr>
            <p:cNvPr id="30" name="48 Rectángulo">
              <a:extLst>
                <a:ext uri="{FF2B5EF4-FFF2-40B4-BE49-F238E27FC236}">
                  <a16:creationId xmlns:a16="http://schemas.microsoft.com/office/drawing/2014/main" id="{0231810F-FE44-8DD6-FA1D-D72A157C02FF}"/>
                </a:ext>
              </a:extLst>
            </p:cNvPr>
            <p:cNvSpPr/>
            <p:nvPr/>
          </p:nvSpPr>
          <p:spPr>
            <a:xfrm>
              <a:off x="8181074" y="5040683"/>
              <a:ext cx="1404347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PY" dirty="0">
                  <a:latin typeface="Museo Sans 100" panose="02000000000000000000" pitchFamily="50" charset="0"/>
                </a:rPr>
                <a:t>Aumento de Liquidez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59F6BD69-083C-5325-2B9E-C606F1FE9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76" y="5826660"/>
            <a:ext cx="1576404" cy="118846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23D015-BBC6-6350-F966-16199BCA668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4D82C6-6C38-3019-528C-C264C83D0BE1}"/>
              </a:ext>
            </a:extLst>
          </p:cNvPr>
          <p:cNvSpPr txBox="1"/>
          <p:nvPr/>
        </p:nvSpPr>
        <p:spPr>
          <a:xfrm>
            <a:off x="2933315" y="2299527"/>
            <a:ext cx="6602065" cy="2528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360" marR="0" lvl="0" indent="0" algn="ctr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5400" dirty="0">
                <a:solidFill>
                  <a:schemeClr val="bg1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EMPRESA</a:t>
            </a:r>
          </a:p>
          <a:p>
            <a:pPr marL="86360" marR="0" lvl="0" indent="0" algn="ctr" defTabSz="914400" rtl="0" eaLnBrk="1" fontAlgn="auto" latinLnBrk="0" hangingPunct="1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9600" dirty="0">
                <a:solidFill>
                  <a:schemeClr val="bg1"/>
                </a:solidFill>
                <a:latin typeface="Museo Sans 900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DECIDE…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34227A-3857-4AAF-7F08-737AC1256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11" y="5867897"/>
            <a:ext cx="1467006" cy="11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11035</TotalTime>
  <Words>532</Words>
  <Application>Microsoft Office PowerPoint</Application>
  <PresentationFormat>Panorámica</PresentationFormat>
  <Paragraphs>186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Museo Sans 100</vt:lpstr>
      <vt:lpstr>Museo Sans 500</vt:lpstr>
      <vt:lpstr>Museo Sans 700</vt:lpstr>
      <vt:lpstr>Museo Sans 900</vt:lpstr>
      <vt:lpstr>Museo Sans 900 (Títulos)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Araceli Meden</dc:creator>
  <cp:lastModifiedBy>Marcelo  Echague</cp:lastModifiedBy>
  <cp:revision>16</cp:revision>
  <dcterms:created xsi:type="dcterms:W3CDTF">2022-09-21T14:43:27Z</dcterms:created>
  <dcterms:modified xsi:type="dcterms:W3CDTF">2022-10-04T20:19:17Z</dcterms:modified>
</cp:coreProperties>
</file>