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4"/>
  </p:sldMasterIdLst>
  <p:notesMasterIdLst>
    <p:notesMasterId r:id="rId21"/>
  </p:notesMasterIdLst>
  <p:handoutMasterIdLst>
    <p:handoutMasterId r:id="rId22"/>
  </p:handoutMasterIdLst>
  <p:sldIdLst>
    <p:sldId id="2380" r:id="rId5"/>
    <p:sldId id="2355" r:id="rId6"/>
    <p:sldId id="2360" r:id="rId7"/>
    <p:sldId id="2359" r:id="rId8"/>
    <p:sldId id="2361" r:id="rId9"/>
    <p:sldId id="2362" r:id="rId10"/>
    <p:sldId id="2385" r:id="rId11"/>
    <p:sldId id="2389" r:id="rId12"/>
    <p:sldId id="2386" r:id="rId13"/>
    <p:sldId id="2391" r:id="rId14"/>
    <p:sldId id="2363" r:id="rId15"/>
    <p:sldId id="2390" r:id="rId16"/>
    <p:sldId id="2392" r:id="rId17"/>
    <p:sldId id="2366" r:id="rId18"/>
    <p:sldId id="2387" r:id="rId19"/>
    <p:sldId id="1313" r:id="rId20"/>
  </p:sldIdLst>
  <p:sldSz cx="12192000" cy="6858000"/>
  <p:notesSz cx="6858000" cy="1343025"/>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12" userDrawn="1">
          <p15:clr>
            <a:srgbClr val="A4A3A4"/>
          </p15:clr>
        </p15:guide>
        <p15:guide id="2" pos="3840" userDrawn="1">
          <p15:clr>
            <a:srgbClr val="A4A3A4"/>
          </p15:clr>
        </p15:guide>
        <p15:guide id="3" orient="horz" pos="3984" userDrawn="1">
          <p15:clr>
            <a:srgbClr val="A4A3A4"/>
          </p15:clr>
        </p15:guide>
        <p15:guide id="4" orient="horz" pos="247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6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CEC"/>
    <a:srgbClr val="FF0000"/>
    <a:srgbClr val="23398E"/>
    <a:srgbClr val="0CA3C2"/>
    <a:srgbClr val="FFB81C"/>
    <a:srgbClr val="DEDEDE"/>
    <a:srgbClr val="CFAFE7"/>
    <a:srgbClr val="EAD476"/>
    <a:srgbClr val="E29C00"/>
    <a:srgbClr val="A87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B36F3C-66EA-FE2E-4D00-8CBBCA29A863}" v="355" dt="2021-10-07T05:50:14.195"/>
    <p1510:client id="{A93FBCB1-AAE4-419C-AFEA-0736C2F5AB9D}" v="85" dt="2021-10-06T15:14:38.1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04" autoAdjust="0"/>
    <p:restoredTop sz="80595" autoAdjust="0"/>
  </p:normalViewPr>
  <p:slideViewPr>
    <p:cSldViewPr snapToGrid="0">
      <p:cViewPr varScale="1">
        <p:scale>
          <a:sx n="92" d="100"/>
          <a:sy n="92" d="100"/>
        </p:scale>
        <p:origin x="1632" y="72"/>
      </p:cViewPr>
      <p:guideLst>
        <p:guide orient="horz" pos="912"/>
        <p:guide pos="3840"/>
        <p:guide orient="horz" pos="3984"/>
        <p:guide orient="horz" pos="247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gs" Target="tags/tag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Total Volume, including China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2015</c:v>
                </c:pt>
                <c:pt idx="1">
                  <c:v>2016</c:v>
                </c:pt>
                <c:pt idx="2">
                  <c:v>2017</c:v>
                </c:pt>
                <c:pt idx="3">
                  <c:v>2018</c:v>
                </c:pt>
                <c:pt idx="4">
                  <c:v>2019</c:v>
                </c:pt>
                <c:pt idx="5">
                  <c:v>2020</c:v>
                </c:pt>
              </c:numCache>
            </c:numRef>
          </c:cat>
          <c:val>
            <c:numRef>
              <c:f>Sheet1!$B$2:$B$7</c:f>
              <c:numCache>
                <c:formatCode>General</c:formatCode>
                <c:ptCount val="6"/>
                <c:pt idx="0">
                  <c:v>139</c:v>
                </c:pt>
                <c:pt idx="1">
                  <c:v>290</c:v>
                </c:pt>
                <c:pt idx="2">
                  <c:v>419</c:v>
                </c:pt>
                <c:pt idx="3">
                  <c:v>305</c:v>
                </c:pt>
                <c:pt idx="4">
                  <c:v>176</c:v>
                </c:pt>
                <c:pt idx="5">
                  <c:v>114</c:v>
                </c:pt>
              </c:numCache>
            </c:numRef>
          </c:val>
          <c:extLst>
            <c:ext xmlns:c16="http://schemas.microsoft.com/office/drawing/2014/chart" uri="{C3380CC4-5D6E-409C-BE32-E72D297353CC}">
              <c16:uniqueId val="{00000000-45CA-488C-9924-9EB955447327}"/>
            </c:ext>
          </c:extLst>
        </c:ser>
        <c:dLbls>
          <c:dLblPos val="outEnd"/>
          <c:showLegendKey val="0"/>
          <c:showVal val="1"/>
          <c:showCatName val="0"/>
          <c:showSerName val="0"/>
          <c:showPercent val="0"/>
          <c:showBubbleSize val="0"/>
        </c:dLbls>
        <c:gapWidth val="219"/>
        <c:overlap val="-27"/>
        <c:axId val="1123021496"/>
        <c:axId val="1123022152"/>
      </c:barChart>
      <c:catAx>
        <c:axId val="1123021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23022152"/>
        <c:crosses val="autoZero"/>
        <c:auto val="1"/>
        <c:lblAlgn val="ctr"/>
        <c:lblOffset val="100"/>
        <c:noMultiLvlLbl val="0"/>
      </c:catAx>
      <c:valAx>
        <c:axId val="11230221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dirty="0"/>
                  <a:t>USD</a:t>
                </a:r>
                <a:r>
                  <a:rPr lang="en-GB" baseline="0" dirty="0"/>
                  <a:t> Billion</a:t>
                </a:r>
                <a:endParaRPr lang="en-US"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23021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Sheet1!$C$1</c:f>
              <c:strCache>
                <c:ptCount val="1"/>
                <c:pt idx="0">
                  <c:v>Total Volume, excluding China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2015</c:v>
                </c:pt>
                <c:pt idx="1">
                  <c:v>2016</c:v>
                </c:pt>
                <c:pt idx="2">
                  <c:v>2017</c:v>
                </c:pt>
                <c:pt idx="3">
                  <c:v>2018</c:v>
                </c:pt>
                <c:pt idx="4">
                  <c:v>2019</c:v>
                </c:pt>
                <c:pt idx="5">
                  <c:v>2020</c:v>
                </c:pt>
              </c:numCache>
            </c:numRef>
          </c:cat>
          <c:val>
            <c:numRef>
              <c:f>Sheet1!$C$2:$C$7</c:f>
              <c:numCache>
                <c:formatCode>General</c:formatCode>
                <c:ptCount val="6"/>
                <c:pt idx="0">
                  <c:v>44</c:v>
                </c:pt>
                <c:pt idx="1">
                  <c:v>47</c:v>
                </c:pt>
                <c:pt idx="2">
                  <c:v>60</c:v>
                </c:pt>
                <c:pt idx="3">
                  <c:v>89</c:v>
                </c:pt>
                <c:pt idx="4">
                  <c:v>91</c:v>
                </c:pt>
                <c:pt idx="5">
                  <c:v>113</c:v>
                </c:pt>
              </c:numCache>
            </c:numRef>
          </c:val>
          <c:extLst>
            <c:ext xmlns:c16="http://schemas.microsoft.com/office/drawing/2014/chart" uri="{C3380CC4-5D6E-409C-BE32-E72D297353CC}">
              <c16:uniqueId val="{00000000-F16A-4885-91CE-777F6DC7188F}"/>
            </c:ext>
          </c:extLst>
        </c:ser>
        <c:dLbls>
          <c:dLblPos val="outEnd"/>
          <c:showLegendKey val="0"/>
          <c:showVal val="1"/>
          <c:showCatName val="0"/>
          <c:showSerName val="0"/>
          <c:showPercent val="0"/>
          <c:showBubbleSize val="0"/>
        </c:dLbls>
        <c:gapWidth val="219"/>
        <c:overlap val="-27"/>
        <c:axId val="1123021496"/>
        <c:axId val="1123022152"/>
      </c:barChart>
      <c:catAx>
        <c:axId val="1123021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23022152"/>
        <c:crosses val="autoZero"/>
        <c:auto val="1"/>
        <c:lblAlgn val="ctr"/>
        <c:lblOffset val="100"/>
        <c:noMultiLvlLbl val="0"/>
      </c:catAx>
      <c:valAx>
        <c:axId val="11230221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dirty="0"/>
                  <a:t>USD</a:t>
                </a:r>
                <a:r>
                  <a:rPr lang="en-GB" baseline="0" dirty="0"/>
                  <a:t> Billion</a:t>
                </a:r>
                <a:endParaRPr lang="en-US"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23021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5443752402145E-2"/>
          <c:y val="3.1029432862628624E-2"/>
          <c:w val="0.8407362660138501"/>
          <c:h val="0.84660964053414023"/>
        </c:manualLayout>
      </c:layout>
      <c:barChart>
        <c:barDir val="col"/>
        <c:grouping val="clustered"/>
        <c:varyColors val="0"/>
        <c:ser>
          <c:idx val="0"/>
          <c:order val="0"/>
          <c:tx>
            <c:strRef>
              <c:f>Sheet1!$B$1</c:f>
              <c:strCache>
                <c:ptCount val="1"/>
                <c:pt idx="0">
                  <c:v>Business Volumes (excluding China)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2015</c:v>
                </c:pt>
                <c:pt idx="1">
                  <c:v>2016</c:v>
                </c:pt>
                <c:pt idx="2">
                  <c:v>2017</c:v>
                </c:pt>
                <c:pt idx="3">
                  <c:v>2018</c:v>
                </c:pt>
                <c:pt idx="4">
                  <c:v>2019</c:v>
                </c:pt>
                <c:pt idx="5">
                  <c:v>2020</c:v>
                </c:pt>
              </c:numCache>
            </c:numRef>
          </c:cat>
          <c:val>
            <c:numRef>
              <c:f>Sheet1!$B$2:$B$7</c:f>
              <c:numCache>
                <c:formatCode>General</c:formatCode>
                <c:ptCount val="6"/>
                <c:pt idx="0">
                  <c:v>12</c:v>
                </c:pt>
                <c:pt idx="1">
                  <c:v>17</c:v>
                </c:pt>
                <c:pt idx="2">
                  <c:v>21</c:v>
                </c:pt>
                <c:pt idx="3">
                  <c:v>31</c:v>
                </c:pt>
                <c:pt idx="4">
                  <c:v>35</c:v>
                </c:pt>
                <c:pt idx="5">
                  <c:v>53</c:v>
                </c:pt>
              </c:numCache>
            </c:numRef>
          </c:val>
          <c:extLst>
            <c:ext xmlns:c16="http://schemas.microsoft.com/office/drawing/2014/chart" uri="{C3380CC4-5D6E-409C-BE32-E72D297353CC}">
              <c16:uniqueId val="{00000000-DD37-42BD-AEDF-CFF1FB8DBD0A}"/>
            </c:ext>
          </c:extLst>
        </c:ser>
        <c:dLbls>
          <c:dLblPos val="outEnd"/>
          <c:showLegendKey val="0"/>
          <c:showVal val="1"/>
          <c:showCatName val="0"/>
          <c:showSerName val="0"/>
          <c:showPercent val="0"/>
          <c:showBubbleSize val="0"/>
        </c:dLbls>
        <c:gapWidth val="219"/>
        <c:overlap val="-27"/>
        <c:axId val="477138400"/>
        <c:axId val="477139056"/>
      </c:barChart>
      <c:catAx>
        <c:axId val="477138400"/>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Annual</a:t>
                </a:r>
                <a:r>
                  <a:rPr lang="en-US" baseline="0" dirty="0"/>
                  <a:t> B</a:t>
                </a:r>
                <a:r>
                  <a:rPr lang="en-US" dirty="0"/>
                  <a:t>usiness Volumes excluding China</a:t>
                </a:r>
              </a:p>
            </c:rich>
          </c:tx>
          <c:layout>
            <c:manualLayout>
              <c:xMode val="edge"/>
              <c:yMode val="edge"/>
              <c:x val="0.29300564443649924"/>
              <c:y val="0.92496418011115811"/>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7139056"/>
        <c:crosses val="autoZero"/>
        <c:auto val="1"/>
        <c:lblAlgn val="ctr"/>
        <c:lblOffset val="100"/>
        <c:noMultiLvlLbl val="0"/>
      </c:catAx>
      <c:valAx>
        <c:axId val="477139056"/>
        <c:scaling>
          <c:orientation val="minMax"/>
          <c:max val="55"/>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dirty="0"/>
                  <a:t>$</a:t>
                </a:r>
                <a:r>
                  <a:rPr lang="en-GB" baseline="0" dirty="0"/>
                  <a:t> USD Billion</a:t>
                </a:r>
                <a:endParaRPr lang="en-US"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7138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Annual Volume in USD Billion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2013</c:v>
                </c:pt>
                <c:pt idx="1">
                  <c:v>2014</c:v>
                </c:pt>
                <c:pt idx="2">
                  <c:v>2015</c:v>
                </c:pt>
                <c:pt idx="3">
                  <c:v>2016</c:v>
                </c:pt>
                <c:pt idx="4">
                  <c:v>2017</c:v>
                </c:pt>
                <c:pt idx="5">
                  <c:v>2018</c:v>
                </c:pt>
                <c:pt idx="6">
                  <c:v>2019</c:v>
                </c:pt>
                <c:pt idx="7">
                  <c:v>2020</c:v>
                </c:pt>
              </c:numCache>
            </c:numRef>
          </c:cat>
          <c:val>
            <c:numRef>
              <c:f>Sheet1!$B$2:$B$9</c:f>
              <c:numCache>
                <c:formatCode>General</c:formatCode>
                <c:ptCount val="8"/>
                <c:pt idx="0">
                  <c:v>0.02</c:v>
                </c:pt>
                <c:pt idx="1">
                  <c:v>0.06</c:v>
                </c:pt>
                <c:pt idx="2">
                  <c:v>0.11</c:v>
                </c:pt>
                <c:pt idx="3">
                  <c:v>0.34</c:v>
                </c:pt>
                <c:pt idx="4">
                  <c:v>0.66</c:v>
                </c:pt>
                <c:pt idx="5">
                  <c:v>1.81</c:v>
                </c:pt>
                <c:pt idx="6">
                  <c:v>4.83</c:v>
                </c:pt>
                <c:pt idx="7">
                  <c:v>5.27</c:v>
                </c:pt>
              </c:numCache>
            </c:numRef>
          </c:val>
          <c:extLst>
            <c:ext xmlns:c16="http://schemas.microsoft.com/office/drawing/2014/chart" uri="{C3380CC4-5D6E-409C-BE32-E72D297353CC}">
              <c16:uniqueId val="{00000000-BBD5-4679-BE8D-D35E1A9B0900}"/>
            </c:ext>
          </c:extLst>
        </c:ser>
        <c:dLbls>
          <c:dLblPos val="outEnd"/>
          <c:showLegendKey val="0"/>
          <c:showVal val="1"/>
          <c:showCatName val="0"/>
          <c:showSerName val="0"/>
          <c:showPercent val="0"/>
          <c:showBubbleSize val="0"/>
        </c:dLbls>
        <c:gapWidth val="219"/>
        <c:overlap val="-27"/>
        <c:axId val="803429984"/>
        <c:axId val="803430640"/>
      </c:barChart>
      <c:catAx>
        <c:axId val="803429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03430640"/>
        <c:crosses val="autoZero"/>
        <c:auto val="1"/>
        <c:lblAlgn val="ctr"/>
        <c:lblOffset val="100"/>
        <c:noMultiLvlLbl val="0"/>
      </c:catAx>
      <c:valAx>
        <c:axId val="8034306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034299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5F487E6-91F5-4ED2-B2D8-64F52D1247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3CC1A0A0-EF3B-4489-80F9-720C489E15F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A7F3E17-FA9B-44CB-85AF-DAB05E52D989}" type="datetimeFigureOut">
              <a:rPr lang="en-GB" smtClean="0"/>
              <a:t>07/10/2021</a:t>
            </a:fld>
            <a:endParaRPr lang="en-GB"/>
          </a:p>
        </p:txBody>
      </p:sp>
      <p:sp>
        <p:nvSpPr>
          <p:cNvPr id="4" name="Footer Placeholder 3">
            <a:extLst>
              <a:ext uri="{FF2B5EF4-FFF2-40B4-BE49-F238E27FC236}">
                <a16:creationId xmlns:a16="http://schemas.microsoft.com/office/drawing/2014/main" id="{05A80ED0-F046-46E2-9A42-0458B27F1E1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6A5840B-6814-4832-ABB2-48EE79DCDCA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A27B85-4B38-4503-BB45-FA86864758E5}" type="slidenum">
              <a:rPr lang="en-GB" smtClean="0"/>
              <a:t>‹#›</a:t>
            </a:fld>
            <a:endParaRPr lang="en-GB"/>
          </a:p>
        </p:txBody>
      </p:sp>
    </p:spTree>
    <p:extLst>
      <p:ext uri="{BB962C8B-B14F-4D97-AF65-F5344CB8AC3E}">
        <p14:creationId xmlns:p14="http://schemas.microsoft.com/office/powerpoint/2010/main" val="9880135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6B000E-1A2E-4D2B-BADE-37753AB93090}" type="datetimeFigureOut">
              <a:rPr lang="en-US" smtClean="0"/>
              <a:t>10/7/2021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226AB8-ACBE-42E6-92F5-667EDDCD9652}" type="slidenum">
              <a:rPr lang="en-US" smtClean="0"/>
              <a:t>‹#›</a:t>
            </a:fld>
            <a:endParaRPr lang="en-US"/>
          </a:p>
        </p:txBody>
      </p:sp>
    </p:spTree>
    <p:extLst>
      <p:ext uri="{BB962C8B-B14F-4D97-AF65-F5344CB8AC3E}">
        <p14:creationId xmlns:p14="http://schemas.microsoft.com/office/powerpoint/2010/main" val="1415577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226AB8-ACBE-42E6-92F5-667EDDCD9652}" type="slidenum">
              <a:rPr lang="en-US" smtClean="0"/>
              <a:t>1</a:t>
            </a:fld>
            <a:endParaRPr lang="en-US"/>
          </a:p>
        </p:txBody>
      </p:sp>
    </p:spTree>
    <p:extLst>
      <p:ext uri="{BB962C8B-B14F-4D97-AF65-F5344CB8AC3E}">
        <p14:creationId xmlns:p14="http://schemas.microsoft.com/office/powerpoint/2010/main" val="1774779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226AB8-ACBE-42E6-92F5-667EDDCD9652}" type="slidenum">
              <a:rPr lang="en-US" smtClean="0"/>
              <a:t>10</a:t>
            </a:fld>
            <a:endParaRPr lang="en-US"/>
          </a:p>
        </p:txBody>
      </p:sp>
    </p:spTree>
    <p:extLst>
      <p:ext uri="{BB962C8B-B14F-4D97-AF65-F5344CB8AC3E}">
        <p14:creationId xmlns:p14="http://schemas.microsoft.com/office/powerpoint/2010/main" val="1485805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226AB8-ACBE-42E6-92F5-667EDDCD9652}" type="slidenum">
              <a:rPr lang="en-US" smtClean="0"/>
              <a:t>11</a:t>
            </a:fld>
            <a:endParaRPr lang="en-US"/>
          </a:p>
        </p:txBody>
      </p:sp>
    </p:spTree>
    <p:extLst>
      <p:ext uri="{BB962C8B-B14F-4D97-AF65-F5344CB8AC3E}">
        <p14:creationId xmlns:p14="http://schemas.microsoft.com/office/powerpoint/2010/main" val="1555905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226AB8-ACBE-42E6-92F5-667EDDCD9652}" type="slidenum">
              <a:rPr lang="en-US" smtClean="0"/>
              <a:t>12</a:t>
            </a:fld>
            <a:endParaRPr lang="en-US"/>
          </a:p>
        </p:txBody>
      </p:sp>
    </p:spTree>
    <p:extLst>
      <p:ext uri="{BB962C8B-B14F-4D97-AF65-F5344CB8AC3E}">
        <p14:creationId xmlns:p14="http://schemas.microsoft.com/office/powerpoint/2010/main" val="785932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226AB8-ACBE-42E6-92F5-667EDDCD9652}" type="slidenum">
              <a:rPr lang="en-US" smtClean="0"/>
              <a:t>13</a:t>
            </a:fld>
            <a:endParaRPr lang="en-US"/>
          </a:p>
        </p:txBody>
      </p:sp>
    </p:spTree>
    <p:extLst>
      <p:ext uri="{BB962C8B-B14F-4D97-AF65-F5344CB8AC3E}">
        <p14:creationId xmlns:p14="http://schemas.microsoft.com/office/powerpoint/2010/main" val="823685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5A226AB8-ACBE-42E6-92F5-667EDDCD9652}" type="slidenum">
              <a:rPr lang="en-US" smtClean="0"/>
              <a:t>14</a:t>
            </a:fld>
            <a:endParaRPr lang="en-US"/>
          </a:p>
        </p:txBody>
      </p:sp>
    </p:spTree>
    <p:extLst>
      <p:ext uri="{BB962C8B-B14F-4D97-AF65-F5344CB8AC3E}">
        <p14:creationId xmlns:p14="http://schemas.microsoft.com/office/powerpoint/2010/main" val="3942760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Similar to the first global study, the top three risks reported by the platforms were the same across the region. Changes to regulation was the most noted risk in LAC, and was reported as a high risk by 44% of firms. This was followed by customer fraud and cyber-security breaches, where over a quarter of firms considered it to be a major risk. Otherwise, platforms in the region ranked risk factors as low, with the majority perceiving customer fraud and entry of </a:t>
            </a:r>
            <a:r>
              <a:rPr lang="en-GB" dirty="0" err="1"/>
              <a:t>BigTech</a:t>
            </a:r>
            <a:r>
              <a:rPr lang="en-GB" dirty="0"/>
              <a:t> firms as the lowest risk factors. </a:t>
            </a:r>
            <a:endParaRPr lang="en-US" dirty="0"/>
          </a:p>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5A226AB8-ACBE-42E6-92F5-667EDDCD9652}" type="slidenum">
              <a:rPr lang="en-US" smtClean="0"/>
              <a:t>15</a:t>
            </a:fld>
            <a:endParaRPr lang="en-US"/>
          </a:p>
        </p:txBody>
      </p:sp>
    </p:spTree>
    <p:extLst>
      <p:ext uri="{BB962C8B-B14F-4D97-AF65-F5344CB8AC3E}">
        <p14:creationId xmlns:p14="http://schemas.microsoft.com/office/powerpoint/2010/main" val="5945104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226AB8-ACBE-42E6-92F5-667EDDCD9652}" type="slidenum">
              <a:rPr lang="en-US" smtClean="0"/>
              <a:t>16</a:t>
            </a:fld>
            <a:endParaRPr lang="en-US"/>
          </a:p>
        </p:txBody>
      </p:sp>
    </p:spTree>
    <p:extLst>
      <p:ext uri="{BB962C8B-B14F-4D97-AF65-F5344CB8AC3E}">
        <p14:creationId xmlns:p14="http://schemas.microsoft.com/office/powerpoint/2010/main" val="1294497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sngStrike" baseline="0" dirty="0">
              <a:solidFill>
                <a:srgbClr val="3D3C3B"/>
              </a:solidFill>
              <a:latin typeface="Lato-Light"/>
            </a:endParaRPr>
          </a:p>
        </p:txBody>
      </p:sp>
      <p:sp>
        <p:nvSpPr>
          <p:cNvPr id="4" name="Slide Number Placeholder 3"/>
          <p:cNvSpPr>
            <a:spLocks noGrp="1"/>
          </p:cNvSpPr>
          <p:nvPr>
            <p:ph type="sldNum" sz="quarter" idx="5"/>
          </p:nvPr>
        </p:nvSpPr>
        <p:spPr/>
        <p:txBody>
          <a:bodyPr/>
          <a:lstStyle/>
          <a:p>
            <a:fld id="{5A226AB8-ACBE-42E6-92F5-667EDDCD9652}" type="slidenum">
              <a:rPr lang="en-US" smtClean="0"/>
              <a:t>2</a:t>
            </a:fld>
            <a:endParaRPr lang="en-US"/>
          </a:p>
        </p:txBody>
      </p:sp>
    </p:spTree>
    <p:extLst>
      <p:ext uri="{BB962C8B-B14F-4D97-AF65-F5344CB8AC3E}">
        <p14:creationId xmlns:p14="http://schemas.microsoft.com/office/powerpoint/2010/main" val="299415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b="0" i="0" u="none" strike="noStrike" baseline="0" dirty="0">
              <a:solidFill>
                <a:srgbClr val="3D3C3B"/>
              </a:solidFill>
              <a:latin typeface="Lato-Light"/>
            </a:endParaRPr>
          </a:p>
          <a:p>
            <a:endParaRPr lang="en-US" sz="18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5A226AB8-ACBE-42E6-92F5-667EDDCD9652}" type="slidenum">
              <a:rPr lang="en-US" smtClean="0"/>
              <a:t>3</a:t>
            </a:fld>
            <a:endParaRPr lang="en-US"/>
          </a:p>
        </p:txBody>
      </p:sp>
    </p:spTree>
    <p:extLst>
      <p:ext uri="{BB962C8B-B14F-4D97-AF65-F5344CB8AC3E}">
        <p14:creationId xmlns:p14="http://schemas.microsoft.com/office/powerpoint/2010/main" val="1638695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solidFill>
                <a:srgbClr val="3D3C3B"/>
              </a:solidFill>
              <a:latin typeface="Lato-Light"/>
            </a:endParaRPr>
          </a:p>
        </p:txBody>
      </p:sp>
      <p:sp>
        <p:nvSpPr>
          <p:cNvPr id="4" name="Slide Number Placeholder 3"/>
          <p:cNvSpPr>
            <a:spLocks noGrp="1"/>
          </p:cNvSpPr>
          <p:nvPr>
            <p:ph type="sldNum" sz="quarter" idx="5"/>
          </p:nvPr>
        </p:nvSpPr>
        <p:spPr/>
        <p:txBody>
          <a:bodyPr/>
          <a:lstStyle/>
          <a:p>
            <a:fld id="{5A226AB8-ACBE-42E6-92F5-667EDDCD9652}" type="slidenum">
              <a:rPr lang="en-US" smtClean="0"/>
              <a:t>4</a:t>
            </a:fld>
            <a:endParaRPr lang="en-US"/>
          </a:p>
        </p:txBody>
      </p:sp>
    </p:spTree>
    <p:extLst>
      <p:ext uri="{BB962C8B-B14F-4D97-AF65-F5344CB8AC3E}">
        <p14:creationId xmlns:p14="http://schemas.microsoft.com/office/powerpoint/2010/main" val="248484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226AB8-ACBE-42E6-92F5-667EDDCD9652}" type="slidenum">
              <a:rPr lang="en-US" smtClean="0"/>
              <a:t>5</a:t>
            </a:fld>
            <a:endParaRPr lang="en-US"/>
          </a:p>
        </p:txBody>
      </p:sp>
    </p:spTree>
    <p:extLst>
      <p:ext uri="{BB962C8B-B14F-4D97-AF65-F5344CB8AC3E}">
        <p14:creationId xmlns:p14="http://schemas.microsoft.com/office/powerpoint/2010/main" val="3778733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latin typeface="Lato Light" panose="020B0604020202020204"/>
            </a:endParaRPr>
          </a:p>
        </p:txBody>
      </p:sp>
      <p:sp>
        <p:nvSpPr>
          <p:cNvPr id="4" name="Slide Number Placeholder 3"/>
          <p:cNvSpPr>
            <a:spLocks noGrp="1"/>
          </p:cNvSpPr>
          <p:nvPr>
            <p:ph type="sldNum" sz="quarter" idx="5"/>
          </p:nvPr>
        </p:nvSpPr>
        <p:spPr/>
        <p:txBody>
          <a:bodyPr/>
          <a:lstStyle/>
          <a:p>
            <a:fld id="{5A226AB8-ACBE-42E6-92F5-667EDDCD9652}" type="slidenum">
              <a:rPr lang="en-US" smtClean="0"/>
              <a:t>6</a:t>
            </a:fld>
            <a:endParaRPr lang="en-US"/>
          </a:p>
        </p:txBody>
      </p:sp>
    </p:spTree>
    <p:extLst>
      <p:ext uri="{BB962C8B-B14F-4D97-AF65-F5344CB8AC3E}">
        <p14:creationId xmlns:p14="http://schemas.microsoft.com/office/powerpoint/2010/main" val="3177185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algn="l"/>
            <a:endParaRPr lang="en-US" sz="1800" b="0" i="0" u="none" strike="noStrike" baseline="0" dirty="0">
              <a:solidFill>
                <a:srgbClr val="3D3C3B"/>
              </a:solidFill>
              <a:latin typeface="Lato-Light"/>
            </a:endParaRPr>
          </a:p>
        </p:txBody>
      </p:sp>
      <p:sp>
        <p:nvSpPr>
          <p:cNvPr id="4" name="Slide Number Placeholder 3"/>
          <p:cNvSpPr>
            <a:spLocks noGrp="1"/>
          </p:cNvSpPr>
          <p:nvPr>
            <p:ph type="sldNum" sz="quarter" idx="5"/>
          </p:nvPr>
        </p:nvSpPr>
        <p:spPr/>
        <p:txBody>
          <a:bodyPr/>
          <a:lstStyle/>
          <a:p>
            <a:fld id="{5A226AB8-ACBE-42E6-92F5-667EDDCD9652}" type="slidenum">
              <a:rPr lang="en-US" smtClean="0"/>
              <a:t>7</a:t>
            </a:fld>
            <a:endParaRPr lang="en-US"/>
          </a:p>
        </p:txBody>
      </p:sp>
    </p:spTree>
    <p:extLst>
      <p:ext uri="{BB962C8B-B14F-4D97-AF65-F5344CB8AC3E}">
        <p14:creationId xmlns:p14="http://schemas.microsoft.com/office/powerpoint/2010/main" val="4275366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226AB8-ACBE-42E6-92F5-667EDDCD9652}" type="slidenum">
              <a:rPr lang="en-US" smtClean="0"/>
              <a:t>8</a:t>
            </a:fld>
            <a:endParaRPr lang="en-US"/>
          </a:p>
        </p:txBody>
      </p:sp>
    </p:spTree>
    <p:extLst>
      <p:ext uri="{BB962C8B-B14F-4D97-AF65-F5344CB8AC3E}">
        <p14:creationId xmlns:p14="http://schemas.microsoft.com/office/powerpoint/2010/main" val="3650226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latin typeface="Lato Light" panose="020B0604020202020204"/>
            </a:endParaRPr>
          </a:p>
        </p:txBody>
      </p:sp>
      <p:sp>
        <p:nvSpPr>
          <p:cNvPr id="4" name="Slide Number Placeholder 3"/>
          <p:cNvSpPr>
            <a:spLocks noGrp="1"/>
          </p:cNvSpPr>
          <p:nvPr>
            <p:ph type="sldNum" sz="quarter" idx="5"/>
          </p:nvPr>
        </p:nvSpPr>
        <p:spPr/>
        <p:txBody>
          <a:bodyPr/>
          <a:lstStyle/>
          <a:p>
            <a:fld id="{5A226AB8-ACBE-42E6-92F5-667EDDCD9652}" type="slidenum">
              <a:rPr lang="en-US" smtClean="0"/>
              <a:t>9</a:t>
            </a:fld>
            <a:endParaRPr lang="en-US"/>
          </a:p>
        </p:txBody>
      </p:sp>
    </p:spTree>
    <p:extLst>
      <p:ext uri="{BB962C8B-B14F-4D97-AF65-F5344CB8AC3E}">
        <p14:creationId xmlns:p14="http://schemas.microsoft.com/office/powerpoint/2010/main" val="216677888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4.xml"/><Relationship Id="rId7" Type="http://schemas.openxmlformats.org/officeDocument/2006/relationships/image" Target="../media/image1.emf"/><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vmlDrawing" Target="../drawings/vmlDrawing10.v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hyperlink" Target="https://www.linkedin.com/company/cambridge-centre-for-alternative-finance/" TargetMode="External"/><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hyperlink" Target="https://www.facebook.com/CambridgeAltFin/" TargetMode="External"/><Relationship Id="rId5" Type="http://schemas.openxmlformats.org/officeDocument/2006/relationships/image" Target="../media/image13.png"/><Relationship Id="rId4" Type="http://schemas.openxmlformats.org/officeDocument/2006/relationships/hyperlink" Target="https://twitter.com/CambridgeAltFin" TargetMode="External"/><Relationship Id="rId9" Type="http://schemas.openxmlformats.org/officeDocument/2006/relationships/image" Target="../media/image1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6.xml"/><Relationship Id="rId7" Type="http://schemas.openxmlformats.org/officeDocument/2006/relationships/image" Target="../media/image5.jpg"/><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image" Target="../media/image7.png"/><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10.xml"/><Relationship Id="rId7" Type="http://schemas.openxmlformats.org/officeDocument/2006/relationships/image" Target="../media/image1.emf"/><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image" Target="../media/image8.jpeg"/><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12.xml"/><Relationship Id="rId7" Type="http://schemas.openxmlformats.org/officeDocument/2006/relationships/oleObject" Target="../embeddings/oleObject6.bin"/><Relationship Id="rId2" Type="http://schemas.openxmlformats.org/officeDocument/2006/relationships/tags" Target="../tags/tag11.xml"/><Relationship Id="rId1" Type="http://schemas.openxmlformats.org/officeDocument/2006/relationships/vmlDrawing" Target="../drawings/vmlDrawing6.vml"/><Relationship Id="rId6" Type="http://schemas.openxmlformats.org/officeDocument/2006/relationships/image" Target="../media/image6.png"/><Relationship Id="rId5" Type="http://schemas.openxmlformats.org/officeDocument/2006/relationships/image" Target="../media/image10.jpe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14.xml"/><Relationship Id="rId7" Type="http://schemas.openxmlformats.org/officeDocument/2006/relationships/oleObject" Target="../embeddings/oleObject7.bin"/><Relationship Id="rId2" Type="http://schemas.openxmlformats.org/officeDocument/2006/relationships/tags" Target="../tags/tag13.xml"/><Relationship Id="rId1" Type="http://schemas.openxmlformats.org/officeDocument/2006/relationships/vmlDrawing" Target="../drawings/vmlDrawing7.vml"/><Relationship Id="rId6" Type="http://schemas.openxmlformats.org/officeDocument/2006/relationships/image" Target="../media/image6.png"/><Relationship Id="rId5" Type="http://schemas.openxmlformats.org/officeDocument/2006/relationships/image" Target="../media/image10.jpe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16.xml"/><Relationship Id="rId7" Type="http://schemas.openxmlformats.org/officeDocument/2006/relationships/oleObject" Target="../embeddings/oleObject8.bin"/><Relationship Id="rId2" Type="http://schemas.openxmlformats.org/officeDocument/2006/relationships/tags" Target="../tags/tag15.xml"/><Relationship Id="rId1" Type="http://schemas.openxmlformats.org/officeDocument/2006/relationships/vmlDrawing" Target="../drawings/vmlDrawing8.vml"/><Relationship Id="rId6" Type="http://schemas.openxmlformats.org/officeDocument/2006/relationships/image" Target="../media/image6.png"/><Relationship Id="rId5" Type="http://schemas.openxmlformats.org/officeDocument/2006/relationships/image" Target="../media/image10.jpeg"/><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18.xml"/><Relationship Id="rId7" Type="http://schemas.openxmlformats.org/officeDocument/2006/relationships/image" Target="../media/image10.jpeg"/><Relationship Id="rId2" Type="http://schemas.openxmlformats.org/officeDocument/2006/relationships/tags" Target="../tags/tag17.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3B55780-6D54-478A-B9E5-8882CD0D7D46}"/>
              </a:ext>
            </a:extLst>
          </p:cNvPr>
          <p:cNvGrpSpPr/>
          <p:nvPr userDrawn="1"/>
        </p:nvGrpSpPr>
        <p:grpSpPr>
          <a:xfrm>
            <a:off x="-11724" y="-11723"/>
            <a:ext cx="12332677" cy="6899565"/>
            <a:chOff x="0" y="0"/>
            <a:chExt cx="12192000" cy="6899565"/>
          </a:xfrm>
        </p:grpSpPr>
        <p:sp>
          <p:nvSpPr>
            <p:cNvPr id="11" name="object 2">
              <a:extLst>
                <a:ext uri="{FF2B5EF4-FFF2-40B4-BE49-F238E27FC236}">
                  <a16:creationId xmlns:a16="http://schemas.microsoft.com/office/drawing/2014/main" id="{88C85F31-A841-444D-BFB0-5B266201CF0F}"/>
                </a:ext>
              </a:extLst>
            </p:cNvPr>
            <p:cNvSpPr/>
            <p:nvPr userDrawn="1"/>
          </p:nvSpPr>
          <p:spPr>
            <a:xfrm>
              <a:off x="0" y="0"/>
              <a:ext cx="12192000" cy="6899565"/>
            </a:xfrm>
            <a:prstGeom prst="rect">
              <a:avLst/>
            </a:prstGeom>
            <a:blipFill>
              <a:blip r:embed="rId5" cstate="email">
                <a:extLst>
                  <a:ext uri="{28A0092B-C50C-407E-A947-70E740481C1C}">
                    <a14:useLocalDpi xmlns:a14="http://schemas.microsoft.com/office/drawing/2010/main"/>
                  </a:ext>
                </a:extLst>
              </a:blip>
              <a:stretch>
                <a:fillRect/>
              </a:stretch>
            </a:blipFill>
            <a:effectLst>
              <a:outerShdw dir="5400000" algn="ctr" rotWithShape="0">
                <a:srgbClr val="000000"/>
              </a:outerShdw>
            </a:effectLst>
          </p:spPr>
          <p:txBody>
            <a:bodyPr wrap="square" lIns="0" tIns="0" rIns="0" bIns="0" rtlCol="0"/>
            <a:lstStyle/>
            <a:p>
              <a:endParaRPr>
                <a:latin typeface="FrutigerLTStd-Light"/>
              </a:endParaRPr>
            </a:p>
          </p:txBody>
        </p:sp>
        <p:sp>
          <p:nvSpPr>
            <p:cNvPr id="14" name="Google Shape;135;p20">
              <a:extLst>
                <a:ext uri="{FF2B5EF4-FFF2-40B4-BE49-F238E27FC236}">
                  <a16:creationId xmlns:a16="http://schemas.microsoft.com/office/drawing/2014/main" id="{7B6DAEFB-461A-45D0-92E1-B3FC291A68C3}"/>
                </a:ext>
              </a:extLst>
            </p:cNvPr>
            <p:cNvSpPr/>
            <p:nvPr userDrawn="1"/>
          </p:nvSpPr>
          <p:spPr>
            <a:xfrm>
              <a:off x="0" y="0"/>
              <a:ext cx="12192000" cy="6899565"/>
            </a:xfrm>
            <a:prstGeom prst="rect">
              <a:avLst/>
            </a:prstGeom>
            <a:solidFill>
              <a:srgbClr val="142835">
                <a:alpha val="5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aphicFrame>
        <p:nvGraphicFramePr>
          <p:cNvPr id="8" name="Object 7" hidden="1">
            <a:extLst>
              <a:ext uri="{FF2B5EF4-FFF2-40B4-BE49-F238E27FC236}">
                <a16:creationId xmlns:a16="http://schemas.microsoft.com/office/drawing/2014/main" id="{250FB6C0-5DDA-4300-B1D5-519434850646}"/>
              </a:ext>
            </a:extLst>
          </p:cNvPr>
          <p:cNvGraphicFramePr>
            <a:graphicFrameLocks noChangeAspect="1"/>
          </p:cNvGraphicFramePr>
          <p:nvPr userDrawn="1">
            <p:custDataLst>
              <p:tags r:id="rId2"/>
            </p:custDataLst>
            <p:extLst>
              <p:ext uri="{D42A27DB-BD31-4B8C-83A1-F6EECF244321}">
                <p14:modId xmlns:p14="http://schemas.microsoft.com/office/powerpoint/2010/main" val="35650934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1" name="think-cell Slide" r:id="rId6" imgW="421" imgH="423" progId="TCLayout.ActiveDocument.1">
                  <p:embed/>
                </p:oleObj>
              </mc:Choice>
              <mc:Fallback>
                <p:oleObj name="think-cell Slide" r:id="rId6" imgW="421" imgH="423" progId="TCLayout.ActiveDocument.1">
                  <p:embed/>
                  <p:pic>
                    <p:nvPicPr>
                      <p:cNvPr id="8" name="Object 7" hidden="1">
                        <a:extLst>
                          <a:ext uri="{FF2B5EF4-FFF2-40B4-BE49-F238E27FC236}">
                            <a16:creationId xmlns:a16="http://schemas.microsoft.com/office/drawing/2014/main" id="{250FB6C0-5DDA-4300-B1D5-51943485064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6" name="Rectangle 15" hidden="1">
            <a:extLst>
              <a:ext uri="{FF2B5EF4-FFF2-40B4-BE49-F238E27FC236}">
                <a16:creationId xmlns:a16="http://schemas.microsoft.com/office/drawing/2014/main" id="{86544DB3-8AF6-4FA5-B125-92765797B525}"/>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500" b="1" i="0" baseline="0">
              <a:latin typeface="FrutigerLTStd-Light"/>
              <a:ea typeface="+mn-ea"/>
              <a:cs typeface="+mn-cs"/>
              <a:sym typeface="FrutigerLTStd-Light"/>
            </a:endParaRPr>
          </a:p>
        </p:txBody>
      </p:sp>
      <p:sp>
        <p:nvSpPr>
          <p:cNvPr id="10" name="Rectangle 9">
            <a:extLst>
              <a:ext uri="{FF2B5EF4-FFF2-40B4-BE49-F238E27FC236}">
                <a16:creationId xmlns:a16="http://schemas.microsoft.com/office/drawing/2014/main" id="{B03822E0-9B88-4ECF-AFF4-48EBE617FA9D}"/>
              </a:ext>
              <a:ext uri="{C183D7F6-B498-43B3-948B-1728B52AA6E4}">
                <adec:decorative xmlns:adec="http://schemas.microsoft.com/office/drawing/2017/decorative" val="1"/>
              </a:ext>
            </a:extLst>
          </p:cNvPr>
          <p:cNvSpPr/>
          <p:nvPr userDrawn="1"/>
        </p:nvSpPr>
        <p:spPr>
          <a:xfrm>
            <a:off x="0" y="1701800"/>
            <a:ext cx="7023100" cy="34544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rutigerLTStd-Light"/>
            </a:endParaRPr>
          </a:p>
        </p:txBody>
      </p:sp>
      <p:sp>
        <p:nvSpPr>
          <p:cNvPr id="15" name="Title 1">
            <a:extLst>
              <a:ext uri="{FF2B5EF4-FFF2-40B4-BE49-F238E27FC236}">
                <a16:creationId xmlns:a16="http://schemas.microsoft.com/office/drawing/2014/main" id="{5D3D64AF-647C-443A-BEDF-0624E698286E}"/>
              </a:ext>
            </a:extLst>
          </p:cNvPr>
          <p:cNvSpPr>
            <a:spLocks noGrp="1"/>
          </p:cNvSpPr>
          <p:nvPr>
            <p:ph type="ctrTitle" hasCustomPrompt="1"/>
          </p:nvPr>
        </p:nvSpPr>
        <p:spPr>
          <a:xfrm>
            <a:off x="518267" y="2614674"/>
            <a:ext cx="5591997" cy="1237304"/>
          </a:xfrm>
          <a:prstGeom prst="rect">
            <a:avLst/>
          </a:prstGeom>
        </p:spPr>
        <p:txBody>
          <a:bodyPr anchor="b"/>
          <a:lstStyle>
            <a:lvl1pPr marL="0" algn="l" defTabSz="914400" rtl="0" eaLnBrk="1" latinLnBrk="0" hangingPunct="1">
              <a:defRPr lang="en-US" sz="4500" b="1" kern="1200" dirty="0">
                <a:solidFill>
                  <a:schemeClr val="tx1"/>
                </a:solidFill>
                <a:latin typeface="FrutigerLTStd-Light"/>
                <a:ea typeface="+mn-ea"/>
                <a:cs typeface="+mn-cs"/>
              </a:defRPr>
            </a:lvl1pPr>
          </a:lstStyle>
          <a:p>
            <a:r>
              <a:rPr lang="en-US"/>
              <a:t>Deck Title</a:t>
            </a:r>
          </a:p>
        </p:txBody>
      </p:sp>
      <p:sp>
        <p:nvSpPr>
          <p:cNvPr id="3" name="Text Placeholder 2">
            <a:extLst>
              <a:ext uri="{FF2B5EF4-FFF2-40B4-BE49-F238E27FC236}">
                <a16:creationId xmlns:a16="http://schemas.microsoft.com/office/drawing/2014/main" id="{286C1A25-5D57-4CD2-83F0-573D69282DDE}"/>
              </a:ext>
            </a:extLst>
          </p:cNvPr>
          <p:cNvSpPr>
            <a:spLocks noGrp="1"/>
          </p:cNvSpPr>
          <p:nvPr>
            <p:ph type="body" sz="quarter" idx="10" hasCustomPrompt="1"/>
          </p:nvPr>
        </p:nvSpPr>
        <p:spPr>
          <a:xfrm>
            <a:off x="517525" y="4102307"/>
            <a:ext cx="5578475" cy="914400"/>
          </a:xfrm>
          <a:prstGeom prst="rect">
            <a:avLst/>
          </a:prstGeom>
        </p:spPr>
        <p:txBody>
          <a:bodyPr/>
          <a:lstStyle>
            <a:lvl1pPr marL="0" indent="0">
              <a:buNone/>
              <a:defRPr/>
            </a:lvl1pPr>
          </a:lstStyle>
          <a:p>
            <a:pPr lvl="0"/>
            <a:r>
              <a:rPr lang="en-US"/>
              <a:t>Enter Text here</a:t>
            </a:r>
            <a:endParaRPr lang="en-GB"/>
          </a:p>
        </p:txBody>
      </p:sp>
      <p:grpSp>
        <p:nvGrpSpPr>
          <p:cNvPr id="2" name="Group 1">
            <a:extLst>
              <a:ext uri="{FF2B5EF4-FFF2-40B4-BE49-F238E27FC236}">
                <a16:creationId xmlns:a16="http://schemas.microsoft.com/office/drawing/2014/main" id="{402F46E0-F650-4FA2-84E3-0A523C22FB02}"/>
              </a:ext>
            </a:extLst>
          </p:cNvPr>
          <p:cNvGrpSpPr/>
          <p:nvPr userDrawn="1"/>
        </p:nvGrpSpPr>
        <p:grpSpPr>
          <a:xfrm>
            <a:off x="9276311" y="4438305"/>
            <a:ext cx="2923309" cy="2438400"/>
            <a:chOff x="9268691" y="4419600"/>
            <a:chExt cx="2923309" cy="2438400"/>
          </a:xfrm>
        </p:grpSpPr>
        <p:sp>
          <p:nvSpPr>
            <p:cNvPr id="13" name="Rectangle 12">
              <a:extLst>
                <a:ext uri="{FF2B5EF4-FFF2-40B4-BE49-F238E27FC236}">
                  <a16:creationId xmlns:a16="http://schemas.microsoft.com/office/drawing/2014/main" id="{FF7A3D2B-BF55-4520-9BF4-62BBFC4B4B22}"/>
                </a:ext>
                <a:ext uri="{C183D7F6-B498-43B3-948B-1728B52AA6E4}">
                  <adec:decorative xmlns:adec="http://schemas.microsoft.com/office/drawing/2017/decorative" val="1"/>
                </a:ext>
              </a:extLst>
            </p:cNvPr>
            <p:cNvSpPr/>
            <p:nvPr userDrawn="1"/>
          </p:nvSpPr>
          <p:spPr>
            <a:xfrm>
              <a:off x="9268691" y="4419600"/>
              <a:ext cx="2923309" cy="24384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rutigerLTStd-Light"/>
              </a:endParaRPr>
            </a:p>
          </p:txBody>
        </p:sp>
        <p:pic>
          <p:nvPicPr>
            <p:cNvPr id="12" name="Picture 11" descr="A close up of a sign&#10;&#10;Description automatically generated">
              <a:extLst>
                <a:ext uri="{FF2B5EF4-FFF2-40B4-BE49-F238E27FC236}">
                  <a16:creationId xmlns:a16="http://schemas.microsoft.com/office/drawing/2014/main" id="{EDA54B3E-3B97-4C5A-9FB5-2C261CB0DB4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587345" y="4677527"/>
              <a:ext cx="2368301" cy="1929388"/>
            </a:xfrm>
            <a:prstGeom prst="rect">
              <a:avLst/>
            </a:prstGeom>
          </p:spPr>
        </p:pic>
      </p:grpSp>
    </p:spTree>
    <p:extLst>
      <p:ext uri="{BB962C8B-B14F-4D97-AF65-F5344CB8AC3E}">
        <p14:creationId xmlns:p14="http://schemas.microsoft.com/office/powerpoint/2010/main" val="2437744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4172677-1C8C-4BE1-AB12-6B3654461F49}"/>
              </a:ext>
            </a:extLst>
          </p:cNvPr>
          <p:cNvGraphicFramePr>
            <a:graphicFrameLocks noChangeAspect="1"/>
          </p:cNvGraphicFramePr>
          <p:nvPr userDrawn="1">
            <p:custDataLst>
              <p:tags r:id="rId2"/>
            </p:custDataLst>
            <p:extLst>
              <p:ext uri="{D42A27DB-BD31-4B8C-83A1-F6EECF244321}">
                <p14:modId xmlns:p14="http://schemas.microsoft.com/office/powerpoint/2010/main" val="38387188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67" name="think-cell Slide" r:id="rId4" imgW="421" imgH="423" progId="TCLayout.ActiveDocument.1">
                  <p:embed/>
                </p:oleObj>
              </mc:Choice>
              <mc:Fallback>
                <p:oleObj name="think-cell Slide" r:id="rId4" imgW="421" imgH="423" progId="TCLayout.ActiveDocument.1">
                  <p:embed/>
                  <p:pic>
                    <p:nvPicPr>
                      <p:cNvPr id="4" name="Object 3" hidden="1">
                        <a:extLst>
                          <a:ext uri="{FF2B5EF4-FFF2-40B4-BE49-F238E27FC236}">
                            <a16:creationId xmlns:a16="http://schemas.microsoft.com/office/drawing/2014/main" id="{D4172677-1C8C-4BE1-AB12-6B3654461F4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2418193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6_Content: Two">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36164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04_NoLogo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5233668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orient="horz" pos="437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4" descr="A close up of a tall building&#10;&#10;Description automatically generated">
            <a:extLst>
              <a:ext uri="{FF2B5EF4-FFF2-40B4-BE49-F238E27FC236}">
                <a16:creationId xmlns:a16="http://schemas.microsoft.com/office/drawing/2014/main" id="{B18B3222-D88C-4CA7-82F7-0A2D802C37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9631"/>
          <a:stretch/>
        </p:blipFill>
        <p:spPr>
          <a:xfrm>
            <a:off x="0" y="0"/>
            <a:ext cx="12192000" cy="7518400"/>
          </a:xfrm>
          <a:prstGeom prst="rect">
            <a:avLst/>
          </a:prstGeom>
        </p:spPr>
      </p:pic>
      <p:sp>
        <p:nvSpPr>
          <p:cNvPr id="6" name="Rectangle 5">
            <a:extLst>
              <a:ext uri="{FF2B5EF4-FFF2-40B4-BE49-F238E27FC236}">
                <a16:creationId xmlns:a16="http://schemas.microsoft.com/office/drawing/2014/main" id="{DCC85864-2864-4BA5-8D0A-6500E04EF7C0}"/>
              </a:ext>
            </a:extLst>
          </p:cNvPr>
          <p:cNvSpPr/>
          <p:nvPr userDrawn="1"/>
        </p:nvSpPr>
        <p:spPr>
          <a:xfrm>
            <a:off x="4137001" y="1822910"/>
            <a:ext cx="3884747" cy="3156758"/>
          </a:xfrm>
          <a:prstGeom prst="rect">
            <a:avLst/>
          </a:prstGeom>
          <a:solidFill>
            <a:schemeClr val="accent1">
              <a:alpha val="88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9CC251B4-076A-4512-80E9-3BDAD67FABA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12927" y="2067822"/>
            <a:ext cx="2566147" cy="2090567"/>
          </a:xfrm>
          <a:prstGeom prst="rect">
            <a:avLst/>
          </a:prstGeom>
        </p:spPr>
      </p:pic>
      <p:grpSp>
        <p:nvGrpSpPr>
          <p:cNvPr id="13" name="Group 12">
            <a:extLst>
              <a:ext uri="{FF2B5EF4-FFF2-40B4-BE49-F238E27FC236}">
                <a16:creationId xmlns:a16="http://schemas.microsoft.com/office/drawing/2014/main" id="{1FA19D12-FFDA-4233-963B-133BBD270E11}"/>
              </a:ext>
            </a:extLst>
          </p:cNvPr>
          <p:cNvGrpSpPr/>
          <p:nvPr userDrawn="1"/>
        </p:nvGrpSpPr>
        <p:grpSpPr>
          <a:xfrm>
            <a:off x="4812927" y="4371599"/>
            <a:ext cx="2566147" cy="422569"/>
            <a:chOff x="4812927" y="4371599"/>
            <a:chExt cx="2566147" cy="422569"/>
          </a:xfrm>
        </p:grpSpPr>
        <p:pic>
          <p:nvPicPr>
            <p:cNvPr id="10" name="Picture 9">
              <a:hlinkClick r:id="rId4"/>
              <a:extLst>
                <a:ext uri="{FF2B5EF4-FFF2-40B4-BE49-F238E27FC236}">
                  <a16:creationId xmlns:a16="http://schemas.microsoft.com/office/drawing/2014/main" id="{4B5793F2-E064-4A2E-B6FE-E10343ACCE6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12927" y="4371599"/>
              <a:ext cx="422569" cy="422569"/>
            </a:xfrm>
            <a:prstGeom prst="rect">
              <a:avLst/>
            </a:prstGeom>
          </p:spPr>
        </p:pic>
        <p:pic>
          <p:nvPicPr>
            <p:cNvPr id="11" name="Picture 10">
              <a:hlinkClick r:id="rId6"/>
              <a:extLst>
                <a:ext uri="{FF2B5EF4-FFF2-40B4-BE49-F238E27FC236}">
                  <a16:creationId xmlns:a16="http://schemas.microsoft.com/office/drawing/2014/main" id="{76EB1EB5-7CEC-4A18-BA3E-8D0666244D3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84716" y="4371599"/>
              <a:ext cx="422569" cy="422569"/>
            </a:xfrm>
            <a:prstGeom prst="rect">
              <a:avLst/>
            </a:prstGeom>
          </p:spPr>
        </p:pic>
        <p:pic>
          <p:nvPicPr>
            <p:cNvPr id="12" name="Picture 11">
              <a:hlinkClick r:id="rId8"/>
              <a:extLst>
                <a:ext uri="{FF2B5EF4-FFF2-40B4-BE49-F238E27FC236}">
                  <a16:creationId xmlns:a16="http://schemas.microsoft.com/office/drawing/2014/main" id="{6D08B9C2-58E7-42D5-B0B5-D4D5F4C2877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956505" y="4371599"/>
              <a:ext cx="422569" cy="422569"/>
            </a:xfrm>
            <a:prstGeom prst="rect">
              <a:avLst/>
            </a:prstGeom>
          </p:spPr>
        </p:pic>
      </p:grpSp>
    </p:spTree>
    <p:extLst>
      <p:ext uri="{BB962C8B-B14F-4D97-AF65-F5344CB8AC3E}">
        <p14:creationId xmlns:p14="http://schemas.microsoft.com/office/powerpoint/2010/main" val="32554855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6579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pic>
        <p:nvPicPr>
          <p:cNvPr id="15" name="Picture 14" descr="A sign on the side of a building&#10;&#10;Description automatically generated">
            <a:extLst>
              <a:ext uri="{FF2B5EF4-FFF2-40B4-BE49-F238E27FC236}">
                <a16:creationId xmlns:a16="http://schemas.microsoft.com/office/drawing/2014/main" id="{3CA03EE1-20BC-4641-97CF-DB7FFD0D9C1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5" name="Rectangle 4">
            <a:extLst>
              <a:ext uri="{FF2B5EF4-FFF2-40B4-BE49-F238E27FC236}">
                <a16:creationId xmlns:a16="http://schemas.microsoft.com/office/drawing/2014/main" id="{87BCD0C9-3DBA-4F49-8F02-CDD90C525BBF}"/>
              </a:ext>
            </a:extLst>
          </p:cNvPr>
          <p:cNvSpPr/>
          <p:nvPr userDrawn="1"/>
        </p:nvSpPr>
        <p:spPr>
          <a:xfrm>
            <a:off x="0" y="0"/>
            <a:ext cx="6096000" cy="6858000"/>
          </a:xfrm>
          <a:prstGeom prst="rect">
            <a:avLst/>
          </a:prstGeom>
          <a:solidFill>
            <a:schemeClr val="tx1">
              <a:lumMod val="65000"/>
              <a:lumOff val="3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7" name="Rectangle 6">
            <a:extLst>
              <a:ext uri="{FF2B5EF4-FFF2-40B4-BE49-F238E27FC236}">
                <a16:creationId xmlns:a16="http://schemas.microsoft.com/office/drawing/2014/main" id="{AA70CA25-2994-4D53-A866-F9C7B0BE5A32}"/>
              </a:ext>
              <a:ext uri="{C183D7F6-B498-43B3-948B-1728B52AA6E4}">
                <adec:decorative xmlns:adec="http://schemas.microsoft.com/office/drawing/2017/decorative" val="1"/>
              </a:ext>
            </a:extLst>
          </p:cNvPr>
          <p:cNvSpPr/>
          <p:nvPr userDrawn="1"/>
        </p:nvSpPr>
        <p:spPr>
          <a:xfrm>
            <a:off x="124691" y="4322082"/>
            <a:ext cx="2923309" cy="2438400"/>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rutigerLTStd-Light"/>
            </a:endParaRPr>
          </a:p>
        </p:txBody>
      </p:sp>
      <p:pic>
        <p:nvPicPr>
          <p:cNvPr id="8" name="Picture 7" descr="A close up of a sign&#10;&#10;Description automatically generated">
            <a:extLst>
              <a:ext uri="{FF2B5EF4-FFF2-40B4-BE49-F238E27FC236}">
                <a16:creationId xmlns:a16="http://schemas.microsoft.com/office/drawing/2014/main" id="{92BF3A81-F2AD-4424-822F-86F3F88015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2195" y="4576588"/>
            <a:ext cx="2368301" cy="1929388"/>
          </a:xfrm>
          <a:prstGeom prst="rect">
            <a:avLst/>
          </a:prstGeom>
        </p:spPr>
      </p:pic>
      <p:sp>
        <p:nvSpPr>
          <p:cNvPr id="13" name="Title 12">
            <a:extLst>
              <a:ext uri="{FF2B5EF4-FFF2-40B4-BE49-F238E27FC236}">
                <a16:creationId xmlns:a16="http://schemas.microsoft.com/office/drawing/2014/main" id="{8452A77B-2EA7-4B90-8BEA-95D0CC3B4955}"/>
              </a:ext>
            </a:extLst>
          </p:cNvPr>
          <p:cNvSpPr>
            <a:spLocks noGrp="1"/>
          </p:cNvSpPr>
          <p:nvPr userDrawn="1">
            <p:ph type="title" hasCustomPrompt="1"/>
          </p:nvPr>
        </p:nvSpPr>
        <p:spPr>
          <a:xfrm>
            <a:off x="6389914" y="299811"/>
            <a:ext cx="5802086" cy="817790"/>
          </a:xfrm>
          <a:prstGeom prst="rect">
            <a:avLst/>
          </a:prstGeom>
        </p:spPr>
        <p:txBody>
          <a:bodyPr/>
          <a:lstStyle>
            <a:lvl1pPr>
              <a:defRPr b="1"/>
            </a:lvl1pPr>
          </a:lstStyle>
          <a:p>
            <a:r>
              <a:rPr lang="en-US"/>
              <a:t>Deck Title</a:t>
            </a:r>
          </a:p>
        </p:txBody>
      </p:sp>
    </p:spTree>
    <p:extLst>
      <p:ext uri="{BB962C8B-B14F-4D97-AF65-F5344CB8AC3E}">
        <p14:creationId xmlns:p14="http://schemas.microsoft.com/office/powerpoint/2010/main" val="2072586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168F5FA-0A46-4F0D-8F49-39D274156226}"/>
              </a:ext>
            </a:extLst>
          </p:cNvPr>
          <p:cNvGraphicFramePr>
            <a:graphicFrameLocks noChangeAspect="1"/>
          </p:cNvGraphicFramePr>
          <p:nvPr userDrawn="1">
            <p:custDataLst>
              <p:tags r:id="rId2"/>
            </p:custDataLst>
            <p:extLst>
              <p:ext uri="{D42A27DB-BD31-4B8C-83A1-F6EECF244321}">
                <p14:modId xmlns:p14="http://schemas.microsoft.com/office/powerpoint/2010/main" val="39263597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9" name="think-cell Slide" r:id="rId5" imgW="421" imgH="423" progId="TCLayout.ActiveDocument.1">
                  <p:embed/>
                </p:oleObj>
              </mc:Choice>
              <mc:Fallback>
                <p:oleObj name="think-cell Slide" r:id="rId5" imgW="421" imgH="423" progId="TCLayout.ActiveDocument.1">
                  <p:embed/>
                  <p:pic>
                    <p:nvPicPr>
                      <p:cNvPr id="8" name="Object 7" hidden="1">
                        <a:extLst>
                          <a:ext uri="{FF2B5EF4-FFF2-40B4-BE49-F238E27FC236}">
                            <a16:creationId xmlns:a16="http://schemas.microsoft.com/office/drawing/2014/main" id="{2168F5FA-0A46-4F0D-8F49-39D27415622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ECF78755-0E0F-4D34-B3C8-C5265770BCE2}"/>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200" b="1" i="0" baseline="0">
              <a:latin typeface="FrutigerLTStd-Light"/>
              <a:ea typeface="+mn-ea"/>
              <a:cs typeface="+mn-cs"/>
              <a:sym typeface="FrutigerLTStd-Light"/>
            </a:endParaRPr>
          </a:p>
        </p:txBody>
      </p:sp>
      <p:sp>
        <p:nvSpPr>
          <p:cNvPr id="3" name="Content Placeholder 2">
            <a:extLst>
              <a:ext uri="{FF2B5EF4-FFF2-40B4-BE49-F238E27FC236}">
                <a16:creationId xmlns:a16="http://schemas.microsoft.com/office/drawing/2014/main" id="{AB0939C5-683A-4FDC-A8CF-5F35848AD687}"/>
              </a:ext>
            </a:extLst>
          </p:cNvPr>
          <p:cNvSpPr>
            <a:spLocks noGrp="1"/>
          </p:cNvSpPr>
          <p:nvPr>
            <p:ph idx="1"/>
          </p:nvPr>
        </p:nvSpPr>
        <p:spPr>
          <a:xfrm>
            <a:off x="433469" y="1468581"/>
            <a:ext cx="9594850" cy="4708381"/>
          </a:xfrm>
          <a:prstGeom prst="rect">
            <a:avLst/>
          </a:prstGeom>
        </p:spPr>
        <p:txBody>
          <a:bodyPr/>
          <a:lstStyle>
            <a:lvl1pPr marL="342900" indent="-342900" algn="l" defTabSz="914400" rtl="0" eaLnBrk="1" latinLnBrk="0" hangingPunct="1">
              <a:buFont typeface="Arial" panose="020B0604020202020204" pitchFamily="34" charset="0"/>
              <a:buChar char="•"/>
              <a:defRPr lang="en-US" sz="2400" b="0" kern="1200" dirty="0">
                <a:solidFill>
                  <a:schemeClr val="tx1"/>
                </a:solidFill>
                <a:latin typeface="FrutigerLTStd-Light"/>
                <a:ea typeface="+mn-ea"/>
                <a:cs typeface="+mn-cs"/>
              </a:defRPr>
            </a:lvl1pPr>
            <a:lvl2pPr marL="342900" indent="-342900" algn="l" defTabSz="914400" rtl="0" eaLnBrk="1" latinLnBrk="0" hangingPunct="1">
              <a:buFont typeface="Arial" panose="020B0604020202020204" pitchFamily="34" charset="0"/>
              <a:buChar char="•"/>
              <a:defRPr lang="en-US" sz="2400" b="0" kern="1200" dirty="0">
                <a:solidFill>
                  <a:schemeClr val="tx1"/>
                </a:solidFill>
                <a:latin typeface="+mj-lt"/>
                <a:ea typeface="+mn-ea"/>
                <a:cs typeface="+mn-cs"/>
              </a:defRPr>
            </a:lvl2pPr>
            <a:lvl3pPr marL="342900" indent="-342900" algn="l" defTabSz="914400" rtl="0" eaLnBrk="1" latinLnBrk="0" hangingPunct="1">
              <a:buFont typeface="Arial" panose="020B0604020202020204" pitchFamily="34" charset="0"/>
              <a:buChar char="•"/>
              <a:defRPr lang="en-US" sz="2400" b="0" kern="1200" dirty="0">
                <a:solidFill>
                  <a:schemeClr val="tx1"/>
                </a:solidFill>
                <a:latin typeface="FrutigerLTStd-Light"/>
                <a:ea typeface="+mn-ea"/>
                <a:cs typeface="+mn-cs"/>
              </a:defRPr>
            </a:lvl3pPr>
            <a:lvl4pPr marL="342900" indent="-342900" algn="l" defTabSz="914400" rtl="0" eaLnBrk="1" latinLnBrk="0" hangingPunct="1">
              <a:buFont typeface="Arial" panose="020B0604020202020204" pitchFamily="34" charset="0"/>
              <a:buChar char="•"/>
              <a:defRPr lang="en-US" sz="2400" b="0" kern="1200" dirty="0">
                <a:solidFill>
                  <a:schemeClr val="tx1"/>
                </a:solidFill>
                <a:latin typeface="FrutigerLTStd-Light"/>
                <a:ea typeface="+mn-ea"/>
                <a:cs typeface="+mn-cs"/>
              </a:defRPr>
            </a:lvl4pPr>
            <a:lvl5pPr marL="342900" indent="-342900" algn="l" defTabSz="914400" rtl="0" eaLnBrk="1" latinLnBrk="0" hangingPunct="1">
              <a:buFont typeface="Arial" panose="020B0604020202020204" pitchFamily="34" charset="0"/>
              <a:buChar char="•"/>
              <a:tabLst/>
              <a:defRPr lang="en-US" sz="2400" b="0" kern="1200" dirty="0">
                <a:solidFill>
                  <a:schemeClr val="tx1"/>
                </a:solidFill>
                <a:latin typeface="FrutigerLTStd-Light"/>
                <a:ea typeface="+mn-ea"/>
                <a:cs typeface="+mn-cs"/>
              </a:defRPr>
            </a:lvl5pPr>
            <a:lvl6pPr marL="914400">
              <a:defRPr/>
            </a:lvl6pPr>
            <a:lvl7pPr marL="1828800">
              <a:defRPr/>
            </a:lvl7pPr>
            <a:lvl8pPr marL="2286000">
              <a:defRPr/>
            </a:lvl8pPr>
            <a:lvl9pPr marL="2743200">
              <a:defRPr/>
            </a:lvl9pPr>
          </a:lstStyle>
          <a:p>
            <a:pPr lvl="0"/>
            <a:r>
              <a:rPr lang="en-US"/>
              <a:t>Click to edit Master text styles</a:t>
            </a:r>
          </a:p>
          <a:p>
            <a:pPr lvl="5"/>
            <a:r>
              <a:rPr lang="en-US"/>
              <a:t>Second level</a:t>
            </a:r>
          </a:p>
          <a:p>
            <a:pPr lvl="6"/>
            <a:r>
              <a:rPr lang="en-US"/>
              <a:t>Third level</a:t>
            </a:r>
          </a:p>
          <a:p>
            <a:pPr lvl="7"/>
            <a:r>
              <a:rPr lang="en-US"/>
              <a:t>Fourth level</a:t>
            </a:r>
          </a:p>
          <a:p>
            <a:pPr lvl="8"/>
            <a:r>
              <a:rPr lang="en-US"/>
              <a:t>Fifth level</a:t>
            </a:r>
          </a:p>
        </p:txBody>
      </p:sp>
      <p:sp>
        <p:nvSpPr>
          <p:cNvPr id="19" name="Slide Number Placeholder 5">
            <a:extLst>
              <a:ext uri="{FF2B5EF4-FFF2-40B4-BE49-F238E27FC236}">
                <a16:creationId xmlns:a16="http://schemas.microsoft.com/office/drawing/2014/main" id="{E9D26A29-8CB8-43BA-9227-96D005AFB528}"/>
              </a:ext>
            </a:extLst>
          </p:cNvPr>
          <p:cNvSpPr txBox="1">
            <a:spLocks/>
          </p:cNvSpPr>
          <p:nvPr userDrawn="1"/>
        </p:nvSpPr>
        <p:spPr>
          <a:xfrm>
            <a:off x="433469" y="6356350"/>
            <a:ext cx="2743200" cy="365125"/>
          </a:xfrm>
          <a:prstGeom prst="rect">
            <a:avLst/>
          </a:prstGeom>
          <a:noFill/>
          <a:ln>
            <a:noFill/>
          </a:ln>
        </p:spPr>
        <p:txBody>
          <a:bodyPr vert="horz" lIns="91440" tIns="45720" rIns="91440" bIns="45720" rtlCol="0" anchor="ctr"/>
          <a:lstStyle>
            <a:defPPr>
              <a:defRPr lang="en-US"/>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5A4A7955-6230-48B4-BD8B-A7C460F75945}" type="slidenum">
              <a:rPr lang="en-US" sz="1200" b="0" smtClean="0">
                <a:latin typeface="FrutigerLTStd-Light"/>
              </a:rPr>
              <a:pPr algn="l"/>
              <a:t>‹#›</a:t>
            </a:fld>
            <a:endParaRPr lang="en-US" sz="1200" b="0">
              <a:latin typeface="FrutigerLTStd-Light"/>
            </a:endParaRPr>
          </a:p>
        </p:txBody>
      </p:sp>
      <p:grpSp>
        <p:nvGrpSpPr>
          <p:cNvPr id="6" name="Group 5">
            <a:extLst>
              <a:ext uri="{FF2B5EF4-FFF2-40B4-BE49-F238E27FC236}">
                <a16:creationId xmlns:a16="http://schemas.microsoft.com/office/drawing/2014/main" id="{320A5BE8-0F90-4AAA-BE9A-A5EDF14892C1}"/>
              </a:ext>
            </a:extLst>
          </p:cNvPr>
          <p:cNvGrpSpPr/>
          <p:nvPr userDrawn="1"/>
        </p:nvGrpSpPr>
        <p:grpSpPr>
          <a:xfrm>
            <a:off x="10948501" y="-13678"/>
            <a:ext cx="1268898" cy="6879600"/>
            <a:chOff x="10948501" y="0"/>
            <a:chExt cx="1268898" cy="6858000"/>
          </a:xfrm>
        </p:grpSpPr>
        <p:pic>
          <p:nvPicPr>
            <p:cNvPr id="4" name="Picture 3" descr="A picture containing computer&#10;&#10;Description automatically generated">
              <a:extLst>
                <a:ext uri="{FF2B5EF4-FFF2-40B4-BE49-F238E27FC236}">
                  <a16:creationId xmlns:a16="http://schemas.microsoft.com/office/drawing/2014/main" id="{20888A82-B0F0-4575-9B0D-FC00AB708C6D}"/>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2780" r="86812"/>
            <a:stretch/>
          </p:blipFill>
          <p:spPr>
            <a:xfrm>
              <a:off x="10948502" y="0"/>
              <a:ext cx="1268897" cy="6858000"/>
            </a:xfrm>
            <a:prstGeom prst="rect">
              <a:avLst/>
            </a:prstGeom>
          </p:spPr>
        </p:pic>
        <p:sp>
          <p:nvSpPr>
            <p:cNvPr id="22" name="Rectangle 21">
              <a:extLst>
                <a:ext uri="{FF2B5EF4-FFF2-40B4-BE49-F238E27FC236}">
                  <a16:creationId xmlns:a16="http://schemas.microsoft.com/office/drawing/2014/main" id="{15FB1E11-F47F-46DD-83A0-24422FB6BF4B}"/>
                </a:ext>
              </a:extLst>
            </p:cNvPr>
            <p:cNvSpPr/>
            <p:nvPr userDrawn="1"/>
          </p:nvSpPr>
          <p:spPr>
            <a:xfrm>
              <a:off x="10948501" y="0"/>
              <a:ext cx="1268898" cy="6858000"/>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Google Shape;17;p2">
            <a:extLst>
              <a:ext uri="{FF2B5EF4-FFF2-40B4-BE49-F238E27FC236}">
                <a16:creationId xmlns:a16="http://schemas.microsoft.com/office/drawing/2014/main" id="{DD329120-B30F-4BB3-9D65-1E6D5C8B709D}"/>
              </a:ext>
            </a:extLst>
          </p:cNvPr>
          <p:cNvSpPr/>
          <p:nvPr userDrawn="1"/>
        </p:nvSpPr>
        <p:spPr>
          <a:xfrm>
            <a:off x="0" y="223849"/>
            <a:ext cx="59400" cy="771600"/>
          </a:xfrm>
          <a:prstGeom prst="rect">
            <a:avLst/>
          </a:prstGeom>
          <a:solidFill>
            <a:schemeClr val="accent1"/>
          </a:solidFill>
          <a:ln>
            <a:noFill/>
          </a:ln>
        </p:spPr>
        <p:txBody>
          <a:bodyPr spcFirstLastPara="1" wrap="square" lIns="91433" tIns="91433" rIns="91433" bIns="91433"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67" b="0" i="0" u="none" strike="noStrike" cap="none">
              <a:solidFill>
                <a:srgbClr val="000000"/>
              </a:solidFill>
              <a:latin typeface="Arial"/>
              <a:ea typeface="Arial"/>
              <a:cs typeface="Arial"/>
              <a:sym typeface="Arial"/>
            </a:endParaRPr>
          </a:p>
        </p:txBody>
      </p:sp>
      <p:sp>
        <p:nvSpPr>
          <p:cNvPr id="28" name="Title 1">
            <a:extLst>
              <a:ext uri="{FF2B5EF4-FFF2-40B4-BE49-F238E27FC236}">
                <a16:creationId xmlns:a16="http://schemas.microsoft.com/office/drawing/2014/main" id="{887D1AA3-7809-4B50-A0D2-04D7F5D0C1D5}"/>
              </a:ext>
            </a:extLst>
          </p:cNvPr>
          <p:cNvSpPr>
            <a:spLocks noGrp="1"/>
          </p:cNvSpPr>
          <p:nvPr userDrawn="1">
            <p:ph type="title" hasCustomPrompt="1"/>
          </p:nvPr>
        </p:nvSpPr>
        <p:spPr>
          <a:xfrm>
            <a:off x="433469" y="363427"/>
            <a:ext cx="9264192" cy="492444"/>
          </a:xfrm>
          <a:prstGeom prst="rect">
            <a:avLst/>
          </a:prstGeom>
        </p:spPr>
        <p:txBody>
          <a:bodyPr/>
          <a:lstStyle>
            <a:lvl1pPr marL="0" algn="l" defTabSz="914400" rtl="0" eaLnBrk="1" latinLnBrk="0" hangingPunct="1">
              <a:defRPr lang="en-US" sz="3200" b="1" kern="1200" dirty="0">
                <a:solidFill>
                  <a:schemeClr val="tx1"/>
                </a:solidFill>
                <a:latin typeface="FrutigerLTStd-Light"/>
                <a:ea typeface="+mn-ea"/>
                <a:cs typeface="+mn-cs"/>
              </a:defRPr>
            </a:lvl1pPr>
          </a:lstStyle>
          <a:p>
            <a:r>
              <a:rPr lang="en-US"/>
              <a:t>Slide Title</a:t>
            </a:r>
          </a:p>
        </p:txBody>
      </p:sp>
      <p:grpSp>
        <p:nvGrpSpPr>
          <p:cNvPr id="7" name="Group 6">
            <a:extLst>
              <a:ext uri="{FF2B5EF4-FFF2-40B4-BE49-F238E27FC236}">
                <a16:creationId xmlns:a16="http://schemas.microsoft.com/office/drawing/2014/main" id="{2A8ACD58-4E2E-43CD-8651-3CC6A145FE35}"/>
              </a:ext>
            </a:extLst>
          </p:cNvPr>
          <p:cNvGrpSpPr/>
          <p:nvPr userDrawn="1"/>
        </p:nvGrpSpPr>
        <p:grpSpPr>
          <a:xfrm>
            <a:off x="10948501" y="5781405"/>
            <a:ext cx="1268898" cy="1084517"/>
            <a:chOff x="10948501" y="5773483"/>
            <a:chExt cx="1268898" cy="1084517"/>
          </a:xfrm>
        </p:grpSpPr>
        <p:sp>
          <p:nvSpPr>
            <p:cNvPr id="24" name="Rectangle 23">
              <a:extLst>
                <a:ext uri="{FF2B5EF4-FFF2-40B4-BE49-F238E27FC236}">
                  <a16:creationId xmlns:a16="http://schemas.microsoft.com/office/drawing/2014/main" id="{93713998-1A83-4E58-82A4-F0BC90D35CAE}"/>
                </a:ext>
              </a:extLst>
            </p:cNvPr>
            <p:cNvSpPr/>
            <p:nvPr userDrawn="1"/>
          </p:nvSpPr>
          <p:spPr>
            <a:xfrm>
              <a:off x="10948501" y="5773483"/>
              <a:ext cx="1268898" cy="10845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close up of a sign&#10;&#10;Description automatically generated">
              <a:extLst>
                <a:ext uri="{FF2B5EF4-FFF2-40B4-BE49-F238E27FC236}">
                  <a16:creationId xmlns:a16="http://schemas.microsoft.com/office/drawing/2014/main" id="{F9908F18-3202-4569-80C3-199049F73988}"/>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1030581" y="5865741"/>
              <a:ext cx="1104739" cy="900000"/>
            </a:xfrm>
            <a:prstGeom prst="rect">
              <a:avLst/>
            </a:prstGeom>
          </p:spPr>
        </p:pic>
      </p:grpSp>
    </p:spTree>
    <p:extLst>
      <p:ext uri="{BB962C8B-B14F-4D97-AF65-F5344CB8AC3E}">
        <p14:creationId xmlns:p14="http://schemas.microsoft.com/office/powerpoint/2010/main" val="679804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FB59952-A80A-4228-AB53-B05B2954CD31}"/>
              </a:ext>
            </a:extLst>
          </p:cNvPr>
          <p:cNvGraphicFramePr>
            <a:graphicFrameLocks noChangeAspect="1"/>
          </p:cNvGraphicFramePr>
          <p:nvPr userDrawn="1">
            <p:custDataLst>
              <p:tags r:id="rId2"/>
            </p:custDataLst>
            <p:extLst>
              <p:ext uri="{D42A27DB-BD31-4B8C-83A1-F6EECF244321}">
                <p14:modId xmlns:p14="http://schemas.microsoft.com/office/powerpoint/2010/main" val="19972976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3" name="think-cell Slide" r:id="rId5" imgW="421" imgH="423" progId="TCLayout.ActiveDocument.1">
                  <p:embed/>
                </p:oleObj>
              </mc:Choice>
              <mc:Fallback>
                <p:oleObj name="think-cell Slide" r:id="rId5" imgW="421" imgH="423" progId="TCLayout.ActiveDocument.1">
                  <p:embed/>
                  <p:pic>
                    <p:nvPicPr>
                      <p:cNvPr id="7" name="Object 6" hidden="1">
                        <a:extLst>
                          <a:ext uri="{FF2B5EF4-FFF2-40B4-BE49-F238E27FC236}">
                            <a16:creationId xmlns:a16="http://schemas.microsoft.com/office/drawing/2014/main" id="{0FB59952-A80A-4228-AB53-B05B2954CD3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Rectangle 13" hidden="1">
            <a:extLst>
              <a:ext uri="{FF2B5EF4-FFF2-40B4-BE49-F238E27FC236}">
                <a16:creationId xmlns:a16="http://schemas.microsoft.com/office/drawing/2014/main" id="{F1B977BA-44F0-4A60-8273-156198B5BC4E}"/>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200" b="1" i="0" baseline="0">
              <a:latin typeface="Century Gothic" panose="020B0502020202020204" pitchFamily="34" charset="0"/>
              <a:ea typeface="+mn-ea"/>
              <a:cs typeface="+mn-cs"/>
              <a:sym typeface="Century Gothic" panose="020B0502020202020204" pitchFamily="34" charset="0"/>
            </a:endParaRPr>
          </a:p>
        </p:txBody>
      </p:sp>
      <p:sp>
        <p:nvSpPr>
          <p:cNvPr id="8" name="Rectangle 7">
            <a:extLst>
              <a:ext uri="{FF2B5EF4-FFF2-40B4-BE49-F238E27FC236}">
                <a16:creationId xmlns:a16="http://schemas.microsoft.com/office/drawing/2014/main" id="{23399F19-8F4F-4692-9A9D-76DA1DC37BEA}"/>
              </a:ext>
              <a:ext uri="{C183D7F6-B498-43B3-948B-1728B52AA6E4}">
                <adec:decorative xmlns:adec="http://schemas.microsoft.com/office/drawing/2017/decorative" val="1"/>
              </a:ext>
            </a:extLst>
          </p:cNvPr>
          <p:cNvSpPr/>
          <p:nvPr userDrawn="1"/>
        </p:nvSpPr>
        <p:spPr>
          <a:xfrm>
            <a:off x="0" y="122825"/>
            <a:ext cx="12192000" cy="832515"/>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DC402E4-FB01-403D-AAAF-70C415821CDC}"/>
              </a:ext>
              <a:ext uri="{C183D7F6-B498-43B3-948B-1728B52AA6E4}">
                <adec:decorative xmlns:adec="http://schemas.microsoft.com/office/drawing/2017/decorative" val="1"/>
              </a:ext>
            </a:extLst>
          </p:cNvPr>
          <p:cNvSpPr/>
          <p:nvPr userDrawn="1"/>
        </p:nvSpPr>
        <p:spPr>
          <a:xfrm>
            <a:off x="10726704" y="5664445"/>
            <a:ext cx="1465296" cy="1193554"/>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460F48AC-1157-4CDE-A218-E2CFDA3BFB76}"/>
              </a:ext>
            </a:extLst>
          </p:cNvPr>
          <p:cNvSpPr>
            <a:spLocks noGrp="1"/>
          </p:cNvSpPr>
          <p:nvPr>
            <p:ph type="title" hasCustomPrompt="1"/>
          </p:nvPr>
        </p:nvSpPr>
        <p:spPr>
          <a:xfrm>
            <a:off x="1463904" y="292101"/>
            <a:ext cx="9262800" cy="457200"/>
          </a:xfrm>
          <a:prstGeom prst="rect">
            <a:avLst/>
          </a:prstGeom>
        </p:spPr>
        <p:txBody>
          <a:bodyPr anchor="t" anchorCtr="0"/>
          <a:lstStyle>
            <a:lvl1pPr algn="ctr">
              <a:defRPr lang="en-US" sz="3200" b="1" kern="1200" dirty="0">
                <a:solidFill>
                  <a:schemeClr val="tx1"/>
                </a:solidFill>
                <a:latin typeface="FrutigerLTStd-Light"/>
                <a:ea typeface="+mn-ea"/>
                <a:cs typeface="+mn-cs"/>
              </a:defRPr>
            </a:lvl1pPr>
          </a:lstStyle>
          <a:p>
            <a:r>
              <a:rPr lang="en-US"/>
              <a:t>Sub-section Title</a:t>
            </a:r>
          </a:p>
        </p:txBody>
      </p:sp>
      <p:pic>
        <p:nvPicPr>
          <p:cNvPr id="15" name="Picture 14" descr="A close up of a sign&#10;&#10;Description automatically generated">
            <a:extLst>
              <a:ext uri="{FF2B5EF4-FFF2-40B4-BE49-F238E27FC236}">
                <a16:creationId xmlns:a16="http://schemas.microsoft.com/office/drawing/2014/main" id="{E7C1EC7E-20BE-4286-8471-B16F86711C4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726704" y="5664446"/>
            <a:ext cx="1465074" cy="1193554"/>
          </a:xfrm>
          <a:prstGeom prst="rect">
            <a:avLst/>
          </a:prstGeom>
        </p:spPr>
      </p:pic>
    </p:spTree>
    <p:extLst>
      <p:ext uri="{BB962C8B-B14F-4D97-AF65-F5344CB8AC3E}">
        <p14:creationId xmlns:p14="http://schemas.microsoft.com/office/powerpoint/2010/main" val="1358915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10" name="Picture 9" descr="A tall building&#10;&#10;Description automatically generated">
            <a:extLst>
              <a:ext uri="{FF2B5EF4-FFF2-40B4-BE49-F238E27FC236}">
                <a16:creationId xmlns:a16="http://schemas.microsoft.com/office/drawing/2014/main" id="{467313C0-5489-4A4B-91CC-72B0D07EDD9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Google Shape;135;p20">
            <a:extLst>
              <a:ext uri="{FF2B5EF4-FFF2-40B4-BE49-F238E27FC236}">
                <a16:creationId xmlns:a16="http://schemas.microsoft.com/office/drawing/2014/main" id="{871FCD14-86B3-49BF-BBCA-487D66D02B0A}"/>
              </a:ext>
            </a:extLst>
          </p:cNvPr>
          <p:cNvSpPr/>
          <p:nvPr userDrawn="1"/>
        </p:nvSpPr>
        <p:spPr>
          <a:xfrm>
            <a:off x="1" y="1"/>
            <a:ext cx="12192000" cy="6858000"/>
          </a:xfrm>
          <a:prstGeom prst="rect">
            <a:avLst/>
          </a:prstGeom>
          <a:solidFill>
            <a:srgbClr val="142835">
              <a:alpha val="5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tx2">
                  <a:lumMod val="60000"/>
                  <a:lumOff val="40000"/>
                </a:schemeClr>
              </a:solidFill>
              <a:latin typeface="Arial"/>
              <a:ea typeface="Arial"/>
              <a:cs typeface="Arial"/>
              <a:sym typeface="Arial"/>
            </a:endParaRPr>
          </a:p>
        </p:txBody>
      </p:sp>
      <p:graphicFrame>
        <p:nvGraphicFramePr>
          <p:cNvPr id="8" name="Object 7" hidden="1">
            <a:extLst>
              <a:ext uri="{FF2B5EF4-FFF2-40B4-BE49-F238E27FC236}">
                <a16:creationId xmlns:a16="http://schemas.microsoft.com/office/drawing/2014/main" id="{02E1A73E-7172-4B45-9E4E-767B7E5AAAB2}"/>
              </a:ext>
            </a:extLst>
          </p:cNvPr>
          <p:cNvGraphicFramePr>
            <a:graphicFrameLocks noChangeAspect="1"/>
          </p:cNvGraphicFramePr>
          <p:nvPr userDrawn="1">
            <p:custDataLst>
              <p:tags r:id="rId2"/>
            </p:custDataLst>
            <p:extLst>
              <p:ext uri="{D42A27DB-BD31-4B8C-83A1-F6EECF244321}">
                <p14:modId xmlns:p14="http://schemas.microsoft.com/office/powerpoint/2010/main" val="18027998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7" name="think-cell Slide" r:id="rId6" imgW="421" imgH="423" progId="TCLayout.ActiveDocument.1">
                  <p:embed/>
                </p:oleObj>
              </mc:Choice>
              <mc:Fallback>
                <p:oleObj name="think-cell Slide" r:id="rId6" imgW="421" imgH="423" progId="TCLayout.ActiveDocument.1">
                  <p:embed/>
                  <p:pic>
                    <p:nvPicPr>
                      <p:cNvPr id="8" name="Object 7" hidden="1">
                        <a:extLst>
                          <a:ext uri="{FF2B5EF4-FFF2-40B4-BE49-F238E27FC236}">
                            <a16:creationId xmlns:a16="http://schemas.microsoft.com/office/drawing/2014/main" id="{02E1A73E-7172-4B45-9E4E-767B7E5AAAB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74878366-7879-4271-B96C-57FB26B68B1A}"/>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200" b="1" i="0" baseline="0">
              <a:latin typeface="FrutigerLTStd-Light"/>
              <a:ea typeface="+mn-ea"/>
              <a:cs typeface="+mn-cs"/>
              <a:sym typeface="FrutigerLTStd-Light"/>
            </a:endParaRPr>
          </a:p>
        </p:txBody>
      </p:sp>
      <p:sp>
        <p:nvSpPr>
          <p:cNvPr id="5" name="Rectangle 4">
            <a:extLst>
              <a:ext uri="{FF2B5EF4-FFF2-40B4-BE49-F238E27FC236}">
                <a16:creationId xmlns:a16="http://schemas.microsoft.com/office/drawing/2014/main" id="{2E36D259-1BFA-4EBE-8030-B8DDA8B1C0C5}"/>
              </a:ext>
              <a:ext uri="{C183D7F6-B498-43B3-948B-1728B52AA6E4}">
                <adec:decorative xmlns:adec="http://schemas.microsoft.com/office/drawing/2017/decorative" val="1"/>
              </a:ext>
            </a:extLst>
          </p:cNvPr>
          <p:cNvSpPr/>
          <p:nvPr userDrawn="1"/>
        </p:nvSpPr>
        <p:spPr>
          <a:xfrm>
            <a:off x="10018887" y="5064004"/>
            <a:ext cx="2173113" cy="1793996"/>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085987-816E-4092-8B39-E80897482E9A}"/>
              </a:ext>
            </a:extLst>
          </p:cNvPr>
          <p:cNvSpPr>
            <a:spLocks noGrp="1"/>
          </p:cNvSpPr>
          <p:nvPr>
            <p:ph type="title" hasCustomPrompt="1"/>
          </p:nvPr>
        </p:nvSpPr>
        <p:spPr>
          <a:xfrm>
            <a:off x="2310826" y="509800"/>
            <a:ext cx="6830121" cy="583742"/>
          </a:xfrm>
          <a:prstGeom prst="rect">
            <a:avLst/>
          </a:prstGeom>
          <a:noFill/>
        </p:spPr>
        <p:txBody>
          <a:bodyPr/>
          <a:lstStyle>
            <a:lvl1pPr algn="ctr">
              <a:defRPr lang="en-US" sz="7200" b="0" kern="1200" dirty="0" smtClean="0">
                <a:solidFill>
                  <a:schemeClr val="bg1"/>
                </a:solidFill>
                <a:latin typeface="FrutigerLTStd-Light"/>
                <a:ea typeface="+mn-ea"/>
                <a:cs typeface="+mn-cs"/>
              </a:defRPr>
            </a:lvl1pPr>
          </a:lstStyle>
          <a:p>
            <a:r>
              <a:rPr lang="en-US"/>
              <a:t>Section Header</a:t>
            </a:r>
            <a:endParaRPr lang="en-GB"/>
          </a:p>
        </p:txBody>
      </p:sp>
      <p:pic>
        <p:nvPicPr>
          <p:cNvPr id="9" name="Picture 8" descr="A close up of a sign&#10;&#10;Description automatically generated">
            <a:extLst>
              <a:ext uri="{FF2B5EF4-FFF2-40B4-BE49-F238E27FC236}">
                <a16:creationId xmlns:a16="http://schemas.microsoft.com/office/drawing/2014/main" id="{C9821667-29E4-44B5-801B-E5616161BF60}"/>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54794" y="5268002"/>
            <a:ext cx="1701299" cy="1386000"/>
          </a:xfrm>
          <a:prstGeom prst="rect">
            <a:avLst/>
          </a:prstGeom>
        </p:spPr>
      </p:pic>
    </p:spTree>
    <p:extLst>
      <p:ext uri="{BB962C8B-B14F-4D97-AF65-F5344CB8AC3E}">
        <p14:creationId xmlns:p14="http://schemas.microsoft.com/office/powerpoint/2010/main" val="3646760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descr="A building with a metal railing&#10;&#10;Description automatically generated">
            <a:extLst>
              <a:ext uri="{FF2B5EF4-FFF2-40B4-BE49-F238E27FC236}">
                <a16:creationId xmlns:a16="http://schemas.microsoft.com/office/drawing/2014/main" id="{05CD867E-E1DA-4AE6-B18F-5B4BF18BA4D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0635250" y="0"/>
            <a:ext cx="1556750" cy="6858000"/>
          </a:xfrm>
          <a:prstGeom prst="rect">
            <a:avLst/>
          </a:prstGeom>
        </p:spPr>
      </p:pic>
      <p:sp>
        <p:nvSpPr>
          <p:cNvPr id="4" name="Rectangle 3">
            <a:extLst>
              <a:ext uri="{FF2B5EF4-FFF2-40B4-BE49-F238E27FC236}">
                <a16:creationId xmlns:a16="http://schemas.microsoft.com/office/drawing/2014/main" id="{27432A5D-7C1E-4FE5-A9AF-A915BDAC13D3}"/>
              </a:ext>
            </a:extLst>
          </p:cNvPr>
          <p:cNvSpPr/>
          <p:nvPr userDrawn="1"/>
        </p:nvSpPr>
        <p:spPr>
          <a:xfrm>
            <a:off x="10640789" y="0"/>
            <a:ext cx="1556751" cy="6858000"/>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73B13052-6274-422F-B7B1-9D8F75D257D7}"/>
              </a:ext>
            </a:extLst>
          </p:cNvPr>
          <p:cNvGrpSpPr/>
          <p:nvPr userDrawn="1"/>
        </p:nvGrpSpPr>
        <p:grpSpPr>
          <a:xfrm>
            <a:off x="10635249" y="5537357"/>
            <a:ext cx="1556751" cy="1320643"/>
            <a:chOff x="10626305" y="5537357"/>
            <a:chExt cx="1556751" cy="1320643"/>
          </a:xfrm>
        </p:grpSpPr>
        <p:sp>
          <p:nvSpPr>
            <p:cNvPr id="5" name="Rectangle 4">
              <a:extLst>
                <a:ext uri="{FF2B5EF4-FFF2-40B4-BE49-F238E27FC236}">
                  <a16:creationId xmlns:a16="http://schemas.microsoft.com/office/drawing/2014/main" id="{38E1A9A1-09FC-44D9-A582-9092967831BF}"/>
                </a:ext>
              </a:extLst>
            </p:cNvPr>
            <p:cNvSpPr/>
            <p:nvPr userDrawn="1"/>
          </p:nvSpPr>
          <p:spPr>
            <a:xfrm>
              <a:off x="10626305" y="5537357"/>
              <a:ext cx="1556751" cy="13206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 up of a sign&#10;&#10;Description automatically generated">
              <a:extLst>
                <a:ext uri="{FF2B5EF4-FFF2-40B4-BE49-F238E27FC236}">
                  <a16:creationId xmlns:a16="http://schemas.microsoft.com/office/drawing/2014/main" id="{EBDBF7A3-934C-42C2-A172-E314C8ABBEC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737680" y="5654292"/>
              <a:ext cx="1334000" cy="1086772"/>
            </a:xfrm>
            <a:prstGeom prst="rect">
              <a:avLst/>
            </a:prstGeom>
          </p:spPr>
        </p:pic>
      </p:grpSp>
      <p:graphicFrame>
        <p:nvGraphicFramePr>
          <p:cNvPr id="8" name="Object 7" hidden="1">
            <a:extLst>
              <a:ext uri="{FF2B5EF4-FFF2-40B4-BE49-F238E27FC236}">
                <a16:creationId xmlns:a16="http://schemas.microsoft.com/office/drawing/2014/main" id="{7137425B-637A-4FB9-8BEA-DCC908F809EE}"/>
              </a:ext>
            </a:extLst>
          </p:cNvPr>
          <p:cNvGraphicFramePr>
            <a:graphicFrameLocks noChangeAspect="1"/>
          </p:cNvGraphicFramePr>
          <p:nvPr userDrawn="1">
            <p:custDataLst>
              <p:tags r:id="rId2"/>
            </p:custDataLst>
            <p:extLst>
              <p:ext uri="{D42A27DB-BD31-4B8C-83A1-F6EECF244321}">
                <p14:modId xmlns:p14="http://schemas.microsoft.com/office/powerpoint/2010/main" val="33908322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71" name="think-cell Slide" r:id="rId7" imgW="421" imgH="423" progId="TCLayout.ActiveDocument.1">
                  <p:embed/>
                </p:oleObj>
              </mc:Choice>
              <mc:Fallback>
                <p:oleObj name="think-cell Slide" r:id="rId7" imgW="421" imgH="423" progId="TCLayout.ActiveDocument.1">
                  <p:embed/>
                  <p:pic>
                    <p:nvPicPr>
                      <p:cNvPr id="8" name="Object 7" hidden="1">
                        <a:extLst>
                          <a:ext uri="{FF2B5EF4-FFF2-40B4-BE49-F238E27FC236}">
                            <a16:creationId xmlns:a16="http://schemas.microsoft.com/office/drawing/2014/main" id="{7137425B-637A-4FB9-8BEA-DCC908F809EE}"/>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6371DC4A-CD3E-42F7-A5F1-D0578FA1DA88}"/>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200" b="1" i="0" baseline="0">
              <a:latin typeface="Century Gothic" panose="020B0502020202020204" pitchFamily="34" charset="0"/>
              <a:ea typeface="+mn-ea"/>
              <a:cs typeface="+mn-cs"/>
              <a:sym typeface="Century Gothic" panose="020B0502020202020204" pitchFamily="34" charset="0"/>
            </a:endParaRPr>
          </a:p>
        </p:txBody>
      </p:sp>
      <p:sp>
        <p:nvSpPr>
          <p:cNvPr id="7" name="Title 1">
            <a:extLst>
              <a:ext uri="{FF2B5EF4-FFF2-40B4-BE49-F238E27FC236}">
                <a16:creationId xmlns:a16="http://schemas.microsoft.com/office/drawing/2014/main" id="{AEF8350D-477D-4A39-A833-CDDE153FE563}"/>
              </a:ext>
            </a:extLst>
          </p:cNvPr>
          <p:cNvSpPr>
            <a:spLocks noGrp="1"/>
          </p:cNvSpPr>
          <p:nvPr userDrawn="1">
            <p:ph type="title" hasCustomPrompt="1"/>
          </p:nvPr>
        </p:nvSpPr>
        <p:spPr>
          <a:xfrm>
            <a:off x="433469" y="363427"/>
            <a:ext cx="9264192" cy="492444"/>
          </a:xfrm>
          <a:prstGeom prst="rect">
            <a:avLst/>
          </a:prstGeom>
        </p:spPr>
        <p:txBody>
          <a:bodyPr/>
          <a:lstStyle>
            <a:lvl1pPr marL="0" algn="l" defTabSz="914400" rtl="0" eaLnBrk="1" latinLnBrk="0" hangingPunct="1">
              <a:defRPr lang="en-US" sz="3200" b="1" kern="1200" dirty="0">
                <a:solidFill>
                  <a:schemeClr val="tx1"/>
                </a:solidFill>
                <a:latin typeface="FrutigerLTStd-Light"/>
                <a:ea typeface="+mn-ea"/>
                <a:cs typeface="+mn-cs"/>
              </a:defRPr>
            </a:lvl1pPr>
          </a:lstStyle>
          <a:p>
            <a:r>
              <a:rPr lang="en-US"/>
              <a:t>Slide Title</a:t>
            </a:r>
          </a:p>
        </p:txBody>
      </p:sp>
      <p:sp>
        <p:nvSpPr>
          <p:cNvPr id="13" name="Slide Number Placeholder 5">
            <a:extLst>
              <a:ext uri="{FF2B5EF4-FFF2-40B4-BE49-F238E27FC236}">
                <a16:creationId xmlns:a16="http://schemas.microsoft.com/office/drawing/2014/main" id="{3D5DA1F5-4C4F-4B73-81E8-453940275793}"/>
              </a:ext>
            </a:extLst>
          </p:cNvPr>
          <p:cNvSpPr txBox="1">
            <a:spLocks/>
          </p:cNvSpPr>
          <p:nvPr userDrawn="1"/>
        </p:nvSpPr>
        <p:spPr>
          <a:xfrm>
            <a:off x="433469" y="6356350"/>
            <a:ext cx="2743200" cy="365125"/>
          </a:xfrm>
          <a:prstGeom prst="rect">
            <a:avLst/>
          </a:prstGeom>
          <a:noFill/>
          <a:ln>
            <a:noFill/>
          </a:ln>
        </p:spPr>
        <p:txBody>
          <a:bodyPr vert="horz" lIns="91440" tIns="45720" rIns="91440" bIns="45720" rtlCol="0" anchor="ctr"/>
          <a:lstStyle>
            <a:defPPr>
              <a:defRPr lang="en-US"/>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5A4A7955-6230-48B4-BD8B-A7C460F75945}" type="slidenum">
              <a:rPr lang="en-US" sz="1200" b="0" smtClean="0">
                <a:latin typeface="FrutigerLTStd-Light"/>
              </a:rPr>
              <a:pPr algn="l"/>
              <a:t>‹#›</a:t>
            </a:fld>
            <a:endParaRPr lang="en-US" sz="1200" b="0">
              <a:latin typeface="FrutigerLTStd-Light"/>
            </a:endParaRPr>
          </a:p>
        </p:txBody>
      </p:sp>
      <p:sp>
        <p:nvSpPr>
          <p:cNvPr id="16" name="Google Shape;17;p2">
            <a:extLst>
              <a:ext uri="{FF2B5EF4-FFF2-40B4-BE49-F238E27FC236}">
                <a16:creationId xmlns:a16="http://schemas.microsoft.com/office/drawing/2014/main" id="{A07B8D9C-BA84-48E5-AA11-5D58E3D4199E}"/>
              </a:ext>
            </a:extLst>
          </p:cNvPr>
          <p:cNvSpPr/>
          <p:nvPr userDrawn="1"/>
        </p:nvSpPr>
        <p:spPr>
          <a:xfrm>
            <a:off x="0" y="223849"/>
            <a:ext cx="59400" cy="771600"/>
          </a:xfrm>
          <a:prstGeom prst="rect">
            <a:avLst/>
          </a:prstGeom>
          <a:solidFill>
            <a:schemeClr val="accent1"/>
          </a:solidFill>
          <a:ln>
            <a:noFill/>
          </a:ln>
        </p:spPr>
        <p:txBody>
          <a:bodyPr spcFirstLastPara="1" wrap="square" lIns="91433" tIns="91433" rIns="91433" bIns="91433"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58420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Picture 2" descr="A building with a metal railing&#10;&#10;Description automatically generated">
            <a:extLst>
              <a:ext uri="{FF2B5EF4-FFF2-40B4-BE49-F238E27FC236}">
                <a16:creationId xmlns:a16="http://schemas.microsoft.com/office/drawing/2014/main" id="{05CD867E-E1DA-4AE6-B18F-5B4BF18BA4D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0635250" y="0"/>
            <a:ext cx="1556750" cy="6858000"/>
          </a:xfrm>
          <a:prstGeom prst="rect">
            <a:avLst/>
          </a:prstGeom>
        </p:spPr>
      </p:pic>
      <p:sp>
        <p:nvSpPr>
          <p:cNvPr id="4" name="Rectangle 3">
            <a:extLst>
              <a:ext uri="{FF2B5EF4-FFF2-40B4-BE49-F238E27FC236}">
                <a16:creationId xmlns:a16="http://schemas.microsoft.com/office/drawing/2014/main" id="{27432A5D-7C1E-4FE5-A9AF-A915BDAC13D3}"/>
              </a:ext>
            </a:extLst>
          </p:cNvPr>
          <p:cNvSpPr/>
          <p:nvPr userDrawn="1"/>
        </p:nvSpPr>
        <p:spPr>
          <a:xfrm>
            <a:off x="10640789" y="0"/>
            <a:ext cx="1556751" cy="6858000"/>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73B13052-6274-422F-B7B1-9D8F75D257D7}"/>
              </a:ext>
            </a:extLst>
          </p:cNvPr>
          <p:cNvGrpSpPr/>
          <p:nvPr userDrawn="1"/>
        </p:nvGrpSpPr>
        <p:grpSpPr>
          <a:xfrm>
            <a:off x="10635249" y="5537357"/>
            <a:ext cx="1556751" cy="1320643"/>
            <a:chOff x="10626305" y="5537357"/>
            <a:chExt cx="1556751" cy="1320643"/>
          </a:xfrm>
        </p:grpSpPr>
        <p:sp>
          <p:nvSpPr>
            <p:cNvPr id="5" name="Rectangle 4">
              <a:extLst>
                <a:ext uri="{FF2B5EF4-FFF2-40B4-BE49-F238E27FC236}">
                  <a16:creationId xmlns:a16="http://schemas.microsoft.com/office/drawing/2014/main" id="{38E1A9A1-09FC-44D9-A582-9092967831BF}"/>
                </a:ext>
              </a:extLst>
            </p:cNvPr>
            <p:cNvSpPr/>
            <p:nvPr userDrawn="1"/>
          </p:nvSpPr>
          <p:spPr>
            <a:xfrm>
              <a:off x="10626305" y="5537357"/>
              <a:ext cx="1556751" cy="13206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 up of a sign&#10;&#10;Description automatically generated">
              <a:extLst>
                <a:ext uri="{FF2B5EF4-FFF2-40B4-BE49-F238E27FC236}">
                  <a16:creationId xmlns:a16="http://schemas.microsoft.com/office/drawing/2014/main" id="{EBDBF7A3-934C-42C2-A172-E314C8ABBEC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737680" y="5654292"/>
              <a:ext cx="1334000" cy="1086772"/>
            </a:xfrm>
            <a:prstGeom prst="rect">
              <a:avLst/>
            </a:prstGeom>
          </p:spPr>
        </p:pic>
      </p:grpSp>
      <p:graphicFrame>
        <p:nvGraphicFramePr>
          <p:cNvPr id="8" name="Object 7" hidden="1">
            <a:extLst>
              <a:ext uri="{FF2B5EF4-FFF2-40B4-BE49-F238E27FC236}">
                <a16:creationId xmlns:a16="http://schemas.microsoft.com/office/drawing/2014/main" id="{7137425B-637A-4FB9-8BEA-DCC908F809EE}"/>
              </a:ext>
            </a:extLst>
          </p:cNvPr>
          <p:cNvGraphicFramePr>
            <a:graphicFrameLocks noChangeAspect="1"/>
          </p:cNvGraphicFramePr>
          <p:nvPr userDrawn="1">
            <p:custDataLst>
              <p:tags r:id="rId2"/>
            </p:custDataLst>
            <p:extLst>
              <p:ext uri="{D42A27DB-BD31-4B8C-83A1-F6EECF244321}">
                <p14:modId xmlns:p14="http://schemas.microsoft.com/office/powerpoint/2010/main" val="4212052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5" name="think-cell Slide" r:id="rId7" imgW="421" imgH="423" progId="TCLayout.ActiveDocument.1">
                  <p:embed/>
                </p:oleObj>
              </mc:Choice>
              <mc:Fallback>
                <p:oleObj name="think-cell Slide" r:id="rId7" imgW="421" imgH="423" progId="TCLayout.ActiveDocument.1">
                  <p:embed/>
                  <p:pic>
                    <p:nvPicPr>
                      <p:cNvPr id="8" name="Object 7" hidden="1">
                        <a:extLst>
                          <a:ext uri="{FF2B5EF4-FFF2-40B4-BE49-F238E27FC236}">
                            <a16:creationId xmlns:a16="http://schemas.microsoft.com/office/drawing/2014/main" id="{7137425B-637A-4FB9-8BEA-DCC908F809EE}"/>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6371DC4A-CD3E-42F7-A5F1-D0578FA1DA88}"/>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200" b="1" i="0" baseline="0">
              <a:latin typeface="Century Gothic" panose="020B0502020202020204" pitchFamily="34" charset="0"/>
              <a:ea typeface="+mn-ea"/>
              <a:cs typeface="+mn-cs"/>
              <a:sym typeface="Century Gothic" panose="020B0502020202020204" pitchFamily="34" charset="0"/>
            </a:endParaRPr>
          </a:p>
        </p:txBody>
      </p:sp>
      <p:sp>
        <p:nvSpPr>
          <p:cNvPr id="7" name="Title 1">
            <a:extLst>
              <a:ext uri="{FF2B5EF4-FFF2-40B4-BE49-F238E27FC236}">
                <a16:creationId xmlns:a16="http://schemas.microsoft.com/office/drawing/2014/main" id="{AEF8350D-477D-4A39-A833-CDDE153FE563}"/>
              </a:ext>
            </a:extLst>
          </p:cNvPr>
          <p:cNvSpPr>
            <a:spLocks noGrp="1"/>
          </p:cNvSpPr>
          <p:nvPr userDrawn="1">
            <p:ph type="title" hasCustomPrompt="1"/>
          </p:nvPr>
        </p:nvSpPr>
        <p:spPr>
          <a:xfrm>
            <a:off x="433469" y="363427"/>
            <a:ext cx="9264192" cy="492444"/>
          </a:xfrm>
          <a:prstGeom prst="rect">
            <a:avLst/>
          </a:prstGeom>
        </p:spPr>
        <p:txBody>
          <a:bodyPr/>
          <a:lstStyle>
            <a:lvl1pPr marL="0" algn="l" defTabSz="914400" rtl="0" eaLnBrk="1" latinLnBrk="0" hangingPunct="1">
              <a:defRPr lang="en-US" sz="3200" b="1" kern="1200" dirty="0">
                <a:solidFill>
                  <a:schemeClr val="tx1"/>
                </a:solidFill>
                <a:latin typeface="FrutigerLTStd-Light"/>
                <a:ea typeface="+mn-ea"/>
                <a:cs typeface="+mn-cs"/>
              </a:defRPr>
            </a:lvl1pPr>
          </a:lstStyle>
          <a:p>
            <a:r>
              <a:rPr lang="en-US"/>
              <a:t>Slide Title</a:t>
            </a:r>
          </a:p>
        </p:txBody>
      </p:sp>
      <p:sp>
        <p:nvSpPr>
          <p:cNvPr id="13" name="Slide Number Placeholder 5">
            <a:extLst>
              <a:ext uri="{FF2B5EF4-FFF2-40B4-BE49-F238E27FC236}">
                <a16:creationId xmlns:a16="http://schemas.microsoft.com/office/drawing/2014/main" id="{3D5DA1F5-4C4F-4B73-81E8-453940275793}"/>
              </a:ext>
            </a:extLst>
          </p:cNvPr>
          <p:cNvSpPr txBox="1">
            <a:spLocks/>
          </p:cNvSpPr>
          <p:nvPr userDrawn="1"/>
        </p:nvSpPr>
        <p:spPr>
          <a:xfrm>
            <a:off x="433469" y="6356350"/>
            <a:ext cx="2743200" cy="365125"/>
          </a:xfrm>
          <a:prstGeom prst="rect">
            <a:avLst/>
          </a:prstGeom>
          <a:noFill/>
          <a:ln>
            <a:noFill/>
          </a:ln>
        </p:spPr>
        <p:txBody>
          <a:bodyPr vert="horz" lIns="91440" tIns="45720" rIns="91440" bIns="45720" rtlCol="0" anchor="ctr"/>
          <a:lstStyle>
            <a:defPPr>
              <a:defRPr lang="en-US"/>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5A4A7955-6230-48B4-BD8B-A7C460F75945}" type="slidenum">
              <a:rPr lang="en-US" sz="1200" b="0" smtClean="0">
                <a:latin typeface="FrutigerLTStd-Light"/>
              </a:rPr>
              <a:pPr algn="l"/>
              <a:t>‹#›</a:t>
            </a:fld>
            <a:endParaRPr lang="en-US" sz="1200" b="0">
              <a:latin typeface="FrutigerLTStd-Light"/>
            </a:endParaRPr>
          </a:p>
        </p:txBody>
      </p:sp>
      <p:sp>
        <p:nvSpPr>
          <p:cNvPr id="16" name="Google Shape;17;p2">
            <a:extLst>
              <a:ext uri="{FF2B5EF4-FFF2-40B4-BE49-F238E27FC236}">
                <a16:creationId xmlns:a16="http://schemas.microsoft.com/office/drawing/2014/main" id="{A07B8D9C-BA84-48E5-AA11-5D58E3D4199E}"/>
              </a:ext>
            </a:extLst>
          </p:cNvPr>
          <p:cNvSpPr/>
          <p:nvPr userDrawn="1"/>
        </p:nvSpPr>
        <p:spPr>
          <a:xfrm>
            <a:off x="0" y="223849"/>
            <a:ext cx="59400" cy="771600"/>
          </a:xfrm>
          <a:prstGeom prst="rect">
            <a:avLst/>
          </a:prstGeom>
          <a:solidFill>
            <a:schemeClr val="accent1"/>
          </a:solidFill>
          <a:ln>
            <a:noFill/>
          </a:ln>
        </p:spPr>
        <p:txBody>
          <a:bodyPr spcFirstLastPara="1" wrap="square" lIns="91433" tIns="91433" rIns="91433" bIns="91433"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972101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3" name="Picture 2" descr="A building with a metal railing&#10;&#10;Description automatically generated">
            <a:extLst>
              <a:ext uri="{FF2B5EF4-FFF2-40B4-BE49-F238E27FC236}">
                <a16:creationId xmlns:a16="http://schemas.microsoft.com/office/drawing/2014/main" id="{05CD867E-E1DA-4AE6-B18F-5B4BF18BA4D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0635250" y="0"/>
            <a:ext cx="1556750" cy="6858000"/>
          </a:xfrm>
          <a:prstGeom prst="rect">
            <a:avLst/>
          </a:prstGeom>
        </p:spPr>
      </p:pic>
      <p:sp>
        <p:nvSpPr>
          <p:cNvPr id="4" name="Rectangle 3">
            <a:extLst>
              <a:ext uri="{FF2B5EF4-FFF2-40B4-BE49-F238E27FC236}">
                <a16:creationId xmlns:a16="http://schemas.microsoft.com/office/drawing/2014/main" id="{27432A5D-7C1E-4FE5-A9AF-A915BDAC13D3}"/>
              </a:ext>
            </a:extLst>
          </p:cNvPr>
          <p:cNvSpPr/>
          <p:nvPr userDrawn="1"/>
        </p:nvSpPr>
        <p:spPr>
          <a:xfrm>
            <a:off x="10640789" y="0"/>
            <a:ext cx="1556751" cy="6858000"/>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73B13052-6274-422F-B7B1-9D8F75D257D7}"/>
              </a:ext>
            </a:extLst>
          </p:cNvPr>
          <p:cNvGrpSpPr/>
          <p:nvPr userDrawn="1"/>
        </p:nvGrpSpPr>
        <p:grpSpPr>
          <a:xfrm>
            <a:off x="10635249" y="5537357"/>
            <a:ext cx="1556751" cy="1320643"/>
            <a:chOff x="10626305" y="5537357"/>
            <a:chExt cx="1556751" cy="1320643"/>
          </a:xfrm>
        </p:grpSpPr>
        <p:sp>
          <p:nvSpPr>
            <p:cNvPr id="5" name="Rectangle 4">
              <a:extLst>
                <a:ext uri="{FF2B5EF4-FFF2-40B4-BE49-F238E27FC236}">
                  <a16:creationId xmlns:a16="http://schemas.microsoft.com/office/drawing/2014/main" id="{38E1A9A1-09FC-44D9-A582-9092967831BF}"/>
                </a:ext>
              </a:extLst>
            </p:cNvPr>
            <p:cNvSpPr/>
            <p:nvPr userDrawn="1"/>
          </p:nvSpPr>
          <p:spPr>
            <a:xfrm>
              <a:off x="10626305" y="5537357"/>
              <a:ext cx="1556751" cy="13206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 up of a sign&#10;&#10;Description automatically generated">
              <a:extLst>
                <a:ext uri="{FF2B5EF4-FFF2-40B4-BE49-F238E27FC236}">
                  <a16:creationId xmlns:a16="http://schemas.microsoft.com/office/drawing/2014/main" id="{EBDBF7A3-934C-42C2-A172-E314C8ABBEC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737680" y="5654292"/>
              <a:ext cx="1334000" cy="1086772"/>
            </a:xfrm>
            <a:prstGeom prst="rect">
              <a:avLst/>
            </a:prstGeom>
          </p:spPr>
        </p:pic>
      </p:grpSp>
      <p:graphicFrame>
        <p:nvGraphicFramePr>
          <p:cNvPr id="8" name="Object 7" hidden="1">
            <a:extLst>
              <a:ext uri="{FF2B5EF4-FFF2-40B4-BE49-F238E27FC236}">
                <a16:creationId xmlns:a16="http://schemas.microsoft.com/office/drawing/2014/main" id="{7137425B-637A-4FB9-8BEA-DCC908F809EE}"/>
              </a:ext>
            </a:extLst>
          </p:cNvPr>
          <p:cNvGraphicFramePr>
            <a:graphicFrameLocks noChangeAspect="1"/>
          </p:cNvGraphicFramePr>
          <p:nvPr userDrawn="1">
            <p:custDataLst>
              <p:tags r:id="rId2"/>
            </p:custDataLst>
            <p:extLst>
              <p:ext uri="{D42A27DB-BD31-4B8C-83A1-F6EECF244321}">
                <p14:modId xmlns:p14="http://schemas.microsoft.com/office/powerpoint/2010/main" val="22006942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19" name="think-cell Slide" r:id="rId7" imgW="421" imgH="423" progId="TCLayout.ActiveDocument.1">
                  <p:embed/>
                </p:oleObj>
              </mc:Choice>
              <mc:Fallback>
                <p:oleObj name="think-cell Slide" r:id="rId7" imgW="421" imgH="423" progId="TCLayout.ActiveDocument.1">
                  <p:embed/>
                  <p:pic>
                    <p:nvPicPr>
                      <p:cNvPr id="8" name="Object 7" hidden="1">
                        <a:extLst>
                          <a:ext uri="{FF2B5EF4-FFF2-40B4-BE49-F238E27FC236}">
                            <a16:creationId xmlns:a16="http://schemas.microsoft.com/office/drawing/2014/main" id="{7137425B-637A-4FB9-8BEA-DCC908F809EE}"/>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6371DC4A-CD3E-42F7-A5F1-D0578FA1DA88}"/>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200" b="1" i="0" baseline="0">
              <a:latin typeface="Century Gothic" panose="020B0502020202020204" pitchFamily="34" charset="0"/>
              <a:ea typeface="+mn-ea"/>
              <a:cs typeface="+mn-cs"/>
              <a:sym typeface="Century Gothic" panose="020B0502020202020204" pitchFamily="34" charset="0"/>
            </a:endParaRPr>
          </a:p>
        </p:txBody>
      </p:sp>
      <p:sp>
        <p:nvSpPr>
          <p:cNvPr id="7" name="Title 1">
            <a:extLst>
              <a:ext uri="{FF2B5EF4-FFF2-40B4-BE49-F238E27FC236}">
                <a16:creationId xmlns:a16="http://schemas.microsoft.com/office/drawing/2014/main" id="{AEF8350D-477D-4A39-A833-CDDE153FE563}"/>
              </a:ext>
            </a:extLst>
          </p:cNvPr>
          <p:cNvSpPr>
            <a:spLocks noGrp="1"/>
          </p:cNvSpPr>
          <p:nvPr userDrawn="1">
            <p:ph type="title" hasCustomPrompt="1"/>
          </p:nvPr>
        </p:nvSpPr>
        <p:spPr>
          <a:xfrm>
            <a:off x="433469" y="363427"/>
            <a:ext cx="9264192" cy="492444"/>
          </a:xfrm>
          <a:prstGeom prst="rect">
            <a:avLst/>
          </a:prstGeom>
        </p:spPr>
        <p:txBody>
          <a:bodyPr/>
          <a:lstStyle>
            <a:lvl1pPr marL="0" algn="l" defTabSz="914400" rtl="0" eaLnBrk="1" latinLnBrk="0" hangingPunct="1">
              <a:defRPr lang="en-US" sz="3200" b="1" kern="1200" dirty="0">
                <a:solidFill>
                  <a:schemeClr val="tx1"/>
                </a:solidFill>
                <a:latin typeface="FrutigerLTStd-Light"/>
                <a:ea typeface="+mn-ea"/>
                <a:cs typeface="+mn-cs"/>
              </a:defRPr>
            </a:lvl1pPr>
          </a:lstStyle>
          <a:p>
            <a:r>
              <a:rPr lang="en-US"/>
              <a:t>Slide Title</a:t>
            </a:r>
          </a:p>
        </p:txBody>
      </p:sp>
      <p:sp>
        <p:nvSpPr>
          <p:cNvPr id="13" name="Slide Number Placeholder 5">
            <a:extLst>
              <a:ext uri="{FF2B5EF4-FFF2-40B4-BE49-F238E27FC236}">
                <a16:creationId xmlns:a16="http://schemas.microsoft.com/office/drawing/2014/main" id="{3D5DA1F5-4C4F-4B73-81E8-453940275793}"/>
              </a:ext>
            </a:extLst>
          </p:cNvPr>
          <p:cNvSpPr txBox="1">
            <a:spLocks/>
          </p:cNvSpPr>
          <p:nvPr userDrawn="1"/>
        </p:nvSpPr>
        <p:spPr>
          <a:xfrm>
            <a:off x="433469" y="6356350"/>
            <a:ext cx="2743200" cy="365125"/>
          </a:xfrm>
          <a:prstGeom prst="rect">
            <a:avLst/>
          </a:prstGeom>
          <a:noFill/>
          <a:ln>
            <a:noFill/>
          </a:ln>
        </p:spPr>
        <p:txBody>
          <a:bodyPr vert="horz" lIns="91440" tIns="45720" rIns="91440" bIns="45720" rtlCol="0" anchor="ctr"/>
          <a:lstStyle>
            <a:defPPr>
              <a:defRPr lang="en-US"/>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5A4A7955-6230-48B4-BD8B-A7C460F75945}" type="slidenum">
              <a:rPr lang="en-US" sz="1200" b="0" smtClean="0">
                <a:latin typeface="FrutigerLTStd-Light"/>
              </a:rPr>
              <a:pPr algn="l"/>
              <a:t>‹#›</a:t>
            </a:fld>
            <a:endParaRPr lang="en-US" sz="1200" b="0">
              <a:latin typeface="FrutigerLTStd-Light"/>
            </a:endParaRPr>
          </a:p>
        </p:txBody>
      </p:sp>
      <p:sp>
        <p:nvSpPr>
          <p:cNvPr id="16" name="Google Shape;17;p2">
            <a:extLst>
              <a:ext uri="{FF2B5EF4-FFF2-40B4-BE49-F238E27FC236}">
                <a16:creationId xmlns:a16="http://schemas.microsoft.com/office/drawing/2014/main" id="{A07B8D9C-BA84-48E5-AA11-5D58E3D4199E}"/>
              </a:ext>
            </a:extLst>
          </p:cNvPr>
          <p:cNvSpPr/>
          <p:nvPr userDrawn="1"/>
        </p:nvSpPr>
        <p:spPr>
          <a:xfrm>
            <a:off x="0" y="223849"/>
            <a:ext cx="59400" cy="771600"/>
          </a:xfrm>
          <a:prstGeom prst="rect">
            <a:avLst/>
          </a:prstGeom>
          <a:solidFill>
            <a:schemeClr val="tx2"/>
          </a:solidFill>
          <a:ln>
            <a:noFill/>
          </a:ln>
        </p:spPr>
        <p:txBody>
          <a:bodyPr spcFirstLastPara="1" wrap="square" lIns="91433" tIns="91433" rIns="91433" bIns="91433"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26443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6D232D13-E6D3-4185-8ADD-08769E1D3210}"/>
              </a:ext>
            </a:extLst>
          </p:cNvPr>
          <p:cNvGraphicFramePr>
            <a:graphicFrameLocks noChangeAspect="1"/>
          </p:cNvGraphicFramePr>
          <p:nvPr userDrawn="1">
            <p:custDataLst>
              <p:tags r:id="rId2"/>
            </p:custDataLst>
            <p:extLst>
              <p:ext uri="{D42A27DB-BD31-4B8C-83A1-F6EECF244321}">
                <p14:modId xmlns:p14="http://schemas.microsoft.com/office/powerpoint/2010/main" val="41264683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43" name="think-cell Slide" r:id="rId5" imgW="421" imgH="423" progId="TCLayout.ActiveDocument.1">
                  <p:embed/>
                </p:oleObj>
              </mc:Choice>
              <mc:Fallback>
                <p:oleObj name="think-cell Slide" r:id="rId5" imgW="421" imgH="423" progId="TCLayout.ActiveDocument.1">
                  <p:embed/>
                  <p:pic>
                    <p:nvPicPr>
                      <p:cNvPr id="7" name="Object 6" hidden="1">
                        <a:extLst>
                          <a:ext uri="{FF2B5EF4-FFF2-40B4-BE49-F238E27FC236}">
                            <a16:creationId xmlns:a16="http://schemas.microsoft.com/office/drawing/2014/main" id="{6D232D13-E6D3-4185-8ADD-08769E1D32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9E74FF90-3AE1-4675-8E57-202DE57CDFA3}"/>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200" b="1" i="0" baseline="0">
              <a:latin typeface="Century Gothic" panose="020B0502020202020204" pitchFamily="34" charset="0"/>
              <a:ea typeface="+mn-ea"/>
              <a:cs typeface="+mn-cs"/>
              <a:sym typeface="Century Gothic" panose="020B0502020202020204" pitchFamily="34" charset="0"/>
            </a:endParaRPr>
          </a:p>
        </p:txBody>
      </p:sp>
      <p:pic>
        <p:nvPicPr>
          <p:cNvPr id="11" name="Picture 10" descr="A building with a metal railing&#10;&#10;Description automatically generated">
            <a:extLst>
              <a:ext uri="{FF2B5EF4-FFF2-40B4-BE49-F238E27FC236}">
                <a16:creationId xmlns:a16="http://schemas.microsoft.com/office/drawing/2014/main" id="{8A35B201-7B61-436E-8691-6CDD40F963B0}"/>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10635250" y="0"/>
            <a:ext cx="1556750" cy="6858000"/>
          </a:xfrm>
          <a:prstGeom prst="rect">
            <a:avLst/>
          </a:prstGeom>
        </p:spPr>
      </p:pic>
      <p:sp>
        <p:nvSpPr>
          <p:cNvPr id="14" name="Rectangle 13">
            <a:extLst>
              <a:ext uri="{FF2B5EF4-FFF2-40B4-BE49-F238E27FC236}">
                <a16:creationId xmlns:a16="http://schemas.microsoft.com/office/drawing/2014/main" id="{5C8973EF-6194-4D66-8E2B-8E187F8CBA09}"/>
              </a:ext>
            </a:extLst>
          </p:cNvPr>
          <p:cNvSpPr/>
          <p:nvPr userDrawn="1"/>
        </p:nvSpPr>
        <p:spPr>
          <a:xfrm>
            <a:off x="10640789" y="0"/>
            <a:ext cx="1556751" cy="6858000"/>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7C0D9D95-58F7-41C1-9BE5-90A796037460}"/>
              </a:ext>
            </a:extLst>
          </p:cNvPr>
          <p:cNvGrpSpPr/>
          <p:nvPr userDrawn="1"/>
        </p:nvGrpSpPr>
        <p:grpSpPr>
          <a:xfrm>
            <a:off x="10635249" y="5537357"/>
            <a:ext cx="1556751" cy="1320643"/>
            <a:chOff x="10626305" y="5537357"/>
            <a:chExt cx="1556751" cy="1320643"/>
          </a:xfrm>
        </p:grpSpPr>
        <p:sp>
          <p:nvSpPr>
            <p:cNvPr id="16" name="Rectangle 15">
              <a:extLst>
                <a:ext uri="{FF2B5EF4-FFF2-40B4-BE49-F238E27FC236}">
                  <a16:creationId xmlns:a16="http://schemas.microsoft.com/office/drawing/2014/main" id="{25AFFA92-4F69-4011-8F3D-A8044AA63BBC}"/>
                </a:ext>
              </a:extLst>
            </p:cNvPr>
            <p:cNvSpPr/>
            <p:nvPr userDrawn="1"/>
          </p:nvSpPr>
          <p:spPr>
            <a:xfrm>
              <a:off x="10626305" y="5537357"/>
              <a:ext cx="1556751" cy="13206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close up of a sign&#10;&#10;Description automatically generated">
              <a:extLst>
                <a:ext uri="{FF2B5EF4-FFF2-40B4-BE49-F238E27FC236}">
                  <a16:creationId xmlns:a16="http://schemas.microsoft.com/office/drawing/2014/main" id="{95893BB7-2D3A-49B1-9EAD-36B52CBD736D}"/>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737680" y="5654292"/>
              <a:ext cx="1334000" cy="1086772"/>
            </a:xfrm>
            <a:prstGeom prst="rect">
              <a:avLst/>
            </a:prstGeom>
          </p:spPr>
        </p:pic>
      </p:grpSp>
      <p:sp>
        <p:nvSpPr>
          <p:cNvPr id="18" name="Title 1">
            <a:extLst>
              <a:ext uri="{FF2B5EF4-FFF2-40B4-BE49-F238E27FC236}">
                <a16:creationId xmlns:a16="http://schemas.microsoft.com/office/drawing/2014/main" id="{B2369236-0A53-4262-A3A0-65532E8EEDC2}"/>
              </a:ext>
            </a:extLst>
          </p:cNvPr>
          <p:cNvSpPr>
            <a:spLocks noGrp="1"/>
          </p:cNvSpPr>
          <p:nvPr>
            <p:ph type="title" hasCustomPrompt="1"/>
          </p:nvPr>
        </p:nvSpPr>
        <p:spPr>
          <a:xfrm>
            <a:off x="433469" y="363427"/>
            <a:ext cx="9264192" cy="492444"/>
          </a:xfrm>
          <a:prstGeom prst="rect">
            <a:avLst/>
          </a:prstGeom>
        </p:spPr>
        <p:txBody>
          <a:bodyPr/>
          <a:lstStyle>
            <a:lvl1pPr marL="0" algn="l" defTabSz="914400" rtl="0" eaLnBrk="1" latinLnBrk="0" hangingPunct="1">
              <a:defRPr lang="en-US" sz="3200" b="1" kern="1200" dirty="0">
                <a:solidFill>
                  <a:schemeClr val="tx1"/>
                </a:solidFill>
                <a:latin typeface="FrutigerLTStd-Light"/>
                <a:ea typeface="+mn-ea"/>
                <a:cs typeface="+mn-cs"/>
              </a:defRPr>
            </a:lvl1pPr>
          </a:lstStyle>
          <a:p>
            <a:r>
              <a:rPr lang="en-US"/>
              <a:t>Slide Title</a:t>
            </a:r>
          </a:p>
        </p:txBody>
      </p:sp>
      <p:sp>
        <p:nvSpPr>
          <p:cNvPr id="19" name="Slide Number Placeholder 5">
            <a:extLst>
              <a:ext uri="{FF2B5EF4-FFF2-40B4-BE49-F238E27FC236}">
                <a16:creationId xmlns:a16="http://schemas.microsoft.com/office/drawing/2014/main" id="{964B02CF-7CA0-4DA0-9FE5-C0494DE17D41}"/>
              </a:ext>
            </a:extLst>
          </p:cNvPr>
          <p:cNvSpPr txBox="1">
            <a:spLocks/>
          </p:cNvSpPr>
          <p:nvPr userDrawn="1"/>
        </p:nvSpPr>
        <p:spPr>
          <a:xfrm>
            <a:off x="433469" y="6356350"/>
            <a:ext cx="2743200" cy="365125"/>
          </a:xfrm>
          <a:prstGeom prst="rect">
            <a:avLst/>
          </a:prstGeom>
          <a:noFill/>
          <a:ln>
            <a:noFill/>
          </a:ln>
        </p:spPr>
        <p:txBody>
          <a:bodyPr vert="horz" lIns="91440" tIns="45720" rIns="91440" bIns="45720" rtlCol="0" anchor="ctr"/>
          <a:lstStyle>
            <a:defPPr>
              <a:defRPr lang="en-US"/>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5A4A7955-6230-48B4-BD8B-A7C460F75945}" type="slidenum">
              <a:rPr lang="en-US" sz="1200" b="0" smtClean="0">
                <a:latin typeface="FrutigerLTStd-Light"/>
              </a:rPr>
              <a:pPr algn="l"/>
              <a:t>‹#›</a:t>
            </a:fld>
            <a:endParaRPr lang="en-US" sz="1200" b="0">
              <a:latin typeface="FrutigerLTStd-Light"/>
            </a:endParaRPr>
          </a:p>
        </p:txBody>
      </p:sp>
      <p:sp>
        <p:nvSpPr>
          <p:cNvPr id="20" name="Google Shape;17;p2">
            <a:extLst>
              <a:ext uri="{FF2B5EF4-FFF2-40B4-BE49-F238E27FC236}">
                <a16:creationId xmlns:a16="http://schemas.microsoft.com/office/drawing/2014/main" id="{B24696DF-FCD3-4DBA-BA85-6C20C6EC036F}"/>
              </a:ext>
            </a:extLst>
          </p:cNvPr>
          <p:cNvSpPr/>
          <p:nvPr userDrawn="1"/>
        </p:nvSpPr>
        <p:spPr>
          <a:xfrm>
            <a:off x="0" y="223849"/>
            <a:ext cx="59400" cy="771600"/>
          </a:xfrm>
          <a:prstGeom prst="rect">
            <a:avLst/>
          </a:prstGeom>
          <a:solidFill>
            <a:schemeClr val="accent1">
              <a:lumMod val="50000"/>
            </a:schemeClr>
          </a:solidFill>
          <a:ln>
            <a:noFill/>
          </a:ln>
        </p:spPr>
        <p:txBody>
          <a:bodyPr spcFirstLastPara="1" wrap="square" lIns="91433" tIns="91433" rIns="91433" bIns="91433"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635432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vmlDrawing" Target="../drawings/vmlDrawing1.v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E60A5AA-8A47-4F3B-8E54-813896F7424D}"/>
              </a:ext>
            </a:extLst>
          </p:cNvPr>
          <p:cNvGraphicFramePr>
            <a:graphicFrameLocks noChangeAspect="1"/>
          </p:cNvGraphicFramePr>
          <p:nvPr userDrawn="1">
            <p:custDataLst>
              <p:tags r:id="rId17"/>
            </p:custDataLst>
            <p:extLst>
              <p:ext uri="{D42A27DB-BD31-4B8C-83A1-F6EECF244321}">
                <p14:modId xmlns:p14="http://schemas.microsoft.com/office/powerpoint/2010/main" val="33966565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7" name="think-cell Slide" r:id="rId18" imgW="421" imgH="423" progId="TCLayout.ActiveDocument.1">
                  <p:embed/>
                </p:oleObj>
              </mc:Choice>
              <mc:Fallback>
                <p:oleObj name="think-cell Slide" r:id="rId18" imgW="421" imgH="423" progId="TCLayout.ActiveDocument.1">
                  <p:embed/>
                  <p:pic>
                    <p:nvPicPr>
                      <p:cNvPr id="6" name="Object 5" hidden="1">
                        <a:extLst>
                          <a:ext uri="{FF2B5EF4-FFF2-40B4-BE49-F238E27FC236}">
                            <a16:creationId xmlns:a16="http://schemas.microsoft.com/office/drawing/2014/main" id="{0E60A5AA-8A47-4F3B-8E54-813896F7424D}"/>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2432680938"/>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50" r:id="rId3"/>
    <p:sldLayoutId id="2147483651" r:id="rId4"/>
    <p:sldLayoutId id="2147483662" r:id="rId5"/>
    <p:sldLayoutId id="2147483655" r:id="rId6"/>
    <p:sldLayoutId id="2147483671" r:id="rId7"/>
    <p:sldLayoutId id="2147483672" r:id="rId8"/>
    <p:sldLayoutId id="2147483660" r:id="rId9"/>
    <p:sldLayoutId id="2147483661" r:id="rId10"/>
    <p:sldLayoutId id="2147483665" r:id="rId11"/>
    <p:sldLayoutId id="2147483667" r:id="rId12"/>
    <p:sldLayoutId id="2147483669" r:id="rId13"/>
    <p:sldLayoutId id="2147483668" r:id="rId14"/>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1.jpg"/><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chart" Target="../charts/chart2.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1.jp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2.jpg"/><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chart" Target="../charts/chart4.xml"/><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Timeline&#10;&#10;Description automatically generated with low confidence">
            <a:extLst>
              <a:ext uri="{FF2B5EF4-FFF2-40B4-BE49-F238E27FC236}">
                <a16:creationId xmlns:a16="http://schemas.microsoft.com/office/drawing/2014/main" id="{4C89EE14-2280-4784-8E38-317523139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5180" y="200016"/>
            <a:ext cx="5437769" cy="6657984"/>
          </a:xfrm>
          <a:prstGeom prst="rect">
            <a:avLst/>
          </a:prstGeom>
        </p:spPr>
      </p:pic>
      <p:sp>
        <p:nvSpPr>
          <p:cNvPr id="30" name="Title 3">
            <a:extLst>
              <a:ext uri="{FF2B5EF4-FFF2-40B4-BE49-F238E27FC236}">
                <a16:creationId xmlns:a16="http://schemas.microsoft.com/office/drawing/2014/main" id="{ED9622E8-5C1A-4D39-8B62-11DF3DD423E5}"/>
              </a:ext>
            </a:extLst>
          </p:cNvPr>
          <p:cNvSpPr txBox="1">
            <a:spLocks/>
          </p:cNvSpPr>
          <p:nvPr/>
        </p:nvSpPr>
        <p:spPr>
          <a:xfrm>
            <a:off x="0" y="610879"/>
            <a:ext cx="6169346" cy="2244787"/>
          </a:xfrm>
          <a:prstGeom prst="rect">
            <a:avLst/>
          </a:prstGeom>
        </p:spPr>
        <p:txBody>
          <a:bodyPr lIns="91440" tIns="45720" rIns="91440" bIns="45720" anchor="t"/>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GB" sz="3800" dirty="0">
                <a:solidFill>
                  <a:schemeClr val="bg1"/>
                </a:solidFill>
              </a:rPr>
              <a:t>LABS- </a:t>
            </a:r>
            <a:r>
              <a:rPr lang="en-US" sz="3800" dirty="0">
                <a:solidFill>
                  <a:schemeClr val="bg1"/>
                </a:solidFill>
              </a:rPr>
              <a:t>Fintech Innovation: </a:t>
            </a:r>
            <a:r>
              <a:rPr lang="en-US" sz="3800" dirty="0">
                <a:solidFill>
                  <a:schemeClr val="bg1"/>
                </a:solidFill>
                <a:ea typeface="+mj-lt"/>
                <a:cs typeface="+mj-lt"/>
              </a:rPr>
              <a:t>La </a:t>
            </a:r>
            <a:r>
              <a:rPr lang="en-US" sz="3800">
                <a:solidFill>
                  <a:schemeClr val="bg1"/>
                </a:solidFill>
                <a:ea typeface="+mj-lt"/>
                <a:cs typeface="+mj-lt"/>
              </a:rPr>
              <a:t>Alteración del Panorama Financiero en América Latina</a:t>
            </a:r>
            <a:endParaRPr lang="en-US" sz="3800">
              <a:solidFill>
                <a:schemeClr val="bg1"/>
              </a:solidFill>
            </a:endParaRPr>
          </a:p>
          <a:p>
            <a:endParaRPr lang="en-GB" sz="3800" b="0" dirty="0">
              <a:solidFill>
                <a:schemeClr val="bg1"/>
              </a:solidFill>
            </a:endParaRPr>
          </a:p>
        </p:txBody>
      </p:sp>
      <p:sp>
        <p:nvSpPr>
          <p:cNvPr id="32" name="Text Placeholder 6">
            <a:extLst>
              <a:ext uri="{FF2B5EF4-FFF2-40B4-BE49-F238E27FC236}">
                <a16:creationId xmlns:a16="http://schemas.microsoft.com/office/drawing/2014/main" id="{BDEED05C-FCB0-43C0-8ADB-7B72B68537CE}"/>
              </a:ext>
            </a:extLst>
          </p:cNvPr>
          <p:cNvSpPr txBox="1">
            <a:spLocks/>
          </p:cNvSpPr>
          <p:nvPr/>
        </p:nvSpPr>
        <p:spPr>
          <a:xfrm>
            <a:off x="97206" y="2937765"/>
            <a:ext cx="7961861" cy="86231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solidFill>
                  <a:schemeClr val="bg1"/>
                </a:solidFill>
              </a:rPr>
              <a:t>Tania Ziegler, Head of Global Benchmarking</a:t>
            </a:r>
          </a:p>
          <a:p>
            <a:pPr marL="0" indent="0">
              <a:buNone/>
            </a:pPr>
            <a:r>
              <a:rPr lang="en-GB" sz="2400" dirty="0">
                <a:solidFill>
                  <a:schemeClr val="bg1"/>
                </a:solidFill>
                <a:ea typeface="+mn-lt"/>
                <a:cs typeface="+mn-lt"/>
              </a:rPr>
              <a:t>Felipe Ferri, Research Associate</a:t>
            </a:r>
            <a:endParaRPr lang="en-GB" dirty="0"/>
          </a:p>
          <a:p>
            <a:pPr marL="0" indent="0">
              <a:buNone/>
            </a:pPr>
            <a:r>
              <a:rPr lang="en-GB" sz="2400" dirty="0">
                <a:solidFill>
                  <a:schemeClr val="bg1"/>
                </a:solidFill>
              </a:rPr>
              <a:t>Cambridge Centre for Alternative Finance</a:t>
            </a:r>
            <a:br>
              <a:rPr lang="en-GB" sz="2400" dirty="0">
                <a:solidFill>
                  <a:schemeClr val="bg1"/>
                </a:solidFill>
              </a:rPr>
            </a:br>
            <a:endParaRPr lang="en-GB" sz="2400" dirty="0">
              <a:solidFill>
                <a:schemeClr val="bg1"/>
              </a:solidFill>
            </a:endParaRPr>
          </a:p>
          <a:p>
            <a:endParaRPr lang="en-GB" sz="2400" dirty="0"/>
          </a:p>
        </p:txBody>
      </p:sp>
      <p:cxnSp>
        <p:nvCxnSpPr>
          <p:cNvPr id="34" name="Straight Arrow Connector 33">
            <a:extLst>
              <a:ext uri="{FF2B5EF4-FFF2-40B4-BE49-F238E27FC236}">
                <a16:creationId xmlns:a16="http://schemas.microsoft.com/office/drawing/2014/main" id="{6AF104C4-EE3D-4022-8246-CC4FE9517514}"/>
              </a:ext>
            </a:extLst>
          </p:cNvPr>
          <p:cNvCxnSpPr>
            <a:cxnSpLocks/>
          </p:cNvCxnSpPr>
          <p:nvPr/>
        </p:nvCxnSpPr>
        <p:spPr>
          <a:xfrm>
            <a:off x="97206" y="2839428"/>
            <a:ext cx="5825149" cy="0"/>
          </a:xfrm>
          <a:prstGeom prst="straightConnector1">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168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095A77-27F0-431A-9CF2-82B38EE49F51}"/>
              </a:ext>
            </a:extLst>
          </p:cNvPr>
          <p:cNvSpPr>
            <a:spLocks noGrp="1"/>
          </p:cNvSpPr>
          <p:nvPr>
            <p:ph type="title"/>
          </p:nvPr>
        </p:nvSpPr>
        <p:spPr>
          <a:xfrm>
            <a:off x="43901" y="233571"/>
            <a:ext cx="10785775" cy="529754"/>
          </a:xfrm>
        </p:spPr>
        <p:txBody>
          <a:bodyPr lIns="91440" tIns="45720" rIns="91440" bIns="45720" anchor="t"/>
          <a:lstStyle/>
          <a:p>
            <a:r>
              <a:rPr lang="en-GB"/>
              <a:t>Perfil de las MiPyMEs y Cantidad Prestada - Una visión más cercana</a:t>
            </a:r>
            <a:endParaRPr lang="pt-BR"/>
          </a:p>
        </p:txBody>
      </p:sp>
      <p:pic>
        <p:nvPicPr>
          <p:cNvPr id="5" name="Picture 4" descr="Timeline&#10;&#10;Description automatically generated with low confidence">
            <a:extLst>
              <a:ext uri="{FF2B5EF4-FFF2-40B4-BE49-F238E27FC236}">
                <a16:creationId xmlns:a16="http://schemas.microsoft.com/office/drawing/2014/main" id="{86D27786-9800-45D3-9A19-87E01A771B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7716" y="5334902"/>
            <a:ext cx="1255928" cy="1627701"/>
          </a:xfrm>
          <a:prstGeom prst="rect">
            <a:avLst/>
          </a:prstGeom>
        </p:spPr>
      </p:pic>
      <p:pic>
        <p:nvPicPr>
          <p:cNvPr id="2" name="Imagem 3" descr="Gráfico&#10;&#10;Descrição gerada automaticamente">
            <a:extLst>
              <a:ext uri="{FF2B5EF4-FFF2-40B4-BE49-F238E27FC236}">
                <a16:creationId xmlns:a16="http://schemas.microsoft.com/office/drawing/2014/main" id="{E6DE453C-37FB-4B6A-A3B9-62C6E780746A}"/>
              </a:ext>
            </a:extLst>
          </p:cNvPr>
          <p:cNvPicPr>
            <a:picLocks noChangeAspect="1"/>
          </p:cNvPicPr>
          <p:nvPr/>
        </p:nvPicPr>
        <p:blipFill>
          <a:blip r:embed="rId4"/>
          <a:stretch>
            <a:fillRect/>
          </a:stretch>
        </p:blipFill>
        <p:spPr>
          <a:xfrm>
            <a:off x="177800" y="1224681"/>
            <a:ext cx="6350000" cy="4599138"/>
          </a:xfrm>
          <a:prstGeom prst="rect">
            <a:avLst/>
          </a:prstGeom>
        </p:spPr>
      </p:pic>
      <p:pic>
        <p:nvPicPr>
          <p:cNvPr id="4" name="Imagem 5" descr="Gráfico, Gráfico de explosão solar&#10;&#10;Descrição gerada automaticamente">
            <a:extLst>
              <a:ext uri="{FF2B5EF4-FFF2-40B4-BE49-F238E27FC236}">
                <a16:creationId xmlns:a16="http://schemas.microsoft.com/office/drawing/2014/main" id="{E643615A-9DC3-4E98-BE7E-D8C40D0BA810}"/>
              </a:ext>
            </a:extLst>
          </p:cNvPr>
          <p:cNvPicPr>
            <a:picLocks noChangeAspect="1"/>
          </p:cNvPicPr>
          <p:nvPr/>
        </p:nvPicPr>
        <p:blipFill rotWithShape="1">
          <a:blip r:embed="rId5"/>
          <a:srcRect l="9218" t="17612" r="6318" b="1493"/>
          <a:stretch/>
        </p:blipFill>
        <p:spPr>
          <a:xfrm>
            <a:off x="6388100" y="2543061"/>
            <a:ext cx="4284742" cy="3834354"/>
          </a:xfrm>
          <a:prstGeom prst="rect">
            <a:avLst/>
          </a:prstGeom>
        </p:spPr>
      </p:pic>
    </p:spTree>
    <p:extLst>
      <p:ext uri="{BB962C8B-B14F-4D97-AF65-F5344CB8AC3E}">
        <p14:creationId xmlns:p14="http://schemas.microsoft.com/office/powerpoint/2010/main" val="3061982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095A77-27F0-431A-9CF2-82B38EE49F51}"/>
              </a:ext>
            </a:extLst>
          </p:cNvPr>
          <p:cNvSpPr>
            <a:spLocks noGrp="1"/>
          </p:cNvSpPr>
          <p:nvPr>
            <p:ph type="title"/>
          </p:nvPr>
        </p:nvSpPr>
        <p:spPr>
          <a:xfrm>
            <a:off x="43901" y="233571"/>
            <a:ext cx="10785775" cy="529754"/>
          </a:xfrm>
        </p:spPr>
        <p:txBody>
          <a:bodyPr lIns="91440" tIns="45720" rIns="91440" bIns="45720" anchor="t"/>
          <a:lstStyle/>
          <a:p>
            <a:r>
              <a:rPr lang="en-GB"/>
              <a:t>La creciente institucionalización impulsó el crecimiento de 2020</a:t>
            </a:r>
            <a:endParaRPr lang="pt-BR"/>
          </a:p>
        </p:txBody>
      </p:sp>
      <p:pic>
        <p:nvPicPr>
          <p:cNvPr id="5" name="Picture 4" descr="Timeline&#10;&#10;Description automatically generated with low confidence">
            <a:extLst>
              <a:ext uri="{FF2B5EF4-FFF2-40B4-BE49-F238E27FC236}">
                <a16:creationId xmlns:a16="http://schemas.microsoft.com/office/drawing/2014/main" id="{86D27786-9800-45D3-9A19-87E01A771B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7716" y="5334902"/>
            <a:ext cx="1255928" cy="1627701"/>
          </a:xfrm>
          <a:prstGeom prst="rect">
            <a:avLst/>
          </a:prstGeom>
        </p:spPr>
      </p:pic>
      <p:pic>
        <p:nvPicPr>
          <p:cNvPr id="7" name="Picture 6" descr="Chart, bar chart&#10;&#10;Description automatically generated">
            <a:extLst>
              <a:ext uri="{FF2B5EF4-FFF2-40B4-BE49-F238E27FC236}">
                <a16:creationId xmlns:a16="http://schemas.microsoft.com/office/drawing/2014/main" id="{AF7F67C2-8176-4605-8561-F0AE26C61874}"/>
              </a:ext>
            </a:extLst>
          </p:cNvPr>
          <p:cNvPicPr>
            <a:picLocks noChangeAspect="1"/>
          </p:cNvPicPr>
          <p:nvPr/>
        </p:nvPicPr>
        <p:blipFill rotWithShape="1">
          <a:blip r:embed="rId4">
            <a:extLst>
              <a:ext uri="{28A0092B-C50C-407E-A947-70E740481C1C}">
                <a14:useLocalDpi xmlns:a14="http://schemas.microsoft.com/office/drawing/2010/main" val="0"/>
              </a:ext>
            </a:extLst>
          </a:blip>
          <a:srcRect l="1893" t="6404"/>
          <a:stretch/>
        </p:blipFill>
        <p:spPr>
          <a:xfrm>
            <a:off x="973540" y="1106761"/>
            <a:ext cx="8659736" cy="4939081"/>
          </a:xfrm>
          <a:prstGeom prst="rect">
            <a:avLst/>
          </a:prstGeom>
        </p:spPr>
      </p:pic>
      <p:sp>
        <p:nvSpPr>
          <p:cNvPr id="12" name="Left Brace 11">
            <a:extLst>
              <a:ext uri="{FF2B5EF4-FFF2-40B4-BE49-F238E27FC236}">
                <a16:creationId xmlns:a16="http://schemas.microsoft.com/office/drawing/2014/main" id="{D94AC890-E789-40FF-8714-752D3FA6306B}"/>
              </a:ext>
            </a:extLst>
          </p:cNvPr>
          <p:cNvSpPr/>
          <p:nvPr/>
        </p:nvSpPr>
        <p:spPr>
          <a:xfrm>
            <a:off x="327546" y="1144557"/>
            <a:ext cx="582305" cy="2793241"/>
          </a:xfrm>
          <a:prstGeom prst="leftBrace">
            <a:avLst>
              <a:gd name="adj1" fmla="val 98958"/>
              <a:gd name="adj2" fmla="val 50000"/>
            </a:avLst>
          </a:pr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sp>
        <p:nvSpPr>
          <p:cNvPr id="28" name="Left Brace 27">
            <a:extLst>
              <a:ext uri="{FF2B5EF4-FFF2-40B4-BE49-F238E27FC236}">
                <a16:creationId xmlns:a16="http://schemas.microsoft.com/office/drawing/2014/main" id="{CD779583-5CB1-4308-BF57-8458BF0E9B6E}"/>
              </a:ext>
            </a:extLst>
          </p:cNvPr>
          <p:cNvSpPr/>
          <p:nvPr/>
        </p:nvSpPr>
        <p:spPr>
          <a:xfrm rot="10800000">
            <a:off x="9479056" y="1144556"/>
            <a:ext cx="582305" cy="2793241"/>
          </a:xfrm>
          <a:prstGeom prst="leftBrace">
            <a:avLst>
              <a:gd name="adj1" fmla="val 98958"/>
              <a:gd name="adj2" fmla="val 48371"/>
            </a:avLst>
          </a:pr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pic>
        <p:nvPicPr>
          <p:cNvPr id="29" name="Picture 28" descr="Chart&#10;&#10;Description automatically generated">
            <a:extLst>
              <a:ext uri="{FF2B5EF4-FFF2-40B4-BE49-F238E27FC236}">
                <a16:creationId xmlns:a16="http://schemas.microsoft.com/office/drawing/2014/main" id="{DE176AFF-F71F-43F4-8D4E-DAE6D1251EA3}"/>
              </a:ext>
            </a:extLst>
          </p:cNvPr>
          <p:cNvPicPr>
            <a:picLocks noChangeAspect="1"/>
          </p:cNvPicPr>
          <p:nvPr/>
        </p:nvPicPr>
        <p:blipFill rotWithShape="1">
          <a:blip r:embed="rId5">
            <a:extLst>
              <a:ext uri="{28A0092B-C50C-407E-A947-70E740481C1C}">
                <a14:useLocalDpi xmlns:a14="http://schemas.microsoft.com/office/drawing/2010/main" val="0"/>
              </a:ext>
            </a:extLst>
          </a:blip>
          <a:srcRect l="4193" t="7233" r="2234"/>
          <a:stretch/>
        </p:blipFill>
        <p:spPr>
          <a:xfrm>
            <a:off x="880887" y="1402918"/>
            <a:ext cx="9161448" cy="4538291"/>
          </a:xfrm>
          <a:prstGeom prst="rect">
            <a:avLst/>
          </a:prstGeom>
        </p:spPr>
      </p:pic>
      <p:sp>
        <p:nvSpPr>
          <p:cNvPr id="30" name="Title 2">
            <a:extLst>
              <a:ext uri="{FF2B5EF4-FFF2-40B4-BE49-F238E27FC236}">
                <a16:creationId xmlns:a16="http://schemas.microsoft.com/office/drawing/2014/main" id="{814BFBFE-7797-41FE-BC8D-6A33806164E2}"/>
              </a:ext>
            </a:extLst>
          </p:cNvPr>
          <p:cNvSpPr txBox="1">
            <a:spLocks/>
          </p:cNvSpPr>
          <p:nvPr/>
        </p:nvSpPr>
        <p:spPr>
          <a:xfrm>
            <a:off x="2626589" y="915581"/>
            <a:ext cx="10785775" cy="529754"/>
          </a:xfrm>
          <a:prstGeom prst="rect">
            <a:avLst/>
          </a:prstGeom>
        </p:spPr>
        <p:txBody>
          <a:bodyPr lIns="91440" tIns="45720" rIns="91440" bIns="45720" anchor="t"/>
          <a:lstStyle>
            <a:lvl1pPr marL="0" algn="l" defTabSz="914400" rtl="0" eaLnBrk="1" latinLnBrk="0" hangingPunct="1">
              <a:lnSpc>
                <a:spcPct val="90000"/>
              </a:lnSpc>
              <a:spcBef>
                <a:spcPct val="0"/>
              </a:spcBef>
              <a:buNone/>
              <a:defRPr lang="en-US" sz="3200" b="1" kern="1200" dirty="0">
                <a:solidFill>
                  <a:schemeClr val="tx1"/>
                </a:solidFill>
                <a:latin typeface="FrutigerLTStd-Light"/>
                <a:ea typeface="+mn-ea"/>
                <a:cs typeface="+mn-cs"/>
              </a:defRPr>
            </a:lvl1pPr>
          </a:lstStyle>
          <a:p>
            <a:r>
              <a:rPr lang="en-US" b="0"/>
              <a:t>Aunque existen diferencias regionales</a:t>
            </a:r>
            <a:endParaRPr lang="pt-BR"/>
          </a:p>
        </p:txBody>
      </p:sp>
      <p:grpSp>
        <p:nvGrpSpPr>
          <p:cNvPr id="17" name="Group 16">
            <a:extLst>
              <a:ext uri="{FF2B5EF4-FFF2-40B4-BE49-F238E27FC236}">
                <a16:creationId xmlns:a16="http://schemas.microsoft.com/office/drawing/2014/main" id="{B12A1928-85AC-4B33-9E3B-9A64D8C6607A}"/>
              </a:ext>
            </a:extLst>
          </p:cNvPr>
          <p:cNvGrpSpPr/>
          <p:nvPr/>
        </p:nvGrpSpPr>
        <p:grpSpPr>
          <a:xfrm>
            <a:off x="9933167" y="1597591"/>
            <a:ext cx="218335" cy="3582277"/>
            <a:chOff x="10299302" y="1521707"/>
            <a:chExt cx="218335" cy="3582277"/>
          </a:xfrm>
        </p:grpSpPr>
        <p:sp>
          <p:nvSpPr>
            <p:cNvPr id="16" name="Arrow: Striped Right 15">
              <a:extLst>
                <a:ext uri="{FF2B5EF4-FFF2-40B4-BE49-F238E27FC236}">
                  <a16:creationId xmlns:a16="http://schemas.microsoft.com/office/drawing/2014/main" id="{BC68C63A-D5F3-407B-B1C5-A7312A2B8EAA}"/>
                </a:ext>
              </a:extLst>
            </p:cNvPr>
            <p:cNvSpPr/>
            <p:nvPr/>
          </p:nvSpPr>
          <p:spPr>
            <a:xfrm rot="16200000">
              <a:off x="10277107" y="4863454"/>
              <a:ext cx="286603" cy="19445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Striped Right 45">
              <a:extLst>
                <a:ext uri="{FF2B5EF4-FFF2-40B4-BE49-F238E27FC236}">
                  <a16:creationId xmlns:a16="http://schemas.microsoft.com/office/drawing/2014/main" id="{D666FA94-E1E6-4500-99A8-1424A1521CD9}"/>
                </a:ext>
              </a:extLst>
            </p:cNvPr>
            <p:cNvSpPr/>
            <p:nvPr/>
          </p:nvSpPr>
          <p:spPr>
            <a:xfrm rot="16200000">
              <a:off x="10253229" y="4296950"/>
              <a:ext cx="286603" cy="19445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Arrow: Striped Right 46">
              <a:extLst>
                <a:ext uri="{FF2B5EF4-FFF2-40B4-BE49-F238E27FC236}">
                  <a16:creationId xmlns:a16="http://schemas.microsoft.com/office/drawing/2014/main" id="{FA1E63E3-4829-4E26-855C-D52B02AA160D}"/>
                </a:ext>
              </a:extLst>
            </p:cNvPr>
            <p:cNvSpPr/>
            <p:nvPr/>
          </p:nvSpPr>
          <p:spPr>
            <a:xfrm rot="16200000">
              <a:off x="10253229" y="3723269"/>
              <a:ext cx="286603" cy="19445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Arrow: Striped Right 47">
              <a:extLst>
                <a:ext uri="{FF2B5EF4-FFF2-40B4-BE49-F238E27FC236}">
                  <a16:creationId xmlns:a16="http://schemas.microsoft.com/office/drawing/2014/main" id="{B14284AE-D328-4858-BB91-F906F9867273}"/>
                </a:ext>
              </a:extLst>
            </p:cNvPr>
            <p:cNvSpPr/>
            <p:nvPr/>
          </p:nvSpPr>
          <p:spPr>
            <a:xfrm rot="16200000">
              <a:off x="10273927" y="2104996"/>
              <a:ext cx="286603" cy="19445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Arrow: Striped Right 48">
              <a:extLst>
                <a:ext uri="{FF2B5EF4-FFF2-40B4-BE49-F238E27FC236}">
                  <a16:creationId xmlns:a16="http://schemas.microsoft.com/office/drawing/2014/main" id="{1B1EF8B9-F431-4A9E-A054-6E2846588054}"/>
                </a:ext>
              </a:extLst>
            </p:cNvPr>
            <p:cNvSpPr/>
            <p:nvPr/>
          </p:nvSpPr>
          <p:spPr>
            <a:xfrm rot="5400000">
              <a:off x="10266222" y="1567780"/>
              <a:ext cx="286603" cy="19445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Arrow: Striped Right 49">
              <a:extLst>
                <a:ext uri="{FF2B5EF4-FFF2-40B4-BE49-F238E27FC236}">
                  <a16:creationId xmlns:a16="http://schemas.microsoft.com/office/drawing/2014/main" id="{49FADA99-BE32-4990-9EEE-442E6BADF44A}"/>
                </a:ext>
              </a:extLst>
            </p:cNvPr>
            <p:cNvSpPr/>
            <p:nvPr/>
          </p:nvSpPr>
          <p:spPr>
            <a:xfrm rot="5400000">
              <a:off x="10273928" y="2653672"/>
              <a:ext cx="286603" cy="19445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rrow: Striped Right 50">
              <a:extLst>
                <a:ext uri="{FF2B5EF4-FFF2-40B4-BE49-F238E27FC236}">
                  <a16:creationId xmlns:a16="http://schemas.microsoft.com/office/drawing/2014/main" id="{B7A75E93-4939-4B10-8A2D-C4A8EAAF03C8}"/>
                </a:ext>
              </a:extLst>
            </p:cNvPr>
            <p:cNvSpPr/>
            <p:nvPr/>
          </p:nvSpPr>
          <p:spPr>
            <a:xfrm rot="16200000">
              <a:off x="10273927" y="3149588"/>
              <a:ext cx="286603" cy="19445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88985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subTnLst>
                                    <p:set>
                                      <p:cBhvr override="childStyle">
                                        <p:cTn dur="1" fill="hold" display="0" masterRel="nextClick" afterEffect="1"/>
                                        <p:tgtEl>
                                          <p:spTgt spid="29"/>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subTnLst>
                                    <p:set>
                                      <p:cBhvr override="childStyle">
                                        <p:cTn dur="1" fill="hold" display="0" masterRel="nextClick" afterEffect="1"/>
                                        <p:tgtEl>
                                          <p:spTgt spid="30"/>
                                        </p:tgtEl>
                                        <p:attrNameLst>
                                          <p:attrName>style.visibility</p:attrName>
                                        </p:attrNameLst>
                                      </p:cBhvr>
                                      <p:to>
                                        <p:strVal val="hidden"/>
                                      </p:to>
                                    </p:set>
                                  </p:sub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8" grpId="0" animBg="1"/>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095A77-27F0-431A-9CF2-82B38EE49F51}"/>
              </a:ext>
            </a:extLst>
          </p:cNvPr>
          <p:cNvSpPr>
            <a:spLocks noGrp="1"/>
          </p:cNvSpPr>
          <p:nvPr>
            <p:ph type="title"/>
          </p:nvPr>
        </p:nvSpPr>
        <p:spPr>
          <a:xfrm>
            <a:off x="107401" y="93871"/>
            <a:ext cx="10785775" cy="529754"/>
          </a:xfrm>
        </p:spPr>
        <p:txBody>
          <a:bodyPr lIns="91440" tIns="45720" rIns="91440" bIns="45720" anchor="t"/>
          <a:lstStyle/>
          <a:p>
            <a:r>
              <a:rPr lang="en-GB"/>
              <a:t>H1 COVID-19 Efectos en el mercado de FinTech Global y en ALC</a:t>
            </a:r>
            <a:endParaRPr lang="pt-BR"/>
          </a:p>
        </p:txBody>
      </p:sp>
      <p:pic>
        <p:nvPicPr>
          <p:cNvPr id="5" name="Picture 4" descr="Timeline&#10;&#10;Description automatically generated with low confidence">
            <a:extLst>
              <a:ext uri="{FF2B5EF4-FFF2-40B4-BE49-F238E27FC236}">
                <a16:creationId xmlns:a16="http://schemas.microsoft.com/office/drawing/2014/main" id="{86D27786-9800-45D3-9A19-87E01A771B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7716" y="5334902"/>
            <a:ext cx="1255928" cy="1627701"/>
          </a:xfrm>
          <a:prstGeom prst="rect">
            <a:avLst/>
          </a:prstGeom>
        </p:spPr>
      </p:pic>
      <p:pic>
        <p:nvPicPr>
          <p:cNvPr id="2" name="Imagem 3" descr="Gráfico, Gráfico de barras&#10;&#10;Descrição gerada automaticamente">
            <a:extLst>
              <a:ext uri="{FF2B5EF4-FFF2-40B4-BE49-F238E27FC236}">
                <a16:creationId xmlns:a16="http://schemas.microsoft.com/office/drawing/2014/main" id="{A010A718-B740-4BF6-B4C6-71278F199B0E}"/>
              </a:ext>
            </a:extLst>
          </p:cNvPr>
          <p:cNvPicPr>
            <a:picLocks noChangeAspect="1"/>
          </p:cNvPicPr>
          <p:nvPr/>
        </p:nvPicPr>
        <p:blipFill>
          <a:blip r:embed="rId4"/>
          <a:stretch>
            <a:fillRect/>
          </a:stretch>
        </p:blipFill>
        <p:spPr>
          <a:xfrm>
            <a:off x="228600" y="986692"/>
            <a:ext cx="8737600" cy="2916115"/>
          </a:xfrm>
          <a:prstGeom prst="rect">
            <a:avLst/>
          </a:prstGeom>
        </p:spPr>
      </p:pic>
      <p:pic>
        <p:nvPicPr>
          <p:cNvPr id="4" name="Imagem 5" descr="Gráfico, Gráfico de barras&#10;&#10;Descrição gerada automaticamente">
            <a:extLst>
              <a:ext uri="{FF2B5EF4-FFF2-40B4-BE49-F238E27FC236}">
                <a16:creationId xmlns:a16="http://schemas.microsoft.com/office/drawing/2014/main" id="{C12E641A-B28B-4D73-8E57-3865CFF66E9D}"/>
              </a:ext>
            </a:extLst>
          </p:cNvPr>
          <p:cNvPicPr>
            <a:picLocks noChangeAspect="1"/>
          </p:cNvPicPr>
          <p:nvPr/>
        </p:nvPicPr>
        <p:blipFill>
          <a:blip r:embed="rId5"/>
          <a:stretch>
            <a:fillRect/>
          </a:stretch>
        </p:blipFill>
        <p:spPr>
          <a:xfrm>
            <a:off x="38100" y="3898434"/>
            <a:ext cx="8864600" cy="2553633"/>
          </a:xfrm>
          <a:prstGeom prst="rect">
            <a:avLst/>
          </a:prstGeom>
        </p:spPr>
      </p:pic>
      <p:sp>
        <p:nvSpPr>
          <p:cNvPr id="10" name="CaixaDeTexto 9">
            <a:extLst>
              <a:ext uri="{FF2B5EF4-FFF2-40B4-BE49-F238E27FC236}">
                <a16:creationId xmlns:a16="http://schemas.microsoft.com/office/drawing/2014/main" id="{41E97494-C19F-4F9F-A156-3073863297FC}"/>
              </a:ext>
            </a:extLst>
          </p:cNvPr>
          <p:cNvSpPr txBox="1"/>
          <p:nvPr/>
        </p:nvSpPr>
        <p:spPr>
          <a:xfrm>
            <a:off x="8724900" y="990600"/>
            <a:ext cx="1981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pt-BR" b="1"/>
              <a:t>Global</a:t>
            </a:r>
          </a:p>
        </p:txBody>
      </p:sp>
      <p:sp>
        <p:nvSpPr>
          <p:cNvPr id="11" name="CaixaDeTexto 10">
            <a:extLst>
              <a:ext uri="{FF2B5EF4-FFF2-40B4-BE49-F238E27FC236}">
                <a16:creationId xmlns:a16="http://schemas.microsoft.com/office/drawing/2014/main" id="{429461FC-E681-466C-B0D8-69E53D72EDC6}"/>
              </a:ext>
            </a:extLst>
          </p:cNvPr>
          <p:cNvSpPr txBox="1"/>
          <p:nvPr/>
        </p:nvSpPr>
        <p:spPr>
          <a:xfrm>
            <a:off x="8651875" y="411797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pt-BR" b="1"/>
              <a:t>ALC</a:t>
            </a:r>
          </a:p>
        </p:txBody>
      </p:sp>
    </p:spTree>
    <p:extLst>
      <p:ext uri="{BB962C8B-B14F-4D97-AF65-F5344CB8AC3E}">
        <p14:creationId xmlns:p14="http://schemas.microsoft.com/office/powerpoint/2010/main" val="427379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095A77-27F0-431A-9CF2-82B38EE49F51}"/>
              </a:ext>
            </a:extLst>
          </p:cNvPr>
          <p:cNvSpPr>
            <a:spLocks noGrp="1"/>
          </p:cNvSpPr>
          <p:nvPr>
            <p:ph type="title"/>
          </p:nvPr>
        </p:nvSpPr>
        <p:spPr>
          <a:xfrm>
            <a:off x="43901" y="233571"/>
            <a:ext cx="10785775" cy="529754"/>
          </a:xfrm>
        </p:spPr>
        <p:txBody>
          <a:bodyPr lIns="91440" tIns="45720" rIns="91440" bIns="45720" anchor="t"/>
          <a:lstStyle/>
          <a:p>
            <a:r>
              <a:rPr lang="en-GB"/>
              <a:t>Respuestas Reglamentarias e Iniciativas de Innovación, 5 principales usos y necesidades en ALC</a:t>
            </a:r>
            <a:endParaRPr lang="pt-BR"/>
          </a:p>
        </p:txBody>
      </p:sp>
      <p:pic>
        <p:nvPicPr>
          <p:cNvPr id="5" name="Picture 4" descr="Timeline&#10;&#10;Description automatically generated with low confidence">
            <a:extLst>
              <a:ext uri="{FF2B5EF4-FFF2-40B4-BE49-F238E27FC236}">
                <a16:creationId xmlns:a16="http://schemas.microsoft.com/office/drawing/2014/main" id="{86D27786-9800-45D3-9A19-87E01A771B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7716" y="5334902"/>
            <a:ext cx="1255928" cy="1627701"/>
          </a:xfrm>
          <a:prstGeom prst="rect">
            <a:avLst/>
          </a:prstGeom>
        </p:spPr>
      </p:pic>
      <p:pic>
        <p:nvPicPr>
          <p:cNvPr id="2" name="Imagem 3" descr="Gráfico, Gráfico de barras&#10;&#10;Descrição gerada automaticamente">
            <a:extLst>
              <a:ext uri="{FF2B5EF4-FFF2-40B4-BE49-F238E27FC236}">
                <a16:creationId xmlns:a16="http://schemas.microsoft.com/office/drawing/2014/main" id="{517459D8-EE51-46D4-ADE8-6D30BE5C893B}"/>
              </a:ext>
            </a:extLst>
          </p:cNvPr>
          <p:cNvPicPr>
            <a:picLocks noChangeAspect="1"/>
          </p:cNvPicPr>
          <p:nvPr/>
        </p:nvPicPr>
        <p:blipFill>
          <a:blip r:embed="rId4"/>
          <a:stretch>
            <a:fillRect/>
          </a:stretch>
        </p:blipFill>
        <p:spPr>
          <a:xfrm>
            <a:off x="520700" y="2136006"/>
            <a:ext cx="9842500" cy="2357389"/>
          </a:xfrm>
          <a:prstGeom prst="rect">
            <a:avLst/>
          </a:prstGeom>
        </p:spPr>
      </p:pic>
    </p:spTree>
    <p:extLst>
      <p:ext uri="{BB962C8B-B14F-4D97-AF65-F5344CB8AC3E}">
        <p14:creationId xmlns:p14="http://schemas.microsoft.com/office/powerpoint/2010/main" val="4225652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095A77-27F0-431A-9CF2-82B38EE49F51}"/>
              </a:ext>
            </a:extLst>
          </p:cNvPr>
          <p:cNvSpPr>
            <a:spLocks noGrp="1"/>
          </p:cNvSpPr>
          <p:nvPr>
            <p:ph type="title"/>
          </p:nvPr>
        </p:nvSpPr>
        <p:spPr>
          <a:xfrm>
            <a:off x="43901" y="163233"/>
            <a:ext cx="10785775" cy="529754"/>
          </a:xfrm>
        </p:spPr>
        <p:txBody>
          <a:bodyPr lIns="91440" tIns="45720" rIns="91440" bIns="45720" anchor="t"/>
          <a:lstStyle/>
          <a:p>
            <a:r>
              <a:rPr lang="en-GB"/>
              <a:t>El "cambio de normativa" se considera el mayor riesgo potencial para el sector, aunque la mayoría de las empresas perciben la normativa de forma positiva</a:t>
            </a:r>
            <a:endParaRPr lang="pt-BR"/>
          </a:p>
        </p:txBody>
      </p:sp>
      <p:pic>
        <p:nvPicPr>
          <p:cNvPr id="5" name="Picture 4" descr="Timeline&#10;&#10;Description automatically generated with low confidence">
            <a:extLst>
              <a:ext uri="{FF2B5EF4-FFF2-40B4-BE49-F238E27FC236}">
                <a16:creationId xmlns:a16="http://schemas.microsoft.com/office/drawing/2014/main" id="{86D27786-9800-45D3-9A19-87E01A771B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7716" y="5334902"/>
            <a:ext cx="1255928" cy="1627701"/>
          </a:xfrm>
          <a:prstGeom prst="rect">
            <a:avLst/>
          </a:prstGeom>
        </p:spPr>
      </p:pic>
      <p:pic>
        <p:nvPicPr>
          <p:cNvPr id="8" name="Picture 7">
            <a:extLst>
              <a:ext uri="{FF2B5EF4-FFF2-40B4-BE49-F238E27FC236}">
                <a16:creationId xmlns:a16="http://schemas.microsoft.com/office/drawing/2014/main" id="{E1E5A97D-A477-462E-8E86-64C0B3E47CA7}"/>
              </a:ext>
            </a:extLst>
          </p:cNvPr>
          <p:cNvPicPr>
            <a:picLocks noChangeAspect="1"/>
          </p:cNvPicPr>
          <p:nvPr/>
        </p:nvPicPr>
        <p:blipFill>
          <a:blip r:embed="rId4"/>
          <a:stretch>
            <a:fillRect/>
          </a:stretch>
        </p:blipFill>
        <p:spPr>
          <a:xfrm>
            <a:off x="192599" y="1475558"/>
            <a:ext cx="5312675" cy="2459741"/>
          </a:xfrm>
          <a:prstGeom prst="rect">
            <a:avLst/>
          </a:prstGeom>
        </p:spPr>
      </p:pic>
      <p:pic>
        <p:nvPicPr>
          <p:cNvPr id="11" name="Picture 10">
            <a:extLst>
              <a:ext uri="{FF2B5EF4-FFF2-40B4-BE49-F238E27FC236}">
                <a16:creationId xmlns:a16="http://schemas.microsoft.com/office/drawing/2014/main" id="{3897BA94-4A94-488E-85BB-6A959B428F0C}"/>
              </a:ext>
            </a:extLst>
          </p:cNvPr>
          <p:cNvPicPr>
            <a:picLocks noChangeAspect="1"/>
          </p:cNvPicPr>
          <p:nvPr/>
        </p:nvPicPr>
        <p:blipFill>
          <a:blip r:embed="rId5"/>
          <a:stretch>
            <a:fillRect/>
          </a:stretch>
        </p:blipFill>
        <p:spPr>
          <a:xfrm>
            <a:off x="3154566" y="3998664"/>
            <a:ext cx="5290219" cy="943546"/>
          </a:xfrm>
          <a:prstGeom prst="rect">
            <a:avLst/>
          </a:prstGeom>
        </p:spPr>
      </p:pic>
      <p:pic>
        <p:nvPicPr>
          <p:cNvPr id="22" name="Picture 21">
            <a:extLst>
              <a:ext uri="{FF2B5EF4-FFF2-40B4-BE49-F238E27FC236}">
                <a16:creationId xmlns:a16="http://schemas.microsoft.com/office/drawing/2014/main" id="{B4C26DC8-19BD-4E3D-B30E-3C7A94628B9E}"/>
              </a:ext>
            </a:extLst>
          </p:cNvPr>
          <p:cNvPicPr>
            <a:picLocks noChangeAspect="1"/>
          </p:cNvPicPr>
          <p:nvPr/>
        </p:nvPicPr>
        <p:blipFill>
          <a:blip r:embed="rId6"/>
          <a:stretch>
            <a:fillRect/>
          </a:stretch>
        </p:blipFill>
        <p:spPr>
          <a:xfrm>
            <a:off x="5562433" y="1515182"/>
            <a:ext cx="5273051" cy="2420117"/>
          </a:xfrm>
          <a:prstGeom prst="rect">
            <a:avLst/>
          </a:prstGeom>
        </p:spPr>
      </p:pic>
      <p:pic>
        <p:nvPicPr>
          <p:cNvPr id="12" name="Picture 11">
            <a:extLst>
              <a:ext uri="{FF2B5EF4-FFF2-40B4-BE49-F238E27FC236}">
                <a16:creationId xmlns:a16="http://schemas.microsoft.com/office/drawing/2014/main" id="{37E7BAF3-07D5-4E80-AAE6-2D056798C854}"/>
              </a:ext>
            </a:extLst>
          </p:cNvPr>
          <p:cNvPicPr>
            <a:picLocks noChangeAspect="1"/>
          </p:cNvPicPr>
          <p:nvPr/>
        </p:nvPicPr>
        <p:blipFill>
          <a:blip r:embed="rId7"/>
          <a:stretch>
            <a:fillRect/>
          </a:stretch>
        </p:blipFill>
        <p:spPr>
          <a:xfrm>
            <a:off x="2076462" y="5153368"/>
            <a:ext cx="7589898" cy="1704632"/>
          </a:xfrm>
          <a:prstGeom prst="rect">
            <a:avLst/>
          </a:prstGeom>
        </p:spPr>
      </p:pic>
      <p:sp>
        <p:nvSpPr>
          <p:cNvPr id="2" name="Rectangle 1">
            <a:extLst>
              <a:ext uri="{FF2B5EF4-FFF2-40B4-BE49-F238E27FC236}">
                <a16:creationId xmlns:a16="http://schemas.microsoft.com/office/drawing/2014/main" id="{77DA1D4A-C5D8-4815-96F3-DE1074888A2C}"/>
              </a:ext>
            </a:extLst>
          </p:cNvPr>
          <p:cNvSpPr/>
          <p:nvPr/>
        </p:nvSpPr>
        <p:spPr>
          <a:xfrm>
            <a:off x="786292" y="5209686"/>
            <a:ext cx="1238416" cy="923330"/>
          </a:xfrm>
          <a:prstGeom prst="rect">
            <a:avLst/>
          </a:prstGeom>
          <a:noFill/>
        </p:spPr>
        <p:txBody>
          <a:bodyPr wrap="none" lIns="91440" tIns="45720" rIns="91440" bIns="45720" anchor="t">
            <a:spAutoFit/>
          </a:bodyPr>
          <a:lstStyle/>
          <a:p>
            <a:pPr algn="ctr"/>
            <a:r>
              <a:rPr lang="en-GB" sz="5400">
                <a:ln w="0"/>
                <a:effectLst>
                  <a:outerShdw blurRad="38100" dist="19050" dir="2700000" algn="tl" rotWithShape="0">
                    <a:schemeClr val="dk1">
                      <a:alpha val="40000"/>
                    </a:schemeClr>
                  </a:outerShdw>
                </a:effectLst>
              </a:rPr>
              <a:t>ALC</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756430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095A77-27F0-431A-9CF2-82B38EE49F51}"/>
              </a:ext>
            </a:extLst>
          </p:cNvPr>
          <p:cNvSpPr>
            <a:spLocks noGrp="1"/>
          </p:cNvSpPr>
          <p:nvPr>
            <p:ph type="title"/>
          </p:nvPr>
        </p:nvSpPr>
        <p:spPr>
          <a:xfrm>
            <a:off x="43901" y="163233"/>
            <a:ext cx="10785775" cy="529754"/>
          </a:xfrm>
        </p:spPr>
        <p:txBody>
          <a:bodyPr lIns="91440" tIns="45720" rIns="91440" bIns="45720" anchor="t"/>
          <a:lstStyle/>
          <a:p>
            <a:r>
              <a:rPr lang="en-GB"/>
              <a:t>El "cambio de normativa" se considera el mayor riesgo potencial para el sector, aunque la mayoría de las empresas perciben la normativa de forma positiva</a:t>
            </a:r>
            <a:endParaRPr lang="pt-BR"/>
          </a:p>
        </p:txBody>
      </p:sp>
      <p:pic>
        <p:nvPicPr>
          <p:cNvPr id="5" name="Picture 4" descr="Timeline&#10;&#10;Description automatically generated with low confidence">
            <a:extLst>
              <a:ext uri="{FF2B5EF4-FFF2-40B4-BE49-F238E27FC236}">
                <a16:creationId xmlns:a16="http://schemas.microsoft.com/office/drawing/2014/main" id="{86D27786-9800-45D3-9A19-87E01A771B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7716" y="5334902"/>
            <a:ext cx="1255928" cy="1627701"/>
          </a:xfrm>
          <a:prstGeom prst="rect">
            <a:avLst/>
          </a:prstGeom>
        </p:spPr>
      </p:pic>
      <p:pic>
        <p:nvPicPr>
          <p:cNvPr id="8" name="Picture 7">
            <a:extLst>
              <a:ext uri="{FF2B5EF4-FFF2-40B4-BE49-F238E27FC236}">
                <a16:creationId xmlns:a16="http://schemas.microsoft.com/office/drawing/2014/main" id="{E1E5A97D-A477-462E-8E86-64C0B3E47CA7}"/>
              </a:ext>
            </a:extLst>
          </p:cNvPr>
          <p:cNvPicPr>
            <a:picLocks noChangeAspect="1"/>
          </p:cNvPicPr>
          <p:nvPr/>
        </p:nvPicPr>
        <p:blipFill>
          <a:blip r:embed="rId4"/>
          <a:stretch>
            <a:fillRect/>
          </a:stretch>
        </p:blipFill>
        <p:spPr>
          <a:xfrm>
            <a:off x="192599" y="1475558"/>
            <a:ext cx="5312675" cy="2459741"/>
          </a:xfrm>
          <a:prstGeom prst="rect">
            <a:avLst/>
          </a:prstGeom>
        </p:spPr>
      </p:pic>
      <p:pic>
        <p:nvPicPr>
          <p:cNvPr id="11" name="Picture 10">
            <a:extLst>
              <a:ext uri="{FF2B5EF4-FFF2-40B4-BE49-F238E27FC236}">
                <a16:creationId xmlns:a16="http://schemas.microsoft.com/office/drawing/2014/main" id="{3897BA94-4A94-488E-85BB-6A959B428F0C}"/>
              </a:ext>
            </a:extLst>
          </p:cNvPr>
          <p:cNvPicPr>
            <a:picLocks noChangeAspect="1"/>
          </p:cNvPicPr>
          <p:nvPr/>
        </p:nvPicPr>
        <p:blipFill>
          <a:blip r:embed="rId5"/>
          <a:stretch>
            <a:fillRect/>
          </a:stretch>
        </p:blipFill>
        <p:spPr>
          <a:xfrm>
            <a:off x="3154566" y="3998664"/>
            <a:ext cx="5290219" cy="943546"/>
          </a:xfrm>
          <a:prstGeom prst="rect">
            <a:avLst/>
          </a:prstGeom>
        </p:spPr>
      </p:pic>
      <p:pic>
        <p:nvPicPr>
          <p:cNvPr id="22" name="Picture 21">
            <a:extLst>
              <a:ext uri="{FF2B5EF4-FFF2-40B4-BE49-F238E27FC236}">
                <a16:creationId xmlns:a16="http://schemas.microsoft.com/office/drawing/2014/main" id="{B4C26DC8-19BD-4E3D-B30E-3C7A94628B9E}"/>
              </a:ext>
            </a:extLst>
          </p:cNvPr>
          <p:cNvPicPr>
            <a:picLocks noChangeAspect="1"/>
          </p:cNvPicPr>
          <p:nvPr/>
        </p:nvPicPr>
        <p:blipFill>
          <a:blip r:embed="rId6"/>
          <a:stretch>
            <a:fillRect/>
          </a:stretch>
        </p:blipFill>
        <p:spPr>
          <a:xfrm>
            <a:off x="5562433" y="1515182"/>
            <a:ext cx="5273051" cy="2420117"/>
          </a:xfrm>
          <a:prstGeom prst="rect">
            <a:avLst/>
          </a:prstGeom>
        </p:spPr>
      </p:pic>
      <p:pic>
        <p:nvPicPr>
          <p:cNvPr id="12" name="Picture 11">
            <a:extLst>
              <a:ext uri="{FF2B5EF4-FFF2-40B4-BE49-F238E27FC236}">
                <a16:creationId xmlns:a16="http://schemas.microsoft.com/office/drawing/2014/main" id="{7E74D62B-A9E7-4EB3-B231-E67AFD1CAAC3}"/>
              </a:ext>
            </a:extLst>
          </p:cNvPr>
          <p:cNvPicPr>
            <a:picLocks noChangeAspect="1"/>
          </p:cNvPicPr>
          <p:nvPr/>
        </p:nvPicPr>
        <p:blipFill>
          <a:blip r:embed="rId7"/>
          <a:stretch>
            <a:fillRect/>
          </a:stretch>
        </p:blipFill>
        <p:spPr>
          <a:xfrm>
            <a:off x="1852612" y="5019675"/>
            <a:ext cx="8486775" cy="1838325"/>
          </a:xfrm>
          <a:prstGeom prst="rect">
            <a:avLst/>
          </a:prstGeom>
        </p:spPr>
      </p:pic>
    </p:spTree>
    <p:extLst>
      <p:ext uri="{BB962C8B-B14F-4D97-AF65-F5344CB8AC3E}">
        <p14:creationId xmlns:p14="http://schemas.microsoft.com/office/powerpoint/2010/main" val="2681481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979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095A77-27F0-431A-9CF2-82B38EE49F51}"/>
              </a:ext>
            </a:extLst>
          </p:cNvPr>
          <p:cNvSpPr>
            <a:spLocks noGrp="1"/>
          </p:cNvSpPr>
          <p:nvPr>
            <p:ph type="title"/>
          </p:nvPr>
        </p:nvSpPr>
        <p:spPr>
          <a:xfrm>
            <a:off x="43902" y="233571"/>
            <a:ext cx="9264192" cy="492444"/>
          </a:xfrm>
        </p:spPr>
        <p:txBody>
          <a:bodyPr/>
          <a:lstStyle/>
          <a:p>
            <a:r>
              <a:rPr lang="es-ES" dirty="0"/>
              <a:t>Justificación y Metodología del Estudio</a:t>
            </a:r>
            <a:endParaRPr lang="en-US" dirty="0"/>
          </a:p>
        </p:txBody>
      </p:sp>
      <p:pic>
        <p:nvPicPr>
          <p:cNvPr id="5" name="Picture 4" descr="Timeline&#10;&#10;Description automatically generated with low confidence">
            <a:extLst>
              <a:ext uri="{FF2B5EF4-FFF2-40B4-BE49-F238E27FC236}">
                <a16:creationId xmlns:a16="http://schemas.microsoft.com/office/drawing/2014/main" id="{86D27786-9800-45D3-9A19-87E01A771B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7716" y="5334902"/>
            <a:ext cx="1255928" cy="1627701"/>
          </a:xfrm>
          <a:prstGeom prst="rect">
            <a:avLst/>
          </a:prstGeom>
        </p:spPr>
      </p:pic>
      <p:pic>
        <p:nvPicPr>
          <p:cNvPr id="4" name="Picture 3" descr="Shape&#10;&#10;Description automatically generated with low confidence">
            <a:extLst>
              <a:ext uri="{FF2B5EF4-FFF2-40B4-BE49-F238E27FC236}">
                <a16:creationId xmlns:a16="http://schemas.microsoft.com/office/drawing/2014/main" id="{300AD55A-D7DF-44E0-BA5B-ADDED8B697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14131" y="1668787"/>
            <a:ext cx="619839" cy="708175"/>
          </a:xfrm>
          <a:prstGeom prst="rect">
            <a:avLst/>
          </a:prstGeom>
        </p:spPr>
      </p:pic>
      <p:pic>
        <p:nvPicPr>
          <p:cNvPr id="8" name="Picture 7" descr="Table&#10;&#10;Description automatically generated">
            <a:extLst>
              <a:ext uri="{FF2B5EF4-FFF2-40B4-BE49-F238E27FC236}">
                <a16:creationId xmlns:a16="http://schemas.microsoft.com/office/drawing/2014/main" id="{69501037-5D0D-4581-BB26-387A67F4B16E}"/>
              </a:ext>
            </a:extLst>
          </p:cNvPr>
          <p:cNvPicPr>
            <a:picLocks noChangeAspect="1"/>
          </p:cNvPicPr>
          <p:nvPr/>
        </p:nvPicPr>
        <p:blipFill rotWithShape="1">
          <a:blip r:embed="rId5">
            <a:extLst>
              <a:ext uri="{28A0092B-C50C-407E-A947-70E740481C1C}">
                <a14:useLocalDpi xmlns:a14="http://schemas.microsoft.com/office/drawing/2010/main" val="0"/>
              </a:ext>
            </a:extLst>
          </a:blip>
          <a:srcRect t="9529" r="28231"/>
          <a:stretch/>
        </p:blipFill>
        <p:spPr>
          <a:xfrm>
            <a:off x="43902" y="2579294"/>
            <a:ext cx="6134583" cy="3039197"/>
          </a:xfrm>
          <a:prstGeom prst="rect">
            <a:avLst/>
          </a:prstGeom>
        </p:spPr>
      </p:pic>
      <p:sp>
        <p:nvSpPr>
          <p:cNvPr id="15" name="TextBox 14">
            <a:extLst>
              <a:ext uri="{FF2B5EF4-FFF2-40B4-BE49-F238E27FC236}">
                <a16:creationId xmlns:a16="http://schemas.microsoft.com/office/drawing/2014/main" id="{AEC39E3B-5342-464E-8CFC-8A507B421567}"/>
              </a:ext>
            </a:extLst>
          </p:cNvPr>
          <p:cNvSpPr txBox="1"/>
          <p:nvPr/>
        </p:nvSpPr>
        <p:spPr>
          <a:xfrm>
            <a:off x="833970" y="1800875"/>
            <a:ext cx="7778187" cy="646331"/>
          </a:xfrm>
          <a:prstGeom prst="rect">
            <a:avLst/>
          </a:prstGeom>
          <a:noFill/>
        </p:spPr>
        <p:txBody>
          <a:bodyPr wrap="square" rtlCol="0">
            <a:spAutoFit/>
          </a:bodyPr>
          <a:lstStyle/>
          <a:p>
            <a:r>
              <a:rPr lang="en-GB" dirty="0"/>
              <a:t>2019: 821 Respondents, 1801 Firm-level observations</a:t>
            </a:r>
          </a:p>
          <a:p>
            <a:r>
              <a:rPr lang="en-GB" dirty="0"/>
              <a:t>2020: 703 Respondents, 1660 Firm-level observations</a:t>
            </a:r>
            <a:endParaRPr lang="en-US" dirty="0"/>
          </a:p>
        </p:txBody>
      </p:sp>
      <p:graphicFrame>
        <p:nvGraphicFramePr>
          <p:cNvPr id="27" name="Table 27">
            <a:extLst>
              <a:ext uri="{FF2B5EF4-FFF2-40B4-BE49-F238E27FC236}">
                <a16:creationId xmlns:a16="http://schemas.microsoft.com/office/drawing/2014/main" id="{6DC1508C-B3B7-4BB4-BED0-CFE3AD2FA13D}"/>
              </a:ext>
            </a:extLst>
          </p:cNvPr>
          <p:cNvGraphicFramePr>
            <a:graphicFrameLocks noGrp="1"/>
          </p:cNvGraphicFramePr>
          <p:nvPr>
            <p:extLst>
              <p:ext uri="{D42A27DB-BD31-4B8C-83A1-F6EECF244321}">
                <p14:modId xmlns:p14="http://schemas.microsoft.com/office/powerpoint/2010/main" val="1374878099"/>
              </p:ext>
            </p:extLst>
          </p:nvPr>
        </p:nvGraphicFramePr>
        <p:xfrm>
          <a:off x="6178485" y="3637389"/>
          <a:ext cx="4712531" cy="2987040"/>
        </p:xfrm>
        <a:graphic>
          <a:graphicData uri="http://schemas.openxmlformats.org/drawingml/2006/table">
            <a:tbl>
              <a:tblPr firstRow="1" bandRow="1">
                <a:tableStyleId>{5C22544A-7EE6-4342-B048-85BDC9FD1C3A}</a:tableStyleId>
              </a:tblPr>
              <a:tblGrid>
                <a:gridCol w="1253836">
                  <a:extLst>
                    <a:ext uri="{9D8B030D-6E8A-4147-A177-3AD203B41FA5}">
                      <a16:colId xmlns:a16="http://schemas.microsoft.com/office/drawing/2014/main" val="964176547"/>
                    </a:ext>
                  </a:extLst>
                </a:gridCol>
                <a:gridCol w="3458695">
                  <a:extLst>
                    <a:ext uri="{9D8B030D-6E8A-4147-A177-3AD203B41FA5}">
                      <a16:colId xmlns:a16="http://schemas.microsoft.com/office/drawing/2014/main" val="829781738"/>
                    </a:ext>
                  </a:extLst>
                </a:gridCol>
              </a:tblGrid>
              <a:tr h="292129">
                <a:tc>
                  <a:txBody>
                    <a:bodyPr/>
                    <a:lstStyle/>
                    <a:p>
                      <a:pPr algn="ctr"/>
                      <a:r>
                        <a:rPr lang="en-GB" dirty="0"/>
                        <a:t>Category</a:t>
                      </a:r>
                      <a:endParaRPr lang="en-US" dirty="0"/>
                    </a:p>
                  </a:txBody>
                  <a:tcPr/>
                </a:tc>
                <a:tc>
                  <a:txBody>
                    <a:bodyPr/>
                    <a:lstStyle/>
                    <a:p>
                      <a:pPr algn="ctr"/>
                      <a:r>
                        <a:rPr lang="en-GB" dirty="0"/>
                        <a:t>Model</a:t>
                      </a:r>
                      <a:endParaRPr lang="en-US" dirty="0"/>
                    </a:p>
                  </a:txBody>
                  <a:tcPr/>
                </a:tc>
                <a:extLst>
                  <a:ext uri="{0D108BD9-81ED-4DB2-BD59-A6C34878D82A}">
                    <a16:rowId xmlns:a16="http://schemas.microsoft.com/office/drawing/2014/main" val="2230951021"/>
                  </a:ext>
                </a:extLst>
              </a:tr>
              <a:tr h="899784">
                <a:tc>
                  <a:txBody>
                    <a:bodyPr/>
                    <a:lstStyle/>
                    <a:p>
                      <a:pPr algn="ctr"/>
                      <a:r>
                        <a:rPr lang="en-GB" b="1" dirty="0"/>
                        <a:t>Debt</a:t>
                      </a:r>
                      <a:endParaRPr lang="en-US" b="1" dirty="0"/>
                    </a:p>
                  </a:txBody>
                  <a:tcPr/>
                </a:tc>
                <a:tc>
                  <a:txBody>
                    <a:bodyPr/>
                    <a:lstStyle/>
                    <a:p>
                      <a:pPr algn="ctr"/>
                      <a:r>
                        <a:rPr lang="en-GB" sz="1400" dirty="0"/>
                        <a:t>P2P/Marketplace Lending – Consumer, Business, Property, Balance Sheet Lending – Consumer, Business, Property,  Invoice Trading, Debt-based Securities, BNPL, Mini-bonds</a:t>
                      </a:r>
                    </a:p>
                    <a:p>
                      <a:pPr algn="ctr"/>
                      <a:endParaRPr lang="en-US" sz="1400" dirty="0"/>
                    </a:p>
                  </a:txBody>
                  <a:tcPr/>
                </a:tc>
                <a:extLst>
                  <a:ext uri="{0D108BD9-81ED-4DB2-BD59-A6C34878D82A}">
                    <a16:rowId xmlns:a16="http://schemas.microsoft.com/office/drawing/2014/main" val="3481298859"/>
                  </a:ext>
                </a:extLst>
              </a:tr>
              <a:tr h="413850">
                <a:tc>
                  <a:txBody>
                    <a:bodyPr/>
                    <a:lstStyle/>
                    <a:p>
                      <a:pPr algn="ctr"/>
                      <a:r>
                        <a:rPr lang="en-GB" b="1" dirty="0"/>
                        <a:t>Equity</a:t>
                      </a:r>
                      <a:endParaRPr lang="en-US" b="1" dirty="0"/>
                    </a:p>
                  </a:txBody>
                  <a:tcPr/>
                </a:tc>
                <a:tc>
                  <a:txBody>
                    <a:bodyPr/>
                    <a:lstStyle/>
                    <a:p>
                      <a:pPr algn="ctr"/>
                      <a:r>
                        <a:rPr lang="en-GB" sz="1400" dirty="0"/>
                        <a:t>Equity-based Crowdfunding, Real Estate Crowdfunding, Revenue/Profit Sharing</a:t>
                      </a:r>
                      <a:endParaRPr lang="en-US" sz="1400" dirty="0"/>
                    </a:p>
                  </a:txBody>
                  <a:tcPr/>
                </a:tc>
                <a:extLst>
                  <a:ext uri="{0D108BD9-81ED-4DB2-BD59-A6C34878D82A}">
                    <a16:rowId xmlns:a16="http://schemas.microsoft.com/office/drawing/2014/main" val="389053623"/>
                  </a:ext>
                </a:extLst>
              </a:tr>
              <a:tr h="584258">
                <a:tc>
                  <a:txBody>
                    <a:bodyPr/>
                    <a:lstStyle/>
                    <a:p>
                      <a:pPr algn="ctr"/>
                      <a:r>
                        <a:rPr lang="en-GB" b="1" dirty="0"/>
                        <a:t>Non-Investment</a:t>
                      </a:r>
                      <a:endParaRPr lang="en-US" b="1" dirty="0"/>
                    </a:p>
                  </a:txBody>
                  <a:tcPr/>
                </a:tc>
                <a:tc>
                  <a:txBody>
                    <a:bodyPr/>
                    <a:lstStyle/>
                    <a:p>
                      <a:pPr algn="ctr"/>
                      <a:r>
                        <a:rPr lang="en-GB" sz="1400" dirty="0"/>
                        <a:t>Reward-based Crowdfunding, Donation-based Crowdfunding, Crowd-led Microfinance</a:t>
                      </a:r>
                      <a:endParaRPr lang="en-US" sz="1400" dirty="0"/>
                    </a:p>
                  </a:txBody>
                  <a:tcPr/>
                </a:tc>
                <a:extLst>
                  <a:ext uri="{0D108BD9-81ED-4DB2-BD59-A6C34878D82A}">
                    <a16:rowId xmlns:a16="http://schemas.microsoft.com/office/drawing/2014/main" val="3409914296"/>
                  </a:ext>
                </a:extLst>
              </a:tr>
            </a:tbl>
          </a:graphicData>
        </a:graphic>
      </p:graphicFrame>
      <p:pic>
        <p:nvPicPr>
          <p:cNvPr id="9" name="Picture 8" descr="Map&#10;&#10;Description automatically generated">
            <a:extLst>
              <a:ext uri="{FF2B5EF4-FFF2-40B4-BE49-F238E27FC236}">
                <a16:creationId xmlns:a16="http://schemas.microsoft.com/office/drawing/2014/main" id="{8774E1EF-E504-46D4-9F0C-7A7198BEE925}"/>
              </a:ext>
            </a:extLst>
          </p:cNvPr>
          <p:cNvPicPr>
            <a:picLocks noChangeAspect="1"/>
          </p:cNvPicPr>
          <p:nvPr/>
        </p:nvPicPr>
        <p:blipFill rotWithShape="1">
          <a:blip r:embed="rId6">
            <a:extLst>
              <a:ext uri="{28A0092B-C50C-407E-A947-70E740481C1C}">
                <a14:useLocalDpi xmlns:a14="http://schemas.microsoft.com/office/drawing/2010/main" val="0"/>
              </a:ext>
            </a:extLst>
          </a:blip>
          <a:srcRect t="7965"/>
          <a:stretch/>
        </p:blipFill>
        <p:spPr>
          <a:xfrm>
            <a:off x="6096000" y="1426730"/>
            <a:ext cx="4658128" cy="2173040"/>
          </a:xfrm>
          <a:prstGeom prst="rect">
            <a:avLst/>
          </a:prstGeom>
        </p:spPr>
      </p:pic>
    </p:spTree>
    <p:extLst>
      <p:ext uri="{BB962C8B-B14F-4D97-AF65-F5344CB8AC3E}">
        <p14:creationId xmlns:p14="http://schemas.microsoft.com/office/powerpoint/2010/main" val="2898616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095A77-27F0-431A-9CF2-82B38EE49F51}"/>
              </a:ext>
            </a:extLst>
          </p:cNvPr>
          <p:cNvSpPr>
            <a:spLocks noGrp="1"/>
          </p:cNvSpPr>
          <p:nvPr>
            <p:ph type="title"/>
          </p:nvPr>
        </p:nvSpPr>
        <p:spPr>
          <a:xfrm>
            <a:off x="43901" y="233571"/>
            <a:ext cx="10785775" cy="529754"/>
          </a:xfrm>
        </p:spPr>
        <p:txBody>
          <a:bodyPr lIns="91440" tIns="45720" rIns="91440" bIns="45720" anchor="t"/>
          <a:lstStyle/>
          <a:p>
            <a:r>
              <a:rPr lang="en-GB" err="1"/>
              <a:t>Tamaño</a:t>
            </a:r>
            <a:r>
              <a:rPr lang="en-GB"/>
              <a:t> y </a:t>
            </a:r>
            <a:r>
              <a:rPr lang="en-GB" err="1"/>
              <a:t>Crecimiento</a:t>
            </a:r>
            <a:r>
              <a:rPr lang="en-GB"/>
              <a:t> del Mercado Mundial de las </a:t>
            </a:r>
            <a:r>
              <a:rPr lang="en-GB" err="1"/>
              <a:t>Finanzas</a:t>
            </a:r>
            <a:r>
              <a:rPr lang="en-GB"/>
              <a:t> </a:t>
            </a:r>
            <a:r>
              <a:rPr lang="en-GB" err="1"/>
              <a:t>Alternativas</a:t>
            </a:r>
            <a:endParaRPr lang="en-GB"/>
          </a:p>
        </p:txBody>
      </p:sp>
      <p:pic>
        <p:nvPicPr>
          <p:cNvPr id="5" name="Picture 4" descr="Timeline&#10;&#10;Description automatically generated with low confidence">
            <a:extLst>
              <a:ext uri="{FF2B5EF4-FFF2-40B4-BE49-F238E27FC236}">
                <a16:creationId xmlns:a16="http://schemas.microsoft.com/office/drawing/2014/main" id="{86D27786-9800-45D3-9A19-87E01A771B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7716" y="5334902"/>
            <a:ext cx="1255928" cy="1627701"/>
          </a:xfrm>
          <a:prstGeom prst="rect">
            <a:avLst/>
          </a:prstGeom>
        </p:spPr>
      </p:pic>
      <p:graphicFrame>
        <p:nvGraphicFramePr>
          <p:cNvPr id="6" name="Chart 5">
            <a:extLst>
              <a:ext uri="{FF2B5EF4-FFF2-40B4-BE49-F238E27FC236}">
                <a16:creationId xmlns:a16="http://schemas.microsoft.com/office/drawing/2014/main" id="{0737A168-9181-4E3B-96B6-8069FA3A352B}"/>
              </a:ext>
            </a:extLst>
          </p:cNvPr>
          <p:cNvGraphicFramePr/>
          <p:nvPr/>
        </p:nvGraphicFramePr>
        <p:xfrm>
          <a:off x="316823" y="1006431"/>
          <a:ext cx="10342159" cy="576770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a:extLst>
              <a:ext uri="{FF2B5EF4-FFF2-40B4-BE49-F238E27FC236}">
                <a16:creationId xmlns:a16="http://schemas.microsoft.com/office/drawing/2014/main" id="{9A2BA6CF-6B6F-406A-9ECD-9D0CE391507E}"/>
              </a:ext>
            </a:extLst>
          </p:cNvPr>
          <p:cNvGraphicFramePr/>
          <p:nvPr>
            <p:extLst>
              <p:ext uri="{D42A27DB-BD31-4B8C-83A1-F6EECF244321}">
                <p14:modId xmlns:p14="http://schemas.microsoft.com/office/powerpoint/2010/main" val="1480340192"/>
              </p:ext>
            </p:extLst>
          </p:nvPr>
        </p:nvGraphicFramePr>
        <p:xfrm>
          <a:off x="316823" y="1006431"/>
          <a:ext cx="10342159" cy="576770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09625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AsOne/>
      </p:bldGraphic>
      <p:bldGraphic spid="7" grpId="0" uiExpand="1">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095A77-27F0-431A-9CF2-82B38EE49F51}"/>
              </a:ext>
            </a:extLst>
          </p:cNvPr>
          <p:cNvSpPr>
            <a:spLocks noGrp="1"/>
          </p:cNvSpPr>
          <p:nvPr>
            <p:ph type="title"/>
          </p:nvPr>
        </p:nvSpPr>
        <p:spPr>
          <a:xfrm>
            <a:off x="43901" y="233571"/>
            <a:ext cx="10785775" cy="529754"/>
          </a:xfrm>
        </p:spPr>
        <p:txBody>
          <a:bodyPr lIns="91440" tIns="45720" rIns="91440" bIns="45720" anchor="t"/>
          <a:lstStyle/>
          <a:p>
            <a:r>
              <a:rPr lang="en-GB"/>
              <a:t>Cuota de Mercado de la Financiación </a:t>
            </a:r>
            <a:r>
              <a:rPr lang="en-GB" err="1"/>
              <a:t>Alternativa</a:t>
            </a:r>
            <a:r>
              <a:rPr lang="en-GB"/>
              <a:t> por </a:t>
            </a:r>
            <a:r>
              <a:rPr lang="en-GB" err="1"/>
              <a:t>Regiones</a:t>
            </a:r>
            <a:endParaRPr lang="en-GB"/>
          </a:p>
        </p:txBody>
      </p:sp>
      <p:pic>
        <p:nvPicPr>
          <p:cNvPr id="5" name="Picture 4" descr="Timeline&#10;&#10;Description automatically generated with low confidence">
            <a:extLst>
              <a:ext uri="{FF2B5EF4-FFF2-40B4-BE49-F238E27FC236}">
                <a16:creationId xmlns:a16="http://schemas.microsoft.com/office/drawing/2014/main" id="{86D27786-9800-45D3-9A19-87E01A771B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7716" y="5334902"/>
            <a:ext cx="1255928" cy="1627701"/>
          </a:xfrm>
          <a:prstGeom prst="rect">
            <a:avLst/>
          </a:prstGeom>
        </p:spPr>
      </p:pic>
      <p:pic>
        <p:nvPicPr>
          <p:cNvPr id="4" name="Picture 3" descr="Table&#10;&#10;Description automatically generated">
            <a:extLst>
              <a:ext uri="{FF2B5EF4-FFF2-40B4-BE49-F238E27FC236}">
                <a16:creationId xmlns:a16="http://schemas.microsoft.com/office/drawing/2014/main" id="{7220B63C-D214-4855-8350-99C47F7A95A8}"/>
              </a:ext>
            </a:extLst>
          </p:cNvPr>
          <p:cNvPicPr>
            <a:picLocks noChangeAspect="1"/>
          </p:cNvPicPr>
          <p:nvPr/>
        </p:nvPicPr>
        <p:blipFill rotWithShape="1">
          <a:blip r:embed="rId4">
            <a:extLst>
              <a:ext uri="{28A0092B-C50C-407E-A947-70E740481C1C}">
                <a14:useLocalDpi xmlns:a14="http://schemas.microsoft.com/office/drawing/2010/main" val="0"/>
              </a:ext>
            </a:extLst>
          </a:blip>
          <a:srcRect t="9527"/>
          <a:stretch/>
        </p:blipFill>
        <p:spPr>
          <a:xfrm>
            <a:off x="425438" y="1358074"/>
            <a:ext cx="10307945" cy="4734319"/>
          </a:xfrm>
          <a:prstGeom prst="rect">
            <a:avLst/>
          </a:prstGeom>
        </p:spPr>
      </p:pic>
      <p:sp>
        <p:nvSpPr>
          <p:cNvPr id="7" name="Rectangle 6">
            <a:extLst>
              <a:ext uri="{FF2B5EF4-FFF2-40B4-BE49-F238E27FC236}">
                <a16:creationId xmlns:a16="http://schemas.microsoft.com/office/drawing/2014/main" id="{5B27B0E3-2914-4F2B-AFA5-61EA3B82967B}"/>
              </a:ext>
            </a:extLst>
          </p:cNvPr>
          <p:cNvSpPr/>
          <p:nvPr/>
        </p:nvSpPr>
        <p:spPr>
          <a:xfrm>
            <a:off x="638457" y="2662040"/>
            <a:ext cx="9966419" cy="394978"/>
          </a:xfrm>
          <a:prstGeom prst="rect">
            <a:avLst/>
          </a:prstGeom>
          <a:solidFill>
            <a:srgbClr val="FF0000">
              <a:alpha val="2117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8E46AB9-52E7-4EF0-B540-2A7FB16216A6}"/>
              </a:ext>
            </a:extLst>
          </p:cNvPr>
          <p:cNvSpPr/>
          <p:nvPr/>
        </p:nvSpPr>
        <p:spPr>
          <a:xfrm>
            <a:off x="638457" y="4742435"/>
            <a:ext cx="9966419" cy="394978"/>
          </a:xfrm>
          <a:prstGeom prst="rect">
            <a:avLst/>
          </a:prstGeom>
          <a:solidFill>
            <a:schemeClr val="accent4">
              <a:alpha val="21176"/>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200D593-5BAE-4879-A06F-4E673CE5F9CD}"/>
              </a:ext>
            </a:extLst>
          </p:cNvPr>
          <p:cNvSpPr/>
          <p:nvPr/>
        </p:nvSpPr>
        <p:spPr>
          <a:xfrm>
            <a:off x="638457" y="5137412"/>
            <a:ext cx="10009704" cy="446379"/>
          </a:xfrm>
          <a:prstGeom prst="rect">
            <a:avLst/>
          </a:prstGeom>
          <a:solidFill>
            <a:schemeClr val="accent4">
              <a:alpha val="21176"/>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extLst>
              <a:ext uri="{FF2B5EF4-FFF2-40B4-BE49-F238E27FC236}">
                <a16:creationId xmlns:a16="http://schemas.microsoft.com/office/drawing/2014/main" id="{21CFB757-E90E-4D0E-B883-133C45D3241B}"/>
              </a:ext>
            </a:extLst>
          </p:cNvPr>
          <p:cNvSpPr/>
          <p:nvPr/>
        </p:nvSpPr>
        <p:spPr>
          <a:xfrm>
            <a:off x="147578" y="2339151"/>
            <a:ext cx="387752" cy="22570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05EB8039-A733-4A26-90C6-AAE3E1A1FED5}"/>
              </a:ext>
            </a:extLst>
          </p:cNvPr>
          <p:cNvSpPr/>
          <p:nvPr/>
        </p:nvSpPr>
        <p:spPr>
          <a:xfrm>
            <a:off x="147578" y="3176891"/>
            <a:ext cx="387752" cy="22570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E2944A7D-FE3D-4C1F-8EF0-7E8271596A12}"/>
              </a:ext>
            </a:extLst>
          </p:cNvPr>
          <p:cNvSpPr/>
          <p:nvPr/>
        </p:nvSpPr>
        <p:spPr>
          <a:xfrm>
            <a:off x="152917" y="3997346"/>
            <a:ext cx="387752" cy="22570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26FF9A8F-C41C-4996-A739-9992109E0911}"/>
              </a:ext>
            </a:extLst>
          </p:cNvPr>
          <p:cNvSpPr/>
          <p:nvPr/>
        </p:nvSpPr>
        <p:spPr>
          <a:xfrm>
            <a:off x="147578" y="3568945"/>
            <a:ext cx="387752" cy="225706"/>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08B62C9E-9DE1-4398-B00C-6F4E8D870D39}"/>
              </a:ext>
            </a:extLst>
          </p:cNvPr>
          <p:cNvSpPr/>
          <p:nvPr/>
        </p:nvSpPr>
        <p:spPr>
          <a:xfrm>
            <a:off x="180164" y="4425747"/>
            <a:ext cx="387752" cy="225706"/>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359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2" grpId="0" animBg="1"/>
      <p:bldP spid="10" grpId="0" animBg="1"/>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095A77-27F0-431A-9CF2-82B38EE49F51}"/>
              </a:ext>
            </a:extLst>
          </p:cNvPr>
          <p:cNvSpPr>
            <a:spLocks noGrp="1"/>
          </p:cNvSpPr>
          <p:nvPr>
            <p:ph type="title"/>
          </p:nvPr>
        </p:nvSpPr>
        <p:spPr>
          <a:xfrm>
            <a:off x="43901" y="233571"/>
            <a:ext cx="10785775" cy="529754"/>
          </a:xfrm>
        </p:spPr>
        <p:txBody>
          <a:bodyPr lIns="91440" tIns="45720" rIns="91440" bIns="45720" anchor="t"/>
          <a:lstStyle/>
          <a:p>
            <a:r>
              <a:rPr lang="en-GB"/>
              <a:t>Modelos Globales</a:t>
            </a:r>
            <a:endParaRPr lang="en-US" dirty="0"/>
          </a:p>
        </p:txBody>
      </p:sp>
      <p:pic>
        <p:nvPicPr>
          <p:cNvPr id="5" name="Picture 4" descr="Timeline&#10;&#10;Description automatically generated with low confidence">
            <a:extLst>
              <a:ext uri="{FF2B5EF4-FFF2-40B4-BE49-F238E27FC236}">
                <a16:creationId xmlns:a16="http://schemas.microsoft.com/office/drawing/2014/main" id="{86D27786-9800-45D3-9A19-87E01A771B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7716" y="5334902"/>
            <a:ext cx="1255928" cy="1627701"/>
          </a:xfrm>
          <a:prstGeom prst="rect">
            <a:avLst/>
          </a:prstGeom>
        </p:spPr>
      </p:pic>
      <p:pic>
        <p:nvPicPr>
          <p:cNvPr id="6" name="Picture 5" descr="Chart, timeline, bar chart&#10;&#10;Description automatically generated">
            <a:extLst>
              <a:ext uri="{FF2B5EF4-FFF2-40B4-BE49-F238E27FC236}">
                <a16:creationId xmlns:a16="http://schemas.microsoft.com/office/drawing/2014/main" id="{F8709B87-DCED-4F2F-8F39-C61FEAE241F4}"/>
              </a:ext>
            </a:extLst>
          </p:cNvPr>
          <p:cNvPicPr>
            <a:picLocks noChangeAspect="1"/>
          </p:cNvPicPr>
          <p:nvPr/>
        </p:nvPicPr>
        <p:blipFill rotWithShape="1">
          <a:blip r:embed="rId4">
            <a:extLst>
              <a:ext uri="{28A0092B-C50C-407E-A947-70E740481C1C}">
                <a14:useLocalDpi xmlns:a14="http://schemas.microsoft.com/office/drawing/2010/main" val="0"/>
              </a:ext>
            </a:extLst>
          </a:blip>
          <a:srcRect t="6207" r="4033"/>
          <a:stretch/>
        </p:blipFill>
        <p:spPr>
          <a:xfrm>
            <a:off x="416620" y="1286552"/>
            <a:ext cx="7477520" cy="5041693"/>
          </a:xfrm>
          <a:prstGeom prst="rect">
            <a:avLst/>
          </a:prstGeom>
        </p:spPr>
      </p:pic>
      <p:grpSp>
        <p:nvGrpSpPr>
          <p:cNvPr id="10" name="Group 9">
            <a:extLst>
              <a:ext uri="{FF2B5EF4-FFF2-40B4-BE49-F238E27FC236}">
                <a16:creationId xmlns:a16="http://schemas.microsoft.com/office/drawing/2014/main" id="{DC6D31BE-09A1-4569-AD12-6925E36F0639}"/>
              </a:ext>
            </a:extLst>
          </p:cNvPr>
          <p:cNvGrpSpPr/>
          <p:nvPr/>
        </p:nvGrpSpPr>
        <p:grpSpPr>
          <a:xfrm>
            <a:off x="7796746" y="4197220"/>
            <a:ext cx="3160970" cy="1393045"/>
            <a:chOff x="6350" y="3534241"/>
            <a:chExt cx="4473626" cy="2027208"/>
          </a:xfrm>
        </p:grpSpPr>
        <p:sp>
          <p:nvSpPr>
            <p:cNvPr id="11" name="Content Placeholder 2">
              <a:extLst>
                <a:ext uri="{FF2B5EF4-FFF2-40B4-BE49-F238E27FC236}">
                  <a16:creationId xmlns:a16="http://schemas.microsoft.com/office/drawing/2014/main" id="{5CAE3FC4-CCCC-447C-9090-88FD15D945A9}"/>
                </a:ext>
              </a:extLst>
            </p:cNvPr>
            <p:cNvSpPr txBox="1">
              <a:spLocks/>
            </p:cNvSpPr>
            <p:nvPr/>
          </p:nvSpPr>
          <p:spPr>
            <a:xfrm>
              <a:off x="1337815" y="3720935"/>
              <a:ext cx="3142161" cy="184051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Clr>
                  <a:srgbClr val="000000"/>
                </a:buClr>
                <a:buNone/>
              </a:pPr>
              <a:r>
                <a:rPr lang="en-US" sz="1400" b="1" dirty="0">
                  <a:solidFill>
                    <a:prstClr val="black"/>
                  </a:solidFill>
                  <a:latin typeface="Lato Light" panose="020B0604020202020204" charset="0"/>
                  <a:sym typeface="Arial"/>
                </a:rPr>
                <a:t>Donation-based Crowdfunding grew by 160% between 2019 &amp; 2020</a:t>
              </a:r>
            </a:p>
          </p:txBody>
        </p:sp>
        <p:grpSp>
          <p:nvGrpSpPr>
            <p:cNvPr id="12" name="Group 11">
              <a:extLst>
                <a:ext uri="{FF2B5EF4-FFF2-40B4-BE49-F238E27FC236}">
                  <a16:creationId xmlns:a16="http://schemas.microsoft.com/office/drawing/2014/main" id="{39882F4C-6C23-43F1-B88C-16CD0B83261A}"/>
                </a:ext>
              </a:extLst>
            </p:cNvPr>
            <p:cNvGrpSpPr/>
            <p:nvPr/>
          </p:nvGrpSpPr>
          <p:grpSpPr>
            <a:xfrm>
              <a:off x="6350" y="3534241"/>
              <a:ext cx="1358056" cy="1358063"/>
              <a:chOff x="1864783" y="3190403"/>
              <a:chExt cx="1358056" cy="1358063"/>
            </a:xfrm>
          </p:grpSpPr>
          <p:sp>
            <p:nvSpPr>
              <p:cNvPr id="13" name="Oval 12">
                <a:extLst>
                  <a:ext uri="{FF2B5EF4-FFF2-40B4-BE49-F238E27FC236}">
                    <a16:creationId xmlns:a16="http://schemas.microsoft.com/office/drawing/2014/main" id="{7895FE04-BB2E-4F99-B81A-823643AAE180}"/>
                  </a:ext>
                </a:extLst>
              </p:cNvPr>
              <p:cNvSpPr>
                <a:spLocks noChangeAspect="1"/>
              </p:cNvSpPr>
              <p:nvPr/>
            </p:nvSpPr>
            <p:spPr>
              <a:xfrm flipH="1">
                <a:off x="1864783" y="3190403"/>
                <a:ext cx="1358056" cy="1358063"/>
              </a:xfrm>
              <a:prstGeom prst="ellipse">
                <a:avLst/>
              </a:prstGeom>
              <a:solidFill>
                <a:schemeClr val="accent3">
                  <a:alpha val="91000"/>
                </a:schemeClr>
              </a:solidFill>
              <a:ln w="9525"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buClr>
                    <a:srgbClr val="000000"/>
                  </a:buClr>
                </a:pPr>
                <a:endParaRPr lang="en-US" sz="1500" kern="0">
                  <a:solidFill>
                    <a:prstClr val="white"/>
                  </a:solidFill>
                  <a:latin typeface="Lato Light" panose="020B0604020202020204" charset="0"/>
                  <a:sym typeface="Arial"/>
                </a:endParaRPr>
              </a:p>
            </p:txBody>
          </p:sp>
          <p:sp>
            <p:nvSpPr>
              <p:cNvPr id="14" name="TextBox 13">
                <a:extLst>
                  <a:ext uri="{FF2B5EF4-FFF2-40B4-BE49-F238E27FC236}">
                    <a16:creationId xmlns:a16="http://schemas.microsoft.com/office/drawing/2014/main" id="{49295AE7-B9B3-41EC-99F4-BA68AEA786A4}"/>
                  </a:ext>
                </a:extLst>
              </p:cNvPr>
              <p:cNvSpPr txBox="1"/>
              <p:nvPr/>
            </p:nvSpPr>
            <p:spPr>
              <a:xfrm>
                <a:off x="1947458" y="3597764"/>
                <a:ext cx="1236053" cy="543339"/>
              </a:xfrm>
              <a:prstGeom prst="rect">
                <a:avLst/>
              </a:prstGeom>
              <a:noFill/>
            </p:spPr>
            <p:txBody>
              <a:bodyPr wrap="square" lIns="0" tIns="0" rIns="0" bIns="0" rtlCol="0" anchor="ctr">
                <a:noAutofit/>
              </a:bodyPr>
              <a:lstStyle/>
              <a:p>
                <a:pPr algn="ctr" defTabSz="1219170">
                  <a:spcAft>
                    <a:spcPts val="1200"/>
                  </a:spcAft>
                  <a:buClr>
                    <a:srgbClr val="000000"/>
                  </a:buClr>
                </a:pPr>
                <a:r>
                  <a:rPr lang="en-GB" sz="1400" b="1" kern="0" dirty="0">
                    <a:solidFill>
                      <a:prstClr val="white"/>
                    </a:solidFill>
                    <a:latin typeface="Lato Light" panose="020B0604020202020204" charset="0"/>
                    <a:cs typeface="Arial"/>
                    <a:sym typeface="Arial"/>
                  </a:rPr>
                  <a:t>$7b</a:t>
                </a:r>
              </a:p>
            </p:txBody>
          </p:sp>
        </p:grpSp>
      </p:grpSp>
      <p:grpSp>
        <p:nvGrpSpPr>
          <p:cNvPr id="15" name="Group 14">
            <a:extLst>
              <a:ext uri="{FF2B5EF4-FFF2-40B4-BE49-F238E27FC236}">
                <a16:creationId xmlns:a16="http://schemas.microsoft.com/office/drawing/2014/main" id="{3BA9BE88-5715-45C2-B039-95E96DCCF94B}"/>
              </a:ext>
            </a:extLst>
          </p:cNvPr>
          <p:cNvGrpSpPr/>
          <p:nvPr/>
        </p:nvGrpSpPr>
        <p:grpSpPr>
          <a:xfrm>
            <a:off x="7796746" y="2804182"/>
            <a:ext cx="3289112" cy="959166"/>
            <a:chOff x="6349" y="2387890"/>
            <a:chExt cx="4654981" cy="1395812"/>
          </a:xfrm>
        </p:grpSpPr>
        <p:sp>
          <p:nvSpPr>
            <p:cNvPr id="16" name="Content Placeholder 2">
              <a:extLst>
                <a:ext uri="{FF2B5EF4-FFF2-40B4-BE49-F238E27FC236}">
                  <a16:creationId xmlns:a16="http://schemas.microsoft.com/office/drawing/2014/main" id="{3F4EB655-C4BF-4B6E-94E9-CC9B9D5898ED}"/>
                </a:ext>
              </a:extLst>
            </p:cNvPr>
            <p:cNvSpPr txBox="1">
              <a:spLocks/>
            </p:cNvSpPr>
            <p:nvPr/>
          </p:nvSpPr>
          <p:spPr>
            <a:xfrm>
              <a:off x="1361669" y="2599592"/>
              <a:ext cx="3299661" cy="118411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Clr>
                  <a:srgbClr val="000000"/>
                </a:buClr>
                <a:buNone/>
              </a:pPr>
              <a:r>
                <a:rPr lang="en-US" sz="1400" b="1" dirty="0">
                  <a:solidFill>
                    <a:prstClr val="black"/>
                  </a:solidFill>
                  <a:latin typeface="Lato Light" panose="020B0604020202020204" charset="0"/>
                  <a:sym typeface="Arial"/>
                </a:rPr>
                <a:t>P2P &amp; Balance Sheet Business Lending drove  over 1/3 of 2020 volume</a:t>
              </a:r>
              <a:endParaRPr lang="en-US" sz="1400" dirty="0">
                <a:solidFill>
                  <a:prstClr val="black"/>
                </a:solidFill>
                <a:latin typeface="Lato Light" panose="020B0604020202020204" charset="0"/>
                <a:sym typeface="Arial"/>
              </a:endParaRPr>
            </a:p>
          </p:txBody>
        </p:sp>
        <p:grpSp>
          <p:nvGrpSpPr>
            <p:cNvPr id="17" name="Group 16">
              <a:extLst>
                <a:ext uri="{FF2B5EF4-FFF2-40B4-BE49-F238E27FC236}">
                  <a16:creationId xmlns:a16="http://schemas.microsoft.com/office/drawing/2014/main" id="{F9143F22-37FF-4C3F-9461-2E62AFDC3953}"/>
                </a:ext>
              </a:extLst>
            </p:cNvPr>
            <p:cNvGrpSpPr/>
            <p:nvPr/>
          </p:nvGrpSpPr>
          <p:grpSpPr>
            <a:xfrm>
              <a:off x="6349" y="2387890"/>
              <a:ext cx="1361743" cy="1358053"/>
              <a:chOff x="49229" y="2679513"/>
              <a:chExt cx="1361743" cy="1358053"/>
            </a:xfrm>
          </p:grpSpPr>
          <p:sp>
            <p:nvSpPr>
              <p:cNvPr id="18" name="Oval 17">
                <a:extLst>
                  <a:ext uri="{FF2B5EF4-FFF2-40B4-BE49-F238E27FC236}">
                    <a16:creationId xmlns:a16="http://schemas.microsoft.com/office/drawing/2014/main" id="{3B05EE75-F6F5-4DE0-B29B-572F50D1CC7D}"/>
                  </a:ext>
                </a:extLst>
              </p:cNvPr>
              <p:cNvSpPr>
                <a:spLocks noChangeAspect="1"/>
              </p:cNvSpPr>
              <p:nvPr/>
            </p:nvSpPr>
            <p:spPr>
              <a:xfrm flipH="1">
                <a:off x="52916" y="2679513"/>
                <a:ext cx="1358056" cy="1358053"/>
              </a:xfrm>
              <a:prstGeom prst="ellipse">
                <a:avLst/>
              </a:prstGeom>
              <a:solidFill>
                <a:schemeClr val="accent1">
                  <a:alpha val="91000"/>
                </a:schemeClr>
              </a:solidFill>
              <a:ln w="952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buClr>
                    <a:srgbClr val="000000"/>
                  </a:buClr>
                </a:pPr>
                <a:endParaRPr lang="en-US" sz="3200" kern="0">
                  <a:solidFill>
                    <a:prstClr val="white"/>
                  </a:solidFill>
                  <a:latin typeface="Lato Light" panose="020B0604020202020204" charset="0"/>
                  <a:sym typeface="Arial"/>
                </a:endParaRPr>
              </a:p>
            </p:txBody>
          </p:sp>
          <p:sp>
            <p:nvSpPr>
              <p:cNvPr id="19" name="TextBox 18">
                <a:extLst>
                  <a:ext uri="{FF2B5EF4-FFF2-40B4-BE49-F238E27FC236}">
                    <a16:creationId xmlns:a16="http://schemas.microsoft.com/office/drawing/2014/main" id="{7A210915-516B-4D98-8A4B-3A29F86D9FAE}"/>
                  </a:ext>
                </a:extLst>
              </p:cNvPr>
              <p:cNvSpPr txBox="1"/>
              <p:nvPr/>
            </p:nvSpPr>
            <p:spPr>
              <a:xfrm>
                <a:off x="49229" y="3098376"/>
                <a:ext cx="1358055" cy="543340"/>
              </a:xfrm>
              <a:prstGeom prst="rect">
                <a:avLst/>
              </a:prstGeom>
              <a:noFill/>
            </p:spPr>
            <p:txBody>
              <a:bodyPr wrap="square" lIns="0" tIns="0" rIns="0" bIns="0" rtlCol="0" anchor="ctr">
                <a:noAutofit/>
              </a:bodyPr>
              <a:lstStyle/>
              <a:p>
                <a:pPr algn="ctr" defTabSz="1219170">
                  <a:spcAft>
                    <a:spcPts val="1200"/>
                  </a:spcAft>
                  <a:buClr>
                    <a:srgbClr val="000000"/>
                  </a:buClr>
                </a:pPr>
                <a:r>
                  <a:rPr lang="en-GB" sz="1500" b="1" kern="0" dirty="0">
                    <a:solidFill>
                      <a:prstClr val="white"/>
                    </a:solidFill>
                    <a:latin typeface="Lato Light" panose="020B0604020202020204" charset="0"/>
                    <a:cs typeface="Arial"/>
                    <a:sym typeface="Arial"/>
                  </a:rPr>
                  <a:t>$43b</a:t>
                </a:r>
              </a:p>
            </p:txBody>
          </p:sp>
        </p:grpSp>
      </p:grpSp>
      <p:grpSp>
        <p:nvGrpSpPr>
          <p:cNvPr id="20" name="Group 19">
            <a:extLst>
              <a:ext uri="{FF2B5EF4-FFF2-40B4-BE49-F238E27FC236}">
                <a16:creationId xmlns:a16="http://schemas.microsoft.com/office/drawing/2014/main" id="{52BBB96F-8AAE-42ED-AEEF-C3D391A7704C}"/>
              </a:ext>
            </a:extLst>
          </p:cNvPr>
          <p:cNvGrpSpPr/>
          <p:nvPr/>
        </p:nvGrpSpPr>
        <p:grpSpPr>
          <a:xfrm>
            <a:off x="7816949" y="1550449"/>
            <a:ext cx="3084290" cy="933219"/>
            <a:chOff x="6350" y="1241539"/>
            <a:chExt cx="4445037" cy="1358053"/>
          </a:xfrm>
        </p:grpSpPr>
        <p:sp>
          <p:nvSpPr>
            <p:cNvPr id="21" name="Content Placeholder 2">
              <a:extLst>
                <a:ext uri="{FF2B5EF4-FFF2-40B4-BE49-F238E27FC236}">
                  <a16:creationId xmlns:a16="http://schemas.microsoft.com/office/drawing/2014/main" id="{0692920A-13BD-446A-B2AA-D9D790C07407}"/>
                </a:ext>
              </a:extLst>
            </p:cNvPr>
            <p:cNvSpPr txBox="1">
              <a:spLocks/>
            </p:cNvSpPr>
            <p:nvPr/>
          </p:nvSpPr>
          <p:spPr>
            <a:xfrm>
              <a:off x="1333080" y="1518195"/>
              <a:ext cx="3118307" cy="4292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Clr>
                  <a:srgbClr val="000000"/>
                </a:buClr>
                <a:buNone/>
              </a:pPr>
              <a:r>
                <a:rPr lang="en-US" sz="1400" b="1" dirty="0">
                  <a:solidFill>
                    <a:prstClr val="black"/>
                  </a:solidFill>
                  <a:latin typeface="Lato Light" panose="020B0604020202020204" charset="0"/>
                  <a:sym typeface="Arial"/>
                </a:rPr>
                <a:t>P2P Consumer Lending </a:t>
              </a:r>
            </a:p>
            <a:p>
              <a:pPr marL="0" indent="0" defTabSz="1219170">
                <a:buClr>
                  <a:srgbClr val="000000"/>
                </a:buClr>
                <a:buNone/>
              </a:pPr>
              <a:r>
                <a:rPr lang="en-US" sz="1400" b="1" dirty="0">
                  <a:solidFill>
                    <a:prstClr val="black"/>
                  </a:solidFill>
                  <a:latin typeface="Lato Light" panose="020B0604020202020204" charset="0"/>
                  <a:sym typeface="Arial"/>
                </a:rPr>
                <a:t>Remains Largest Model</a:t>
              </a:r>
              <a:endParaRPr lang="en-US" sz="1400" dirty="0">
                <a:solidFill>
                  <a:prstClr val="black"/>
                </a:solidFill>
                <a:latin typeface="Lato Light" panose="020B0604020202020204" charset="0"/>
                <a:sym typeface="Arial"/>
              </a:endParaRPr>
            </a:p>
          </p:txBody>
        </p:sp>
        <p:grpSp>
          <p:nvGrpSpPr>
            <p:cNvPr id="22" name="Group 21">
              <a:extLst>
                <a:ext uri="{FF2B5EF4-FFF2-40B4-BE49-F238E27FC236}">
                  <a16:creationId xmlns:a16="http://schemas.microsoft.com/office/drawing/2014/main" id="{959D863C-9A6D-48EA-A609-61EB7B1BF3D0}"/>
                </a:ext>
              </a:extLst>
            </p:cNvPr>
            <p:cNvGrpSpPr/>
            <p:nvPr/>
          </p:nvGrpSpPr>
          <p:grpSpPr>
            <a:xfrm>
              <a:off x="6350" y="1241539"/>
              <a:ext cx="1358056" cy="1358053"/>
              <a:chOff x="6350" y="1241539"/>
              <a:chExt cx="1358056" cy="1358053"/>
            </a:xfrm>
          </p:grpSpPr>
          <p:sp>
            <p:nvSpPr>
              <p:cNvPr id="23" name="Oval 22">
                <a:extLst>
                  <a:ext uri="{FF2B5EF4-FFF2-40B4-BE49-F238E27FC236}">
                    <a16:creationId xmlns:a16="http://schemas.microsoft.com/office/drawing/2014/main" id="{346CE3DF-36CB-4EA3-9856-9AA805B9477A}"/>
                  </a:ext>
                </a:extLst>
              </p:cNvPr>
              <p:cNvSpPr>
                <a:spLocks noChangeAspect="1"/>
              </p:cNvSpPr>
              <p:nvPr/>
            </p:nvSpPr>
            <p:spPr>
              <a:xfrm flipH="1">
                <a:off x="6350" y="1241539"/>
                <a:ext cx="1358056" cy="1358053"/>
              </a:xfrm>
              <a:prstGeom prst="ellipse">
                <a:avLst/>
              </a:prstGeom>
              <a:solidFill>
                <a:schemeClr val="tx2">
                  <a:alpha val="91000"/>
                </a:schemeClr>
              </a:solidFill>
              <a:ln w="9525"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buClr>
                    <a:srgbClr val="000000"/>
                  </a:buClr>
                </a:pPr>
                <a:endParaRPr lang="en-US" sz="933" kern="0">
                  <a:solidFill>
                    <a:prstClr val="white"/>
                  </a:solidFill>
                  <a:latin typeface="Lato Light" panose="020B0604020202020204" charset="0"/>
                  <a:sym typeface="Arial"/>
                </a:endParaRPr>
              </a:p>
            </p:txBody>
          </p:sp>
          <p:sp>
            <p:nvSpPr>
              <p:cNvPr id="24" name="TextBox 23">
                <a:extLst>
                  <a:ext uri="{FF2B5EF4-FFF2-40B4-BE49-F238E27FC236}">
                    <a16:creationId xmlns:a16="http://schemas.microsoft.com/office/drawing/2014/main" id="{FE235837-E63B-43D0-A03A-4368530F1FF4}"/>
                  </a:ext>
                </a:extLst>
              </p:cNvPr>
              <p:cNvSpPr txBox="1"/>
              <p:nvPr/>
            </p:nvSpPr>
            <p:spPr>
              <a:xfrm>
                <a:off x="120651" y="1648896"/>
                <a:ext cx="1130300" cy="543339"/>
              </a:xfrm>
              <a:prstGeom prst="rect">
                <a:avLst/>
              </a:prstGeom>
              <a:noFill/>
            </p:spPr>
            <p:txBody>
              <a:bodyPr wrap="square" lIns="0" tIns="0" rIns="0" bIns="0" rtlCol="0" anchor="ctr">
                <a:noAutofit/>
              </a:bodyPr>
              <a:lstStyle/>
              <a:p>
                <a:pPr algn="ctr" defTabSz="1219170">
                  <a:spcAft>
                    <a:spcPts val="1200"/>
                  </a:spcAft>
                  <a:buClr>
                    <a:srgbClr val="000000"/>
                  </a:buClr>
                </a:pPr>
                <a:r>
                  <a:rPr lang="en-GB" sz="1500" b="1" kern="0" dirty="0">
                    <a:solidFill>
                      <a:prstClr val="white"/>
                    </a:solidFill>
                    <a:latin typeface="Lato Light" panose="020B0604020202020204" charset="0"/>
                    <a:cs typeface="Arial"/>
                    <a:sym typeface="Arial"/>
                  </a:rPr>
                  <a:t>31%</a:t>
                </a:r>
              </a:p>
            </p:txBody>
          </p:sp>
        </p:grpSp>
      </p:grpSp>
      <p:sp>
        <p:nvSpPr>
          <p:cNvPr id="30" name="Rectangle 29">
            <a:extLst>
              <a:ext uri="{FF2B5EF4-FFF2-40B4-BE49-F238E27FC236}">
                <a16:creationId xmlns:a16="http://schemas.microsoft.com/office/drawing/2014/main" id="{F396D45E-EA54-4CFB-8465-C64A6D192FB7}"/>
              </a:ext>
            </a:extLst>
          </p:cNvPr>
          <p:cNvSpPr/>
          <p:nvPr/>
        </p:nvSpPr>
        <p:spPr>
          <a:xfrm>
            <a:off x="465316" y="1168701"/>
            <a:ext cx="7351632" cy="571859"/>
          </a:xfrm>
          <a:prstGeom prst="rect">
            <a:avLst/>
          </a:prstGeom>
          <a:solidFill>
            <a:srgbClr val="FFB81C">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709F9AF8-51F8-4F51-B70A-242F117330A1}"/>
              </a:ext>
            </a:extLst>
          </p:cNvPr>
          <p:cNvSpPr/>
          <p:nvPr/>
        </p:nvSpPr>
        <p:spPr>
          <a:xfrm>
            <a:off x="479564" y="1690628"/>
            <a:ext cx="7351632" cy="831702"/>
          </a:xfrm>
          <a:prstGeom prst="rect">
            <a:avLst/>
          </a:prstGeom>
          <a:solidFill>
            <a:srgbClr val="FFB81C">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A17BE4F-B54A-4CC6-92B6-A4952221B6FF}"/>
              </a:ext>
            </a:extLst>
          </p:cNvPr>
          <p:cNvSpPr/>
          <p:nvPr/>
        </p:nvSpPr>
        <p:spPr>
          <a:xfrm>
            <a:off x="543811" y="2849083"/>
            <a:ext cx="7351632" cy="421710"/>
          </a:xfrm>
          <a:prstGeom prst="rect">
            <a:avLst/>
          </a:prstGeom>
          <a:solidFill>
            <a:srgbClr val="FFB81C">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555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subTnLst>
                                    <p:set>
                                      <p:cBhvr override="childStyle">
                                        <p:cTn dur="1" fill="hold" display="0" masterRel="nextClick" afterEffect="1"/>
                                        <p:tgtEl>
                                          <p:spTgt spid="30"/>
                                        </p:tgtEl>
                                        <p:attrNameLst>
                                          <p:attrName>style.visibility</p:attrName>
                                        </p:attrNameLst>
                                      </p:cBhvr>
                                      <p:to>
                                        <p:strVal val="hidden"/>
                                      </p:to>
                                    </p:set>
                                  </p:sub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subTnLst>
                                    <p:set>
                                      <p:cBhvr override="childStyle">
                                        <p:cTn dur="1" fill="hold" display="0" masterRel="nextClick" afterEffect="1"/>
                                        <p:tgtEl>
                                          <p:spTgt spid="31"/>
                                        </p:tgtEl>
                                        <p:attrNameLst>
                                          <p:attrName>style.visibility</p:attrName>
                                        </p:attrNameLst>
                                      </p:cBhvr>
                                      <p:to>
                                        <p:strVal val="hidden"/>
                                      </p:to>
                                    </p:set>
                                  </p:sub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095A77-27F0-431A-9CF2-82B38EE49F51}"/>
              </a:ext>
            </a:extLst>
          </p:cNvPr>
          <p:cNvSpPr>
            <a:spLocks noGrp="1"/>
          </p:cNvSpPr>
          <p:nvPr>
            <p:ph type="title"/>
          </p:nvPr>
        </p:nvSpPr>
        <p:spPr>
          <a:xfrm>
            <a:off x="43901" y="233571"/>
            <a:ext cx="10785775" cy="529754"/>
          </a:xfrm>
        </p:spPr>
        <p:txBody>
          <a:bodyPr lIns="91440" tIns="45720" rIns="91440" bIns="45720" anchor="t"/>
          <a:lstStyle/>
          <a:p>
            <a:r>
              <a:rPr lang="en-GB"/>
              <a:t>Las </a:t>
            </a:r>
            <a:r>
              <a:rPr lang="en-GB" err="1"/>
              <a:t>Pequeñas</a:t>
            </a:r>
            <a:r>
              <a:rPr lang="en-GB"/>
              <a:t> </a:t>
            </a:r>
            <a:r>
              <a:rPr lang="en-GB" err="1"/>
              <a:t>Empresas</a:t>
            </a:r>
            <a:r>
              <a:rPr lang="en-GB"/>
              <a:t> se </a:t>
            </a:r>
            <a:r>
              <a:rPr lang="en-GB" err="1"/>
              <a:t>Benefician</a:t>
            </a:r>
            <a:r>
              <a:rPr lang="en-GB"/>
              <a:t> de la Financiación Alternativa</a:t>
            </a:r>
            <a:endParaRPr lang="pt-BR"/>
          </a:p>
        </p:txBody>
      </p:sp>
      <p:pic>
        <p:nvPicPr>
          <p:cNvPr id="5" name="Picture 4" descr="Timeline&#10;&#10;Description automatically generated with low confidence">
            <a:extLst>
              <a:ext uri="{FF2B5EF4-FFF2-40B4-BE49-F238E27FC236}">
                <a16:creationId xmlns:a16="http://schemas.microsoft.com/office/drawing/2014/main" id="{86D27786-9800-45D3-9A19-87E01A771B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7716" y="5334902"/>
            <a:ext cx="1255928" cy="1627701"/>
          </a:xfrm>
          <a:prstGeom prst="rect">
            <a:avLst/>
          </a:prstGeom>
        </p:spPr>
      </p:pic>
      <p:graphicFrame>
        <p:nvGraphicFramePr>
          <p:cNvPr id="9" name="Chart 8">
            <a:extLst>
              <a:ext uri="{FF2B5EF4-FFF2-40B4-BE49-F238E27FC236}">
                <a16:creationId xmlns:a16="http://schemas.microsoft.com/office/drawing/2014/main" id="{FCB700EA-779D-4EBC-9A7A-35EABF6944C4}"/>
              </a:ext>
            </a:extLst>
          </p:cNvPr>
          <p:cNvGraphicFramePr/>
          <p:nvPr>
            <p:extLst>
              <p:ext uri="{D42A27DB-BD31-4B8C-83A1-F6EECF244321}">
                <p14:modId xmlns:p14="http://schemas.microsoft.com/office/powerpoint/2010/main" val="2019149834"/>
              </p:ext>
            </p:extLst>
          </p:nvPr>
        </p:nvGraphicFramePr>
        <p:xfrm>
          <a:off x="43901" y="963100"/>
          <a:ext cx="6273579" cy="5661329"/>
        </p:xfrm>
        <a:graphic>
          <a:graphicData uri="http://schemas.openxmlformats.org/drawingml/2006/chart">
            <c:chart xmlns:c="http://schemas.openxmlformats.org/drawingml/2006/chart" xmlns:r="http://schemas.openxmlformats.org/officeDocument/2006/relationships" r:id="rId4"/>
          </a:graphicData>
        </a:graphic>
      </p:graphicFrame>
      <p:pic>
        <p:nvPicPr>
          <p:cNvPr id="26" name="Picture 25" descr="Chart, bar chart, waterfall chart&#10;&#10;Description automatically generated">
            <a:extLst>
              <a:ext uri="{FF2B5EF4-FFF2-40B4-BE49-F238E27FC236}">
                <a16:creationId xmlns:a16="http://schemas.microsoft.com/office/drawing/2014/main" id="{B0DEE734-F372-4B1D-8231-34D13910EC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2257" y="3698315"/>
            <a:ext cx="5205459" cy="2765133"/>
          </a:xfrm>
          <a:prstGeom prst="rect">
            <a:avLst/>
          </a:prstGeom>
        </p:spPr>
      </p:pic>
      <p:grpSp>
        <p:nvGrpSpPr>
          <p:cNvPr id="38" name="Group 37">
            <a:extLst>
              <a:ext uri="{FF2B5EF4-FFF2-40B4-BE49-F238E27FC236}">
                <a16:creationId xmlns:a16="http://schemas.microsoft.com/office/drawing/2014/main" id="{A351F8B6-CE90-4B7D-A2B4-5713FED4CF4B}"/>
              </a:ext>
            </a:extLst>
          </p:cNvPr>
          <p:cNvGrpSpPr/>
          <p:nvPr/>
        </p:nvGrpSpPr>
        <p:grpSpPr>
          <a:xfrm>
            <a:off x="6407586" y="2128345"/>
            <a:ext cx="4460023" cy="1358053"/>
            <a:chOff x="6350" y="1241539"/>
            <a:chExt cx="4460023" cy="1358053"/>
          </a:xfrm>
        </p:grpSpPr>
        <p:sp>
          <p:nvSpPr>
            <p:cNvPr id="39" name="Content Placeholder 2">
              <a:extLst>
                <a:ext uri="{FF2B5EF4-FFF2-40B4-BE49-F238E27FC236}">
                  <a16:creationId xmlns:a16="http://schemas.microsoft.com/office/drawing/2014/main" id="{EA7CFACD-6167-42B8-AF91-3FAEF8691C51}"/>
                </a:ext>
              </a:extLst>
            </p:cNvPr>
            <p:cNvSpPr txBox="1">
              <a:spLocks/>
            </p:cNvSpPr>
            <p:nvPr/>
          </p:nvSpPr>
          <p:spPr>
            <a:xfrm>
              <a:off x="1462006" y="1674293"/>
              <a:ext cx="3004367" cy="4881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Clr>
                  <a:srgbClr val="000000"/>
                </a:buClr>
                <a:buNone/>
              </a:pPr>
              <a:r>
                <a:rPr lang="en-US" sz="1400" b="1" dirty="0">
                  <a:solidFill>
                    <a:prstClr val="black"/>
                  </a:solidFill>
                  <a:latin typeface="Lato Light" panose="020B0604020202020204" charset="0"/>
                  <a:sym typeface="Arial"/>
                </a:rPr>
                <a:t>Debt-based models make up majority of activity</a:t>
              </a:r>
              <a:endParaRPr lang="en-US" sz="1400" dirty="0">
                <a:solidFill>
                  <a:prstClr val="black"/>
                </a:solidFill>
                <a:latin typeface="Lato Light" panose="020B0604020202020204" charset="0"/>
                <a:sym typeface="Arial"/>
              </a:endParaRPr>
            </a:p>
          </p:txBody>
        </p:sp>
        <p:grpSp>
          <p:nvGrpSpPr>
            <p:cNvPr id="40" name="Group 39">
              <a:extLst>
                <a:ext uri="{FF2B5EF4-FFF2-40B4-BE49-F238E27FC236}">
                  <a16:creationId xmlns:a16="http://schemas.microsoft.com/office/drawing/2014/main" id="{47236282-F8DE-411C-9A23-024080740831}"/>
                </a:ext>
              </a:extLst>
            </p:cNvPr>
            <p:cNvGrpSpPr/>
            <p:nvPr/>
          </p:nvGrpSpPr>
          <p:grpSpPr>
            <a:xfrm>
              <a:off x="6350" y="1241539"/>
              <a:ext cx="1358056" cy="1358053"/>
              <a:chOff x="6350" y="1241539"/>
              <a:chExt cx="1358056" cy="1358053"/>
            </a:xfrm>
          </p:grpSpPr>
          <p:sp>
            <p:nvSpPr>
              <p:cNvPr id="41" name="Oval 40">
                <a:extLst>
                  <a:ext uri="{FF2B5EF4-FFF2-40B4-BE49-F238E27FC236}">
                    <a16:creationId xmlns:a16="http://schemas.microsoft.com/office/drawing/2014/main" id="{9E6920E9-CEFF-4CFC-8EC5-2598FAEC3B50}"/>
                  </a:ext>
                </a:extLst>
              </p:cNvPr>
              <p:cNvSpPr>
                <a:spLocks noChangeAspect="1"/>
              </p:cNvSpPr>
              <p:nvPr/>
            </p:nvSpPr>
            <p:spPr>
              <a:xfrm flipH="1">
                <a:off x="6350" y="1241539"/>
                <a:ext cx="1358056" cy="1358053"/>
              </a:xfrm>
              <a:prstGeom prst="ellipse">
                <a:avLst/>
              </a:prstGeom>
              <a:solidFill>
                <a:schemeClr val="tx2">
                  <a:lumMod val="60000"/>
                  <a:lumOff val="40000"/>
                  <a:alpha val="91000"/>
                </a:schemeClr>
              </a:solidFill>
              <a:ln w="9525" cmpd="sng">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buClr>
                    <a:srgbClr val="000000"/>
                  </a:buClr>
                </a:pPr>
                <a:endParaRPr lang="en-US" sz="933" kern="0" dirty="0">
                  <a:solidFill>
                    <a:prstClr val="white"/>
                  </a:solidFill>
                  <a:latin typeface="Lato Light" panose="020B0604020202020204" charset="0"/>
                  <a:sym typeface="Arial"/>
                </a:endParaRPr>
              </a:p>
            </p:txBody>
          </p:sp>
          <p:sp>
            <p:nvSpPr>
              <p:cNvPr id="42" name="TextBox 41">
                <a:extLst>
                  <a:ext uri="{FF2B5EF4-FFF2-40B4-BE49-F238E27FC236}">
                    <a16:creationId xmlns:a16="http://schemas.microsoft.com/office/drawing/2014/main" id="{10D7A5B8-5A58-4F28-A347-B46496E250B6}"/>
                  </a:ext>
                </a:extLst>
              </p:cNvPr>
              <p:cNvSpPr txBox="1"/>
              <p:nvPr/>
            </p:nvSpPr>
            <p:spPr>
              <a:xfrm>
                <a:off x="120651" y="1648896"/>
                <a:ext cx="1130300" cy="543339"/>
              </a:xfrm>
              <a:prstGeom prst="rect">
                <a:avLst/>
              </a:prstGeom>
              <a:noFill/>
            </p:spPr>
            <p:txBody>
              <a:bodyPr wrap="square" lIns="0" tIns="0" rIns="0" bIns="0" rtlCol="0" anchor="ctr">
                <a:noAutofit/>
              </a:bodyPr>
              <a:lstStyle/>
              <a:p>
                <a:pPr algn="ctr" defTabSz="1219170">
                  <a:spcAft>
                    <a:spcPts val="1200"/>
                  </a:spcAft>
                  <a:buClr>
                    <a:srgbClr val="000000"/>
                  </a:buClr>
                </a:pPr>
                <a:r>
                  <a:rPr lang="en-GB" sz="1500" b="1" kern="0" dirty="0">
                    <a:solidFill>
                      <a:prstClr val="white"/>
                    </a:solidFill>
                    <a:latin typeface="Lato Light" panose="020B0604020202020204" charset="0"/>
                    <a:cs typeface="Arial"/>
                    <a:sym typeface="Arial"/>
                  </a:rPr>
                  <a:t>94% </a:t>
                </a:r>
              </a:p>
            </p:txBody>
          </p:sp>
        </p:grpSp>
      </p:grpSp>
      <p:grpSp>
        <p:nvGrpSpPr>
          <p:cNvPr id="27" name="Group 26">
            <a:extLst>
              <a:ext uri="{FF2B5EF4-FFF2-40B4-BE49-F238E27FC236}">
                <a16:creationId xmlns:a16="http://schemas.microsoft.com/office/drawing/2014/main" id="{6990C019-480C-44D8-93F5-C3C30855AE09}"/>
              </a:ext>
            </a:extLst>
          </p:cNvPr>
          <p:cNvGrpSpPr/>
          <p:nvPr/>
        </p:nvGrpSpPr>
        <p:grpSpPr>
          <a:xfrm>
            <a:off x="6384639" y="1041962"/>
            <a:ext cx="4445036" cy="1358053"/>
            <a:chOff x="6384639" y="1041962"/>
            <a:chExt cx="4445036" cy="1358053"/>
          </a:xfrm>
        </p:grpSpPr>
        <p:grpSp>
          <p:nvGrpSpPr>
            <p:cNvPr id="32" name="Group 31">
              <a:extLst>
                <a:ext uri="{FF2B5EF4-FFF2-40B4-BE49-F238E27FC236}">
                  <a16:creationId xmlns:a16="http://schemas.microsoft.com/office/drawing/2014/main" id="{0E6B634A-54E2-40FF-9E6B-A20FED49C42C}"/>
                </a:ext>
              </a:extLst>
            </p:cNvPr>
            <p:cNvGrpSpPr/>
            <p:nvPr/>
          </p:nvGrpSpPr>
          <p:grpSpPr>
            <a:xfrm>
              <a:off x="6384639" y="1041962"/>
              <a:ext cx="4445036" cy="1358053"/>
              <a:chOff x="6350" y="1241539"/>
              <a:chExt cx="4445036" cy="1358053"/>
            </a:xfrm>
          </p:grpSpPr>
          <p:sp>
            <p:nvSpPr>
              <p:cNvPr id="34" name="Content Placeholder 2">
                <a:extLst>
                  <a:ext uri="{FF2B5EF4-FFF2-40B4-BE49-F238E27FC236}">
                    <a16:creationId xmlns:a16="http://schemas.microsoft.com/office/drawing/2014/main" id="{EB80A149-F54B-4766-9479-C29AB288EA3C}"/>
                  </a:ext>
                </a:extLst>
              </p:cNvPr>
              <p:cNvSpPr txBox="1">
                <a:spLocks/>
              </p:cNvSpPr>
              <p:nvPr/>
            </p:nvSpPr>
            <p:spPr>
              <a:xfrm>
                <a:off x="1447019" y="1618357"/>
                <a:ext cx="3004367" cy="6740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Clr>
                    <a:srgbClr val="000000"/>
                  </a:buClr>
                  <a:buNone/>
                </a:pPr>
                <a:endParaRPr lang="en-US" sz="1400" dirty="0">
                  <a:solidFill>
                    <a:prstClr val="black"/>
                  </a:solidFill>
                  <a:latin typeface="Lato Light" panose="020B0604020202020204" charset="0"/>
                  <a:sym typeface="Arial"/>
                </a:endParaRPr>
              </a:p>
            </p:txBody>
          </p:sp>
          <p:grpSp>
            <p:nvGrpSpPr>
              <p:cNvPr id="35" name="Group 34">
                <a:extLst>
                  <a:ext uri="{FF2B5EF4-FFF2-40B4-BE49-F238E27FC236}">
                    <a16:creationId xmlns:a16="http://schemas.microsoft.com/office/drawing/2014/main" id="{241947E8-23EB-43E3-8448-6459E8832E89}"/>
                  </a:ext>
                </a:extLst>
              </p:cNvPr>
              <p:cNvGrpSpPr/>
              <p:nvPr/>
            </p:nvGrpSpPr>
            <p:grpSpPr>
              <a:xfrm>
                <a:off x="6350" y="1241539"/>
                <a:ext cx="1358056" cy="1358053"/>
                <a:chOff x="6350" y="1241539"/>
                <a:chExt cx="1358056" cy="1358053"/>
              </a:xfrm>
            </p:grpSpPr>
            <p:sp>
              <p:nvSpPr>
                <p:cNvPr id="36" name="Oval 35">
                  <a:extLst>
                    <a:ext uri="{FF2B5EF4-FFF2-40B4-BE49-F238E27FC236}">
                      <a16:creationId xmlns:a16="http://schemas.microsoft.com/office/drawing/2014/main" id="{819DEC46-87C1-4E1A-B487-F99651F994CF}"/>
                    </a:ext>
                  </a:extLst>
                </p:cNvPr>
                <p:cNvSpPr>
                  <a:spLocks noChangeAspect="1"/>
                </p:cNvSpPr>
                <p:nvPr/>
              </p:nvSpPr>
              <p:spPr>
                <a:xfrm flipH="1">
                  <a:off x="6350" y="1241539"/>
                  <a:ext cx="1358056" cy="1358053"/>
                </a:xfrm>
                <a:prstGeom prst="ellipse">
                  <a:avLst/>
                </a:prstGeom>
                <a:solidFill>
                  <a:schemeClr val="tx2">
                    <a:alpha val="91000"/>
                  </a:schemeClr>
                </a:solidFill>
                <a:ln w="9525"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buClr>
                      <a:srgbClr val="000000"/>
                    </a:buClr>
                  </a:pPr>
                  <a:endParaRPr lang="en-US" sz="933" kern="0" dirty="0">
                    <a:solidFill>
                      <a:prstClr val="white"/>
                    </a:solidFill>
                    <a:latin typeface="Lato Light" panose="020B0604020202020204" charset="0"/>
                    <a:sym typeface="Arial"/>
                  </a:endParaRPr>
                </a:p>
              </p:txBody>
            </p:sp>
            <p:sp>
              <p:nvSpPr>
                <p:cNvPr id="37" name="TextBox 36">
                  <a:extLst>
                    <a:ext uri="{FF2B5EF4-FFF2-40B4-BE49-F238E27FC236}">
                      <a16:creationId xmlns:a16="http://schemas.microsoft.com/office/drawing/2014/main" id="{A559DEF8-A40F-4F1E-A47C-BA776CA45DF3}"/>
                    </a:ext>
                  </a:extLst>
                </p:cNvPr>
                <p:cNvSpPr txBox="1"/>
                <p:nvPr/>
              </p:nvSpPr>
              <p:spPr>
                <a:xfrm>
                  <a:off x="120651" y="1648896"/>
                  <a:ext cx="1130300" cy="543339"/>
                </a:xfrm>
                <a:prstGeom prst="rect">
                  <a:avLst/>
                </a:prstGeom>
                <a:noFill/>
              </p:spPr>
              <p:txBody>
                <a:bodyPr wrap="square" lIns="0" tIns="0" rIns="0" bIns="0" rtlCol="0" anchor="ctr">
                  <a:noAutofit/>
                </a:bodyPr>
                <a:lstStyle/>
                <a:p>
                  <a:pPr algn="ctr" defTabSz="1219170">
                    <a:spcAft>
                      <a:spcPts val="1200"/>
                    </a:spcAft>
                    <a:buClr>
                      <a:srgbClr val="000000"/>
                    </a:buClr>
                  </a:pPr>
                  <a:r>
                    <a:rPr lang="en-GB" sz="1500" b="1" kern="0" dirty="0">
                      <a:solidFill>
                        <a:prstClr val="white"/>
                      </a:solidFill>
                      <a:latin typeface="Lato Light" panose="020B0604020202020204" charset="0"/>
                      <a:cs typeface="Arial"/>
                      <a:sym typeface="Arial"/>
                    </a:rPr>
                    <a:t>51% Y-Y growth</a:t>
                  </a:r>
                </a:p>
              </p:txBody>
            </p:sp>
          </p:grpSp>
        </p:grpSp>
        <p:sp>
          <p:nvSpPr>
            <p:cNvPr id="43" name="Content Placeholder 2">
              <a:extLst>
                <a:ext uri="{FF2B5EF4-FFF2-40B4-BE49-F238E27FC236}">
                  <a16:creationId xmlns:a16="http://schemas.microsoft.com/office/drawing/2014/main" id="{87F07783-E4E8-4C69-91AB-796B5E8D09B3}"/>
                </a:ext>
              </a:extLst>
            </p:cNvPr>
            <p:cNvSpPr txBox="1">
              <a:spLocks/>
            </p:cNvSpPr>
            <p:nvPr/>
          </p:nvSpPr>
          <p:spPr>
            <a:xfrm>
              <a:off x="7825308" y="1398702"/>
              <a:ext cx="3004367" cy="47006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Clr>
                  <a:srgbClr val="000000"/>
                </a:buClr>
                <a:buNone/>
              </a:pPr>
              <a:r>
                <a:rPr lang="en-GB" sz="1400" b="1" dirty="0">
                  <a:solidFill>
                    <a:prstClr val="black"/>
                  </a:solidFill>
                  <a:latin typeface="Lato Light" panose="020B0604020202020204" charset="0"/>
                  <a:sym typeface="Arial"/>
                </a:rPr>
                <a:t>I</a:t>
              </a:r>
              <a:r>
                <a:rPr lang="en-US" sz="1400" b="1" dirty="0">
                  <a:solidFill>
                    <a:prstClr val="black"/>
                  </a:solidFill>
                  <a:latin typeface="Lato Light" panose="020B0604020202020204" charset="0"/>
                  <a:sym typeface="Arial"/>
                </a:rPr>
                <a:t>n 2020, 47% of alternative finance activity went to SME borrowers, issuers &amp; fundraisers</a:t>
              </a:r>
              <a:endParaRPr lang="en-US" sz="1400" dirty="0">
                <a:solidFill>
                  <a:prstClr val="black"/>
                </a:solidFill>
                <a:latin typeface="Lato Light" panose="020B0604020202020204" charset="0"/>
                <a:sym typeface="Arial"/>
              </a:endParaRPr>
            </a:p>
          </p:txBody>
        </p:sp>
      </p:grpSp>
      <p:sp>
        <p:nvSpPr>
          <p:cNvPr id="2" name="TextBox 1">
            <a:extLst>
              <a:ext uri="{FF2B5EF4-FFF2-40B4-BE49-F238E27FC236}">
                <a16:creationId xmlns:a16="http://schemas.microsoft.com/office/drawing/2014/main" id="{A69EDCD6-1397-4066-A77B-046503E0ACD3}"/>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Tree>
    <p:extLst>
      <p:ext uri="{BB962C8B-B14F-4D97-AF65-F5344CB8AC3E}">
        <p14:creationId xmlns:p14="http://schemas.microsoft.com/office/powerpoint/2010/main" val="253252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095A77-27F0-431A-9CF2-82B38EE49F51}"/>
              </a:ext>
            </a:extLst>
          </p:cNvPr>
          <p:cNvSpPr>
            <a:spLocks noGrp="1"/>
          </p:cNvSpPr>
          <p:nvPr>
            <p:ph type="title"/>
          </p:nvPr>
        </p:nvSpPr>
        <p:spPr>
          <a:xfrm>
            <a:off x="43901" y="233571"/>
            <a:ext cx="10785775" cy="529754"/>
          </a:xfrm>
        </p:spPr>
        <p:txBody>
          <a:bodyPr lIns="91440" tIns="45720" rIns="91440" bIns="45720" anchor="t"/>
          <a:lstStyle/>
          <a:p>
            <a:r>
              <a:rPr lang="en-GB" sz="3000"/>
              <a:t>Volumen Total de Financiación Alternativa- ALC, 2013-2020 USD</a:t>
            </a:r>
            <a:endParaRPr lang="pt-BR"/>
          </a:p>
        </p:txBody>
      </p:sp>
      <p:pic>
        <p:nvPicPr>
          <p:cNvPr id="5" name="Picture 4" descr="Timeline&#10;&#10;Description automatically generated with low confidence">
            <a:extLst>
              <a:ext uri="{FF2B5EF4-FFF2-40B4-BE49-F238E27FC236}">
                <a16:creationId xmlns:a16="http://schemas.microsoft.com/office/drawing/2014/main" id="{86D27786-9800-45D3-9A19-87E01A771B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7716" y="5334902"/>
            <a:ext cx="1255928" cy="1627701"/>
          </a:xfrm>
          <a:prstGeom prst="rect">
            <a:avLst/>
          </a:prstGeom>
        </p:spPr>
      </p:pic>
      <p:pic>
        <p:nvPicPr>
          <p:cNvPr id="20" name="Picture 19" descr="Chart&#10;&#10;Description automatically generated">
            <a:extLst>
              <a:ext uri="{FF2B5EF4-FFF2-40B4-BE49-F238E27FC236}">
                <a16:creationId xmlns:a16="http://schemas.microsoft.com/office/drawing/2014/main" id="{B324324F-E265-48DC-A316-D018A1F8D058}"/>
              </a:ext>
            </a:extLst>
          </p:cNvPr>
          <p:cNvPicPr>
            <a:picLocks noChangeAspect="1"/>
          </p:cNvPicPr>
          <p:nvPr/>
        </p:nvPicPr>
        <p:blipFill rotWithShape="1">
          <a:blip r:embed="rId4">
            <a:extLst>
              <a:ext uri="{28A0092B-C50C-407E-A947-70E740481C1C}">
                <a14:useLocalDpi xmlns:a14="http://schemas.microsoft.com/office/drawing/2010/main" val="0"/>
              </a:ext>
            </a:extLst>
          </a:blip>
          <a:srcRect t="5057" r="14335"/>
          <a:stretch/>
        </p:blipFill>
        <p:spPr>
          <a:xfrm>
            <a:off x="5240565" y="1217427"/>
            <a:ext cx="5464330" cy="5284382"/>
          </a:xfrm>
          <a:prstGeom prst="rect">
            <a:avLst/>
          </a:prstGeom>
        </p:spPr>
      </p:pic>
      <p:graphicFrame>
        <p:nvGraphicFramePr>
          <p:cNvPr id="23" name="Chart 22">
            <a:extLst>
              <a:ext uri="{FF2B5EF4-FFF2-40B4-BE49-F238E27FC236}">
                <a16:creationId xmlns:a16="http://schemas.microsoft.com/office/drawing/2014/main" id="{79299184-0A3E-45F4-852E-02CEF439D301}"/>
              </a:ext>
            </a:extLst>
          </p:cNvPr>
          <p:cNvGraphicFramePr/>
          <p:nvPr>
            <p:extLst>
              <p:ext uri="{D42A27DB-BD31-4B8C-83A1-F6EECF244321}">
                <p14:modId xmlns:p14="http://schemas.microsoft.com/office/powerpoint/2010/main" val="1644867540"/>
              </p:ext>
            </p:extLst>
          </p:nvPr>
        </p:nvGraphicFramePr>
        <p:xfrm>
          <a:off x="90376" y="1084521"/>
          <a:ext cx="5294209" cy="496008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969149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095A77-27F0-431A-9CF2-82B38EE49F51}"/>
              </a:ext>
            </a:extLst>
          </p:cNvPr>
          <p:cNvSpPr>
            <a:spLocks noGrp="1"/>
          </p:cNvSpPr>
          <p:nvPr>
            <p:ph type="title"/>
          </p:nvPr>
        </p:nvSpPr>
        <p:spPr>
          <a:xfrm>
            <a:off x="115464" y="368222"/>
            <a:ext cx="10785775" cy="529754"/>
          </a:xfrm>
        </p:spPr>
        <p:txBody>
          <a:bodyPr lIns="91440" tIns="45720" rIns="91440" bIns="45720" anchor="t"/>
          <a:lstStyle/>
          <a:p>
            <a:r>
              <a:rPr lang="en-GB"/>
              <a:t>País y Modelos Clave - Surge un </a:t>
            </a:r>
            <a:r>
              <a:rPr lang="en-GB" err="1"/>
              <a:t>Ecosistema</a:t>
            </a:r>
            <a:r>
              <a:rPr lang="en-GB"/>
              <a:t> </a:t>
            </a:r>
            <a:r>
              <a:rPr lang="en-GB" err="1"/>
              <a:t>Diverso</a:t>
            </a:r>
          </a:p>
        </p:txBody>
      </p:sp>
      <p:pic>
        <p:nvPicPr>
          <p:cNvPr id="5" name="Picture 4" descr="Timeline&#10;&#10;Description automatically generated with low confidence">
            <a:extLst>
              <a:ext uri="{FF2B5EF4-FFF2-40B4-BE49-F238E27FC236}">
                <a16:creationId xmlns:a16="http://schemas.microsoft.com/office/drawing/2014/main" id="{86D27786-9800-45D3-9A19-87E01A771B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7716" y="5334902"/>
            <a:ext cx="1255928" cy="1627701"/>
          </a:xfrm>
          <a:prstGeom prst="rect">
            <a:avLst/>
          </a:prstGeom>
        </p:spPr>
      </p:pic>
      <p:grpSp>
        <p:nvGrpSpPr>
          <p:cNvPr id="25" name="Group 24">
            <a:extLst>
              <a:ext uri="{FF2B5EF4-FFF2-40B4-BE49-F238E27FC236}">
                <a16:creationId xmlns:a16="http://schemas.microsoft.com/office/drawing/2014/main" id="{5B0F1FC4-F4D3-468D-B258-F127DA75644E}"/>
              </a:ext>
            </a:extLst>
          </p:cNvPr>
          <p:cNvGrpSpPr/>
          <p:nvPr/>
        </p:nvGrpSpPr>
        <p:grpSpPr>
          <a:xfrm>
            <a:off x="912007" y="1747060"/>
            <a:ext cx="9353964" cy="4624864"/>
            <a:chOff x="194366" y="1387402"/>
            <a:chExt cx="8673590" cy="4095750"/>
          </a:xfrm>
        </p:grpSpPr>
        <p:pic>
          <p:nvPicPr>
            <p:cNvPr id="26" name="Picture 25">
              <a:extLst>
                <a:ext uri="{FF2B5EF4-FFF2-40B4-BE49-F238E27FC236}">
                  <a16:creationId xmlns:a16="http://schemas.microsoft.com/office/drawing/2014/main" id="{EA31C96F-19F7-4E31-B602-335A7AA94DEF}"/>
                </a:ext>
              </a:extLst>
            </p:cNvPr>
            <p:cNvPicPr>
              <a:picLocks noChangeAspect="1"/>
            </p:cNvPicPr>
            <p:nvPr/>
          </p:nvPicPr>
          <p:blipFill>
            <a:blip r:embed="rId4"/>
            <a:stretch>
              <a:fillRect/>
            </a:stretch>
          </p:blipFill>
          <p:spPr>
            <a:xfrm>
              <a:off x="194366" y="1387402"/>
              <a:ext cx="5759830" cy="4095750"/>
            </a:xfrm>
            <a:prstGeom prst="rect">
              <a:avLst/>
            </a:prstGeom>
          </p:spPr>
        </p:pic>
        <p:pic>
          <p:nvPicPr>
            <p:cNvPr id="27" name="Picture 26">
              <a:extLst>
                <a:ext uri="{FF2B5EF4-FFF2-40B4-BE49-F238E27FC236}">
                  <a16:creationId xmlns:a16="http://schemas.microsoft.com/office/drawing/2014/main" id="{EB97F7BE-6682-4A17-96E9-EE214F7AFEC3}"/>
                </a:ext>
              </a:extLst>
            </p:cNvPr>
            <p:cNvPicPr>
              <a:picLocks noChangeAspect="1"/>
            </p:cNvPicPr>
            <p:nvPr/>
          </p:nvPicPr>
          <p:blipFill>
            <a:blip r:embed="rId5"/>
            <a:stretch>
              <a:fillRect/>
            </a:stretch>
          </p:blipFill>
          <p:spPr>
            <a:xfrm>
              <a:off x="5936943" y="1426952"/>
              <a:ext cx="2931013" cy="4043645"/>
            </a:xfrm>
            <a:prstGeom prst="rect">
              <a:avLst/>
            </a:prstGeom>
          </p:spPr>
        </p:pic>
      </p:grpSp>
      <p:sp>
        <p:nvSpPr>
          <p:cNvPr id="28" name="TextBox 27">
            <a:extLst>
              <a:ext uri="{FF2B5EF4-FFF2-40B4-BE49-F238E27FC236}">
                <a16:creationId xmlns:a16="http://schemas.microsoft.com/office/drawing/2014/main" id="{E43EECF9-B829-48FB-91B0-F87434E4775D}"/>
              </a:ext>
            </a:extLst>
          </p:cNvPr>
          <p:cNvSpPr txBox="1"/>
          <p:nvPr/>
        </p:nvSpPr>
        <p:spPr>
          <a:xfrm>
            <a:off x="1547275" y="1463841"/>
            <a:ext cx="6204829" cy="283219"/>
          </a:xfrm>
          <a:prstGeom prst="rect">
            <a:avLst/>
          </a:prstGeom>
          <a:noFill/>
        </p:spPr>
        <p:txBody>
          <a:bodyPr wrap="square" lIns="0" tIns="0" rIns="0" bIns="0" rtlCol="0">
            <a:spAutoFit/>
          </a:bodyPr>
          <a:lstStyle/>
          <a:p>
            <a:pPr algn="l" defTabSz="923971">
              <a:lnSpc>
                <a:spcPct val="150000"/>
              </a:lnSpc>
              <a:spcAft>
                <a:spcPts val="816"/>
              </a:spcAft>
            </a:pPr>
            <a:r>
              <a:rPr lang="en-GB" sz="1400" dirty="0">
                <a:solidFill>
                  <a:prstClr val="black"/>
                </a:solidFill>
                <a:latin typeface="Arial"/>
              </a:rPr>
              <a:t>Alternative Finance Volume by Model 2020 – Key LAC Countries </a:t>
            </a:r>
          </a:p>
        </p:txBody>
      </p:sp>
    </p:spTree>
    <p:extLst>
      <p:ext uri="{BB962C8B-B14F-4D97-AF65-F5344CB8AC3E}">
        <p14:creationId xmlns:p14="http://schemas.microsoft.com/office/powerpoint/2010/main" val="2391834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095A77-27F0-431A-9CF2-82B38EE49F51}"/>
              </a:ext>
            </a:extLst>
          </p:cNvPr>
          <p:cNvSpPr>
            <a:spLocks noGrp="1"/>
          </p:cNvSpPr>
          <p:nvPr>
            <p:ph type="title"/>
          </p:nvPr>
        </p:nvSpPr>
        <p:spPr>
          <a:xfrm>
            <a:off x="43901" y="233571"/>
            <a:ext cx="10785775" cy="529754"/>
          </a:xfrm>
        </p:spPr>
        <p:txBody>
          <a:bodyPr lIns="91440" tIns="45720" rIns="91440" bIns="45720" anchor="t"/>
          <a:lstStyle/>
          <a:p>
            <a:r>
              <a:rPr lang="en-GB" err="1"/>
              <a:t>Énfasis</a:t>
            </a:r>
            <a:r>
              <a:rPr lang="en-GB" dirty="0"/>
              <a:t> </a:t>
            </a:r>
            <a:r>
              <a:rPr lang="en-GB" err="1"/>
              <a:t>en</a:t>
            </a:r>
            <a:r>
              <a:rPr lang="en-GB"/>
              <a:t> las MIPYMES en ALC</a:t>
            </a:r>
            <a:endParaRPr lang="pt-BR"/>
          </a:p>
        </p:txBody>
      </p:sp>
      <p:pic>
        <p:nvPicPr>
          <p:cNvPr id="5" name="Picture 4" descr="Timeline&#10;&#10;Description automatically generated with low confidence">
            <a:extLst>
              <a:ext uri="{FF2B5EF4-FFF2-40B4-BE49-F238E27FC236}">
                <a16:creationId xmlns:a16="http://schemas.microsoft.com/office/drawing/2014/main" id="{86D27786-9800-45D3-9A19-87E01A771B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7716" y="5334902"/>
            <a:ext cx="1255928" cy="1627701"/>
          </a:xfrm>
          <a:prstGeom prst="rect">
            <a:avLst/>
          </a:prstGeom>
        </p:spPr>
      </p:pic>
      <p:pic>
        <p:nvPicPr>
          <p:cNvPr id="18" name="Picture 17">
            <a:extLst>
              <a:ext uri="{FF2B5EF4-FFF2-40B4-BE49-F238E27FC236}">
                <a16:creationId xmlns:a16="http://schemas.microsoft.com/office/drawing/2014/main" id="{388AFA45-A833-4583-885D-3B3578E5E05D}"/>
              </a:ext>
            </a:extLst>
          </p:cNvPr>
          <p:cNvPicPr>
            <a:picLocks noChangeAspect="1"/>
          </p:cNvPicPr>
          <p:nvPr/>
        </p:nvPicPr>
        <p:blipFill>
          <a:blip r:embed="rId4"/>
          <a:stretch>
            <a:fillRect/>
          </a:stretch>
        </p:blipFill>
        <p:spPr>
          <a:xfrm>
            <a:off x="72400" y="1621288"/>
            <a:ext cx="5818884" cy="4336749"/>
          </a:xfrm>
          <a:prstGeom prst="rect">
            <a:avLst/>
          </a:prstGeom>
        </p:spPr>
      </p:pic>
      <p:sp>
        <p:nvSpPr>
          <p:cNvPr id="20" name="TextBox 19">
            <a:extLst>
              <a:ext uri="{FF2B5EF4-FFF2-40B4-BE49-F238E27FC236}">
                <a16:creationId xmlns:a16="http://schemas.microsoft.com/office/drawing/2014/main" id="{86ED7A38-598B-4E18-B1C6-7225BA500628}"/>
              </a:ext>
            </a:extLst>
          </p:cNvPr>
          <p:cNvSpPr txBox="1"/>
          <p:nvPr/>
        </p:nvSpPr>
        <p:spPr>
          <a:xfrm>
            <a:off x="520160" y="1365671"/>
            <a:ext cx="3752850" cy="283219"/>
          </a:xfrm>
          <a:prstGeom prst="rect">
            <a:avLst/>
          </a:prstGeom>
          <a:noFill/>
        </p:spPr>
        <p:txBody>
          <a:bodyPr wrap="square" lIns="0" tIns="0" rIns="0" bIns="0" rtlCol="0">
            <a:spAutoFit/>
          </a:bodyPr>
          <a:lstStyle/>
          <a:p>
            <a:pPr defTabSz="923971">
              <a:lnSpc>
                <a:spcPct val="150000"/>
              </a:lnSpc>
              <a:spcAft>
                <a:spcPts val="816"/>
              </a:spcAft>
            </a:pPr>
            <a:r>
              <a:rPr lang="en-GB" sz="1400" dirty="0">
                <a:solidFill>
                  <a:prstClr val="black"/>
                </a:solidFill>
                <a:latin typeface="Arial"/>
              </a:rPr>
              <a:t>Total Alternative Business Finance Volume LAC</a:t>
            </a:r>
          </a:p>
        </p:txBody>
      </p:sp>
      <p:pic>
        <p:nvPicPr>
          <p:cNvPr id="21" name="Picture 20">
            <a:extLst>
              <a:ext uri="{FF2B5EF4-FFF2-40B4-BE49-F238E27FC236}">
                <a16:creationId xmlns:a16="http://schemas.microsoft.com/office/drawing/2014/main" id="{C4541216-BDA4-4006-9569-0B634598704D}"/>
              </a:ext>
            </a:extLst>
          </p:cNvPr>
          <p:cNvPicPr>
            <a:picLocks noChangeAspect="1"/>
          </p:cNvPicPr>
          <p:nvPr/>
        </p:nvPicPr>
        <p:blipFill>
          <a:blip r:embed="rId5"/>
          <a:stretch>
            <a:fillRect/>
          </a:stretch>
        </p:blipFill>
        <p:spPr>
          <a:xfrm>
            <a:off x="6258505" y="1991486"/>
            <a:ext cx="4331989" cy="3254888"/>
          </a:xfrm>
          <a:prstGeom prst="rect">
            <a:avLst/>
          </a:prstGeom>
        </p:spPr>
      </p:pic>
      <p:sp>
        <p:nvSpPr>
          <p:cNvPr id="22" name="TextBox 21">
            <a:extLst>
              <a:ext uri="{FF2B5EF4-FFF2-40B4-BE49-F238E27FC236}">
                <a16:creationId xmlns:a16="http://schemas.microsoft.com/office/drawing/2014/main" id="{22B053BD-6138-4FB6-B4A0-C9DEA9AFF1C9}"/>
              </a:ext>
            </a:extLst>
          </p:cNvPr>
          <p:cNvSpPr txBox="1"/>
          <p:nvPr/>
        </p:nvSpPr>
        <p:spPr>
          <a:xfrm>
            <a:off x="6339044" y="1507280"/>
            <a:ext cx="3752850" cy="283219"/>
          </a:xfrm>
          <a:prstGeom prst="rect">
            <a:avLst/>
          </a:prstGeom>
          <a:noFill/>
        </p:spPr>
        <p:txBody>
          <a:bodyPr wrap="square" lIns="0" tIns="0" rIns="0" bIns="0" rtlCol="0">
            <a:spAutoFit/>
          </a:bodyPr>
          <a:lstStyle/>
          <a:p>
            <a:pPr defTabSz="923971">
              <a:lnSpc>
                <a:spcPct val="150000"/>
              </a:lnSpc>
              <a:spcAft>
                <a:spcPts val="816"/>
              </a:spcAft>
            </a:pPr>
            <a:r>
              <a:rPr lang="en-GB" sz="1400" dirty="0">
                <a:solidFill>
                  <a:prstClr val="black"/>
                </a:solidFill>
                <a:latin typeface="Arial"/>
              </a:rPr>
              <a:t>Business Finance by Key Countries </a:t>
            </a:r>
          </a:p>
        </p:txBody>
      </p:sp>
    </p:spTree>
    <p:extLst>
      <p:ext uri="{BB962C8B-B14F-4D97-AF65-F5344CB8AC3E}">
        <p14:creationId xmlns:p14="http://schemas.microsoft.com/office/powerpoint/2010/main" val="29829310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oUygbt_0BwHvQVCH6ui_e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tGUZQkWMj_kbhXoftO5F5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tGUZQkWMj_kbhXoftO5F5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tGUZQkWMj_kbhXoftO5F5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6isB2LnImePOZY7vyyxrj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uBM.aLFTCH0rdVw3nPP5q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7V1g1N1WqXx42N2QwDqIH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en8Vo31UEsbltot.yAVlo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ambridge">
      <a:dk1>
        <a:sysClr val="windowText" lastClr="000000"/>
      </a:dk1>
      <a:lt1>
        <a:sysClr val="window" lastClr="FFFFFF"/>
      </a:lt1>
      <a:dk2>
        <a:srgbClr val="0054A6"/>
      </a:dk2>
      <a:lt2>
        <a:srgbClr val="FEE7AA"/>
      </a:lt2>
      <a:accent1>
        <a:srgbClr val="FFB81C"/>
      </a:accent1>
      <a:accent2>
        <a:srgbClr val="FDD366"/>
      </a:accent2>
      <a:accent3>
        <a:srgbClr val="5091CD"/>
      </a:accent3>
      <a:accent4>
        <a:srgbClr val="50B848"/>
      </a:accent4>
      <a:accent5>
        <a:srgbClr val="52C6DA"/>
      </a:accent5>
      <a:accent6>
        <a:srgbClr val="008C78"/>
      </a:accent6>
      <a:hlink>
        <a:srgbClr val="1F497D"/>
      </a:hlink>
      <a:folHlink>
        <a:srgbClr val="548DD4"/>
      </a:folHlink>
    </a:clrScheme>
    <a:fontScheme name="CCAF_font">
      <a:majorFont>
        <a:latin typeface="FrutigerLTStd-Light"/>
        <a:ea typeface=""/>
        <a:cs typeface=""/>
      </a:majorFont>
      <a:minorFont>
        <a:latin typeface="FrutigerLTStd-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crosoft_Balanced_Scorecard.pptx" id="{10ED7897-4190-42E8-9E5A-9BA30033AB56}" vid="{5E997269-9069-4613-A476-408DDBC8C50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b1b01940-8c47-449b-816c-7c55fa12e6de">
      <UserInfo>
        <DisplayName>Herman Smit</DisplayName>
        <AccountId>23</AccountId>
        <AccountType/>
      </UserInfo>
      <UserInfo>
        <DisplayName>Karsten Wenzlaff</DisplayName>
        <AccountId>93</AccountId>
        <AccountType/>
      </UserInfo>
      <UserInfo>
        <DisplayName>Bryan Zheng Zhang</DisplayName>
        <AccountId>27</AccountId>
        <AccountType/>
      </UserInfo>
      <UserInfo>
        <DisplayName>Neil Jessiman</DisplayName>
        <AccountId>57</AccountId>
        <AccountType/>
      </UserInfo>
      <UserInfo>
        <DisplayName>Krishnamurthy Suresh</DisplayName>
        <AccountId>22</AccountId>
        <AccountType/>
      </UserInfo>
      <UserInfo>
        <DisplayName>Felipe Ferri de Camargo Paes</DisplayName>
        <AccountId>18</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68704508AC30146811FB8A09B7DB3A8" ma:contentTypeVersion="14" ma:contentTypeDescription="Create a new document." ma:contentTypeScope="" ma:versionID="b81d75be70e42a87e5150135d13f214e">
  <xsd:schema xmlns:xsd="http://www.w3.org/2001/XMLSchema" xmlns:xs="http://www.w3.org/2001/XMLSchema" xmlns:p="http://schemas.microsoft.com/office/2006/metadata/properties" xmlns:ns1="http://schemas.microsoft.com/sharepoint/v3" xmlns:ns2="0a680918-6cec-4275-8389-38952e61d946" xmlns:ns3="b1b01940-8c47-449b-816c-7c55fa12e6de" targetNamespace="http://schemas.microsoft.com/office/2006/metadata/properties" ma:root="true" ma:fieldsID="5e06982d45eeca7ad2f3f893d8a7f328" ns1:_="" ns2:_="" ns3:_="">
    <xsd:import namespace="http://schemas.microsoft.com/sharepoint/v3"/>
    <xsd:import namespace="0a680918-6cec-4275-8389-38952e61d946"/>
    <xsd:import namespace="b1b01940-8c47-449b-816c-7c55fa12e6d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1:_ip_UnifiedCompliancePolicyProperties" minOccurs="0"/>
                <xsd:element ref="ns1:_ip_UnifiedCompliancePolicyUIAc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a680918-6cec-4275-8389-38952e61d9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1b01940-8c47-449b-816c-7c55fa12e6d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A647E0A-2E52-432B-8550-DFBCEABE2B26}">
  <ds:schemaRefs>
    <ds:schemaRef ds:uri="http://schemas.microsoft.com/sharepoint/v3/contenttype/forms"/>
  </ds:schemaRefs>
</ds:datastoreItem>
</file>

<file path=customXml/itemProps2.xml><?xml version="1.0" encoding="utf-8"?>
<ds:datastoreItem xmlns:ds="http://schemas.openxmlformats.org/officeDocument/2006/customXml" ds:itemID="{DD609D98-74B2-4A6F-899B-D8D13E1DDBB6}">
  <ds:schemaRef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b1b01940-8c47-449b-816c-7c55fa12e6de"/>
    <ds:schemaRef ds:uri="0a680918-6cec-4275-8389-38952e61d946"/>
    <ds:schemaRef ds:uri="http://www.w3.org/XML/1998/namespace"/>
  </ds:schemaRefs>
</ds:datastoreItem>
</file>

<file path=customXml/itemProps3.xml><?xml version="1.0" encoding="utf-8"?>
<ds:datastoreItem xmlns:ds="http://schemas.openxmlformats.org/officeDocument/2006/customXml" ds:itemID="{18D14452-98C8-4948-9048-09A56204FA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a680918-6cec-4275-8389-38952e61d946"/>
    <ds:schemaRef ds:uri="b1b01940-8c47-449b-816c-7c55fa12e6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485</Words>
  <Application>Microsoft Office PowerPoint</Application>
  <PresentationFormat>Widescreen</PresentationFormat>
  <Paragraphs>68</Paragraphs>
  <Slides>16</Slides>
  <Notes>16</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4" baseType="lpstr">
      <vt:lpstr>Arial</vt:lpstr>
      <vt:lpstr>Calibri</vt:lpstr>
      <vt:lpstr>Century Gothic</vt:lpstr>
      <vt:lpstr>FrutigerLTStd-Light</vt:lpstr>
      <vt:lpstr>Lato Light</vt:lpstr>
      <vt:lpstr>Lato-Light</vt:lpstr>
      <vt:lpstr>Office Theme</vt:lpstr>
      <vt:lpstr>think-cell Slide</vt:lpstr>
      <vt:lpstr>PowerPoint Presentation</vt:lpstr>
      <vt:lpstr>Justificación y Metodología del Estudio</vt:lpstr>
      <vt:lpstr>Tamaño y Crecimiento del Mercado Mundial de las Finanzas Alternativas</vt:lpstr>
      <vt:lpstr>Cuota de Mercado de la Financiación Alternativa por Regiones</vt:lpstr>
      <vt:lpstr>Modelos Globales</vt:lpstr>
      <vt:lpstr>Las Pequeñas Empresas se Benefician de la Financiación Alternativa</vt:lpstr>
      <vt:lpstr>Volumen Total de Financiación Alternativa- ALC, 2013-2020 USD</vt:lpstr>
      <vt:lpstr>País y Modelos Clave - Surge un Ecosistema Diverso</vt:lpstr>
      <vt:lpstr>Énfasis en las MIPYMES en ALC</vt:lpstr>
      <vt:lpstr>Perfil de las MiPyMEs y Cantidad Prestada - Una visión más cercana</vt:lpstr>
      <vt:lpstr>La creciente institucionalización impulsó el crecimiento de 2020</vt:lpstr>
      <vt:lpstr>H1 COVID-19 Efectos en el mercado de FinTech Global y en ALC</vt:lpstr>
      <vt:lpstr>Respuestas Reglamentarias e Iniciativas de Innovación, 5 principales usos y necesidades en ALC</vt:lpstr>
      <vt:lpstr>El "cambio de normativa" se considera el mayor riesgo potencial para el sector, aunque la mayoría de las empresas perciben la normativa de forma positiva</vt:lpstr>
      <vt:lpstr>El "cambio de normativa" se considera el mayor riesgo potencial para el sector, aunque la mayoría de las empresas perciben la normativa de forma positiva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CCAF Research Agenda &amp; Regional Collaborations</dc:title>
  <dc:creator/>
  <cp:lastModifiedBy/>
  <cp:revision>186</cp:revision>
  <dcterms:created xsi:type="dcterms:W3CDTF">2019-03-05T14:54:39Z</dcterms:created>
  <dcterms:modified xsi:type="dcterms:W3CDTF">2021-10-07T13:07:31Z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v-abdarl@microsoft.com</vt:lpwstr>
  </property>
  <property fmtid="{D5CDD505-2E9C-101B-9397-08002B2CF9AE}" pid="5" name="MSIP_Label_f42aa342-8706-4288-bd11-ebb85995028c_SetDate">
    <vt:lpwstr>2018-11-28T18:24:19.6333999Z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y fmtid="{D5CDD505-2E9C-101B-9397-08002B2CF9AE}" pid="10" name="ContentTypeId">
    <vt:lpwstr>0x010100C68704508AC30146811FB8A09B7DB3A8</vt:lpwstr>
  </property>
</Properties>
</file>