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2"/>
    <p:sldMasterId id="2147483668" r:id="rId3"/>
  </p:sldMasterIdLst>
  <p:notesMasterIdLst>
    <p:notesMasterId r:id="rId35"/>
  </p:notesMasterIdLst>
  <p:handoutMasterIdLst>
    <p:handoutMasterId r:id="rId36"/>
  </p:handoutMasterIdLst>
  <p:sldIdLst>
    <p:sldId id="600" r:id="rId4"/>
    <p:sldId id="641" r:id="rId5"/>
    <p:sldId id="601" r:id="rId6"/>
    <p:sldId id="642" r:id="rId7"/>
    <p:sldId id="659" r:id="rId8"/>
    <p:sldId id="662" r:id="rId9"/>
    <p:sldId id="650" r:id="rId10"/>
    <p:sldId id="646" r:id="rId11"/>
    <p:sldId id="645" r:id="rId12"/>
    <p:sldId id="648" r:id="rId13"/>
    <p:sldId id="661" r:id="rId14"/>
    <p:sldId id="599" r:id="rId15"/>
    <p:sldId id="607" r:id="rId16"/>
    <p:sldId id="608" r:id="rId17"/>
    <p:sldId id="609" r:id="rId18"/>
    <p:sldId id="610" r:id="rId19"/>
    <p:sldId id="633" r:id="rId20"/>
    <p:sldId id="634" r:id="rId21"/>
    <p:sldId id="636" r:id="rId22"/>
    <p:sldId id="637" r:id="rId23"/>
    <p:sldId id="638" r:id="rId24"/>
    <p:sldId id="639" r:id="rId25"/>
    <p:sldId id="635" r:id="rId26"/>
    <p:sldId id="640" r:id="rId27"/>
    <p:sldId id="654" r:id="rId28"/>
    <p:sldId id="655" r:id="rId29"/>
    <p:sldId id="656" r:id="rId30"/>
    <p:sldId id="660" r:id="rId31"/>
    <p:sldId id="657" r:id="rId32"/>
    <p:sldId id="658" r:id="rId33"/>
    <p:sldId id="652" r:id="rId34"/>
  </p:sldIdLst>
  <p:sldSz cx="9144000" cy="6858000" type="screen4x3"/>
  <p:notesSz cx="7099300" cy="10234613"/>
  <p:defaultTextStyle>
    <a:defPPr>
      <a:defRPr lang="en-GB"/>
    </a:defPPr>
    <a:lvl1pPr marL="0" indent="0" algn="l" defTabSz="914342" rtl="0" eaLnBrk="1" latinLnBrk="0" hangingPunct="1">
      <a:spcBef>
        <a:spcPts val="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0"/>
      </a:spcBef>
      <a:buClr>
        <a:schemeClr val="tx1"/>
      </a:buClr>
      <a:buSzPct val="12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0"/>
      </a:spcBef>
      <a:buClr>
        <a:schemeClr val="tx2"/>
      </a:buClr>
      <a:buFont typeface="Arial" panose="020B0402040204020203" pitchFamily="34" charset="0"/>
      <a:buChar char="‒"/>
      <a:defRPr sz="1400" kern="1200" baseline="0">
        <a:solidFill>
          <a:schemeClr val="tx1"/>
        </a:solidFill>
        <a:latin typeface="+mn-lt"/>
        <a:ea typeface="+mn-ea"/>
        <a:cs typeface="+mn-cs"/>
      </a:defRPr>
    </a:lvl9pPr>
  </p:defaultTextStyle>
  <p:extLst>
    <p:ext uri="{EFAFB233-063F-42B5-8137-9DF3F51BA10A}">
      <p15:sldGuideLst xmlns:p15="http://schemas.microsoft.com/office/powerpoint/2012/main">
        <p15:guide id="12" orient="horz" pos="663" userDrawn="1">
          <p15:clr>
            <a:srgbClr val="A4A3A4"/>
          </p15:clr>
        </p15:guide>
        <p15:guide id="13" orient="horz" pos="436">
          <p15:clr>
            <a:srgbClr val="A4A3A4"/>
          </p15:clr>
        </p15:guide>
        <p15:guide id="15" orient="horz" pos="2251" userDrawn="1">
          <p15:clr>
            <a:srgbClr val="A4A3A4"/>
          </p15:clr>
        </p15:guide>
        <p15:guide id="17" orient="horz" pos="4020">
          <p15:clr>
            <a:srgbClr val="A4A3A4"/>
          </p15:clr>
        </p15:guide>
        <p15:guide id="18" orient="horz" pos="2341" userDrawn="1">
          <p15:clr>
            <a:srgbClr val="A4A3A4"/>
          </p15:clr>
        </p15:guide>
        <p15:guide id="19" pos="204">
          <p15:clr>
            <a:srgbClr val="A4A3A4"/>
          </p15:clr>
        </p15:guide>
        <p15:guide id="20" pos="5556">
          <p15:clr>
            <a:srgbClr val="A4A3A4"/>
          </p15:clr>
        </p15:guide>
        <p15:guide id="21" pos="2835" userDrawn="1">
          <p15:clr>
            <a:srgbClr val="A4A3A4"/>
          </p15:clr>
        </p15:guide>
        <p15:guide id="22" pos="2925" userDrawn="1">
          <p15:clr>
            <a:srgbClr val="A4A3A4"/>
          </p15:clr>
        </p15:guide>
        <p15:guide id="23" pos="3833" userDrawn="1">
          <p15:clr>
            <a:srgbClr val="A4A3A4"/>
          </p15:clr>
        </p15:guide>
        <p15:guide id="24" pos="3742" userDrawn="1">
          <p15:clr>
            <a:srgbClr val="A4A3A4"/>
          </p15:clr>
        </p15:guide>
        <p15:guide id="31" pos="1927">
          <p15:clr>
            <a:srgbClr val="A4A3A4"/>
          </p15:clr>
        </p15:guide>
        <p15:guide id="32" pos="2018">
          <p15:clr>
            <a:srgbClr val="A4A3A4"/>
          </p15:clr>
        </p15:guide>
        <p15:guide id="33" orient="horz" pos="3929">
          <p15:clr>
            <a:srgbClr val="A4A3A4"/>
          </p15:clr>
        </p15:guide>
        <p15:guide id="35" orient="horz" pos="1780">
          <p15:clr>
            <a:srgbClr val="A4A3A4"/>
          </p15:clr>
        </p15:guide>
        <p15:guide id="36" orient="horz" pos="2886">
          <p15:clr>
            <a:srgbClr val="A4A3A4"/>
          </p15:clr>
        </p15:guide>
        <p15:guide id="37" orient="horz" pos="2794" userDrawn="1">
          <p15:clr>
            <a:srgbClr val="A4A3A4"/>
          </p15:clr>
        </p15:guide>
        <p15:guide id="38" orient="horz" pos="1661" userDrawn="1">
          <p15:clr>
            <a:srgbClr val="A4A3A4"/>
          </p15:clr>
        </p15:guide>
        <p15:guide id="39" orient="horz" pos="76">
          <p15:clr>
            <a:srgbClr val="A4A3A4"/>
          </p15:clr>
        </p15:guide>
      </p15:sldGuideLst>
    </p:ext>
    <p:ext uri="{2D200454-40CA-4A62-9FC3-DE9A4176ACB9}">
      <p15:notesGuideLst xmlns:p15="http://schemas.microsoft.com/office/powerpoint/2012/main">
        <p15:guide id="1" orient="horz" pos="3139" userDrawn="1">
          <p15:clr>
            <a:srgbClr val="A4A3A4"/>
          </p15:clr>
        </p15:guide>
        <p15:guide id="2" pos="2159" userDrawn="1">
          <p15:clr>
            <a:srgbClr val="A4A3A4"/>
          </p15:clr>
        </p15:guide>
        <p15:guide id="3" orient="horz" pos="3189" userDrawn="1">
          <p15:clr>
            <a:srgbClr val="A4A3A4"/>
          </p15:clr>
        </p15:guide>
        <p15:guide id="4" orient="horz" pos="3238" userDrawn="1">
          <p15:clr>
            <a:srgbClr val="A4A3A4"/>
          </p15:clr>
        </p15:guide>
        <p15:guide id="5" pos="150" userDrawn="1">
          <p15:clr>
            <a:srgbClr val="A4A3A4"/>
          </p15:clr>
        </p15:guide>
        <p15:guide id="6" pos="4155" userDrawn="1">
          <p15:clr>
            <a:srgbClr val="A4A3A4"/>
          </p15:clr>
        </p15:guide>
        <p15:guide id="7" orient="horz" pos="3224" userDrawn="1">
          <p15:clr>
            <a:srgbClr val="A4A3A4"/>
          </p15:clr>
        </p15:guide>
        <p15:guide id="8" orient="horz" pos="3274" userDrawn="1">
          <p15:clr>
            <a:srgbClr val="A4A3A4"/>
          </p15:clr>
        </p15:guide>
        <p15:guide id="9" orient="horz" pos="3325" userDrawn="1">
          <p15:clr>
            <a:srgbClr val="A4A3A4"/>
          </p15:clr>
        </p15:guide>
        <p15:guide id="10" pos="2236" userDrawn="1">
          <p15:clr>
            <a:srgbClr val="A4A3A4"/>
          </p15:clr>
        </p15:guide>
        <p15:guide id="11" pos="155" userDrawn="1">
          <p15:clr>
            <a:srgbClr val="A4A3A4"/>
          </p15:clr>
        </p15:guide>
        <p15:guide id="12" pos="430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initials="S"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424"/>
    <a:srgbClr val="D10034"/>
    <a:srgbClr val="FDFDFE"/>
    <a:srgbClr val="0E9441"/>
    <a:srgbClr val="9EA5AA"/>
    <a:srgbClr val="5E6A71"/>
    <a:srgbClr val="000000"/>
    <a:srgbClr val="D99694"/>
    <a:srgbClr val="C3D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CEF6447A-24EA-4742-A8FB-1DF080B5CEFA}" styleName="Fitch Table">
    <a:wholeTbl>
      <a:tcTxStyle>
        <a:fontRef idx="minor">
          <a:prstClr val="black"/>
        </a:fontRef>
        <a:schemeClr val="dk1"/>
      </a:tcTxStyle>
      <a:tcStyle>
        <a:tcBdr>
          <a:left>
            <a:ln>
              <a:noFill/>
            </a:ln>
          </a:left>
          <a:right>
            <a:ln>
              <a:noFill/>
            </a:ln>
          </a:right>
          <a:top>
            <a:ln w="6350" cmpd="sng">
              <a:solidFill>
                <a:schemeClr val="dk1"/>
              </a:solidFill>
            </a:ln>
          </a:top>
          <a:bottom>
            <a:ln w="6350" cmpd="sng">
              <a:solidFill>
                <a:schemeClr val="dk1"/>
              </a:solidFill>
            </a:ln>
          </a:bottom>
          <a:insideH>
            <a:ln w="6350" cmpd="sng">
              <a:solidFill>
                <a:srgbClr val="E2E9EC"/>
              </a:solidFill>
            </a:ln>
          </a:insideH>
          <a:insideV>
            <a:ln>
              <a:noFill/>
            </a:ln>
          </a:insideV>
        </a:tcBdr>
      </a:tcStyle>
    </a:wholeTbl>
    <a:band1H>
      <a:tcStyle>
        <a:tcBdr/>
        <a:fill>
          <a:solidFill>
            <a:srgbClr val="E2E9EC"/>
          </a:solidFill>
        </a:fill>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a:fontRef idx="minor">
          <a:prstClr val="black"/>
        </a:fontRef>
        <a:schemeClr val="dk1"/>
      </a:tcTxStyle>
      <a:tcStyle>
        <a:tcBdr/>
      </a:tcStyle>
    </a:firstCol>
    <a:lastRow>
      <a:tcTxStyle>
        <a:fontRef idx="minor">
          <a:prstClr val="black"/>
        </a:fontRef>
        <a:schemeClr val="dk1"/>
      </a:tcTxStyle>
      <a:tcStyle>
        <a:tcBdr/>
      </a:tcStyle>
    </a:lastRow>
    <a:firstRow>
      <a:tcTxStyle b="on">
        <a:fontRef idx="minor">
          <a:prstClr val="black"/>
        </a:fontRef>
        <a:schemeClr val="dk1"/>
      </a:tcTxStyle>
      <a:tcStyle>
        <a:tcBdr>
          <a:top>
            <a:ln w="6350" cmpd="sng">
              <a:solidFill>
                <a:schemeClr val="dk1"/>
              </a:solidFill>
            </a:ln>
          </a:top>
          <a:bottom>
            <a:ln w="6350" cmpd="sng">
              <a:solidFill>
                <a:schemeClr val="dk1"/>
              </a:solidFill>
            </a:ln>
          </a:bottom>
        </a:tcBdr>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3606" autoAdjust="0"/>
  </p:normalViewPr>
  <p:slideViewPr>
    <p:cSldViewPr showGuides="1">
      <p:cViewPr varScale="1">
        <p:scale>
          <a:sx n="64" d="100"/>
          <a:sy n="64" d="100"/>
        </p:scale>
        <p:origin x="1500" y="60"/>
      </p:cViewPr>
      <p:guideLst>
        <p:guide orient="horz" pos="663"/>
        <p:guide orient="horz" pos="436"/>
        <p:guide orient="horz" pos="2251"/>
        <p:guide orient="horz" pos="4020"/>
        <p:guide orient="horz" pos="2341"/>
        <p:guide pos="204"/>
        <p:guide pos="5556"/>
        <p:guide pos="2835"/>
        <p:guide pos="2925"/>
        <p:guide pos="3833"/>
        <p:guide pos="3742"/>
        <p:guide pos="1927"/>
        <p:guide pos="2018"/>
        <p:guide orient="horz" pos="3929"/>
        <p:guide orient="horz" pos="1780"/>
        <p:guide orient="horz" pos="2886"/>
        <p:guide orient="horz" pos="2794"/>
        <p:guide orient="horz" pos="1661"/>
        <p:guide orient="horz" pos="76"/>
      </p:guideLst>
    </p:cSldViewPr>
  </p:slideViewPr>
  <p:outlineViewPr>
    <p:cViewPr>
      <p:scale>
        <a:sx n="33" d="100"/>
        <a:sy n="33" d="100"/>
      </p:scale>
      <p:origin x="0" y="940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6" d="100"/>
          <a:sy n="86" d="100"/>
        </p:scale>
        <p:origin x="3096" y="84"/>
      </p:cViewPr>
      <p:guideLst>
        <p:guide orient="horz" pos="3139"/>
        <p:guide pos="2159"/>
        <p:guide orient="horz" pos="3189"/>
        <p:guide orient="horz" pos="3238"/>
        <p:guide pos="150"/>
        <p:guide pos="4155"/>
        <p:guide orient="horz" pos="3224"/>
        <p:guide orient="horz" pos="3274"/>
        <p:guide orient="horz" pos="3325"/>
        <p:guide pos="2236"/>
        <p:guide pos="155"/>
        <p:guide pos="430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E79AC-B1A5-43F5-8724-9D29570B2195}" type="doc">
      <dgm:prSet loTypeId="urn:microsoft.com/office/officeart/2005/8/layout/venn1" loCatId="relationship" qsTypeId="urn:microsoft.com/office/officeart/2005/8/quickstyle/simple1" qsCatId="simple" csTypeId="urn:microsoft.com/office/officeart/2005/8/colors/accent1_2" csCatId="accent1" phldr="1"/>
      <dgm:spPr/>
    </dgm:pt>
    <dgm:pt modelId="{04F4C371-5F87-4F46-AC25-70A129B255BF}">
      <dgm:prSet phldrT="[Texto]"/>
      <dgm:spPr/>
      <dgm:t>
        <a:bodyPr/>
        <a:lstStyle/>
        <a:p>
          <a:r>
            <a:rPr lang="es-AR" altLang="en-US" b="1" dirty="0">
              <a:solidFill>
                <a:srgbClr val="CC0033"/>
              </a:solidFill>
              <a:latin typeface="+mj-lt"/>
              <a:cs typeface="InterFace Light" panose="020B0403020203020204" pitchFamily="34" charset="0"/>
            </a:rPr>
            <a:t>Orden Relativo</a:t>
          </a:r>
          <a:endParaRPr lang="es-AR" dirty="0"/>
        </a:p>
      </dgm:t>
    </dgm:pt>
    <dgm:pt modelId="{E18C7C87-AA23-4D4E-A428-B2C0467CC583}" type="parTrans" cxnId="{B87C3D11-DBEC-4B49-A324-3104C50D503E}">
      <dgm:prSet/>
      <dgm:spPr/>
      <dgm:t>
        <a:bodyPr/>
        <a:lstStyle/>
        <a:p>
          <a:endParaRPr lang="es-AR"/>
        </a:p>
      </dgm:t>
    </dgm:pt>
    <dgm:pt modelId="{08893730-71A4-484A-8F05-FB59A476EDF9}" type="sibTrans" cxnId="{B87C3D11-DBEC-4B49-A324-3104C50D503E}">
      <dgm:prSet/>
      <dgm:spPr/>
      <dgm:t>
        <a:bodyPr/>
        <a:lstStyle/>
        <a:p>
          <a:endParaRPr lang="es-AR"/>
        </a:p>
      </dgm:t>
    </dgm:pt>
    <dgm:pt modelId="{FD0A2D36-DC37-4F66-A9A6-606D8771C64E}">
      <dgm:prSet phldrT="[Texto]"/>
      <dgm:spPr/>
      <dgm:t>
        <a:bodyPr/>
        <a:lstStyle/>
        <a:p>
          <a:r>
            <a:rPr lang="es-AR" altLang="en-US" b="1" dirty="0">
              <a:solidFill>
                <a:srgbClr val="CC0033"/>
              </a:solidFill>
              <a:latin typeface="+mj-lt"/>
              <a:cs typeface="InterFace Light" panose="020B0403020203020204" pitchFamily="34" charset="0"/>
            </a:rPr>
            <a:t>Horizonte de la calificación</a:t>
          </a:r>
          <a:endParaRPr lang="es-AR" dirty="0"/>
        </a:p>
      </dgm:t>
    </dgm:pt>
    <dgm:pt modelId="{4A3DEAE7-CD91-41D8-BE2C-62407625CF53}" type="parTrans" cxnId="{18A7CF89-3ED8-4BE7-A41C-84474F6BEEB8}">
      <dgm:prSet/>
      <dgm:spPr/>
      <dgm:t>
        <a:bodyPr/>
        <a:lstStyle/>
        <a:p>
          <a:endParaRPr lang="es-AR"/>
        </a:p>
      </dgm:t>
    </dgm:pt>
    <dgm:pt modelId="{83088DD9-269F-425A-BE09-14411C4AFC7B}" type="sibTrans" cxnId="{18A7CF89-3ED8-4BE7-A41C-84474F6BEEB8}">
      <dgm:prSet/>
      <dgm:spPr/>
      <dgm:t>
        <a:bodyPr/>
        <a:lstStyle/>
        <a:p>
          <a:endParaRPr lang="es-AR"/>
        </a:p>
      </dgm:t>
    </dgm:pt>
    <dgm:pt modelId="{E617649D-29FF-41BA-AD82-79B19147B39D}">
      <dgm:prSet phldrT="[Texto]"/>
      <dgm:spPr/>
      <dgm:t>
        <a:bodyPr/>
        <a:lstStyle/>
        <a:p>
          <a:r>
            <a:rPr lang="es-AR" altLang="en-US" b="1" dirty="0">
              <a:solidFill>
                <a:srgbClr val="CC0033"/>
              </a:solidFill>
              <a:latin typeface="+mj-lt"/>
              <a:cs typeface="InterFace Light" panose="020B0403020203020204" pitchFamily="34" charset="0"/>
            </a:rPr>
            <a:t>Riesgo de Evento </a:t>
          </a:r>
          <a:endParaRPr lang="es-AR" dirty="0"/>
        </a:p>
      </dgm:t>
    </dgm:pt>
    <dgm:pt modelId="{C28E5C73-9B7E-4C0A-8402-53AC02A9F3E5}" type="parTrans" cxnId="{FBCD03FC-6D6C-40A1-868F-F6F064B9D90E}">
      <dgm:prSet/>
      <dgm:spPr/>
      <dgm:t>
        <a:bodyPr/>
        <a:lstStyle/>
        <a:p>
          <a:endParaRPr lang="es-AR"/>
        </a:p>
      </dgm:t>
    </dgm:pt>
    <dgm:pt modelId="{A4CDA68B-D740-4870-BF61-07E5FE301121}" type="sibTrans" cxnId="{FBCD03FC-6D6C-40A1-868F-F6F064B9D90E}">
      <dgm:prSet/>
      <dgm:spPr/>
      <dgm:t>
        <a:bodyPr/>
        <a:lstStyle/>
        <a:p>
          <a:endParaRPr lang="es-AR"/>
        </a:p>
      </dgm:t>
    </dgm:pt>
    <dgm:pt modelId="{5463209B-087F-478E-BEC0-9C29576A6F0C}">
      <dgm:prSet phldrT="[Texto]"/>
      <dgm:spPr/>
      <dgm:t>
        <a:bodyPr/>
        <a:lstStyle/>
        <a:p>
          <a:r>
            <a:rPr lang="es-AR" altLang="en-US" b="1" dirty="0">
              <a:solidFill>
                <a:srgbClr val="CC0033"/>
              </a:solidFill>
              <a:latin typeface="+mj-lt"/>
              <a:cs typeface="InterFace Light" panose="020B0403020203020204" pitchFamily="34" charset="0"/>
            </a:rPr>
            <a:t>Opinión Prospectiva</a:t>
          </a:r>
          <a:endParaRPr lang="es-AR" dirty="0"/>
        </a:p>
      </dgm:t>
    </dgm:pt>
    <dgm:pt modelId="{085EED3D-41B9-43FA-BB2B-AA07A86ED647}" type="parTrans" cxnId="{35C1A307-956A-4556-94BC-61FE5E1796F5}">
      <dgm:prSet/>
      <dgm:spPr/>
      <dgm:t>
        <a:bodyPr/>
        <a:lstStyle/>
        <a:p>
          <a:endParaRPr lang="es-AR"/>
        </a:p>
      </dgm:t>
    </dgm:pt>
    <dgm:pt modelId="{F58EAD15-A1A7-491C-98C8-03321031E5DA}" type="sibTrans" cxnId="{35C1A307-956A-4556-94BC-61FE5E1796F5}">
      <dgm:prSet/>
      <dgm:spPr/>
      <dgm:t>
        <a:bodyPr/>
        <a:lstStyle/>
        <a:p>
          <a:endParaRPr lang="es-AR"/>
        </a:p>
      </dgm:t>
    </dgm:pt>
    <dgm:pt modelId="{81B96DF3-B95D-4B85-A349-A1927D23EA5B}">
      <dgm:prSet phldrT="[Texto]"/>
      <dgm:spPr/>
      <dgm:t>
        <a:bodyPr/>
        <a:lstStyle/>
        <a:p>
          <a:r>
            <a:rPr lang="es-AR" altLang="en-US" b="1">
              <a:solidFill>
                <a:srgbClr val="CC0033"/>
              </a:solidFill>
              <a:latin typeface="+mj-lt"/>
              <a:cs typeface="InterFace Light" panose="020B0403020203020204" pitchFamily="34" charset="0"/>
            </a:rPr>
            <a:t>Comparabilidad</a:t>
          </a:r>
          <a:endParaRPr lang="es-AR" dirty="0"/>
        </a:p>
      </dgm:t>
    </dgm:pt>
    <dgm:pt modelId="{2BE00B5E-D796-41B6-A955-534EC8914B37}" type="parTrans" cxnId="{9B08E7ED-8304-4F22-8BDE-F3628D3B6CDB}">
      <dgm:prSet/>
      <dgm:spPr/>
      <dgm:t>
        <a:bodyPr/>
        <a:lstStyle/>
        <a:p>
          <a:endParaRPr lang="es-AR"/>
        </a:p>
      </dgm:t>
    </dgm:pt>
    <dgm:pt modelId="{82C3E9ED-2FBF-453F-A9E4-24D91AD95526}" type="sibTrans" cxnId="{9B08E7ED-8304-4F22-8BDE-F3628D3B6CDB}">
      <dgm:prSet/>
      <dgm:spPr/>
      <dgm:t>
        <a:bodyPr/>
        <a:lstStyle/>
        <a:p>
          <a:endParaRPr lang="es-AR"/>
        </a:p>
      </dgm:t>
    </dgm:pt>
    <dgm:pt modelId="{EBE15148-F27C-4AB0-9E7D-1535B3BCF610}" type="pres">
      <dgm:prSet presAssocID="{9C3E79AC-B1A5-43F5-8724-9D29570B2195}" presName="compositeShape" presStyleCnt="0">
        <dgm:presLayoutVars>
          <dgm:chMax val="7"/>
          <dgm:dir/>
          <dgm:resizeHandles val="exact"/>
        </dgm:presLayoutVars>
      </dgm:prSet>
      <dgm:spPr/>
    </dgm:pt>
    <dgm:pt modelId="{4CB0C015-620B-4A56-91F8-8A681EBE704C}" type="pres">
      <dgm:prSet presAssocID="{5463209B-087F-478E-BEC0-9C29576A6F0C}" presName="circ1" presStyleLbl="vennNode1" presStyleIdx="0" presStyleCnt="5"/>
      <dgm:spPr/>
    </dgm:pt>
    <dgm:pt modelId="{C7CA7058-5F82-4447-9E83-D3239ED190C9}" type="pres">
      <dgm:prSet presAssocID="{5463209B-087F-478E-BEC0-9C29576A6F0C}" presName="circ1Tx" presStyleLbl="revTx" presStyleIdx="0" presStyleCnt="0" custLinFactNeighborX="3238" custLinFactNeighborY="32357">
        <dgm:presLayoutVars>
          <dgm:chMax val="0"/>
          <dgm:chPref val="0"/>
          <dgm:bulletEnabled val="1"/>
        </dgm:presLayoutVars>
      </dgm:prSet>
      <dgm:spPr/>
    </dgm:pt>
    <dgm:pt modelId="{CE2B30D8-ADC9-462C-9701-8F6626F55C8B}" type="pres">
      <dgm:prSet presAssocID="{04F4C371-5F87-4F46-AC25-70A129B255BF}" presName="circ2" presStyleLbl="vennNode1" presStyleIdx="1" presStyleCnt="5"/>
      <dgm:spPr/>
    </dgm:pt>
    <dgm:pt modelId="{BC20BEEC-E8EB-4F09-AC1D-7B8C3CF9F0F0}" type="pres">
      <dgm:prSet presAssocID="{04F4C371-5F87-4F46-AC25-70A129B255BF}" presName="circ2Tx" presStyleLbl="revTx" presStyleIdx="0" presStyleCnt="0">
        <dgm:presLayoutVars>
          <dgm:chMax val="0"/>
          <dgm:chPref val="0"/>
          <dgm:bulletEnabled val="1"/>
        </dgm:presLayoutVars>
      </dgm:prSet>
      <dgm:spPr/>
    </dgm:pt>
    <dgm:pt modelId="{40F1094F-7CAC-4DE5-983D-BBD2741A5856}" type="pres">
      <dgm:prSet presAssocID="{FD0A2D36-DC37-4F66-A9A6-606D8771C64E}" presName="circ3" presStyleLbl="vennNode1" presStyleIdx="2" presStyleCnt="5"/>
      <dgm:spPr/>
    </dgm:pt>
    <dgm:pt modelId="{4F5E89CE-ABF8-47A9-80A6-46A96368E0D3}" type="pres">
      <dgm:prSet presAssocID="{FD0A2D36-DC37-4F66-A9A6-606D8771C64E}" presName="circ3Tx" presStyleLbl="revTx" presStyleIdx="0" presStyleCnt="0">
        <dgm:presLayoutVars>
          <dgm:chMax val="0"/>
          <dgm:chPref val="0"/>
          <dgm:bulletEnabled val="1"/>
        </dgm:presLayoutVars>
      </dgm:prSet>
      <dgm:spPr/>
    </dgm:pt>
    <dgm:pt modelId="{7F632FCB-85D4-43E8-8391-4F3143653637}" type="pres">
      <dgm:prSet presAssocID="{E617649D-29FF-41BA-AD82-79B19147B39D}" presName="circ4" presStyleLbl="vennNode1" presStyleIdx="3" presStyleCnt="5"/>
      <dgm:spPr/>
    </dgm:pt>
    <dgm:pt modelId="{A1D3C0D1-C9F2-4B07-9033-68DB87AA1290}" type="pres">
      <dgm:prSet presAssocID="{E617649D-29FF-41BA-AD82-79B19147B39D}" presName="circ4Tx" presStyleLbl="revTx" presStyleIdx="0" presStyleCnt="0">
        <dgm:presLayoutVars>
          <dgm:chMax val="0"/>
          <dgm:chPref val="0"/>
          <dgm:bulletEnabled val="1"/>
        </dgm:presLayoutVars>
      </dgm:prSet>
      <dgm:spPr/>
    </dgm:pt>
    <dgm:pt modelId="{0E7FEEA5-2FFA-49D4-AD12-29E61A73102A}" type="pres">
      <dgm:prSet presAssocID="{81B96DF3-B95D-4B85-A349-A1927D23EA5B}" presName="circ5" presStyleLbl="vennNode1" presStyleIdx="4" presStyleCnt="5"/>
      <dgm:spPr/>
    </dgm:pt>
    <dgm:pt modelId="{DF50AAFC-9B2F-4E95-9998-BDDC617C615D}" type="pres">
      <dgm:prSet presAssocID="{81B96DF3-B95D-4B85-A349-A1927D23EA5B}" presName="circ5Tx" presStyleLbl="revTx" presStyleIdx="0" presStyleCnt="0">
        <dgm:presLayoutVars>
          <dgm:chMax val="0"/>
          <dgm:chPref val="0"/>
          <dgm:bulletEnabled val="1"/>
        </dgm:presLayoutVars>
      </dgm:prSet>
      <dgm:spPr/>
    </dgm:pt>
  </dgm:ptLst>
  <dgm:cxnLst>
    <dgm:cxn modelId="{35C1A307-956A-4556-94BC-61FE5E1796F5}" srcId="{9C3E79AC-B1A5-43F5-8724-9D29570B2195}" destId="{5463209B-087F-478E-BEC0-9C29576A6F0C}" srcOrd="0" destOrd="0" parTransId="{085EED3D-41B9-43FA-BB2B-AA07A86ED647}" sibTransId="{F58EAD15-A1A7-491C-98C8-03321031E5DA}"/>
    <dgm:cxn modelId="{B87C3D11-DBEC-4B49-A324-3104C50D503E}" srcId="{9C3E79AC-B1A5-43F5-8724-9D29570B2195}" destId="{04F4C371-5F87-4F46-AC25-70A129B255BF}" srcOrd="1" destOrd="0" parTransId="{E18C7C87-AA23-4D4E-A428-B2C0467CC583}" sibTransId="{08893730-71A4-484A-8F05-FB59A476EDF9}"/>
    <dgm:cxn modelId="{3F968E12-0D60-4B26-ADF1-B5E21A62977B}" type="presOf" srcId="{81B96DF3-B95D-4B85-A349-A1927D23EA5B}" destId="{DF50AAFC-9B2F-4E95-9998-BDDC617C615D}" srcOrd="0" destOrd="0" presId="urn:microsoft.com/office/officeart/2005/8/layout/venn1"/>
    <dgm:cxn modelId="{BA621127-A56A-4AAC-B77B-C297522FE03E}" type="presOf" srcId="{04F4C371-5F87-4F46-AC25-70A129B255BF}" destId="{BC20BEEC-E8EB-4F09-AC1D-7B8C3CF9F0F0}" srcOrd="0" destOrd="0" presId="urn:microsoft.com/office/officeart/2005/8/layout/venn1"/>
    <dgm:cxn modelId="{51519C6F-2EB0-46CC-824C-E229542ED69A}" type="presOf" srcId="{FD0A2D36-DC37-4F66-A9A6-606D8771C64E}" destId="{4F5E89CE-ABF8-47A9-80A6-46A96368E0D3}" srcOrd="0" destOrd="0" presId="urn:microsoft.com/office/officeart/2005/8/layout/venn1"/>
    <dgm:cxn modelId="{4713237E-BF58-4B8A-B33B-DA27831A3AE4}" type="presOf" srcId="{5463209B-087F-478E-BEC0-9C29576A6F0C}" destId="{C7CA7058-5F82-4447-9E83-D3239ED190C9}" srcOrd="0" destOrd="0" presId="urn:microsoft.com/office/officeart/2005/8/layout/venn1"/>
    <dgm:cxn modelId="{18A7CF89-3ED8-4BE7-A41C-84474F6BEEB8}" srcId="{9C3E79AC-B1A5-43F5-8724-9D29570B2195}" destId="{FD0A2D36-DC37-4F66-A9A6-606D8771C64E}" srcOrd="2" destOrd="0" parTransId="{4A3DEAE7-CD91-41D8-BE2C-62407625CF53}" sibTransId="{83088DD9-269F-425A-BE09-14411C4AFC7B}"/>
    <dgm:cxn modelId="{0FC5139E-CCA9-4C76-A2E0-DE2E1A874BE4}" type="presOf" srcId="{9C3E79AC-B1A5-43F5-8724-9D29570B2195}" destId="{EBE15148-F27C-4AB0-9E7D-1535B3BCF610}" srcOrd="0" destOrd="0" presId="urn:microsoft.com/office/officeart/2005/8/layout/venn1"/>
    <dgm:cxn modelId="{675227D6-F84E-4110-91D5-0455ECD455D0}" type="presOf" srcId="{E617649D-29FF-41BA-AD82-79B19147B39D}" destId="{A1D3C0D1-C9F2-4B07-9033-68DB87AA1290}" srcOrd="0" destOrd="0" presId="urn:microsoft.com/office/officeart/2005/8/layout/venn1"/>
    <dgm:cxn modelId="{9B08E7ED-8304-4F22-8BDE-F3628D3B6CDB}" srcId="{9C3E79AC-B1A5-43F5-8724-9D29570B2195}" destId="{81B96DF3-B95D-4B85-A349-A1927D23EA5B}" srcOrd="4" destOrd="0" parTransId="{2BE00B5E-D796-41B6-A955-534EC8914B37}" sibTransId="{82C3E9ED-2FBF-453F-A9E4-24D91AD95526}"/>
    <dgm:cxn modelId="{FBCD03FC-6D6C-40A1-868F-F6F064B9D90E}" srcId="{9C3E79AC-B1A5-43F5-8724-9D29570B2195}" destId="{E617649D-29FF-41BA-AD82-79B19147B39D}" srcOrd="3" destOrd="0" parTransId="{C28E5C73-9B7E-4C0A-8402-53AC02A9F3E5}" sibTransId="{A4CDA68B-D740-4870-BF61-07E5FE301121}"/>
    <dgm:cxn modelId="{D3A98CE7-75EB-40A7-B1B3-F5F0FB75DAAC}" type="presParOf" srcId="{EBE15148-F27C-4AB0-9E7D-1535B3BCF610}" destId="{4CB0C015-620B-4A56-91F8-8A681EBE704C}" srcOrd="0" destOrd="0" presId="urn:microsoft.com/office/officeart/2005/8/layout/venn1"/>
    <dgm:cxn modelId="{729737A8-5BB2-4C00-9B15-5DB2855721BB}" type="presParOf" srcId="{EBE15148-F27C-4AB0-9E7D-1535B3BCF610}" destId="{C7CA7058-5F82-4447-9E83-D3239ED190C9}" srcOrd="1" destOrd="0" presId="urn:microsoft.com/office/officeart/2005/8/layout/venn1"/>
    <dgm:cxn modelId="{FCAC44E2-89C3-48B6-A6DD-FDF6C87FDEF3}" type="presParOf" srcId="{EBE15148-F27C-4AB0-9E7D-1535B3BCF610}" destId="{CE2B30D8-ADC9-462C-9701-8F6626F55C8B}" srcOrd="2" destOrd="0" presId="urn:microsoft.com/office/officeart/2005/8/layout/venn1"/>
    <dgm:cxn modelId="{6950741F-B475-4A04-9461-8549E56855B9}" type="presParOf" srcId="{EBE15148-F27C-4AB0-9E7D-1535B3BCF610}" destId="{BC20BEEC-E8EB-4F09-AC1D-7B8C3CF9F0F0}" srcOrd="3" destOrd="0" presId="urn:microsoft.com/office/officeart/2005/8/layout/venn1"/>
    <dgm:cxn modelId="{AF73933C-7449-4F8E-9DCF-D2BA25812CBE}" type="presParOf" srcId="{EBE15148-F27C-4AB0-9E7D-1535B3BCF610}" destId="{40F1094F-7CAC-4DE5-983D-BBD2741A5856}" srcOrd="4" destOrd="0" presId="urn:microsoft.com/office/officeart/2005/8/layout/venn1"/>
    <dgm:cxn modelId="{F2B8DFBA-DA44-44EC-9630-0F0AAEF840DD}" type="presParOf" srcId="{EBE15148-F27C-4AB0-9E7D-1535B3BCF610}" destId="{4F5E89CE-ABF8-47A9-80A6-46A96368E0D3}" srcOrd="5" destOrd="0" presId="urn:microsoft.com/office/officeart/2005/8/layout/venn1"/>
    <dgm:cxn modelId="{82588267-8DBF-430F-BA14-D98C3AC87A26}" type="presParOf" srcId="{EBE15148-F27C-4AB0-9E7D-1535B3BCF610}" destId="{7F632FCB-85D4-43E8-8391-4F3143653637}" srcOrd="6" destOrd="0" presId="urn:microsoft.com/office/officeart/2005/8/layout/venn1"/>
    <dgm:cxn modelId="{90F7C57F-9853-4C64-B1F4-6E19F1BC803D}" type="presParOf" srcId="{EBE15148-F27C-4AB0-9E7D-1535B3BCF610}" destId="{A1D3C0D1-C9F2-4B07-9033-68DB87AA1290}" srcOrd="7" destOrd="0" presId="urn:microsoft.com/office/officeart/2005/8/layout/venn1"/>
    <dgm:cxn modelId="{CF6D52E6-48B5-402A-A88D-3698B2B7D65A}" type="presParOf" srcId="{EBE15148-F27C-4AB0-9E7D-1535B3BCF610}" destId="{0E7FEEA5-2FFA-49D4-AD12-29E61A73102A}" srcOrd="8" destOrd="0" presId="urn:microsoft.com/office/officeart/2005/8/layout/venn1"/>
    <dgm:cxn modelId="{4F653A67-5523-4BAC-886D-9DBA4F0AA0EC}" type="presParOf" srcId="{EBE15148-F27C-4AB0-9E7D-1535B3BCF610}" destId="{DF50AAFC-9B2F-4E95-9998-BDDC617C615D}"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0C015-620B-4A56-91F8-8A681EBE704C}">
      <dsp:nvSpPr>
        <dsp:cNvPr id="0" name=""/>
        <dsp:cNvSpPr/>
      </dsp:nvSpPr>
      <dsp:spPr>
        <a:xfrm>
          <a:off x="3252865" y="1621415"/>
          <a:ext cx="1991212" cy="19912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7CA7058-5F82-4447-9E83-D3239ED190C9}">
      <dsp:nvSpPr>
        <dsp:cNvPr id="0" name=""/>
        <dsp:cNvSpPr/>
      </dsp:nvSpPr>
      <dsp:spPr>
        <a:xfrm>
          <a:off x="3168360" y="432599"/>
          <a:ext cx="2309806" cy="13369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AR" altLang="en-US" sz="2100" b="1" kern="1200" dirty="0">
              <a:solidFill>
                <a:srgbClr val="CC0033"/>
              </a:solidFill>
              <a:latin typeface="+mj-lt"/>
              <a:cs typeface="InterFace Light" panose="020B0403020203020204" pitchFamily="34" charset="0"/>
            </a:rPr>
            <a:t>Opinión Prospectiva</a:t>
          </a:r>
          <a:endParaRPr lang="es-AR" sz="2100" kern="1200" dirty="0"/>
        </a:p>
      </dsp:txBody>
      <dsp:txXfrm>
        <a:off x="3168360" y="432599"/>
        <a:ext cx="2309806" cy="1336956"/>
      </dsp:txXfrm>
    </dsp:sp>
    <dsp:sp modelId="{CE2B30D8-ADC9-462C-9701-8F6626F55C8B}">
      <dsp:nvSpPr>
        <dsp:cNvPr id="0" name=""/>
        <dsp:cNvSpPr/>
      </dsp:nvSpPr>
      <dsp:spPr>
        <a:xfrm>
          <a:off x="4010323" y="2171559"/>
          <a:ext cx="1991212" cy="19912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C20BEEC-E8EB-4F09-AC1D-7B8C3CF9F0F0}">
      <dsp:nvSpPr>
        <dsp:cNvPr id="0" name=""/>
        <dsp:cNvSpPr/>
      </dsp:nvSpPr>
      <dsp:spPr>
        <a:xfrm>
          <a:off x="6160035" y="1763645"/>
          <a:ext cx="2070860" cy="14507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AR" altLang="en-US" sz="2100" b="1" kern="1200" dirty="0">
              <a:solidFill>
                <a:srgbClr val="CC0033"/>
              </a:solidFill>
              <a:latin typeface="+mj-lt"/>
              <a:cs typeface="InterFace Light" panose="020B0403020203020204" pitchFamily="34" charset="0"/>
            </a:rPr>
            <a:t>Orden Relativo</a:t>
          </a:r>
          <a:endParaRPr lang="es-AR" sz="2100" kern="1200" dirty="0"/>
        </a:p>
      </dsp:txBody>
      <dsp:txXfrm>
        <a:off x="6160035" y="1763645"/>
        <a:ext cx="2070860" cy="1450740"/>
      </dsp:txXfrm>
    </dsp:sp>
    <dsp:sp modelId="{40F1094F-7CAC-4DE5-983D-BBD2741A5856}">
      <dsp:nvSpPr>
        <dsp:cNvPr id="0" name=""/>
        <dsp:cNvSpPr/>
      </dsp:nvSpPr>
      <dsp:spPr>
        <a:xfrm>
          <a:off x="3721198" y="3062484"/>
          <a:ext cx="1991212" cy="19912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F5E89CE-ABF8-47A9-80A6-46A96368E0D3}">
      <dsp:nvSpPr>
        <dsp:cNvPr id="0" name=""/>
        <dsp:cNvSpPr/>
      </dsp:nvSpPr>
      <dsp:spPr>
        <a:xfrm>
          <a:off x="5841441" y="4238437"/>
          <a:ext cx="2070860" cy="14507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AR" altLang="en-US" sz="2100" b="1" kern="1200" dirty="0">
              <a:solidFill>
                <a:srgbClr val="CC0033"/>
              </a:solidFill>
              <a:latin typeface="+mj-lt"/>
              <a:cs typeface="InterFace Light" panose="020B0403020203020204" pitchFamily="34" charset="0"/>
            </a:rPr>
            <a:t>Horizonte de la calificación</a:t>
          </a:r>
          <a:endParaRPr lang="es-AR" sz="2100" kern="1200" dirty="0"/>
        </a:p>
      </dsp:txBody>
      <dsp:txXfrm>
        <a:off x="5841441" y="4238437"/>
        <a:ext cx="2070860" cy="1450740"/>
      </dsp:txXfrm>
    </dsp:sp>
    <dsp:sp modelId="{7F632FCB-85D4-43E8-8391-4F3143653637}">
      <dsp:nvSpPr>
        <dsp:cNvPr id="0" name=""/>
        <dsp:cNvSpPr/>
      </dsp:nvSpPr>
      <dsp:spPr>
        <a:xfrm>
          <a:off x="2784532" y="3062484"/>
          <a:ext cx="1991212" cy="19912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1D3C0D1-C9F2-4B07-9033-68DB87AA1290}">
      <dsp:nvSpPr>
        <dsp:cNvPr id="0" name=""/>
        <dsp:cNvSpPr/>
      </dsp:nvSpPr>
      <dsp:spPr>
        <a:xfrm>
          <a:off x="584641" y="4238437"/>
          <a:ext cx="2070860" cy="14507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AR" altLang="en-US" sz="2100" b="1" kern="1200" dirty="0">
              <a:solidFill>
                <a:srgbClr val="CC0033"/>
              </a:solidFill>
              <a:latin typeface="+mj-lt"/>
              <a:cs typeface="InterFace Light" panose="020B0403020203020204" pitchFamily="34" charset="0"/>
            </a:rPr>
            <a:t>Riesgo de Evento </a:t>
          </a:r>
          <a:endParaRPr lang="es-AR" sz="2100" kern="1200" dirty="0"/>
        </a:p>
      </dsp:txBody>
      <dsp:txXfrm>
        <a:off x="584641" y="4238437"/>
        <a:ext cx="2070860" cy="1450740"/>
      </dsp:txXfrm>
    </dsp:sp>
    <dsp:sp modelId="{0E7FEEA5-2FFA-49D4-AD12-29E61A73102A}">
      <dsp:nvSpPr>
        <dsp:cNvPr id="0" name=""/>
        <dsp:cNvSpPr/>
      </dsp:nvSpPr>
      <dsp:spPr>
        <a:xfrm>
          <a:off x="2495408" y="2171559"/>
          <a:ext cx="1991212" cy="19912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F50AAFC-9B2F-4E95-9998-BDDC617C615D}">
      <dsp:nvSpPr>
        <dsp:cNvPr id="0" name=""/>
        <dsp:cNvSpPr/>
      </dsp:nvSpPr>
      <dsp:spPr>
        <a:xfrm>
          <a:off x="266047" y="1763645"/>
          <a:ext cx="2070860" cy="14507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AR" altLang="en-US" sz="2100" b="1" kern="1200">
              <a:solidFill>
                <a:srgbClr val="CC0033"/>
              </a:solidFill>
              <a:latin typeface="+mj-lt"/>
              <a:cs typeface="InterFace Light" panose="020B0403020203020204" pitchFamily="34" charset="0"/>
            </a:rPr>
            <a:t>Comparabilidad</a:t>
          </a:r>
          <a:endParaRPr lang="es-AR" sz="2100" kern="1200" dirty="0"/>
        </a:p>
      </dsp:txBody>
      <dsp:txXfrm>
        <a:off x="266047" y="1763645"/>
        <a:ext cx="2070860" cy="14507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35401" y="168715"/>
            <a:ext cx="4285666" cy="273998"/>
          </a:xfrm>
          <a:prstGeom prst="rect">
            <a:avLst/>
          </a:prstGeom>
        </p:spPr>
        <p:txBody>
          <a:bodyPr vert="horz" lIns="0" tIns="0" rIns="0" bIns="0" rtlCol="0" anchor="ctr" anchorCtr="0"/>
          <a:lstStyle>
            <a:lvl1pPr algn="l">
              <a:defRPr sz="1200"/>
            </a:lvl1pPr>
          </a:lstStyle>
          <a:p>
            <a:endParaRPr lang="en-US" dirty="0">
              <a:solidFill>
                <a:srgbClr val="A8ADAF"/>
              </a:solidFill>
            </a:endParaRPr>
          </a:p>
        </p:txBody>
      </p:sp>
      <p:sp>
        <p:nvSpPr>
          <p:cNvPr id="3" name="Date Placeholder 2"/>
          <p:cNvSpPr>
            <a:spLocks noGrp="1"/>
          </p:cNvSpPr>
          <p:nvPr>
            <p:ph type="dt" sz="quarter" idx="1"/>
          </p:nvPr>
        </p:nvSpPr>
        <p:spPr>
          <a:xfrm>
            <a:off x="4714234" y="168715"/>
            <a:ext cx="2049666" cy="273998"/>
          </a:xfrm>
          <a:prstGeom prst="rect">
            <a:avLst/>
          </a:prstGeom>
        </p:spPr>
        <p:txBody>
          <a:bodyPr vert="horz" lIns="0" tIns="0" rIns="0" bIns="0" rtlCol="0" anchor="ctr" anchorCtr="0"/>
          <a:lstStyle>
            <a:lvl1pPr algn="r">
              <a:defRPr sz="1200"/>
            </a:lvl1pPr>
          </a:lstStyle>
          <a:p>
            <a:fld id="{6FF891CD-88CD-4BAB-ABE5-F3725823D672}" type="datetimeFigureOut">
              <a:rPr lang="en-US" smtClean="0">
                <a:solidFill>
                  <a:srgbClr val="A8ADAF"/>
                </a:solidFill>
              </a:rPr>
              <a:t>10/5/2021</a:t>
            </a:fld>
            <a:endParaRPr lang="en-US" dirty="0">
              <a:solidFill>
                <a:srgbClr val="A8ADAF"/>
              </a:solidFill>
            </a:endParaRPr>
          </a:p>
        </p:txBody>
      </p:sp>
      <p:sp>
        <p:nvSpPr>
          <p:cNvPr id="4" name="Footer Placeholder 3"/>
          <p:cNvSpPr>
            <a:spLocks noGrp="1"/>
          </p:cNvSpPr>
          <p:nvPr>
            <p:ph type="ftr" sz="quarter" idx="2"/>
          </p:nvPr>
        </p:nvSpPr>
        <p:spPr>
          <a:xfrm>
            <a:off x="335400" y="9791902"/>
            <a:ext cx="5217334" cy="273998"/>
          </a:xfrm>
          <a:prstGeom prst="rect">
            <a:avLst/>
          </a:prstGeom>
        </p:spPr>
        <p:txBody>
          <a:bodyPr vert="horz" lIns="0" tIns="0" rIns="0" bIns="0" rtlCol="0" anchor="ctr" anchorCtr="0"/>
          <a:lstStyle>
            <a:lvl1pPr algn="l">
              <a:defRPr sz="1200"/>
            </a:lvl1pPr>
          </a:lstStyle>
          <a:p>
            <a:endParaRPr lang="en-US" dirty="0">
              <a:solidFill>
                <a:srgbClr val="A8ADAF"/>
              </a:solidFill>
            </a:endParaRPr>
          </a:p>
        </p:txBody>
      </p:sp>
      <p:sp>
        <p:nvSpPr>
          <p:cNvPr id="5" name="Slide Number Placeholder 4"/>
          <p:cNvSpPr>
            <a:spLocks noGrp="1"/>
          </p:cNvSpPr>
          <p:nvPr>
            <p:ph type="sldNum" sz="quarter" idx="3"/>
          </p:nvPr>
        </p:nvSpPr>
        <p:spPr>
          <a:xfrm>
            <a:off x="5645900" y="9791902"/>
            <a:ext cx="1118000" cy="273998"/>
          </a:xfrm>
          <a:prstGeom prst="rect">
            <a:avLst/>
          </a:prstGeom>
        </p:spPr>
        <p:txBody>
          <a:bodyPr vert="horz" lIns="0" tIns="0" rIns="0" bIns="0" rtlCol="0" anchor="ctr" anchorCtr="0"/>
          <a:lstStyle>
            <a:lvl1pPr algn="r">
              <a:defRPr sz="1200"/>
            </a:lvl1pPr>
          </a:lstStyle>
          <a:p>
            <a:fld id="{93BC07A5-C1BA-4038-94B1-047C08CCE211}" type="slidenum">
              <a:rPr lang="en-US" smtClean="0">
                <a:solidFill>
                  <a:srgbClr val="A8ADAF"/>
                </a:solidFill>
              </a:rPr>
              <a:t>‹Nº›</a:t>
            </a:fld>
            <a:endParaRPr lang="en-US" dirty="0">
              <a:solidFill>
                <a:srgbClr val="A8ADAF"/>
              </a:solidFill>
            </a:endParaRPr>
          </a:p>
        </p:txBody>
      </p:sp>
    </p:spTree>
    <p:extLst>
      <p:ext uri="{BB962C8B-B14F-4D97-AF65-F5344CB8AC3E}">
        <p14:creationId xmlns:p14="http://schemas.microsoft.com/office/powerpoint/2010/main" val="23953054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25413" y="463550"/>
            <a:ext cx="6848475" cy="5135563"/>
          </a:xfrm>
          <a:prstGeom prst="rect">
            <a:avLst/>
          </a:prstGeom>
          <a:noFill/>
          <a:ln w="0">
            <a:solidFill>
              <a:schemeClr val="bg1"/>
            </a:solidFill>
          </a:ln>
        </p:spPr>
        <p:txBody>
          <a:bodyPr vert="horz" lIns="97659" tIns="48829" rIns="97659" bIns="48829" rtlCol="0" anchor="ctr"/>
          <a:lstStyle/>
          <a:p>
            <a:endParaRPr lang="en-US"/>
          </a:p>
        </p:txBody>
      </p:sp>
      <p:sp>
        <p:nvSpPr>
          <p:cNvPr id="5" name="ctsMasterTextPlaceholder"/>
          <p:cNvSpPr>
            <a:spLocks noGrp="1"/>
          </p:cNvSpPr>
          <p:nvPr>
            <p:ph type="body" sz="quarter" idx="3"/>
          </p:nvPr>
        </p:nvSpPr>
        <p:spPr bwMode="gray">
          <a:xfrm>
            <a:off x="598155" y="5756970"/>
            <a:ext cx="5879984" cy="4034931"/>
          </a:xfrm>
          <a:prstGeom prst="rect">
            <a:avLst/>
          </a:prstGeom>
          <a:noFill/>
        </p:spPr>
        <p:txBody>
          <a:bodyPr vert="horz" lIns="0" tIns="115345"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Slide Number Placeholder"/>
          <p:cNvSpPr>
            <a:spLocks noGrp="1"/>
          </p:cNvSpPr>
          <p:nvPr>
            <p:ph type="sldNum" sz="quarter" idx="5"/>
          </p:nvPr>
        </p:nvSpPr>
        <p:spPr>
          <a:xfrm>
            <a:off x="6290552" y="9925393"/>
            <a:ext cx="559000" cy="201470"/>
          </a:xfrm>
          <a:prstGeom prst="rect">
            <a:avLst/>
          </a:prstGeom>
        </p:spPr>
        <p:txBody>
          <a:bodyPr vert="horz" lIns="0" tIns="0" rIns="0" bIns="0" rtlCol="0" anchor="ctr" anchorCtr="0"/>
          <a:lstStyle>
            <a:lvl1pPr algn="r">
              <a:defRPr sz="800">
                <a:solidFill>
                  <a:schemeClr val="tx1"/>
                </a:solidFill>
              </a:defRPr>
            </a:lvl1pPr>
          </a:lstStyle>
          <a:p>
            <a:fld id="{FFCDD6FD-A3A2-44BB-B288-0E1446FA0B7F}" type="slidenum">
              <a:rPr lang="en-US" smtClean="0"/>
              <a:pPr/>
              <a:t>‹Nº›</a:t>
            </a:fld>
            <a:endParaRPr lang="en-US" dirty="0"/>
          </a:p>
        </p:txBody>
      </p:sp>
    </p:spTree>
    <p:extLst>
      <p:ext uri="{BB962C8B-B14F-4D97-AF65-F5344CB8AC3E}">
        <p14:creationId xmlns:p14="http://schemas.microsoft.com/office/powerpoint/2010/main" val="4177476931"/>
      </p:ext>
    </p:extLst>
  </p:cSld>
  <p:clrMap bg1="lt1" tx1="dk1" bg2="lt2" tx2="dk2" accent1="accent1" accent2="accent2" accent3="accent3" accent4="accent4" accent5="accent5" accent6="accent6" hlink="hlink" folHlink="folHlink"/>
  <p:hf sldNum="0" hdr="0" ftr="0" dt="0"/>
  <p:notesStyle>
    <a:lvl1pPr marL="0" indent="0" algn="l" defTabSz="914342" rtl="0" eaLnBrk="1" latinLnBrk="0" hangingPunct="1">
      <a:spcBef>
        <a:spcPts val="600"/>
      </a:spcBef>
      <a:buFont typeface="Arial" pitchFamily="34" charset="0"/>
      <a:buNone/>
      <a:defRPr sz="1050" b="0" kern="1200" baseline="0">
        <a:solidFill>
          <a:schemeClr val="tx1"/>
        </a:solidFill>
        <a:latin typeface="+mn-lt"/>
        <a:ea typeface="+mn-ea"/>
        <a:cs typeface="+mn-cs"/>
      </a:defRPr>
    </a:lvl1pPr>
    <a:lvl2pPr marL="180000" indent="-180000" algn="l" defTabSz="914342" rtl="0" eaLnBrk="1" latinLnBrk="0" hangingPunct="1">
      <a:spcBef>
        <a:spcPts val="500"/>
      </a:spcBef>
      <a:buClr>
        <a:schemeClr val="tx1"/>
      </a:buClr>
      <a:buSzPct val="100000"/>
      <a:buFont typeface="Wingdings 2" panose="05020102010507070707" pitchFamily="18" charset="2"/>
      <a:buChar char=""/>
      <a:defRPr sz="1050" kern="1200">
        <a:solidFill>
          <a:schemeClr val="tx1"/>
        </a:solidFill>
        <a:latin typeface="+mn-lt"/>
        <a:ea typeface="+mn-ea"/>
        <a:cs typeface="+mn-cs"/>
      </a:defRPr>
    </a:lvl2pPr>
    <a:lvl3pPr marL="360000" indent="-180000" algn="l" defTabSz="914342" rtl="0" eaLnBrk="1" latinLnBrk="0" hangingPunct="1">
      <a:spcBef>
        <a:spcPts val="500"/>
      </a:spcBef>
      <a:buClr>
        <a:schemeClr val="tx1"/>
      </a:buClr>
      <a:buFont typeface="Wingdings" panose="05000000000000000000" pitchFamily="2" charset="2"/>
      <a:buChar char=""/>
      <a:defRPr sz="1050" kern="1200">
        <a:solidFill>
          <a:schemeClr val="tx1"/>
        </a:solidFill>
        <a:latin typeface="+mn-lt"/>
        <a:ea typeface="+mn-ea"/>
        <a:cs typeface="+mn-cs"/>
      </a:defRPr>
    </a:lvl3pPr>
    <a:lvl4pPr marL="540000" indent="-180000" algn="l" defTabSz="914342" rtl="0" eaLnBrk="1" latinLnBrk="0" hangingPunct="1">
      <a:spcBef>
        <a:spcPts val="500"/>
      </a:spcBef>
      <a:buClr>
        <a:schemeClr val="tx1"/>
      </a:buClr>
      <a:buFont typeface="Arial" panose="020B0702040204020203" pitchFamily="34" charset="0"/>
      <a:buChar char="−"/>
      <a:defRPr sz="1050" kern="1200">
        <a:solidFill>
          <a:schemeClr val="tx1"/>
        </a:solidFill>
        <a:latin typeface="+mn-lt"/>
        <a:ea typeface="+mn-ea"/>
        <a:cs typeface="+mn-cs"/>
      </a:defRPr>
    </a:lvl4pPr>
    <a:lvl5pPr marL="720000" indent="-180000" algn="l" defTabSz="914342" rtl="0" eaLnBrk="1" latinLnBrk="0" hangingPunct="1">
      <a:spcBef>
        <a:spcPts val="500"/>
      </a:spcBef>
      <a:buClr>
        <a:schemeClr val="tx1"/>
      </a:buClr>
      <a:buFont typeface="Arial" panose="020B0402040204020203" pitchFamily="34" charset="0"/>
      <a:buChar char="‒"/>
      <a:defRPr sz="1050" kern="1200" baseline="0">
        <a:solidFill>
          <a:schemeClr val="tx1"/>
        </a:solidFill>
        <a:latin typeface="+mn-lt"/>
        <a:ea typeface="+mn-ea"/>
        <a:cs typeface="+mn-cs"/>
      </a:defRPr>
    </a:lvl5pPr>
    <a:lvl6pPr marL="900000" indent="-180000" algn="l" defTabSz="914342" rtl="0" eaLnBrk="1" latinLnBrk="0" hangingPunct="1">
      <a:spcBef>
        <a:spcPts val="500"/>
      </a:spcBef>
      <a:buClr>
        <a:schemeClr val="tx1"/>
      </a:buClr>
      <a:buFont typeface="Arial" panose="020B0402040204020203" pitchFamily="34" charset="0"/>
      <a:buChar char="‒"/>
      <a:defRPr sz="1050" kern="1200">
        <a:solidFill>
          <a:schemeClr val="tx1"/>
        </a:solidFill>
        <a:latin typeface="+mn-lt"/>
        <a:ea typeface="+mn-ea"/>
        <a:cs typeface="+mn-cs"/>
      </a:defRPr>
    </a:lvl6pPr>
    <a:lvl7pPr marL="1080000" indent="-180000" algn="l" defTabSz="914342" rtl="0" eaLnBrk="1" latinLnBrk="0" hangingPunct="1">
      <a:spcBef>
        <a:spcPts val="500"/>
      </a:spcBef>
      <a:buClr>
        <a:schemeClr val="tx1"/>
      </a:buClr>
      <a:buFont typeface="Arial" panose="020B0402040204020203" pitchFamily="34" charset="0"/>
      <a:buChar char="‒"/>
      <a:defRPr sz="1050" kern="1200">
        <a:solidFill>
          <a:schemeClr val="tx1"/>
        </a:solidFill>
        <a:latin typeface="+mn-lt"/>
        <a:ea typeface="+mn-ea"/>
        <a:cs typeface="+mn-cs"/>
      </a:defRPr>
    </a:lvl7pPr>
    <a:lvl8pPr marL="1260000" indent="-180000" algn="l" defTabSz="914342" rtl="0" eaLnBrk="1" latinLnBrk="0" hangingPunct="1">
      <a:spcBef>
        <a:spcPts val="500"/>
      </a:spcBef>
      <a:buClr>
        <a:schemeClr val="tx1"/>
      </a:buClr>
      <a:buFont typeface="Arial" panose="020B0402040204020203" pitchFamily="34" charset="0"/>
      <a:buChar char="‒"/>
      <a:defRPr sz="1050" kern="1200">
        <a:solidFill>
          <a:schemeClr val="tx1"/>
        </a:solidFill>
        <a:latin typeface="+mn-lt"/>
        <a:ea typeface="+mn-ea"/>
        <a:cs typeface="+mn-cs"/>
      </a:defRPr>
    </a:lvl8pPr>
    <a:lvl9pPr marL="1440000" indent="-180000" algn="l" defTabSz="914342" rtl="0" eaLnBrk="1" latinLnBrk="0" hangingPunct="1">
      <a:spcBef>
        <a:spcPts val="500"/>
      </a:spcBef>
      <a:buClr>
        <a:schemeClr val="tx1"/>
      </a:buClr>
      <a:buFont typeface="Arial" panose="020B0402040204020203" pitchFamily="34" charset="0"/>
      <a:buChar char="‒"/>
      <a:defRPr sz="1050"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4025" y="433388"/>
            <a:ext cx="6413500" cy="4810125"/>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349887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54025" y="433388"/>
            <a:ext cx="6413500" cy="4810125"/>
          </a:xfrm>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99400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54025" y="433388"/>
            <a:ext cx="6413500" cy="4810125"/>
          </a:xfrm>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201209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4025" y="433388"/>
            <a:ext cx="6413500" cy="4810125"/>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33651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54025" y="433388"/>
            <a:ext cx="6413500" cy="4810125"/>
          </a:xfrm>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206206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54025" y="433388"/>
            <a:ext cx="6413500" cy="4810125"/>
          </a:xfrm>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163614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54025" y="433388"/>
            <a:ext cx="6413500" cy="4810125"/>
          </a:xfrm>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142294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54025" y="433388"/>
            <a:ext cx="6413500" cy="4810125"/>
          </a:xfrm>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128138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54025" y="433388"/>
            <a:ext cx="6413500" cy="4810125"/>
          </a:xfrm>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4921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54025" y="433388"/>
            <a:ext cx="6413500" cy="4810125"/>
          </a:xfrm>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174907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54025" y="433388"/>
            <a:ext cx="6413500" cy="4810125"/>
          </a:xfrm>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3826804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TitleImage"/>
          <p:cNvPicPr>
            <a:picLocks noChangeAspect="1"/>
          </p:cNvPicPr>
          <p:nvPr userDrawn="1"/>
        </p:nvPicPr>
        <p:blipFill rotWithShape="1">
          <a:blip r:embed="rId2">
            <a:extLst>
              <a:ext uri="{28A0092B-C50C-407E-A947-70E740481C1C}">
                <a14:useLocalDpi xmlns:a14="http://schemas.microsoft.com/office/drawing/2010/main" val="0"/>
              </a:ext>
            </a:extLst>
          </a:blip>
          <a:srcRect r="29761"/>
          <a:stretch/>
        </p:blipFill>
        <p:spPr bwMode="gray">
          <a:xfrm rot="16200000">
            <a:off x="2159567" y="-2201352"/>
            <a:ext cx="4824536" cy="9172469"/>
          </a:xfrm>
          <a:prstGeom prst="rect">
            <a:avLst/>
          </a:prstGeom>
        </p:spPr>
      </p:pic>
      <p:sp>
        <p:nvSpPr>
          <p:cNvPr id="60" name="Cover Page Rectangle"/>
          <p:cNvSpPr/>
          <p:nvPr userDrawn="1"/>
        </p:nvSpPr>
        <p:spPr>
          <a:xfrm>
            <a:off x="-13331" y="3049299"/>
            <a:ext cx="9171398" cy="1764000"/>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dirty="0"/>
          </a:p>
        </p:txBody>
      </p:sp>
      <p:sp>
        <p:nvSpPr>
          <p:cNvPr id="15" name="ctsTitleImageBox"/>
          <p:cNvSpPr/>
          <p:nvPr userDrawn="1"/>
        </p:nvSpPr>
        <p:spPr bwMode="gray">
          <a:xfrm>
            <a:off x="-1" y="-1"/>
            <a:ext cx="9144000" cy="4814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en-US" dirty="0"/>
          </a:p>
        </p:txBody>
      </p:sp>
      <p:sp>
        <p:nvSpPr>
          <p:cNvPr id="9" name="ctsAuthorPlaceholder"/>
          <p:cNvSpPr>
            <a:spLocks noGrp="1"/>
          </p:cNvSpPr>
          <p:nvPr>
            <p:ph type="body" sz="quarter" idx="11" hasCustomPrompt="1"/>
          </p:nvPr>
        </p:nvSpPr>
        <p:spPr bwMode="gray">
          <a:xfrm>
            <a:off x="323850" y="5013177"/>
            <a:ext cx="8489950" cy="504055"/>
          </a:xfrm>
        </p:spPr>
        <p:txBody>
          <a:bodyPr>
            <a:noAutofit/>
          </a:bodyPr>
          <a:lstStyle>
            <a:lvl1pPr>
              <a:spcBef>
                <a:spcPts val="0"/>
              </a:spcBef>
              <a:defRPr sz="1600" baseline="0">
                <a:solidFill>
                  <a:schemeClr val="tx1"/>
                </a:solidFill>
                <a:latin typeface="+mj-lt"/>
              </a:defRPr>
            </a:lvl1pPr>
          </a:lstStyle>
          <a:p>
            <a:pPr lvl="0"/>
            <a:r>
              <a:rPr lang="en-US" dirty="0"/>
              <a:t>&lt;</a:t>
            </a:r>
            <a:r>
              <a:rPr lang="en-US" dirty="0" err="1"/>
              <a:t>Inserte</a:t>
            </a:r>
            <a:r>
              <a:rPr lang="en-US" dirty="0"/>
              <a:t> </a:t>
            </a:r>
            <a:r>
              <a:rPr lang="en-US" dirty="0" err="1"/>
              <a:t>Nombre</a:t>
            </a:r>
            <a:r>
              <a:rPr lang="en-US" dirty="0"/>
              <a:t> del </a:t>
            </a:r>
            <a:r>
              <a:rPr lang="en-US" dirty="0" err="1"/>
              <a:t>Autor</a:t>
            </a:r>
            <a:r>
              <a:rPr lang="en-US" dirty="0"/>
              <a:t> / Cargo&gt;</a:t>
            </a:r>
          </a:p>
        </p:txBody>
      </p:sp>
      <p:sp>
        <p:nvSpPr>
          <p:cNvPr id="7" name="ctsClientLogoBox" hidden="1"/>
          <p:cNvSpPr/>
          <p:nvPr userDrawn="1"/>
        </p:nvSpPr>
        <p:spPr>
          <a:xfrm>
            <a:off x="7380150" y="5934422"/>
            <a:ext cx="1440000" cy="720000"/>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a:p>
        </p:txBody>
      </p:sp>
      <p:sp>
        <p:nvSpPr>
          <p:cNvPr id="2" name="ctsTitlePlaceholder"/>
          <p:cNvSpPr>
            <a:spLocks noGrp="1"/>
          </p:cNvSpPr>
          <p:nvPr>
            <p:ph type="ctrTitle" hasCustomPrompt="1"/>
          </p:nvPr>
        </p:nvSpPr>
        <p:spPr bwMode="gray">
          <a:xfrm>
            <a:off x="323528" y="3186196"/>
            <a:ext cx="6548873" cy="714401"/>
          </a:xfrm>
        </p:spPr>
        <p:txBody>
          <a:bodyPr anchor="b">
            <a:noAutofit/>
          </a:bodyPr>
          <a:lstStyle>
            <a:lvl1pPr algn="l">
              <a:lnSpc>
                <a:spcPct val="90000"/>
              </a:lnSpc>
              <a:spcBef>
                <a:spcPts val="0"/>
              </a:spcBef>
              <a:defRPr baseline="0"/>
            </a:lvl1pPr>
          </a:lstStyle>
          <a:p>
            <a:r>
              <a:rPr lang="en-US" noProof="0" dirty="0"/>
              <a:t>&lt;</a:t>
            </a:r>
            <a:r>
              <a:rPr lang="en-US" noProof="0" dirty="0" err="1"/>
              <a:t>Inserte</a:t>
            </a:r>
            <a:r>
              <a:rPr lang="en-US" noProof="0" dirty="0"/>
              <a:t> </a:t>
            </a:r>
            <a:r>
              <a:rPr lang="en-US" noProof="0" dirty="0" err="1"/>
              <a:t>Título</a:t>
            </a:r>
            <a:r>
              <a:rPr lang="en-US" noProof="0" dirty="0"/>
              <a:t> de la </a:t>
            </a:r>
            <a:r>
              <a:rPr lang="en-US" noProof="0" dirty="0" err="1"/>
              <a:t>Presentación</a:t>
            </a:r>
            <a:r>
              <a:rPr lang="en-US" noProof="0" dirty="0"/>
              <a:t>&gt;</a:t>
            </a:r>
          </a:p>
        </p:txBody>
      </p:sp>
      <p:sp>
        <p:nvSpPr>
          <p:cNvPr id="3" name="ctsSubtitlePlaceholder"/>
          <p:cNvSpPr>
            <a:spLocks noGrp="1"/>
          </p:cNvSpPr>
          <p:nvPr>
            <p:ph type="subTitle" idx="1" hasCustomPrompt="1"/>
          </p:nvPr>
        </p:nvSpPr>
        <p:spPr bwMode="gray">
          <a:xfrm>
            <a:off x="323528" y="4050292"/>
            <a:ext cx="6552728" cy="648072"/>
          </a:xfrm>
        </p:spPr>
        <p:txBody>
          <a:bodyPr anchor="t">
            <a:noAutofit/>
          </a:bodyPr>
          <a:lstStyle>
            <a:lvl1pPr marL="0" indent="0" algn="l">
              <a:lnSpc>
                <a:spcPct val="90000"/>
              </a:lnSpc>
              <a:spcBef>
                <a:spcPts val="0"/>
              </a:spcBef>
              <a:buNone/>
              <a:defRPr sz="2000" baseline="0">
                <a:solidFill>
                  <a:schemeClr val="bg1"/>
                </a:solidFill>
                <a:latin typeface="+mj-lt"/>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n-US" noProof="0" dirty="0"/>
              <a:t>&lt;</a:t>
            </a:r>
            <a:r>
              <a:rPr lang="en-US" noProof="0" dirty="0" err="1"/>
              <a:t>Inserte</a:t>
            </a:r>
            <a:r>
              <a:rPr lang="en-US" noProof="0" dirty="0"/>
              <a:t> Sub-</a:t>
            </a:r>
            <a:r>
              <a:rPr lang="en-US" noProof="0" dirty="0" err="1"/>
              <a:t>título</a:t>
            </a:r>
            <a:r>
              <a:rPr lang="en-US" noProof="0" dirty="0"/>
              <a:t>&gt;</a:t>
            </a:r>
          </a:p>
        </p:txBody>
      </p:sp>
      <p:grpSp>
        <p:nvGrpSpPr>
          <p:cNvPr id="12" name="ctsGrid" hidden="1"/>
          <p:cNvGrpSpPr/>
          <p:nvPr userDrawn="1"/>
        </p:nvGrpSpPr>
        <p:grpSpPr>
          <a:xfrm>
            <a:off x="-283331" y="-283348"/>
            <a:ext cx="9711398" cy="7424446"/>
            <a:chOff x="-283331" y="-283348"/>
            <a:chExt cx="9711398" cy="7424446"/>
          </a:xfrm>
        </p:grpSpPr>
        <p:grpSp>
          <p:nvGrpSpPr>
            <p:cNvPr id="13" name="Left Arrows"/>
            <p:cNvGrpSpPr/>
            <p:nvPr userDrawn="1"/>
          </p:nvGrpSpPr>
          <p:grpSpPr>
            <a:xfrm>
              <a:off x="-283331" y="119060"/>
              <a:ext cx="270000" cy="6260821"/>
              <a:chOff x="-283331" y="576260"/>
              <a:chExt cx="270000" cy="6260821"/>
            </a:xfrm>
          </p:grpSpPr>
          <p:cxnSp>
            <p:nvCxnSpPr>
              <p:cNvPr id="46" name="Straight Arrow Connector 45"/>
              <p:cNvCxnSpPr/>
              <p:nvPr userDrawn="1"/>
            </p:nvCxnSpPr>
            <p:spPr>
              <a:xfrm>
                <a:off x="-283331" y="57626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283331" y="114776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userDrawn="1"/>
            </p:nvCxnSpPr>
            <p:spPr>
              <a:xfrm>
                <a:off x="-283331" y="150732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a:xfrm>
                <a:off x="-283331" y="315026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userDrawn="1"/>
            </p:nvCxnSpPr>
            <p:spPr>
              <a:xfrm>
                <a:off x="-283331" y="328125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a:off x="-283331" y="4028949"/>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283331" y="4171845"/>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283331" y="4890963"/>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a:off x="-283331" y="503624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userDrawn="1"/>
            </p:nvCxnSpPr>
            <p:spPr>
              <a:xfrm>
                <a:off x="-283331" y="6691804"/>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userDrawn="1"/>
            </p:nvCxnSpPr>
            <p:spPr>
              <a:xfrm>
                <a:off x="-283331" y="683708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6" name="Right Arrows"/>
            <p:cNvGrpSpPr/>
            <p:nvPr userDrawn="1"/>
          </p:nvGrpSpPr>
          <p:grpSpPr>
            <a:xfrm>
              <a:off x="9158067" y="119013"/>
              <a:ext cx="270000" cy="6261195"/>
              <a:chOff x="9158067" y="119013"/>
              <a:chExt cx="270000" cy="6261195"/>
            </a:xfrm>
          </p:grpSpPr>
          <p:cxnSp>
            <p:nvCxnSpPr>
              <p:cNvPr id="35" name="Straight Arrow Connector 34"/>
              <p:cNvCxnSpPr/>
              <p:nvPr userDrawn="1"/>
            </p:nvCxnSpPr>
            <p:spPr>
              <a:xfrm flipH="1">
                <a:off x="9158067" y="119013"/>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userDrawn="1"/>
            </p:nvCxnSpPr>
            <p:spPr>
              <a:xfrm flipH="1">
                <a:off x="9158067" y="69106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a:xfrm flipH="1">
                <a:off x="9158067" y="105110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userDrawn="1"/>
            </p:nvCxnSpPr>
            <p:spPr>
              <a:xfrm flipH="1">
                <a:off x="9158067" y="269405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userDrawn="1"/>
            </p:nvCxnSpPr>
            <p:spPr>
              <a:xfrm flipH="1">
                <a:off x="9158067" y="282504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nvCxnSpPr>
            <p:spPr>
              <a:xfrm flipH="1">
                <a:off x="9158067" y="357301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a:xfrm flipH="1">
                <a:off x="9158067" y="371591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userDrawn="1"/>
            </p:nvCxnSpPr>
            <p:spPr>
              <a:xfrm flipH="1">
                <a:off x="9158067" y="443473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userDrawn="1"/>
            </p:nvCxnSpPr>
            <p:spPr>
              <a:xfrm flipH="1">
                <a:off x="9158067" y="458000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flipH="1">
                <a:off x="9158067" y="623493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flipH="1">
                <a:off x="9158067" y="638020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7" name="Top Arrows"/>
            <p:cNvGrpSpPr/>
            <p:nvPr userDrawn="1"/>
          </p:nvGrpSpPr>
          <p:grpSpPr>
            <a:xfrm>
              <a:off x="321069" y="-283348"/>
              <a:ext cx="8497737" cy="270000"/>
              <a:chOff x="321069" y="-283348"/>
              <a:chExt cx="8497737" cy="270000"/>
            </a:xfrm>
          </p:grpSpPr>
          <p:cxnSp>
            <p:nvCxnSpPr>
              <p:cNvPr id="27" name="Straight Arrow Connector 26"/>
              <p:cNvCxnSpPr/>
              <p:nvPr userDrawn="1"/>
            </p:nvCxnSpPr>
            <p:spPr>
              <a:xfrm rot="16200000" flipH="1">
                <a:off x="186069"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userDrawn="1"/>
            </p:nvCxnSpPr>
            <p:spPr>
              <a:xfrm rot="16200000" flipH="1">
                <a:off x="2922096"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rot="16200000" flipH="1">
                <a:off x="3064992"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userDrawn="1"/>
            </p:nvCxnSpPr>
            <p:spPr>
              <a:xfrm rot="16200000" flipH="1">
                <a:off x="4363405"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userDrawn="1"/>
            </p:nvCxnSpPr>
            <p:spPr>
              <a:xfrm rot="16200000" flipH="1">
                <a:off x="4506301"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userDrawn="1"/>
            </p:nvCxnSpPr>
            <p:spPr>
              <a:xfrm rot="16200000" flipH="1">
                <a:off x="5804133"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userDrawn="1"/>
            </p:nvCxnSpPr>
            <p:spPr>
              <a:xfrm rot="16200000" flipH="1">
                <a:off x="5947029"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userDrawn="1"/>
            </p:nvCxnSpPr>
            <p:spPr>
              <a:xfrm rot="16200000" flipH="1">
                <a:off x="8683806"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8" name="Bottom Arrows"/>
            <p:cNvGrpSpPr/>
            <p:nvPr userDrawn="1"/>
          </p:nvGrpSpPr>
          <p:grpSpPr>
            <a:xfrm>
              <a:off x="321147" y="6871098"/>
              <a:ext cx="8496944" cy="270000"/>
              <a:chOff x="321147" y="6871098"/>
              <a:chExt cx="8496944" cy="270000"/>
            </a:xfrm>
          </p:grpSpPr>
          <p:cxnSp>
            <p:nvCxnSpPr>
              <p:cNvPr id="19" name="Straight Arrow Connector 18"/>
              <p:cNvCxnSpPr/>
              <p:nvPr userDrawn="1"/>
            </p:nvCxnSpPr>
            <p:spPr>
              <a:xfrm rot="5400000" flipH="1" flipV="1">
                <a:off x="186147"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userDrawn="1"/>
            </p:nvCxnSpPr>
            <p:spPr>
              <a:xfrm rot="5400000" flipH="1" flipV="1">
                <a:off x="2921873"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rot="5400000" flipH="1" flipV="1">
                <a:off x="3064769"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userDrawn="1"/>
            </p:nvCxnSpPr>
            <p:spPr>
              <a:xfrm rot="5400000" flipH="1" flipV="1">
                <a:off x="4362611"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userDrawn="1"/>
            </p:nvCxnSpPr>
            <p:spPr>
              <a:xfrm rot="5400000" flipH="1" flipV="1">
                <a:off x="4505507"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userDrawn="1"/>
            </p:nvCxnSpPr>
            <p:spPr>
              <a:xfrm rot="5400000" flipH="1" flipV="1">
                <a:off x="5802771"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userDrawn="1"/>
            </p:nvCxnSpPr>
            <p:spPr>
              <a:xfrm rot="5400000" flipH="1" flipV="1">
                <a:off x="5945667"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rot="5400000" flipH="1" flipV="1">
                <a:off x="8683091"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sp>
        <p:nvSpPr>
          <p:cNvPr id="6"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Title Slide</a:t>
            </a:r>
          </a:p>
        </p:txBody>
      </p:sp>
      <p:pic>
        <p:nvPicPr>
          <p:cNvPr id="59" name="12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5731810"/>
            <a:ext cx="2385311" cy="1081566"/>
          </a:xfrm>
          <a:prstGeom prst="rect">
            <a:avLst/>
          </a:prstGeom>
        </p:spPr>
      </p:pic>
      <p:sp>
        <p:nvSpPr>
          <p:cNvPr id="57" name="ctsAuthorPlaceholder"/>
          <p:cNvSpPr>
            <a:spLocks noGrp="1"/>
          </p:cNvSpPr>
          <p:nvPr>
            <p:ph type="body" sz="quarter" idx="12" hasCustomPrompt="1"/>
          </p:nvPr>
        </p:nvSpPr>
        <p:spPr bwMode="gray">
          <a:xfrm>
            <a:off x="321069" y="5560099"/>
            <a:ext cx="8489950" cy="238045"/>
          </a:xfrm>
        </p:spPr>
        <p:txBody>
          <a:bodyPr>
            <a:noAutofit/>
          </a:bodyPr>
          <a:lstStyle>
            <a:lvl1pPr>
              <a:spcBef>
                <a:spcPts val="0"/>
              </a:spcBef>
              <a:defRPr sz="1200" baseline="0">
                <a:solidFill>
                  <a:schemeClr val="tx1"/>
                </a:solidFill>
                <a:latin typeface="+mj-lt"/>
              </a:defRPr>
            </a:lvl1pPr>
          </a:lstStyle>
          <a:p>
            <a:pPr lvl="0"/>
            <a:r>
              <a:rPr lang="en-US" dirty="0"/>
              <a:t>&lt;</a:t>
            </a:r>
            <a:r>
              <a:rPr lang="en-US" dirty="0" err="1"/>
              <a:t>Fecha</a:t>
            </a:r>
            <a:r>
              <a:rPr lang="en-US" dirty="0"/>
              <a:t>: </a:t>
            </a:r>
            <a:r>
              <a:rPr lang="en-US" dirty="0" err="1"/>
              <a:t>dd</a:t>
            </a:r>
            <a:r>
              <a:rPr lang="en-US" dirty="0"/>
              <a:t> </a:t>
            </a:r>
            <a:r>
              <a:rPr lang="en-US" dirty="0" err="1"/>
              <a:t>Mes</a:t>
            </a:r>
            <a:r>
              <a:rPr lang="en-US" dirty="0"/>
              <a:t> aa: (</a:t>
            </a:r>
            <a:r>
              <a:rPr lang="en-US" dirty="0" err="1"/>
              <a:t>ej</a:t>
            </a:r>
            <a:r>
              <a:rPr lang="en-US" dirty="0"/>
              <a:t>: 05 Mayo 2021)&gt;</a:t>
            </a: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rter">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3" name="Content Placeholder 8"/>
          <p:cNvSpPr>
            <a:spLocks noGrp="1"/>
          </p:cNvSpPr>
          <p:nvPr>
            <p:ph sz="quarter" idx="15" hasCustomPrompt="1"/>
          </p:nvPr>
        </p:nvSpPr>
        <p:spPr bwMode="gray">
          <a:xfrm>
            <a:off x="323850" y="1052736"/>
            <a:ext cx="4176142" cy="2520280"/>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4" name="Content Placeholder 8"/>
          <p:cNvSpPr>
            <a:spLocks noGrp="1"/>
          </p:cNvSpPr>
          <p:nvPr>
            <p:ph sz="quarter" idx="16" hasCustomPrompt="1"/>
          </p:nvPr>
        </p:nvSpPr>
        <p:spPr bwMode="gray">
          <a:xfrm>
            <a:off x="4644008" y="1052736"/>
            <a:ext cx="4176142" cy="2520280"/>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5" name="Content Placeholder 8"/>
          <p:cNvSpPr>
            <a:spLocks noGrp="1"/>
          </p:cNvSpPr>
          <p:nvPr>
            <p:ph sz="quarter" idx="17" hasCustomPrompt="1"/>
          </p:nvPr>
        </p:nvSpPr>
        <p:spPr bwMode="gray">
          <a:xfrm>
            <a:off x="323850" y="3717032"/>
            <a:ext cx="4176142" cy="2520280"/>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6" name="Content Placeholder 8"/>
          <p:cNvSpPr>
            <a:spLocks noGrp="1"/>
          </p:cNvSpPr>
          <p:nvPr>
            <p:ph sz="quarter" idx="18" hasCustomPrompt="1"/>
          </p:nvPr>
        </p:nvSpPr>
        <p:spPr bwMode="gray">
          <a:xfrm>
            <a:off x="4644008" y="3717032"/>
            <a:ext cx="4176142" cy="2520280"/>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7"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Quarter</a:t>
            </a:r>
          </a:p>
        </p:txBody>
      </p:sp>
    </p:spTree>
    <p:extLst>
      <p:ext uri="{BB962C8B-B14F-4D97-AF65-F5344CB8AC3E}">
        <p14:creationId xmlns:p14="http://schemas.microsoft.com/office/powerpoint/2010/main" val="266577063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4" name="Content Placeholder 3"/>
          <p:cNvSpPr>
            <a:spLocks noGrp="1"/>
          </p:cNvSpPr>
          <p:nvPr>
            <p:ph sz="quarter" idx="10" hasCustomPrompt="1"/>
          </p:nvPr>
        </p:nvSpPr>
        <p:spPr bwMode="gray">
          <a:xfrm>
            <a:off x="323850" y="1052513"/>
            <a:ext cx="4176713" cy="3407617"/>
          </a:xfrm>
        </p:spPr>
        <p:txBody>
          <a:body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6" name="Content Placeholder 5"/>
          <p:cNvSpPr>
            <a:spLocks noGrp="1"/>
          </p:cNvSpPr>
          <p:nvPr>
            <p:ph sz="quarter" idx="11" hasCustomPrompt="1"/>
          </p:nvPr>
        </p:nvSpPr>
        <p:spPr bwMode="gray">
          <a:xfrm>
            <a:off x="4643438" y="1052513"/>
            <a:ext cx="4176712" cy="3407617"/>
          </a:xfrm>
        </p:spPr>
        <p:txBody>
          <a:body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25" name="Content Placeholder 3"/>
          <p:cNvSpPr>
            <a:spLocks noGrp="1"/>
          </p:cNvSpPr>
          <p:nvPr>
            <p:ph sz="quarter" idx="12" hasCustomPrompt="1"/>
          </p:nvPr>
        </p:nvSpPr>
        <p:spPr bwMode="gray">
          <a:xfrm>
            <a:off x="323850" y="4603003"/>
            <a:ext cx="4176713" cy="1630800"/>
          </a:xfrm>
        </p:spPr>
        <p:txBody>
          <a:body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26" name="Content Placeholder 3"/>
          <p:cNvSpPr>
            <a:spLocks noGrp="1"/>
          </p:cNvSpPr>
          <p:nvPr>
            <p:ph sz="quarter" idx="13" hasCustomPrompt="1"/>
          </p:nvPr>
        </p:nvSpPr>
        <p:spPr bwMode="gray">
          <a:xfrm>
            <a:off x="4643438" y="4603003"/>
            <a:ext cx="4176713" cy="1630800"/>
          </a:xfrm>
        </p:spPr>
        <p:txBody>
          <a:body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5"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Two Content with Text</a:t>
            </a:r>
          </a:p>
        </p:txBody>
      </p:sp>
    </p:spTree>
    <p:extLst>
      <p:ext uri="{BB962C8B-B14F-4D97-AF65-F5344CB8AC3E}">
        <p14:creationId xmlns:p14="http://schemas.microsoft.com/office/powerpoint/2010/main" val="60780098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3" name="Content Placeholder 8"/>
          <p:cNvSpPr>
            <a:spLocks noGrp="1"/>
          </p:cNvSpPr>
          <p:nvPr>
            <p:ph sz="quarter" idx="15" hasCustomPrompt="1"/>
          </p:nvPr>
        </p:nvSpPr>
        <p:spPr bwMode="gray">
          <a:xfrm>
            <a:off x="323850" y="1052736"/>
            <a:ext cx="8496000" cy="2520280"/>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4" name="Content Placeholder 8"/>
          <p:cNvSpPr>
            <a:spLocks noGrp="1"/>
          </p:cNvSpPr>
          <p:nvPr>
            <p:ph sz="quarter" idx="17" hasCustomPrompt="1"/>
          </p:nvPr>
        </p:nvSpPr>
        <p:spPr bwMode="gray">
          <a:xfrm>
            <a:off x="323850" y="3717032"/>
            <a:ext cx="8496000" cy="2520280"/>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5"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Two Content Horizontal</a:t>
            </a:r>
          </a:p>
        </p:txBody>
      </p:sp>
    </p:spTree>
    <p:extLst>
      <p:ext uri="{BB962C8B-B14F-4D97-AF65-F5344CB8AC3E}">
        <p14:creationId xmlns:p14="http://schemas.microsoft.com/office/powerpoint/2010/main" val="133779699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dirty="0"/>
              <a:t>Click to edit Master title style</a:t>
            </a:r>
          </a:p>
        </p:txBody>
      </p:sp>
      <p:sp>
        <p:nvSpPr>
          <p:cNvPr id="3"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Title Only</a:t>
            </a: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tsTitleBannerCover"/>
          <p:cNvSpPr/>
          <p:nvPr userDrawn="1"/>
        </p:nvSpPr>
        <p:spPr bwMode="gray">
          <a:xfrm>
            <a:off x="0" y="0"/>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sp>
        <p:nvSpPr>
          <p:cNvPr id="3"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Blank</a:t>
            </a: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Disclaimer">
    <p:spTree>
      <p:nvGrpSpPr>
        <p:cNvPr id="1" name=""/>
        <p:cNvGrpSpPr/>
        <p:nvPr/>
      </p:nvGrpSpPr>
      <p:grpSpPr>
        <a:xfrm>
          <a:off x="0" y="0"/>
          <a:ext cx="0" cy="0"/>
          <a:chOff x="0" y="0"/>
          <a:chExt cx="0" cy="0"/>
        </a:xfrm>
      </p:grpSpPr>
      <p:sp>
        <p:nvSpPr>
          <p:cNvPr id="2" name="ctsTitleBannerCover"/>
          <p:cNvSpPr/>
          <p:nvPr userDrawn="1"/>
        </p:nvSpPr>
        <p:spPr bwMode="gray">
          <a:xfrm>
            <a:off x="0" y="0"/>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sp>
        <p:nvSpPr>
          <p:cNvPr id="4" name="ctsDisclaimer"/>
          <p:cNvSpPr txBox="1"/>
          <p:nvPr userDrawn="1"/>
        </p:nvSpPr>
        <p:spPr bwMode="gray">
          <a:xfrm>
            <a:off x="306389" y="4021297"/>
            <a:ext cx="8513762" cy="2215991"/>
          </a:xfrm>
          <a:prstGeom prst="rect">
            <a:avLst/>
          </a:prstGeom>
          <a:noFill/>
        </p:spPr>
        <p:txBody>
          <a:bodyPr wrap="square" lIns="0" tIns="0" rIns="0" bIns="0" numCol="1" spcCol="108000" rtlCol="0" anchor="b">
            <a:spAutoFit/>
          </a:bodyPr>
          <a:lstStyle/>
          <a:p>
            <a:r>
              <a:rPr lang="en-US" sz="1200" dirty="0"/>
              <a:t>Fitch Ratings’ credit ratings rely on factual information received from issuers and other sources.
Fitch Ratings cannot ensure that all such information will be accurate and complete. Further, ratings are inherently forward-looking, embody assumptions and predictions that by their nature cannot be verified as facts, and can be affected by future events or conditions that were not anticipated at the time a rating was issued or affirmed.
The information in this presentation is provided “as is” without any representation or warranty. A Fitch Ratings credit rating is an opinion as to the creditworthiness of a security and does not address the risk of loss due to risks other than credit risk, unless such risk is specifically mentioned. A Fitch Ratings report is not a substitute for information provided to investors by the issuer and its agents in connection with a sale of securities.
Ratings may be changed or withdrawn at any time for any reason in the sole discretion of Fitch Ratings. The agency does not provide investment advice of any sort. Ratings are not a recommendation to buy, sell, or hold any security. 
ALL FITCH CREDIT RATINGS ARE SUBJECT TO CERTAIN LIMITATIONS AND DISCLAIMERS. PLEASE READ THESE LIMITATIONS AND DISCLAIMERS AND THE TERMS OF USE OF SUCH RATINGS AT WWW.FITCHRATINGS.COM.</a:t>
            </a:r>
          </a:p>
        </p:txBody>
      </p:sp>
      <p:sp>
        <p:nvSpPr>
          <p:cNvPr id="5"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Disclaimer</a:t>
            </a:r>
          </a:p>
        </p:txBody>
      </p:sp>
    </p:spTree>
    <p:extLst>
      <p:ext uri="{BB962C8B-B14F-4D97-AF65-F5344CB8AC3E}">
        <p14:creationId xmlns:p14="http://schemas.microsoft.com/office/powerpoint/2010/main" val="83173674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60" name="Title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rot="16200000">
            <a:off x="1102742" y="-1158811"/>
            <a:ext cx="6892506" cy="9190007"/>
          </a:xfrm>
          <a:prstGeom prst="rect">
            <a:avLst/>
          </a:prstGeom>
        </p:spPr>
      </p:pic>
      <p:sp>
        <p:nvSpPr>
          <p:cNvPr id="73" name="Cover Page Rectangle"/>
          <p:cNvSpPr/>
          <p:nvPr userDrawn="1"/>
        </p:nvSpPr>
        <p:spPr>
          <a:xfrm>
            <a:off x="-76160" y="-65730"/>
            <a:ext cx="9225748" cy="6948176"/>
          </a:xfrm>
          <a:prstGeom prst="rect">
            <a:avLst/>
          </a:prstGeom>
          <a:gradFill flip="none" rotWithShape="1">
            <a:gsLst>
              <a:gs pos="100000">
                <a:srgbClr val="000000"/>
              </a:gs>
              <a:gs pos="65000">
                <a:srgbClr val="5E6A71">
                  <a:alpha val="2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grpSp>
        <p:nvGrpSpPr>
          <p:cNvPr id="7" name="ctsGrid" hidden="1"/>
          <p:cNvGrpSpPr/>
          <p:nvPr userDrawn="1"/>
        </p:nvGrpSpPr>
        <p:grpSpPr>
          <a:xfrm>
            <a:off x="-283331" y="-283348"/>
            <a:ext cx="9711398" cy="7424446"/>
            <a:chOff x="-283331" y="-283348"/>
            <a:chExt cx="9711398" cy="7424446"/>
          </a:xfrm>
        </p:grpSpPr>
        <p:grpSp>
          <p:nvGrpSpPr>
            <p:cNvPr id="9" name="Left Arrows"/>
            <p:cNvGrpSpPr/>
            <p:nvPr userDrawn="1"/>
          </p:nvGrpSpPr>
          <p:grpSpPr>
            <a:xfrm>
              <a:off x="-283331" y="119060"/>
              <a:ext cx="270000" cy="6260821"/>
              <a:chOff x="-283331" y="576260"/>
              <a:chExt cx="270000" cy="6260821"/>
            </a:xfrm>
          </p:grpSpPr>
          <p:cxnSp>
            <p:nvCxnSpPr>
              <p:cNvPr id="43" name="Straight Arrow Connector 42"/>
              <p:cNvCxnSpPr/>
              <p:nvPr userDrawn="1"/>
            </p:nvCxnSpPr>
            <p:spPr>
              <a:xfrm>
                <a:off x="-283331" y="57626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283331" y="114776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283331" y="150732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a:xfrm>
                <a:off x="-283331" y="315026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283331" y="328125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userDrawn="1"/>
            </p:nvCxnSpPr>
            <p:spPr>
              <a:xfrm>
                <a:off x="-283331" y="4028949"/>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a:xfrm>
                <a:off x="-283331" y="4171845"/>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userDrawn="1"/>
            </p:nvCxnSpPr>
            <p:spPr>
              <a:xfrm>
                <a:off x="-283331" y="4890963"/>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a:off x="-283331" y="503624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283331" y="6691804"/>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283331" y="683708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1" name="Right Arrows"/>
            <p:cNvGrpSpPr/>
            <p:nvPr userDrawn="1"/>
          </p:nvGrpSpPr>
          <p:grpSpPr>
            <a:xfrm>
              <a:off x="9158067" y="119013"/>
              <a:ext cx="270000" cy="6261195"/>
              <a:chOff x="9158067" y="119013"/>
              <a:chExt cx="270000" cy="6261195"/>
            </a:xfrm>
          </p:grpSpPr>
          <p:cxnSp>
            <p:nvCxnSpPr>
              <p:cNvPr id="32" name="Straight Arrow Connector 31"/>
              <p:cNvCxnSpPr/>
              <p:nvPr userDrawn="1"/>
            </p:nvCxnSpPr>
            <p:spPr>
              <a:xfrm flipH="1">
                <a:off x="9158067" y="119013"/>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userDrawn="1"/>
            </p:nvCxnSpPr>
            <p:spPr>
              <a:xfrm flipH="1">
                <a:off x="9158067" y="69106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userDrawn="1"/>
            </p:nvCxnSpPr>
            <p:spPr>
              <a:xfrm flipH="1">
                <a:off x="9158067" y="105110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userDrawn="1"/>
            </p:nvCxnSpPr>
            <p:spPr>
              <a:xfrm flipH="1">
                <a:off x="9158067" y="269405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userDrawn="1"/>
            </p:nvCxnSpPr>
            <p:spPr>
              <a:xfrm flipH="1">
                <a:off x="9158067" y="282504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a:xfrm flipH="1">
                <a:off x="9158067" y="357301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userDrawn="1"/>
            </p:nvCxnSpPr>
            <p:spPr>
              <a:xfrm flipH="1">
                <a:off x="9158067" y="371591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userDrawn="1"/>
            </p:nvCxnSpPr>
            <p:spPr>
              <a:xfrm flipH="1">
                <a:off x="9158067" y="443473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nvCxnSpPr>
            <p:spPr>
              <a:xfrm flipH="1">
                <a:off x="9158067" y="458000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a:xfrm flipH="1">
                <a:off x="9158067" y="623493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userDrawn="1"/>
            </p:nvCxnSpPr>
            <p:spPr>
              <a:xfrm flipH="1">
                <a:off x="9158067" y="638020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2" name="Top Arrows"/>
            <p:cNvGrpSpPr/>
            <p:nvPr userDrawn="1"/>
          </p:nvGrpSpPr>
          <p:grpSpPr>
            <a:xfrm>
              <a:off x="321069" y="-283348"/>
              <a:ext cx="8497737" cy="270000"/>
              <a:chOff x="321069" y="-283348"/>
              <a:chExt cx="8497737" cy="270000"/>
            </a:xfrm>
          </p:grpSpPr>
          <p:cxnSp>
            <p:nvCxnSpPr>
              <p:cNvPr id="24" name="Straight Arrow Connector 23"/>
              <p:cNvCxnSpPr/>
              <p:nvPr userDrawn="1"/>
            </p:nvCxnSpPr>
            <p:spPr>
              <a:xfrm rot="16200000" flipH="1">
                <a:off x="186069"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userDrawn="1"/>
            </p:nvCxnSpPr>
            <p:spPr>
              <a:xfrm rot="16200000" flipH="1">
                <a:off x="2922096"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rot="16200000" flipH="1">
                <a:off x="3064992"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userDrawn="1"/>
            </p:nvCxnSpPr>
            <p:spPr>
              <a:xfrm rot="16200000" flipH="1">
                <a:off x="4363405"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userDrawn="1"/>
            </p:nvCxnSpPr>
            <p:spPr>
              <a:xfrm rot="16200000" flipH="1">
                <a:off x="4506301"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rot="16200000" flipH="1">
                <a:off x="5804133"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userDrawn="1"/>
            </p:nvCxnSpPr>
            <p:spPr>
              <a:xfrm rot="16200000" flipH="1">
                <a:off x="5947029"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userDrawn="1"/>
            </p:nvCxnSpPr>
            <p:spPr>
              <a:xfrm rot="16200000" flipH="1">
                <a:off x="8683806"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3" name="Bottom Arrows"/>
            <p:cNvGrpSpPr/>
            <p:nvPr userDrawn="1"/>
          </p:nvGrpSpPr>
          <p:grpSpPr>
            <a:xfrm>
              <a:off x="321147" y="6871098"/>
              <a:ext cx="8496944" cy="270000"/>
              <a:chOff x="321147" y="6871098"/>
              <a:chExt cx="8496944" cy="270000"/>
            </a:xfrm>
          </p:grpSpPr>
          <p:cxnSp>
            <p:nvCxnSpPr>
              <p:cNvPr id="16" name="Straight Arrow Connector 15"/>
              <p:cNvCxnSpPr/>
              <p:nvPr userDrawn="1"/>
            </p:nvCxnSpPr>
            <p:spPr>
              <a:xfrm rot="5400000" flipH="1" flipV="1">
                <a:off x="186147"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userDrawn="1"/>
            </p:nvCxnSpPr>
            <p:spPr>
              <a:xfrm rot="5400000" flipH="1" flipV="1">
                <a:off x="2921873"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rot="5400000" flipH="1" flipV="1">
                <a:off x="3064769"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userDrawn="1"/>
            </p:nvCxnSpPr>
            <p:spPr>
              <a:xfrm rot="5400000" flipH="1" flipV="1">
                <a:off x="4362611"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userDrawn="1"/>
            </p:nvCxnSpPr>
            <p:spPr>
              <a:xfrm rot="5400000" flipH="1" flipV="1">
                <a:off x="4505507"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rot="5400000" flipH="1" flipV="1">
                <a:off x="5802771"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userDrawn="1"/>
            </p:nvCxnSpPr>
            <p:spPr>
              <a:xfrm rot="5400000" flipH="1" flipV="1">
                <a:off x="5945667"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userDrawn="1"/>
            </p:nvCxnSpPr>
            <p:spPr>
              <a:xfrm rot="5400000" flipH="1" flipV="1">
                <a:off x="8683091"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sp>
        <p:nvSpPr>
          <p:cNvPr id="58" name="ctsTitleImageBox"/>
          <p:cNvSpPr/>
          <p:nvPr userDrawn="1"/>
        </p:nvSpPr>
        <p:spPr bwMode="gray">
          <a:xfrm>
            <a:off x="-1" y="-1"/>
            <a:ext cx="9144000" cy="4814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en-US" dirty="0" err="1"/>
          </a:p>
        </p:txBody>
      </p:sp>
      <p:sp>
        <p:nvSpPr>
          <p:cNvPr id="3"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Back Page</a:t>
            </a:r>
          </a:p>
        </p:txBody>
      </p:sp>
      <p:pic>
        <p:nvPicPr>
          <p:cNvPr id="64" name="0 Imagen"/>
          <p:cNvPicPr/>
          <p:nvPr userDrawn="1"/>
        </p:nvPicPr>
        <p:blipFill>
          <a:blip r:embed="rId3" cstate="print">
            <a:extLst>
              <a:ext uri="{28A0092B-C50C-407E-A947-70E740481C1C}">
                <a14:useLocalDpi xmlns:a14="http://schemas.microsoft.com/office/drawing/2010/main" val="0"/>
              </a:ext>
            </a:extLst>
          </a:blip>
          <a:stretch>
            <a:fillRect/>
          </a:stretch>
        </p:blipFill>
        <p:spPr>
          <a:xfrm>
            <a:off x="308967" y="587858"/>
            <a:ext cx="2268635" cy="829404"/>
          </a:xfrm>
          <a:prstGeom prst="rect">
            <a:avLst/>
          </a:prstGeom>
        </p:spPr>
      </p:pic>
      <p:sp>
        <p:nvSpPr>
          <p:cNvPr id="65" name="8 Rectángulo"/>
          <p:cNvSpPr/>
          <p:nvPr userDrawn="1"/>
        </p:nvSpPr>
        <p:spPr>
          <a:xfrm>
            <a:off x="413636" y="1556792"/>
            <a:ext cx="2982567" cy="1585049"/>
          </a:xfrm>
          <a:prstGeom prst="rect">
            <a:avLst/>
          </a:prstGeom>
        </p:spPr>
        <p:txBody>
          <a:bodyPr wrap="square">
            <a:spAutoFit/>
          </a:bodyPr>
          <a:lstStyle/>
          <a:p>
            <a:pPr>
              <a:spcAft>
                <a:spcPts val="600"/>
              </a:spcAft>
            </a:pPr>
            <a:r>
              <a:rPr lang="es-AR" sz="1800" b="1" dirty="0">
                <a:solidFill>
                  <a:schemeClr val="bg1"/>
                </a:solidFill>
                <a:latin typeface="+mj-lt"/>
              </a:rPr>
              <a:t>FIX SCR Argentina</a:t>
            </a:r>
          </a:p>
          <a:p>
            <a:r>
              <a:rPr lang="es-AR" sz="1600" dirty="0">
                <a:solidFill>
                  <a:schemeClr val="bg1"/>
                </a:solidFill>
                <a:latin typeface="+mj-lt"/>
              </a:rPr>
              <a:t>Sarmiento 663, Piso 7</a:t>
            </a:r>
          </a:p>
          <a:p>
            <a:pPr>
              <a:spcAft>
                <a:spcPts val="1200"/>
              </a:spcAft>
            </a:pPr>
            <a:r>
              <a:rPr lang="es-AR" sz="1600" dirty="0">
                <a:solidFill>
                  <a:schemeClr val="bg1"/>
                </a:solidFill>
                <a:latin typeface="+mj-lt"/>
              </a:rPr>
              <a:t>Capital Federal, Buenos Aires</a:t>
            </a:r>
          </a:p>
          <a:p>
            <a:r>
              <a:rPr lang="es-AR" sz="1600" dirty="0">
                <a:solidFill>
                  <a:schemeClr val="bg1"/>
                </a:solidFill>
                <a:latin typeface="+mj-lt"/>
              </a:rPr>
              <a:t>Tel: (+54 11) 5235-8100/10</a:t>
            </a:r>
          </a:p>
          <a:p>
            <a:r>
              <a:rPr lang="es-AR" sz="1600" dirty="0">
                <a:solidFill>
                  <a:schemeClr val="bg1"/>
                </a:solidFill>
                <a:latin typeface="+mj-lt"/>
              </a:rPr>
              <a:t>E-mail: info@fixscr.com</a:t>
            </a:r>
          </a:p>
        </p:txBody>
      </p:sp>
      <p:sp>
        <p:nvSpPr>
          <p:cNvPr id="66" name="8 Rectángulo"/>
          <p:cNvSpPr/>
          <p:nvPr userDrawn="1"/>
        </p:nvSpPr>
        <p:spPr>
          <a:xfrm>
            <a:off x="3297951" y="1585085"/>
            <a:ext cx="2639819" cy="1415772"/>
          </a:xfrm>
          <a:prstGeom prst="rect">
            <a:avLst/>
          </a:prstGeom>
        </p:spPr>
        <p:txBody>
          <a:bodyPr wrap="square">
            <a:spAutoFit/>
          </a:bodyPr>
          <a:lstStyle/>
          <a:p>
            <a:pPr>
              <a:spcAft>
                <a:spcPts val="1200"/>
              </a:spcAft>
            </a:pPr>
            <a:r>
              <a:rPr lang="es-AR" sz="1800" b="1" dirty="0">
                <a:solidFill>
                  <a:schemeClr val="bg1"/>
                </a:solidFill>
                <a:latin typeface="+mj-lt"/>
              </a:rPr>
              <a:t>FIX SCR Uruguay</a:t>
            </a:r>
          </a:p>
          <a:p>
            <a:r>
              <a:rPr lang="es-AR" sz="1600" dirty="0">
                <a:solidFill>
                  <a:schemeClr val="bg1"/>
                </a:solidFill>
                <a:latin typeface="+mj-lt"/>
              </a:rPr>
              <a:t>Juncal 1305 Piso 13</a:t>
            </a:r>
          </a:p>
          <a:p>
            <a:pPr>
              <a:spcAft>
                <a:spcPts val="1200"/>
              </a:spcAft>
            </a:pPr>
            <a:r>
              <a:rPr lang="es-AR" sz="1600" dirty="0">
                <a:solidFill>
                  <a:schemeClr val="bg1"/>
                </a:solidFill>
                <a:latin typeface="+mj-lt"/>
              </a:rPr>
              <a:t>11000 Montevideo</a:t>
            </a:r>
          </a:p>
          <a:p>
            <a:r>
              <a:rPr lang="es-AR" sz="1600" dirty="0">
                <a:solidFill>
                  <a:schemeClr val="bg1"/>
                </a:solidFill>
                <a:latin typeface="+mj-lt"/>
              </a:rPr>
              <a:t>Tel: (+59 8) 2917 0045</a:t>
            </a:r>
          </a:p>
        </p:txBody>
      </p:sp>
      <p:sp>
        <p:nvSpPr>
          <p:cNvPr id="67" name="8 Rectángulo"/>
          <p:cNvSpPr/>
          <p:nvPr userDrawn="1"/>
        </p:nvSpPr>
        <p:spPr>
          <a:xfrm>
            <a:off x="6036045" y="1585085"/>
            <a:ext cx="3144467" cy="1415772"/>
          </a:xfrm>
          <a:prstGeom prst="rect">
            <a:avLst/>
          </a:prstGeom>
        </p:spPr>
        <p:txBody>
          <a:bodyPr wrap="square">
            <a:spAutoFit/>
          </a:bodyPr>
          <a:lstStyle/>
          <a:p>
            <a:pPr>
              <a:spcAft>
                <a:spcPts val="1200"/>
              </a:spcAft>
            </a:pPr>
            <a:r>
              <a:rPr lang="es-AR" sz="1800" b="1" dirty="0">
                <a:solidFill>
                  <a:schemeClr val="bg1"/>
                </a:solidFill>
                <a:latin typeface="+mj-lt"/>
              </a:rPr>
              <a:t>FIX SCR Paraguay</a:t>
            </a:r>
          </a:p>
          <a:p>
            <a:r>
              <a:rPr lang="es-AR" sz="1600" dirty="0">
                <a:solidFill>
                  <a:schemeClr val="bg1"/>
                </a:solidFill>
                <a:latin typeface="+mj-lt"/>
              </a:rPr>
              <a:t>Ricardo </a:t>
            </a:r>
            <a:r>
              <a:rPr lang="es-AR" sz="1600" dirty="0" err="1">
                <a:solidFill>
                  <a:schemeClr val="bg1"/>
                </a:solidFill>
                <a:latin typeface="+mj-lt"/>
              </a:rPr>
              <a:t>Brugada</a:t>
            </a:r>
            <a:r>
              <a:rPr lang="es-AR" sz="1600" dirty="0">
                <a:solidFill>
                  <a:schemeClr val="bg1"/>
                </a:solidFill>
                <a:latin typeface="+mj-lt"/>
              </a:rPr>
              <a:t> 196 </a:t>
            </a:r>
          </a:p>
          <a:p>
            <a:pPr>
              <a:spcAft>
                <a:spcPts val="1200"/>
              </a:spcAft>
            </a:pPr>
            <a:r>
              <a:rPr lang="es-AR" sz="1600" dirty="0">
                <a:solidFill>
                  <a:schemeClr val="bg1"/>
                </a:solidFill>
                <a:latin typeface="+mj-lt"/>
              </a:rPr>
              <a:t>Asunción</a:t>
            </a:r>
          </a:p>
          <a:p>
            <a:r>
              <a:rPr lang="es-AR" sz="1600" dirty="0">
                <a:solidFill>
                  <a:schemeClr val="bg1"/>
                </a:solidFill>
                <a:latin typeface="+mj-lt"/>
              </a:rPr>
              <a:t>Tel: (+59 5) 21 203 030</a:t>
            </a:r>
          </a:p>
        </p:txBody>
      </p:sp>
      <p:sp>
        <p:nvSpPr>
          <p:cNvPr id="68" name="7 Rectángulo"/>
          <p:cNvSpPr/>
          <p:nvPr userDrawn="1"/>
        </p:nvSpPr>
        <p:spPr>
          <a:xfrm>
            <a:off x="413635" y="3212976"/>
            <a:ext cx="5667031" cy="1077218"/>
          </a:xfrm>
          <a:prstGeom prst="rect">
            <a:avLst/>
          </a:prstGeom>
        </p:spPr>
        <p:txBody>
          <a:bodyPr wrap="square">
            <a:spAutoFit/>
          </a:bodyPr>
          <a:lstStyle/>
          <a:p>
            <a:r>
              <a:rPr lang="es-AR" sz="1600" kern="0" dirty="0">
                <a:solidFill>
                  <a:schemeClr val="bg1"/>
                </a:solidFill>
                <a:latin typeface="+mj-lt"/>
              </a:rPr>
              <a:t>Diego </a:t>
            </a:r>
            <a:r>
              <a:rPr lang="es-AR" sz="1600" kern="0" dirty="0" err="1">
                <a:solidFill>
                  <a:schemeClr val="bg1"/>
                </a:solidFill>
                <a:latin typeface="+mj-lt"/>
              </a:rPr>
              <a:t>Elespe</a:t>
            </a:r>
            <a:r>
              <a:rPr lang="es-AR" sz="1600" kern="0" dirty="0">
                <a:solidFill>
                  <a:schemeClr val="bg1"/>
                </a:solidFill>
                <a:latin typeface="+mj-lt"/>
              </a:rPr>
              <a:t>, Head Comercial y de Desarrollo de Negocios</a:t>
            </a:r>
          </a:p>
          <a:p>
            <a:r>
              <a:rPr lang="es-AR" sz="1600" kern="0" dirty="0">
                <a:solidFill>
                  <a:schemeClr val="bg1"/>
                </a:solidFill>
                <a:latin typeface="+mj-lt"/>
              </a:rPr>
              <a:t>Argentina, Uruguay y Paraguay</a:t>
            </a:r>
          </a:p>
          <a:p>
            <a:r>
              <a:rPr lang="es-AR" sz="1600" kern="0" dirty="0">
                <a:solidFill>
                  <a:schemeClr val="bg1"/>
                </a:solidFill>
                <a:latin typeface="+mj-lt"/>
              </a:rPr>
              <a:t>Tel: (+54 11) 5235-8100/10</a:t>
            </a:r>
          </a:p>
          <a:p>
            <a:r>
              <a:rPr lang="es-AR" sz="1600" kern="0" dirty="0">
                <a:solidFill>
                  <a:schemeClr val="bg1"/>
                </a:solidFill>
                <a:latin typeface="+mj-lt"/>
              </a:rPr>
              <a:t>E-mail: diego.elespe@fixscr.com</a:t>
            </a:r>
          </a:p>
        </p:txBody>
      </p:sp>
      <p:cxnSp>
        <p:nvCxnSpPr>
          <p:cNvPr id="69" name="Conector recto 68"/>
          <p:cNvCxnSpPr/>
          <p:nvPr userDrawn="1"/>
        </p:nvCxnSpPr>
        <p:spPr>
          <a:xfrm>
            <a:off x="322779" y="1620080"/>
            <a:ext cx="0" cy="25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7 Rectángulo"/>
          <p:cNvSpPr/>
          <p:nvPr userDrawn="1"/>
        </p:nvSpPr>
        <p:spPr>
          <a:xfrm>
            <a:off x="395536" y="5304110"/>
            <a:ext cx="4968552" cy="1077218"/>
          </a:xfrm>
          <a:prstGeom prst="rect">
            <a:avLst/>
          </a:prstGeom>
        </p:spPr>
        <p:txBody>
          <a:bodyPr wrap="square">
            <a:spAutoFit/>
          </a:bodyPr>
          <a:lstStyle/>
          <a:p>
            <a:r>
              <a:rPr lang="es-AR" sz="1600" kern="0" dirty="0" err="1">
                <a:solidFill>
                  <a:schemeClr val="bg1"/>
                </a:solidFill>
                <a:latin typeface="+mj-lt"/>
              </a:rPr>
              <a:t>Kathleen</a:t>
            </a:r>
            <a:r>
              <a:rPr lang="es-AR" sz="1600" kern="0" dirty="0">
                <a:solidFill>
                  <a:schemeClr val="bg1"/>
                </a:solidFill>
                <a:latin typeface="+mj-lt"/>
              </a:rPr>
              <a:t> </a:t>
            </a:r>
            <a:r>
              <a:rPr lang="es-AR" sz="1600" kern="0" dirty="0" err="1">
                <a:solidFill>
                  <a:schemeClr val="bg1"/>
                </a:solidFill>
                <a:latin typeface="+mj-lt"/>
              </a:rPr>
              <a:t>Holtzman</a:t>
            </a:r>
            <a:r>
              <a:rPr lang="es-AR" sz="1600" kern="0" dirty="0">
                <a:solidFill>
                  <a:schemeClr val="bg1"/>
                </a:solidFill>
                <a:latin typeface="+mj-lt"/>
              </a:rPr>
              <a:t>, </a:t>
            </a:r>
            <a:r>
              <a:rPr lang="es-AR" sz="1600" kern="0" dirty="0" err="1">
                <a:solidFill>
                  <a:schemeClr val="bg1"/>
                </a:solidFill>
                <a:latin typeface="+mj-lt"/>
              </a:rPr>
              <a:t>Managing</a:t>
            </a:r>
            <a:r>
              <a:rPr lang="es-AR" sz="1600" kern="0" dirty="0">
                <a:solidFill>
                  <a:schemeClr val="bg1"/>
                </a:solidFill>
                <a:latin typeface="+mj-lt"/>
              </a:rPr>
              <a:t> Director</a:t>
            </a:r>
          </a:p>
          <a:p>
            <a:r>
              <a:rPr lang="es-AR" sz="1600" kern="0" dirty="0" err="1">
                <a:solidFill>
                  <a:schemeClr val="bg1"/>
                </a:solidFill>
                <a:latin typeface="+mj-lt"/>
              </a:rPr>
              <a:t>Latin</a:t>
            </a:r>
            <a:r>
              <a:rPr lang="es-AR" sz="1600" kern="0" dirty="0">
                <a:solidFill>
                  <a:schemeClr val="bg1"/>
                </a:solidFill>
                <a:latin typeface="+mj-lt"/>
              </a:rPr>
              <a:t> </a:t>
            </a:r>
            <a:r>
              <a:rPr lang="es-AR" sz="1600" kern="0" dirty="0" err="1">
                <a:solidFill>
                  <a:schemeClr val="bg1"/>
                </a:solidFill>
                <a:latin typeface="+mj-lt"/>
              </a:rPr>
              <a:t>America</a:t>
            </a:r>
            <a:endParaRPr lang="es-AR" sz="1600" kern="0" dirty="0">
              <a:solidFill>
                <a:schemeClr val="bg1"/>
              </a:solidFill>
              <a:latin typeface="+mj-lt"/>
            </a:endParaRPr>
          </a:p>
          <a:p>
            <a:r>
              <a:rPr lang="es-AR" sz="1600" kern="0" dirty="0">
                <a:solidFill>
                  <a:schemeClr val="bg1"/>
                </a:solidFill>
                <a:latin typeface="+mj-lt"/>
              </a:rPr>
              <a:t>Tel: (+1 212) 908-0500</a:t>
            </a:r>
          </a:p>
          <a:p>
            <a:r>
              <a:rPr lang="es-AR" sz="1600" kern="0" dirty="0">
                <a:solidFill>
                  <a:schemeClr val="bg1"/>
                </a:solidFill>
                <a:latin typeface="+mj-lt"/>
              </a:rPr>
              <a:t>E-mail: kathleen.holtzman@fitchratings.com</a:t>
            </a:r>
          </a:p>
        </p:txBody>
      </p:sp>
      <p:cxnSp>
        <p:nvCxnSpPr>
          <p:cNvPr id="71" name="Conector recto 70"/>
          <p:cNvCxnSpPr/>
          <p:nvPr userDrawn="1"/>
        </p:nvCxnSpPr>
        <p:spPr>
          <a:xfrm>
            <a:off x="322779" y="5373320"/>
            <a:ext cx="0" cy="936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72" name="FR logo (white)"/>
          <p:cNvPicPr/>
          <p:nvPr userDrawn="1"/>
        </p:nvPicPr>
        <p:blipFill>
          <a:blip r:embed="rId4" cstate="print">
            <a:extLst>
              <a:ext uri="{28A0092B-C50C-407E-A947-70E740481C1C}">
                <a14:useLocalDpi xmlns:a14="http://schemas.microsoft.com/office/drawing/2010/main" val="0"/>
              </a:ext>
            </a:extLst>
          </a:blip>
          <a:stretch>
            <a:fillRect/>
          </a:stretch>
        </p:blipFill>
        <p:spPr>
          <a:xfrm>
            <a:off x="308967" y="4742631"/>
            <a:ext cx="2434996" cy="486569"/>
          </a:xfrm>
          <a:prstGeom prst="rect">
            <a:avLst/>
          </a:prstGeom>
        </p:spPr>
      </p:pic>
    </p:spTree>
    <p:extLst>
      <p:ext uri="{BB962C8B-B14F-4D97-AF65-F5344CB8AC3E}">
        <p14:creationId xmlns:p14="http://schemas.microsoft.com/office/powerpoint/2010/main" val="219682668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p:txBody>
          <a:bodyPr/>
          <a:lstStyle/>
          <a:p>
            <a:fld id="{846AE3A8-CFC9-4FD4-9967-828B52051583}" type="datetimeFigureOut">
              <a:rPr lang="es-AR" smtClean="0"/>
              <a:t>5/10/2021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54A1A58-0522-40BC-840D-0A422E867765}" type="slidenum">
              <a:rPr lang="es-AR" smtClean="0"/>
              <a:t>‹Nº›</a:t>
            </a:fld>
            <a:endParaRPr lang="es-AR"/>
          </a:p>
        </p:txBody>
      </p:sp>
    </p:spTree>
    <p:extLst>
      <p:ext uri="{BB962C8B-B14F-4D97-AF65-F5344CB8AC3E}">
        <p14:creationId xmlns:p14="http://schemas.microsoft.com/office/powerpoint/2010/main" val="299867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846AE3A8-CFC9-4FD4-9967-828B52051583}" type="datetimeFigureOut">
              <a:rPr lang="es-AR" smtClean="0"/>
              <a:t>5/10/2021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54A1A58-0522-40BC-840D-0A422E867765}" type="slidenum">
              <a:rPr lang="es-AR" smtClean="0"/>
              <a:t>‹Nº›</a:t>
            </a:fld>
            <a:endParaRPr lang="es-AR"/>
          </a:p>
        </p:txBody>
      </p:sp>
    </p:spTree>
    <p:extLst>
      <p:ext uri="{BB962C8B-B14F-4D97-AF65-F5344CB8AC3E}">
        <p14:creationId xmlns:p14="http://schemas.microsoft.com/office/powerpoint/2010/main" val="3984595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46AE3A8-CFC9-4FD4-9967-828B52051583}" type="datetimeFigureOut">
              <a:rPr lang="es-AR" smtClean="0"/>
              <a:t>5/10/2021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54A1A58-0522-40BC-840D-0A422E867765}" type="slidenum">
              <a:rPr lang="es-AR" smtClean="0"/>
              <a:t>‹Nº›</a:t>
            </a:fld>
            <a:endParaRPr lang="es-AR"/>
          </a:p>
        </p:txBody>
      </p:sp>
    </p:spTree>
    <p:extLst>
      <p:ext uri="{BB962C8B-B14F-4D97-AF65-F5344CB8AC3E}">
        <p14:creationId xmlns:p14="http://schemas.microsoft.com/office/powerpoint/2010/main" val="422746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oadMap">
    <p:bg bwMode="gray">
      <p:bgRef idx="1001">
        <a:schemeClr val="bg1"/>
      </p:bgRef>
    </p:bg>
    <p:spTree>
      <p:nvGrpSpPr>
        <p:cNvPr id="1" name=""/>
        <p:cNvGrpSpPr/>
        <p:nvPr/>
      </p:nvGrpSpPr>
      <p:grpSpPr>
        <a:xfrm>
          <a:off x="0" y="0"/>
          <a:ext cx="0" cy="0"/>
          <a:chOff x="0" y="0"/>
          <a:chExt cx="0" cy="0"/>
        </a:xfrm>
      </p:grpSpPr>
      <p:sp>
        <p:nvSpPr>
          <p:cNvPr id="2"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err="1">
                <a:latin typeface="+mj-lt"/>
              </a:rPr>
              <a:t>RoadMap</a:t>
            </a:r>
            <a:endParaRPr lang="en-US" sz="1600" dirty="0">
              <a:latin typeface="+mj-lt"/>
            </a:endParaRPr>
          </a:p>
        </p:txBody>
      </p:sp>
    </p:spTree>
    <p:extLst>
      <p:ext uri="{BB962C8B-B14F-4D97-AF65-F5344CB8AC3E}">
        <p14:creationId xmlns:p14="http://schemas.microsoft.com/office/powerpoint/2010/main" val="169118145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62865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464820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846AE3A8-CFC9-4FD4-9967-828B52051583}" type="datetimeFigureOut">
              <a:rPr lang="es-AR" smtClean="0"/>
              <a:t>5/10/2021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54A1A58-0522-40BC-840D-0A422E867765}" type="slidenum">
              <a:rPr lang="es-AR" smtClean="0"/>
              <a:t>‹Nº›</a:t>
            </a:fld>
            <a:endParaRPr lang="es-AR"/>
          </a:p>
        </p:txBody>
      </p:sp>
    </p:spTree>
    <p:extLst>
      <p:ext uri="{BB962C8B-B14F-4D97-AF65-F5344CB8AC3E}">
        <p14:creationId xmlns:p14="http://schemas.microsoft.com/office/powerpoint/2010/main" val="3239027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846AE3A8-CFC9-4FD4-9967-828B52051583}" type="datetimeFigureOut">
              <a:rPr lang="es-AR" smtClean="0"/>
              <a:t>5/10/2021</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E54A1A58-0522-40BC-840D-0A422E867765}" type="slidenum">
              <a:rPr lang="es-AR" smtClean="0"/>
              <a:t>‹Nº›</a:t>
            </a:fld>
            <a:endParaRPr lang="es-AR"/>
          </a:p>
        </p:txBody>
      </p:sp>
    </p:spTree>
    <p:extLst>
      <p:ext uri="{BB962C8B-B14F-4D97-AF65-F5344CB8AC3E}">
        <p14:creationId xmlns:p14="http://schemas.microsoft.com/office/powerpoint/2010/main" val="691114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846AE3A8-CFC9-4FD4-9967-828B52051583}" type="datetimeFigureOut">
              <a:rPr lang="es-AR" smtClean="0"/>
              <a:t>5/10/2021</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E54A1A58-0522-40BC-840D-0A422E867765}" type="slidenum">
              <a:rPr lang="es-AR" smtClean="0"/>
              <a:t>‹Nº›</a:t>
            </a:fld>
            <a:endParaRPr lang="es-AR"/>
          </a:p>
        </p:txBody>
      </p:sp>
    </p:spTree>
    <p:extLst>
      <p:ext uri="{BB962C8B-B14F-4D97-AF65-F5344CB8AC3E}">
        <p14:creationId xmlns:p14="http://schemas.microsoft.com/office/powerpoint/2010/main" val="1487686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46AE3A8-CFC9-4FD4-9967-828B52051583}" type="datetimeFigureOut">
              <a:rPr lang="es-AR" smtClean="0"/>
              <a:t>5/10/2021</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E54A1A58-0522-40BC-840D-0A422E867765}" type="slidenum">
              <a:rPr lang="es-AR" smtClean="0"/>
              <a:t>‹Nº›</a:t>
            </a:fld>
            <a:endParaRPr lang="es-AR"/>
          </a:p>
        </p:txBody>
      </p:sp>
    </p:spTree>
    <p:extLst>
      <p:ext uri="{BB962C8B-B14F-4D97-AF65-F5344CB8AC3E}">
        <p14:creationId xmlns:p14="http://schemas.microsoft.com/office/powerpoint/2010/main" val="98304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46AE3A8-CFC9-4FD4-9967-828B52051583}" type="datetimeFigureOut">
              <a:rPr lang="es-AR" smtClean="0"/>
              <a:t>5/10/2021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54A1A58-0522-40BC-840D-0A422E867765}" type="slidenum">
              <a:rPr lang="es-AR" smtClean="0"/>
              <a:t>‹Nº›</a:t>
            </a:fld>
            <a:endParaRPr lang="es-AR"/>
          </a:p>
        </p:txBody>
      </p:sp>
    </p:spTree>
    <p:extLst>
      <p:ext uri="{BB962C8B-B14F-4D97-AF65-F5344CB8AC3E}">
        <p14:creationId xmlns:p14="http://schemas.microsoft.com/office/powerpoint/2010/main" val="1400684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46AE3A8-CFC9-4FD4-9967-828B52051583}" type="datetimeFigureOut">
              <a:rPr lang="es-AR" smtClean="0"/>
              <a:t>5/10/2021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54A1A58-0522-40BC-840D-0A422E867765}" type="slidenum">
              <a:rPr lang="es-AR" smtClean="0"/>
              <a:t>‹Nº›</a:t>
            </a:fld>
            <a:endParaRPr lang="es-AR"/>
          </a:p>
        </p:txBody>
      </p:sp>
    </p:spTree>
    <p:extLst>
      <p:ext uri="{BB962C8B-B14F-4D97-AF65-F5344CB8AC3E}">
        <p14:creationId xmlns:p14="http://schemas.microsoft.com/office/powerpoint/2010/main" val="257086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846AE3A8-CFC9-4FD4-9967-828B52051583}" type="datetimeFigureOut">
              <a:rPr lang="es-AR" smtClean="0"/>
              <a:t>5/10/2021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54A1A58-0522-40BC-840D-0A422E867765}" type="slidenum">
              <a:rPr lang="es-AR" smtClean="0"/>
              <a:t>‹Nº›</a:t>
            </a:fld>
            <a:endParaRPr lang="es-AR"/>
          </a:p>
        </p:txBody>
      </p:sp>
    </p:spTree>
    <p:extLst>
      <p:ext uri="{BB962C8B-B14F-4D97-AF65-F5344CB8AC3E}">
        <p14:creationId xmlns:p14="http://schemas.microsoft.com/office/powerpoint/2010/main" val="705037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846AE3A8-CFC9-4FD4-9967-828B52051583}" type="datetimeFigureOut">
              <a:rPr lang="es-AR" smtClean="0"/>
              <a:t>5/10/2021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54A1A58-0522-40BC-840D-0A422E867765}" type="slidenum">
              <a:rPr lang="es-AR" smtClean="0"/>
              <a:t>‹Nº›</a:t>
            </a:fld>
            <a:endParaRPr lang="es-AR"/>
          </a:p>
        </p:txBody>
      </p:sp>
    </p:spTree>
    <p:extLst>
      <p:ext uri="{BB962C8B-B14F-4D97-AF65-F5344CB8AC3E}">
        <p14:creationId xmlns:p14="http://schemas.microsoft.com/office/powerpoint/2010/main" val="178760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tsTocTitle"/>
          <p:cNvSpPr txBox="1"/>
          <p:nvPr userDrawn="1"/>
        </p:nvSpPr>
        <p:spPr bwMode="gray">
          <a:xfrm>
            <a:off x="323528" y="116632"/>
            <a:ext cx="8496944" cy="576000"/>
          </a:xfrm>
          <a:prstGeom prst="rect">
            <a:avLst/>
          </a:prstGeom>
        </p:spPr>
        <p:txBody>
          <a:bodyPr vert="horz" lIns="0" tIns="0" rIns="0" bIns="0" rtlCol="0" anchor="ctr">
            <a:noAutofit/>
          </a:bodyPr>
          <a:lstStyle>
            <a:lvl1pPr defTabSz="914342">
              <a:lnSpc>
                <a:spcPct val="90000"/>
              </a:lnSpc>
              <a:spcBef>
                <a:spcPct val="0"/>
              </a:spcBef>
              <a:buNone/>
              <a:defRPr sz="2400" baseline="0">
                <a:solidFill>
                  <a:schemeClr val="bg1"/>
                </a:solidFill>
                <a:latin typeface="+mj-lt"/>
                <a:ea typeface="+mj-ea"/>
                <a:cs typeface="+mj-cs"/>
              </a:defRPr>
            </a:lvl1pPr>
          </a:lstStyle>
          <a:p>
            <a:pPr lvl="0"/>
            <a:r>
              <a:rPr lang="en-US"/>
              <a:t>Contents</a:t>
            </a:r>
            <a:endParaRPr lang="en-US" dirty="0"/>
          </a:p>
        </p:txBody>
      </p:sp>
      <p:graphicFrame>
        <p:nvGraphicFramePr>
          <p:cNvPr id="5" name="TocTable" hidden="1"/>
          <p:cNvGraphicFramePr>
            <a:graphicFrameLocks noGrp="1"/>
          </p:cNvGraphicFramePr>
          <p:nvPr userDrawn="1">
            <p:extLst>
              <p:ext uri="{D42A27DB-BD31-4B8C-83A1-F6EECF244321}">
                <p14:modId xmlns:p14="http://schemas.microsoft.com/office/powerpoint/2010/main" val="2065308170"/>
              </p:ext>
            </p:extLst>
          </p:nvPr>
        </p:nvGraphicFramePr>
        <p:xfrm>
          <a:off x="323850" y="1051953"/>
          <a:ext cx="8496300" cy="1568553"/>
        </p:xfrm>
        <a:graphic>
          <a:graphicData uri="http://schemas.openxmlformats.org/drawingml/2006/table">
            <a:tbl>
              <a:tblPr/>
              <a:tblGrid>
                <a:gridCol w="431726">
                  <a:extLst>
                    <a:ext uri="{9D8B030D-6E8A-4147-A177-3AD203B41FA5}">
                      <a16:colId xmlns:a16="http://schemas.microsoft.com/office/drawing/2014/main" val="20000"/>
                    </a:ext>
                  </a:extLst>
                </a:gridCol>
                <a:gridCol w="7452521">
                  <a:extLst>
                    <a:ext uri="{9D8B030D-6E8A-4147-A177-3AD203B41FA5}">
                      <a16:colId xmlns:a16="http://schemas.microsoft.com/office/drawing/2014/main" val="20001"/>
                    </a:ext>
                  </a:extLst>
                </a:gridCol>
                <a:gridCol w="612053">
                  <a:extLst>
                    <a:ext uri="{9D8B030D-6E8A-4147-A177-3AD203B41FA5}">
                      <a16:colId xmlns:a16="http://schemas.microsoft.com/office/drawing/2014/main" val="20002"/>
                    </a:ext>
                  </a:extLst>
                </a:gridCol>
              </a:tblGrid>
              <a:tr h="52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900" b="1" i="0" u="none" strike="noStrike" cap="none" normalizeH="0" baseline="0" dirty="0">
                          <a:ln>
                            <a:noFill/>
                          </a:ln>
                          <a:solidFill>
                            <a:schemeClr val="accent1"/>
                          </a:solidFill>
                          <a:effectLst/>
                          <a:latin typeface="+mj-lt"/>
                          <a:cs typeface="Arial" charset="0"/>
                        </a:rPr>
                        <a:t>#</a:t>
                      </a:r>
                    </a:p>
                  </a:txBody>
                  <a:tcPr marL="0" marR="0" marT="36000" marB="36000" anchor="ctr" horzOverflow="overflow">
                    <a:lnL cap="flat">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000" dirty="0">
                          <a:solidFill>
                            <a:schemeClr val="tx1"/>
                          </a:solidFill>
                          <a:latin typeface="+mj-lt"/>
                        </a:rPr>
                        <a:t>Select the ‘Agenda’ dropdown button to update</a:t>
                      </a:r>
                    </a:p>
                  </a:txBody>
                  <a:tcPr marL="0" marR="0" marT="72000" marB="72000" anchor="ct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en-GB" sz="2000" dirty="0">
                          <a:solidFill>
                            <a:schemeClr val="tx1"/>
                          </a:solidFill>
                          <a:latin typeface="+mj-lt"/>
                        </a:rPr>
                        <a:t>#</a:t>
                      </a:r>
                    </a:p>
                  </a:txBody>
                  <a:tcPr marL="0" marR="0" marT="72000" marB="72000" anchor="ct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900" b="1" i="0" u="none" strike="noStrike" cap="none" normalizeH="0" baseline="0" dirty="0">
                          <a:ln>
                            <a:noFill/>
                          </a:ln>
                          <a:solidFill>
                            <a:schemeClr val="accent1"/>
                          </a:solidFill>
                          <a:effectLst/>
                          <a:latin typeface="+mj-lt"/>
                          <a:cs typeface="Arial" charset="0"/>
                        </a:rPr>
                        <a:t>#</a:t>
                      </a:r>
                    </a:p>
                  </a:txBody>
                  <a:tcPr marL="0" marR="0" marT="36000" marB="36000" anchor="ctr" horzOverflow="overflow">
                    <a:lnL cap="flat">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000" dirty="0">
                          <a:solidFill>
                            <a:schemeClr val="tx1"/>
                          </a:solidFill>
                          <a:latin typeface="+mj-lt"/>
                        </a:rPr>
                        <a:t>Agenda will be compiled from Section Divider Slides</a:t>
                      </a:r>
                    </a:p>
                  </a:txBody>
                  <a:tcPr marL="0" marR="0" marT="72000" marB="72000" anchor="ct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en-GB" sz="2000" dirty="0">
                          <a:solidFill>
                            <a:schemeClr val="tx1"/>
                          </a:solidFill>
                          <a:latin typeface="+mj-lt"/>
                        </a:rPr>
                        <a:t>#</a:t>
                      </a:r>
                    </a:p>
                  </a:txBody>
                  <a:tcPr marL="0" marR="0" marT="72000" marB="72000" anchor="ct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900" b="1" i="0" u="none" strike="noStrike" cap="none" normalizeH="0" baseline="0" dirty="0">
                          <a:ln>
                            <a:noFill/>
                          </a:ln>
                          <a:solidFill>
                            <a:schemeClr val="accent1"/>
                          </a:solidFill>
                          <a:effectLst/>
                          <a:latin typeface="+mj-lt"/>
                          <a:cs typeface="Arial" charset="0"/>
                        </a:rPr>
                        <a:t>#</a:t>
                      </a:r>
                    </a:p>
                  </a:txBody>
                  <a:tcPr marL="0" marR="0" marT="36000" marB="36000" anchor="ctr" horzOverflow="overflow">
                    <a:lnL cap="flat">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000" dirty="0">
                          <a:solidFill>
                            <a:schemeClr val="tx1"/>
                          </a:solidFill>
                          <a:latin typeface="+mj-lt"/>
                        </a:rPr>
                        <a:t>Maximum</a:t>
                      </a:r>
                      <a:r>
                        <a:rPr lang="en-GB" sz="2000" baseline="0" dirty="0">
                          <a:solidFill>
                            <a:schemeClr val="tx1"/>
                          </a:solidFill>
                          <a:latin typeface="+mj-lt"/>
                        </a:rPr>
                        <a:t> of </a:t>
                      </a:r>
                      <a:r>
                        <a:rPr lang="en-GB" sz="2000" dirty="0">
                          <a:solidFill>
                            <a:schemeClr val="tx1"/>
                          </a:solidFill>
                          <a:latin typeface="+mj-lt"/>
                        </a:rPr>
                        <a:t>9 sections with ‘Roadmap’ section dividers</a:t>
                      </a:r>
                    </a:p>
                  </a:txBody>
                  <a:tcPr marL="0" marR="0" marT="72000" marB="72000" anchor="ct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en-GB" sz="2000" dirty="0">
                          <a:solidFill>
                            <a:schemeClr val="tx1"/>
                          </a:solidFill>
                          <a:latin typeface="+mj-lt"/>
                        </a:rPr>
                        <a:t>#</a:t>
                      </a:r>
                    </a:p>
                  </a:txBody>
                  <a:tcPr marL="0" marR="0" marT="72000" marB="72000" anchor="ctr" horzOverflow="overflow">
                    <a:lnL>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6" name="NonActiveSec" hidden="1"/>
          <p:cNvGraphicFramePr>
            <a:graphicFrameLocks noGrp="1"/>
          </p:cNvGraphicFramePr>
          <p:nvPr userDrawn="1">
            <p:extLst>
              <p:ext uri="{D42A27DB-BD31-4B8C-83A1-F6EECF244321}">
                <p14:modId xmlns:p14="http://schemas.microsoft.com/office/powerpoint/2010/main" val="3300599464"/>
              </p:ext>
            </p:extLst>
          </p:nvPr>
        </p:nvGraphicFramePr>
        <p:xfrm>
          <a:off x="323850" y="4788876"/>
          <a:ext cx="8496622" cy="1564026"/>
        </p:xfrm>
        <a:graphic>
          <a:graphicData uri="http://schemas.openxmlformats.org/drawingml/2006/table">
            <a:tbl>
              <a:tblPr/>
              <a:tblGrid>
                <a:gridCol w="397909">
                  <a:extLst>
                    <a:ext uri="{9D8B030D-6E8A-4147-A177-3AD203B41FA5}">
                      <a16:colId xmlns:a16="http://schemas.microsoft.com/office/drawing/2014/main" val="20000"/>
                    </a:ext>
                  </a:extLst>
                </a:gridCol>
                <a:gridCol w="7486637">
                  <a:extLst>
                    <a:ext uri="{9D8B030D-6E8A-4147-A177-3AD203B41FA5}">
                      <a16:colId xmlns:a16="http://schemas.microsoft.com/office/drawing/2014/main" val="20001"/>
                    </a:ext>
                  </a:extLst>
                </a:gridCol>
                <a:gridCol w="612076">
                  <a:extLst>
                    <a:ext uri="{9D8B030D-6E8A-4147-A177-3AD203B41FA5}">
                      <a16:colId xmlns:a16="http://schemas.microsoft.com/office/drawing/2014/main" val="20002"/>
                    </a:ext>
                  </a:extLst>
                </a:gridCol>
              </a:tblGrid>
              <a:tr h="425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900" b="1" i="0" u="none" strike="noStrike" cap="none" normalizeH="0" baseline="0" dirty="0">
                          <a:ln>
                            <a:noFill/>
                          </a:ln>
                          <a:solidFill>
                            <a:schemeClr val="bg2"/>
                          </a:solidFill>
                          <a:effectLst/>
                          <a:latin typeface="+mj-lt"/>
                          <a:cs typeface="Arial" charset="0"/>
                        </a:rPr>
                        <a:t>7</a:t>
                      </a:r>
                    </a:p>
                  </a:txBody>
                  <a:tcPr marL="0" marR="0" marT="39691" marB="39691" anchor="ctr" horzOverflow="overflow">
                    <a:lnL cap="flat">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endParaRPr lang="en-GB" sz="2000" dirty="0">
                        <a:solidFill>
                          <a:schemeClr val="bg2"/>
                        </a:solidFill>
                        <a:latin typeface="+mj-lt"/>
                      </a:endParaRP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algn="r"/>
                      <a:endParaRPr lang="en-GB" sz="2000" dirty="0">
                        <a:solidFill>
                          <a:schemeClr val="bg2"/>
                        </a:solidFill>
                        <a:latin typeface="+mj-lt"/>
                      </a:endParaRP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900" b="1" i="0" u="none" strike="noStrike" cap="none" normalizeH="0" baseline="0" dirty="0">
                          <a:ln>
                            <a:noFill/>
                          </a:ln>
                          <a:solidFill>
                            <a:schemeClr val="bg2"/>
                          </a:solidFill>
                          <a:effectLst/>
                          <a:latin typeface="+mj-lt"/>
                          <a:cs typeface="Arial" charset="0"/>
                        </a:rPr>
                        <a:t>8</a:t>
                      </a:r>
                    </a:p>
                  </a:txBody>
                  <a:tcPr marL="0" marR="0" marT="39691" marB="39691" anchor="ctr" horzOverflow="overflow">
                    <a:lnL cap="flat">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r>
                        <a:rPr lang="en-GB" sz="2000" dirty="0">
                          <a:solidFill>
                            <a:schemeClr val="bg2"/>
                          </a:solidFill>
                          <a:latin typeface="+mj-lt"/>
                        </a:rPr>
                        <a:t>Inactive Row</a:t>
                      </a: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algn="r"/>
                      <a:r>
                        <a:rPr lang="en-GB" sz="2000" dirty="0">
                          <a:solidFill>
                            <a:schemeClr val="bg2"/>
                          </a:solidFill>
                          <a:latin typeface="+mj-lt"/>
                        </a:rPr>
                        <a:t>##</a:t>
                      </a: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900" b="1" i="0" u="none" strike="noStrike" cap="none" normalizeH="0" baseline="0" dirty="0">
                          <a:ln>
                            <a:noFill/>
                          </a:ln>
                          <a:solidFill>
                            <a:schemeClr val="bg2"/>
                          </a:solidFill>
                          <a:effectLst/>
                          <a:latin typeface="+mj-lt"/>
                          <a:cs typeface="Arial" charset="0"/>
                        </a:rPr>
                        <a:t>9</a:t>
                      </a:r>
                    </a:p>
                  </a:txBody>
                  <a:tcPr marL="0" marR="0" marT="39691" marB="39691" anchor="ctr" horzOverflow="overflow">
                    <a:lnL cap="flat">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indent="0" algn="l" defTabSz="1018943" rtl="0" eaLnBrk="1" fontAlgn="auto" latinLnBrk="0" hangingPunct="1">
                        <a:lnSpc>
                          <a:spcPct val="100000"/>
                        </a:lnSpc>
                        <a:spcBef>
                          <a:spcPts val="0"/>
                        </a:spcBef>
                        <a:spcAft>
                          <a:spcPts val="0"/>
                        </a:spcAft>
                        <a:buClrTx/>
                        <a:buSzTx/>
                        <a:buFont typeface="Arial" pitchFamily="34" charset="0"/>
                        <a:buNone/>
                        <a:tabLst/>
                        <a:defRPr/>
                      </a:pPr>
                      <a:r>
                        <a:rPr lang="en-GB" sz="2000" dirty="0">
                          <a:solidFill>
                            <a:schemeClr val="bg2"/>
                          </a:solidFill>
                          <a:latin typeface="+mj-lt"/>
                        </a:rPr>
                        <a:t>If</a:t>
                      </a:r>
                      <a:r>
                        <a:rPr lang="en-GB" sz="2000" baseline="0" dirty="0">
                          <a:solidFill>
                            <a:schemeClr val="bg2"/>
                          </a:solidFill>
                          <a:latin typeface="+mj-lt"/>
                        </a:rPr>
                        <a:t> we have more than 9 sections, we can’t do a ‘roadmap’</a:t>
                      </a:r>
                      <a:endParaRPr lang="en-GB" sz="2000" dirty="0">
                        <a:solidFill>
                          <a:schemeClr val="bg2"/>
                        </a:solidFill>
                        <a:latin typeface="+mj-lt"/>
                      </a:endParaRP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algn="r"/>
                      <a:endParaRPr lang="en-GB" sz="2000" dirty="0">
                        <a:solidFill>
                          <a:schemeClr val="bg2"/>
                        </a:solidFill>
                        <a:latin typeface="+mj-lt"/>
                      </a:endParaRP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 name="ActiveSec" hidden="1"/>
          <p:cNvGraphicFramePr>
            <a:graphicFrameLocks noGrp="1"/>
          </p:cNvGraphicFramePr>
          <p:nvPr userDrawn="1">
            <p:extLst>
              <p:ext uri="{D42A27DB-BD31-4B8C-83A1-F6EECF244321}">
                <p14:modId xmlns:p14="http://schemas.microsoft.com/office/powerpoint/2010/main" val="2121346521"/>
              </p:ext>
            </p:extLst>
          </p:nvPr>
        </p:nvGraphicFramePr>
        <p:xfrm>
          <a:off x="309519" y="3017499"/>
          <a:ext cx="8510630" cy="1564026"/>
        </p:xfrm>
        <a:graphic>
          <a:graphicData uri="http://schemas.openxmlformats.org/drawingml/2006/table">
            <a:tbl>
              <a:tblPr/>
              <a:tblGrid>
                <a:gridCol w="315793">
                  <a:extLst>
                    <a:ext uri="{9D8B030D-6E8A-4147-A177-3AD203B41FA5}">
                      <a16:colId xmlns:a16="http://schemas.microsoft.com/office/drawing/2014/main" val="20000"/>
                    </a:ext>
                  </a:extLst>
                </a:gridCol>
                <a:gridCol w="7581752">
                  <a:extLst>
                    <a:ext uri="{9D8B030D-6E8A-4147-A177-3AD203B41FA5}">
                      <a16:colId xmlns:a16="http://schemas.microsoft.com/office/drawing/2014/main" val="20001"/>
                    </a:ext>
                  </a:extLst>
                </a:gridCol>
                <a:gridCol w="613085">
                  <a:extLst>
                    <a:ext uri="{9D8B030D-6E8A-4147-A177-3AD203B41FA5}">
                      <a16:colId xmlns:a16="http://schemas.microsoft.com/office/drawing/2014/main" val="20002"/>
                    </a:ext>
                  </a:extLst>
                </a:gridCol>
              </a:tblGrid>
              <a:tr h="425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900" b="1" i="0" u="none" strike="noStrike" cap="none" normalizeH="0" baseline="0" dirty="0">
                          <a:ln>
                            <a:noFill/>
                          </a:ln>
                          <a:solidFill>
                            <a:schemeClr val="accent1"/>
                          </a:solidFill>
                          <a:effectLst/>
                          <a:latin typeface="+mj-lt"/>
                          <a:cs typeface="Arial" charset="0"/>
                        </a:rPr>
                        <a:t>4</a:t>
                      </a:r>
                    </a:p>
                  </a:txBody>
                  <a:tcPr marL="0" marR="0" marT="39691" marB="39691" anchor="ctr" horzOverflow="overflow">
                    <a:lnL cap="flat">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8EDEF"/>
                    </a:solidFill>
                  </a:tcPr>
                </a:tc>
                <a:tc>
                  <a:txBody>
                    <a:bodyPr/>
                    <a:lstStyle/>
                    <a:p>
                      <a:r>
                        <a:rPr lang="en-GB" sz="2000" dirty="0">
                          <a:solidFill>
                            <a:schemeClr val="accent1"/>
                          </a:solidFill>
                          <a:latin typeface="+mj-lt"/>
                        </a:rPr>
                        <a:t>This is</a:t>
                      </a:r>
                      <a:r>
                        <a:rPr lang="en-GB" sz="2000" baseline="0" dirty="0">
                          <a:solidFill>
                            <a:schemeClr val="accent1"/>
                          </a:solidFill>
                          <a:latin typeface="+mj-lt"/>
                        </a:rPr>
                        <a:t> the active section</a:t>
                      </a:r>
                      <a:endParaRPr lang="en-GB" sz="2000" dirty="0">
                        <a:solidFill>
                          <a:schemeClr val="accent1"/>
                        </a:solidFill>
                        <a:latin typeface="+mj-lt"/>
                      </a:endParaRP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8EDEF"/>
                    </a:solidFill>
                  </a:tcPr>
                </a:tc>
                <a:tc>
                  <a:txBody>
                    <a:bodyPr/>
                    <a:lstStyle/>
                    <a:p>
                      <a:pPr algn="r"/>
                      <a:r>
                        <a:rPr lang="en-GB" sz="2000" dirty="0">
                          <a:solidFill>
                            <a:schemeClr val="accent1"/>
                          </a:solidFill>
                          <a:latin typeface="+mj-lt"/>
                        </a:rPr>
                        <a:t>36</a:t>
                      </a: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8EDEF"/>
                    </a:solidFill>
                  </a:tcPr>
                </a:tc>
                <a:extLst>
                  <a:ext uri="{0D108BD9-81ED-4DB2-BD59-A6C34878D82A}">
                    <a16:rowId xmlns:a16="http://schemas.microsoft.com/office/drawing/2014/main" val="10000"/>
                  </a:ext>
                </a:extLst>
              </a:tr>
              <a:tr h="425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900" b="1" i="0" u="none" strike="noStrike" cap="none" normalizeH="0" baseline="0" dirty="0">
                          <a:ln>
                            <a:noFill/>
                          </a:ln>
                          <a:solidFill>
                            <a:schemeClr val="accent1"/>
                          </a:solidFill>
                          <a:effectLst/>
                          <a:latin typeface="+mj-lt"/>
                          <a:cs typeface="Arial" charset="0"/>
                        </a:rPr>
                        <a:t>4</a:t>
                      </a:r>
                    </a:p>
                  </a:txBody>
                  <a:tcPr marL="0" marR="0" marT="39691" marB="39691" anchor="ctr" horzOverflow="overflow">
                    <a:lnL cap="flat">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8EDEF"/>
                    </a:solidFill>
                  </a:tcPr>
                </a:tc>
                <a:tc>
                  <a:txBody>
                    <a:bodyPr/>
                    <a:lstStyle/>
                    <a:p>
                      <a:pPr marL="0" marR="0" indent="0" algn="l" defTabSz="1018943" rtl="0" eaLnBrk="1" fontAlgn="auto" latinLnBrk="0" hangingPunct="1">
                        <a:lnSpc>
                          <a:spcPct val="100000"/>
                        </a:lnSpc>
                        <a:spcBef>
                          <a:spcPts val="0"/>
                        </a:spcBef>
                        <a:spcAft>
                          <a:spcPts val="0"/>
                        </a:spcAft>
                        <a:buClrTx/>
                        <a:buSzTx/>
                        <a:buFont typeface="Arial" pitchFamily="34" charset="0"/>
                        <a:buNone/>
                        <a:tabLst/>
                        <a:defRPr/>
                      </a:pPr>
                      <a:r>
                        <a:rPr lang="en-GB" sz="2000" dirty="0">
                          <a:solidFill>
                            <a:schemeClr val="accent1"/>
                          </a:solidFill>
                          <a:latin typeface="+mj-lt"/>
                        </a:rPr>
                        <a:t>This is</a:t>
                      </a:r>
                      <a:r>
                        <a:rPr lang="en-GB" sz="2000" baseline="0" dirty="0">
                          <a:solidFill>
                            <a:schemeClr val="accent1"/>
                          </a:solidFill>
                          <a:latin typeface="+mj-lt"/>
                        </a:rPr>
                        <a:t> the active section</a:t>
                      </a:r>
                      <a:endParaRPr lang="en-GB" sz="2000" dirty="0">
                        <a:solidFill>
                          <a:schemeClr val="accent1"/>
                        </a:solidFill>
                        <a:latin typeface="+mj-lt"/>
                      </a:endParaRP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8EDEF"/>
                    </a:solidFill>
                  </a:tcPr>
                </a:tc>
                <a:tc>
                  <a:txBody>
                    <a:bodyPr/>
                    <a:lstStyle/>
                    <a:p>
                      <a:pPr algn="r"/>
                      <a:r>
                        <a:rPr lang="en-GB" sz="2000" dirty="0">
                          <a:solidFill>
                            <a:schemeClr val="accent1"/>
                          </a:solidFill>
                          <a:latin typeface="+mj-lt"/>
                        </a:rPr>
                        <a:t>45</a:t>
                      </a: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8EDEF"/>
                    </a:solidFill>
                  </a:tcPr>
                </a:tc>
                <a:extLst>
                  <a:ext uri="{0D108BD9-81ED-4DB2-BD59-A6C34878D82A}">
                    <a16:rowId xmlns:a16="http://schemas.microsoft.com/office/drawing/2014/main" val="10001"/>
                  </a:ext>
                </a:extLst>
              </a:tr>
              <a:tr h="425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900" b="1" i="0" u="none" strike="noStrike" cap="none" normalizeH="0" baseline="0" dirty="0">
                          <a:ln>
                            <a:noFill/>
                          </a:ln>
                          <a:solidFill>
                            <a:schemeClr val="accent1"/>
                          </a:solidFill>
                          <a:effectLst/>
                          <a:latin typeface="+mj-lt"/>
                          <a:cs typeface="Arial" charset="0"/>
                        </a:rPr>
                        <a:t>5</a:t>
                      </a:r>
                    </a:p>
                  </a:txBody>
                  <a:tcPr marL="0" marR="0" marT="39691" marB="39691" anchor="ctr" horzOverflow="overflow">
                    <a:lnL cap="flat">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8EDEF"/>
                    </a:solidFill>
                  </a:tcPr>
                </a:tc>
                <a:tc>
                  <a:txBody>
                    <a:bodyPr/>
                    <a:lstStyle/>
                    <a:p>
                      <a:pPr marL="0" marR="0" indent="0" algn="l" defTabSz="1018943" rtl="0" eaLnBrk="1" fontAlgn="auto" latinLnBrk="0" hangingPunct="1">
                        <a:lnSpc>
                          <a:spcPct val="100000"/>
                        </a:lnSpc>
                        <a:spcBef>
                          <a:spcPts val="0"/>
                        </a:spcBef>
                        <a:spcAft>
                          <a:spcPts val="0"/>
                        </a:spcAft>
                        <a:buClrTx/>
                        <a:buSzTx/>
                        <a:buFont typeface="Arial" pitchFamily="34" charset="0"/>
                        <a:buNone/>
                        <a:tabLst/>
                        <a:defRPr/>
                      </a:pPr>
                      <a:r>
                        <a:rPr lang="en-GB" sz="2000" dirty="0">
                          <a:solidFill>
                            <a:schemeClr val="accent1"/>
                          </a:solidFill>
                          <a:latin typeface="+mj-lt"/>
                        </a:rPr>
                        <a:t>This is</a:t>
                      </a:r>
                      <a:r>
                        <a:rPr lang="en-GB" sz="2000" baseline="0" dirty="0">
                          <a:solidFill>
                            <a:schemeClr val="accent1"/>
                          </a:solidFill>
                          <a:latin typeface="+mj-lt"/>
                        </a:rPr>
                        <a:t> the active section</a:t>
                      </a:r>
                      <a:endParaRPr lang="en-GB" sz="2000" dirty="0">
                        <a:solidFill>
                          <a:schemeClr val="accent1"/>
                        </a:solidFill>
                        <a:latin typeface="+mj-lt"/>
                      </a:endParaRP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8EDEF"/>
                    </a:solidFill>
                  </a:tcPr>
                </a:tc>
                <a:tc>
                  <a:txBody>
                    <a:bodyPr/>
                    <a:lstStyle/>
                    <a:p>
                      <a:pPr algn="r"/>
                      <a:r>
                        <a:rPr lang="en-GB" sz="2000" dirty="0">
                          <a:solidFill>
                            <a:schemeClr val="accent1"/>
                          </a:solidFill>
                          <a:latin typeface="+mj-lt"/>
                        </a:rPr>
                        <a:t>56</a:t>
                      </a:r>
                    </a:p>
                  </a:txBody>
                  <a:tcPr marL="0" marR="0" marT="79384" marB="79384" anchor="ctr" horzOverflow="overflow">
                    <a:lnL>
                      <a:noFill/>
                    </a:lnL>
                    <a:lnR cap="flat">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8EDEF"/>
                    </a:solidFill>
                  </a:tcPr>
                </a:tc>
                <a:extLst>
                  <a:ext uri="{0D108BD9-81ED-4DB2-BD59-A6C34878D82A}">
                    <a16:rowId xmlns:a16="http://schemas.microsoft.com/office/drawing/2014/main" val="10002"/>
                  </a:ext>
                </a:extLst>
              </a:tr>
            </a:tbl>
          </a:graphicData>
        </a:graphic>
      </p:graphicFrame>
      <p:sp>
        <p:nvSpPr>
          <p:cNvPr id="8" name="ToC-Marker" hidden="1"/>
          <p:cNvSpPr/>
          <p:nvPr userDrawn="1"/>
        </p:nvSpPr>
        <p:spPr>
          <a:xfrm>
            <a:off x="-1908720" y="0"/>
            <a:ext cx="1800200" cy="836712"/>
          </a:xfrm>
          <a:prstGeom prst="rightArrow">
            <a:avLst>
              <a:gd name="adj1" fmla="val 10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Arial" panose="020B0502040204020203" pitchFamily="34" charset="0"/>
                <a:cs typeface="Arial" panose="020B0502040204020203" pitchFamily="34" charset="0"/>
              </a:rPr>
              <a:t>This</a:t>
            </a:r>
            <a:r>
              <a:rPr lang="en-US" sz="1600" baseline="0" dirty="0">
                <a:latin typeface="Arial" panose="020B0502040204020203" pitchFamily="34" charset="0"/>
                <a:cs typeface="Arial" panose="020B0502040204020203" pitchFamily="34" charset="0"/>
              </a:rPr>
              <a:t> slide title picked up in Agenda</a:t>
            </a:r>
            <a:endParaRPr lang="en-US" sz="1600" dirty="0">
              <a:latin typeface="Arial" panose="020B0502040204020203" pitchFamily="34" charset="0"/>
              <a:cs typeface="Arial" panose="020B0502040204020203" pitchFamily="34" charset="0"/>
            </a:endParaRPr>
          </a:p>
        </p:txBody>
      </p:sp>
      <p:sp>
        <p:nvSpPr>
          <p:cNvPr id="10" name="Rectangle 9"/>
          <p:cNvSpPr/>
          <p:nvPr userDrawn="1"/>
        </p:nvSpPr>
        <p:spPr bwMode="gray">
          <a:xfrm>
            <a:off x="-2574180" y="684287"/>
            <a:ext cx="2448272" cy="18722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spcBef>
                <a:spcPts val="600"/>
              </a:spcBef>
            </a:pPr>
            <a:r>
              <a:rPr lang="en-US" sz="1400" b="1" dirty="0">
                <a:solidFill>
                  <a:srgbClr val="FF0000"/>
                </a:solidFill>
              </a:rPr>
              <a:t>Please Note: </a:t>
            </a:r>
            <a:r>
              <a:rPr lang="en-US" sz="1400" b="0" dirty="0">
                <a:solidFill>
                  <a:srgbClr val="FF0000"/>
                </a:solidFill>
              </a:rPr>
              <a:t>U</a:t>
            </a:r>
            <a:r>
              <a:rPr lang="en-US" sz="1400" dirty="0">
                <a:solidFill>
                  <a:srgbClr val="FF0000"/>
                </a:solidFill>
              </a:rPr>
              <a:t>pdate the Agenda </a:t>
            </a:r>
            <a:r>
              <a:rPr lang="en-US" sz="1400" baseline="0" dirty="0">
                <a:solidFill>
                  <a:srgbClr val="FF0000"/>
                </a:solidFill>
              </a:rPr>
              <a:t>with the button on the ‘Fitch Tools’ tab before printing or sharing the presentation. </a:t>
            </a:r>
          </a:p>
          <a:p>
            <a:pPr algn="l">
              <a:spcBef>
                <a:spcPts val="600"/>
              </a:spcBef>
            </a:pPr>
            <a:r>
              <a:rPr lang="en-US" sz="1400" baseline="0" dirty="0">
                <a:solidFill>
                  <a:srgbClr val="FF0000"/>
                </a:solidFill>
              </a:rPr>
              <a:t>This will also correct the alignment of your ‘Notes Pages’ for portrait print outs.  </a:t>
            </a:r>
            <a:endParaRPr lang="en-US" sz="1400" dirty="0">
              <a:solidFill>
                <a:srgbClr val="FF0000"/>
              </a:solidFill>
            </a:endParaRPr>
          </a:p>
        </p:txBody>
      </p:sp>
      <p:sp>
        <p:nvSpPr>
          <p:cNvPr id="4"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Contents</a:t>
            </a:r>
          </a:p>
        </p:txBody>
      </p:sp>
    </p:spTree>
    <p:extLst>
      <p:ext uri="{BB962C8B-B14F-4D97-AF65-F5344CB8AC3E}">
        <p14:creationId xmlns:p14="http://schemas.microsoft.com/office/powerpoint/2010/main" val="2311627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TitleImage"/>
          <p:cNvPicPr>
            <a:picLocks noChangeAspect="1"/>
          </p:cNvPicPr>
          <p:nvPr userDrawn="1"/>
        </p:nvPicPr>
        <p:blipFill rotWithShape="1">
          <a:blip r:embed="rId2">
            <a:extLst>
              <a:ext uri="{28A0092B-C50C-407E-A947-70E740481C1C}">
                <a14:useLocalDpi xmlns:a14="http://schemas.microsoft.com/office/drawing/2010/main" val="0"/>
              </a:ext>
            </a:extLst>
          </a:blip>
          <a:srcRect r="29761"/>
          <a:stretch/>
        </p:blipFill>
        <p:spPr bwMode="gray">
          <a:xfrm rot="16200000">
            <a:off x="2159567" y="-2201352"/>
            <a:ext cx="4824536" cy="9172469"/>
          </a:xfrm>
          <a:prstGeom prst="rect">
            <a:avLst/>
          </a:prstGeom>
        </p:spPr>
      </p:pic>
      <p:sp>
        <p:nvSpPr>
          <p:cNvPr id="15" name="Cover Page Rectangle"/>
          <p:cNvSpPr/>
          <p:nvPr userDrawn="1"/>
        </p:nvSpPr>
        <p:spPr>
          <a:xfrm>
            <a:off x="-13331" y="3049299"/>
            <a:ext cx="9171401" cy="1764000"/>
          </a:xfrm>
          <a:prstGeom prst="rect">
            <a:avLst/>
          </a:prstGeom>
          <a:solidFill>
            <a:srgbClr val="5E6A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dirty="0"/>
          </a:p>
        </p:txBody>
      </p:sp>
      <p:sp>
        <p:nvSpPr>
          <p:cNvPr id="9" name="ctsSecDivImageBox"/>
          <p:cNvSpPr/>
          <p:nvPr userDrawn="1"/>
        </p:nvSpPr>
        <p:spPr bwMode="gray">
          <a:xfrm>
            <a:off x="-1" y="-1"/>
            <a:ext cx="9144000" cy="4814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en-US" dirty="0" err="1"/>
          </a:p>
        </p:txBody>
      </p:sp>
      <p:sp>
        <p:nvSpPr>
          <p:cNvPr id="2" name="Title 1"/>
          <p:cNvSpPr>
            <a:spLocks noGrp="1"/>
          </p:cNvSpPr>
          <p:nvPr>
            <p:ph type="title" hasCustomPrompt="1"/>
          </p:nvPr>
        </p:nvSpPr>
        <p:spPr bwMode="gray">
          <a:xfrm>
            <a:off x="1619672" y="3276000"/>
            <a:ext cx="7173084" cy="1368000"/>
          </a:xfrm>
        </p:spPr>
        <p:txBody>
          <a:bodyPr anchor="ctr">
            <a:noAutofit/>
          </a:bodyPr>
          <a:lstStyle>
            <a:lvl1pPr algn="l">
              <a:defRPr sz="2400" b="0" cap="none" baseline="0"/>
            </a:lvl1pPr>
          </a:lstStyle>
          <a:p>
            <a:r>
              <a:rPr lang="en-US" noProof="0" dirty="0"/>
              <a:t>&lt;</a:t>
            </a:r>
            <a:r>
              <a:rPr lang="en-US" noProof="0" dirty="0" err="1"/>
              <a:t>Inserte</a:t>
            </a:r>
            <a:r>
              <a:rPr lang="en-US" noProof="0" dirty="0"/>
              <a:t> </a:t>
            </a:r>
            <a:r>
              <a:rPr lang="en-US" noProof="0" dirty="0" err="1"/>
              <a:t>Título</a:t>
            </a:r>
            <a:r>
              <a:rPr lang="en-US" noProof="0" dirty="0"/>
              <a:t> de la </a:t>
            </a:r>
            <a:r>
              <a:rPr lang="en-US" noProof="0" dirty="0" err="1"/>
              <a:t>Sección</a:t>
            </a:r>
            <a:r>
              <a:rPr lang="en-US" noProof="0" dirty="0"/>
              <a:t>&gt;</a:t>
            </a:r>
          </a:p>
        </p:txBody>
      </p:sp>
      <p:sp>
        <p:nvSpPr>
          <p:cNvPr id="12" name="Text Placeholder 2"/>
          <p:cNvSpPr>
            <a:spLocks noGrp="1"/>
          </p:cNvSpPr>
          <p:nvPr>
            <p:ph type="body" idx="10" hasCustomPrompt="1"/>
          </p:nvPr>
        </p:nvSpPr>
        <p:spPr bwMode="gray">
          <a:xfrm>
            <a:off x="1619672" y="5085185"/>
            <a:ext cx="7200800" cy="864095"/>
          </a:xfrm>
        </p:spPr>
        <p:txBody>
          <a:bodyPr vert="horz" lIns="0" tIns="0" rIns="0" bIns="0" rtlCol="0" anchor="t">
            <a:noAutofit/>
          </a:bodyPr>
          <a:lstStyle>
            <a:lvl1pPr>
              <a:defRPr lang="en-US" sz="2000" cap="none" smtClean="0">
                <a:solidFill>
                  <a:schemeClr val="tx1"/>
                </a:solidFill>
                <a:latin typeface="+mj-lt"/>
                <a:ea typeface="+mj-ea"/>
                <a:cs typeface="+mj-cs"/>
              </a:defRPr>
            </a:lvl1pPr>
          </a:lstStyle>
          <a:p>
            <a:pPr lvl="0">
              <a:lnSpc>
                <a:spcPct val="90000"/>
              </a:lnSpc>
              <a:spcBef>
                <a:spcPct val="0"/>
              </a:spcBef>
            </a:pPr>
            <a:r>
              <a:rPr lang="en-US" dirty="0" err="1"/>
              <a:t>Subtítulo</a:t>
            </a:r>
            <a:r>
              <a:rPr lang="en-US" dirty="0"/>
              <a:t> de la </a:t>
            </a:r>
            <a:r>
              <a:rPr lang="en-US" dirty="0" err="1"/>
              <a:t>Sección</a:t>
            </a:r>
            <a:endParaRPr lang="en-US" dirty="0"/>
          </a:p>
        </p:txBody>
      </p:sp>
      <p:sp>
        <p:nvSpPr>
          <p:cNvPr id="11" name="Subtitle 2"/>
          <p:cNvSpPr>
            <a:spLocks noGrp="1"/>
          </p:cNvSpPr>
          <p:nvPr>
            <p:ph type="subTitle" idx="1" hasCustomPrompt="1"/>
          </p:nvPr>
        </p:nvSpPr>
        <p:spPr bwMode="gray">
          <a:xfrm>
            <a:off x="251520" y="3276000"/>
            <a:ext cx="1296144" cy="1368152"/>
          </a:xfrm>
        </p:spPr>
        <p:txBody>
          <a:bodyPr anchor="ctr">
            <a:noAutofit/>
          </a:bodyPr>
          <a:lstStyle>
            <a:lvl1pPr marL="0" indent="0" algn="ctr">
              <a:lnSpc>
                <a:spcPct val="90000"/>
              </a:lnSpc>
              <a:spcBef>
                <a:spcPts val="0"/>
              </a:spcBef>
              <a:buNone/>
              <a:defRPr sz="14000" b="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p>
        </p:txBody>
      </p:sp>
      <p:sp>
        <p:nvSpPr>
          <p:cNvPr id="4"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Section Header</a:t>
            </a: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bwMode="gray">
          <a:xfrm>
            <a:off x="324000" y="1051200"/>
            <a:ext cx="5616302" cy="5184552"/>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3" name="Title 2"/>
          <p:cNvSpPr>
            <a:spLocks noGrp="1"/>
          </p:cNvSpPr>
          <p:nvPr>
            <p:ph type="title"/>
          </p:nvPr>
        </p:nvSpPr>
        <p:spPr bwMode="gray"/>
        <p:txBody>
          <a:bodyPr/>
          <a:lstStyle/>
          <a:p>
            <a:r>
              <a:rPr lang="en-US" dirty="0"/>
              <a:t>Click to edit Master title style</a:t>
            </a:r>
          </a:p>
        </p:txBody>
      </p:sp>
      <p:sp>
        <p:nvSpPr>
          <p:cNvPr id="4"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Title and Content</a:t>
            </a:r>
          </a:p>
        </p:txBody>
      </p:sp>
    </p:spTree>
  </p:cSld>
  <p:clrMapOvr>
    <a:masterClrMapping/>
  </p:clrMapOvr>
  <p:transition spd="slow">
    <p:wip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Thirds / One Thir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3" name="Content Placeholder 8"/>
          <p:cNvSpPr>
            <a:spLocks noGrp="1"/>
          </p:cNvSpPr>
          <p:nvPr>
            <p:ph sz="quarter" idx="13" hasCustomPrompt="1"/>
          </p:nvPr>
        </p:nvSpPr>
        <p:spPr bwMode="gray">
          <a:xfrm>
            <a:off x="324000" y="1051200"/>
            <a:ext cx="5616302" cy="5184552"/>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4" name="Content Placeholder 8"/>
          <p:cNvSpPr>
            <a:spLocks noGrp="1"/>
          </p:cNvSpPr>
          <p:nvPr>
            <p:ph sz="quarter" idx="14" hasCustomPrompt="1"/>
          </p:nvPr>
        </p:nvSpPr>
        <p:spPr bwMode="gray">
          <a:xfrm>
            <a:off x="6084168" y="1051200"/>
            <a:ext cx="2735982" cy="5184552"/>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6"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Two Thirds / One Third</a:t>
            </a:r>
          </a:p>
        </p:txBody>
      </p:sp>
    </p:spTree>
    <p:extLst>
      <p:ext uri="{BB962C8B-B14F-4D97-AF65-F5344CB8AC3E}">
        <p14:creationId xmlns:p14="http://schemas.microsoft.com/office/powerpoint/2010/main" val="274734264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Third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Click to edit Master title style</a:t>
            </a:r>
          </a:p>
        </p:txBody>
      </p:sp>
      <p:sp>
        <p:nvSpPr>
          <p:cNvPr id="3" name="Content Placeholder 8"/>
          <p:cNvSpPr>
            <a:spLocks noGrp="1"/>
          </p:cNvSpPr>
          <p:nvPr>
            <p:ph sz="quarter" idx="14" hasCustomPrompt="1"/>
          </p:nvPr>
        </p:nvSpPr>
        <p:spPr bwMode="gray">
          <a:xfrm>
            <a:off x="323528" y="1051200"/>
            <a:ext cx="2735982" cy="5184552"/>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4" name="Content Placeholder 8"/>
          <p:cNvSpPr>
            <a:spLocks noGrp="1"/>
          </p:cNvSpPr>
          <p:nvPr>
            <p:ph sz="quarter" idx="15" hasCustomPrompt="1"/>
          </p:nvPr>
        </p:nvSpPr>
        <p:spPr bwMode="gray">
          <a:xfrm>
            <a:off x="3203848" y="1052736"/>
            <a:ext cx="2735982" cy="5184552"/>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5" name="Content Placeholder 8"/>
          <p:cNvSpPr>
            <a:spLocks noGrp="1"/>
          </p:cNvSpPr>
          <p:nvPr>
            <p:ph sz="quarter" idx="16" hasCustomPrompt="1"/>
          </p:nvPr>
        </p:nvSpPr>
        <p:spPr bwMode="gray">
          <a:xfrm>
            <a:off x="6084168" y="1052736"/>
            <a:ext cx="2735982" cy="5184552"/>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6"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Three Thirds</a:t>
            </a:r>
          </a:p>
        </p:txBody>
      </p:sp>
    </p:spTree>
    <p:extLst>
      <p:ext uri="{BB962C8B-B14F-4D97-AF65-F5344CB8AC3E}">
        <p14:creationId xmlns:p14="http://schemas.microsoft.com/office/powerpoint/2010/main" val="412942254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19" name="Content Placeholder 18"/>
          <p:cNvSpPr>
            <a:spLocks noGrp="1"/>
          </p:cNvSpPr>
          <p:nvPr>
            <p:ph sz="quarter" idx="10" hasCustomPrompt="1"/>
          </p:nvPr>
        </p:nvSpPr>
        <p:spPr bwMode="gray">
          <a:xfrm>
            <a:off x="323528" y="1052736"/>
            <a:ext cx="8496622" cy="5183016"/>
          </a:xfrm>
        </p:spPr>
        <p:txBody>
          <a:body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20" name="Title 19"/>
          <p:cNvSpPr>
            <a:spLocks noGrp="1"/>
          </p:cNvSpPr>
          <p:nvPr>
            <p:ph type="title"/>
          </p:nvPr>
        </p:nvSpPr>
        <p:spPr bwMode="gray"/>
        <p:txBody>
          <a:bodyPr/>
          <a:lstStyle/>
          <a:p>
            <a:r>
              <a:rPr lang="en-US" dirty="0"/>
              <a:t>Click to edit Master title style</a:t>
            </a:r>
          </a:p>
        </p:txBody>
      </p:sp>
      <p:sp>
        <p:nvSpPr>
          <p:cNvPr id="3"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Full Page</a:t>
            </a:r>
          </a:p>
        </p:txBody>
      </p:sp>
    </p:spTree>
    <p:extLst>
      <p:ext uri="{BB962C8B-B14F-4D97-AF65-F5344CB8AC3E}">
        <p14:creationId xmlns:p14="http://schemas.microsoft.com/office/powerpoint/2010/main" val="214841581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dirty="0"/>
              <a:t>Click to edit Master title style</a:t>
            </a:r>
          </a:p>
        </p:txBody>
      </p:sp>
      <p:sp>
        <p:nvSpPr>
          <p:cNvPr id="5" name="Content Placeholder 8"/>
          <p:cNvSpPr>
            <a:spLocks noGrp="1"/>
          </p:cNvSpPr>
          <p:nvPr>
            <p:ph sz="quarter" idx="15" hasCustomPrompt="1"/>
          </p:nvPr>
        </p:nvSpPr>
        <p:spPr bwMode="gray">
          <a:xfrm>
            <a:off x="323850" y="1052736"/>
            <a:ext cx="4176142" cy="5184552"/>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7" name="Content Placeholder 8"/>
          <p:cNvSpPr>
            <a:spLocks noGrp="1"/>
          </p:cNvSpPr>
          <p:nvPr>
            <p:ph sz="quarter" idx="16" hasCustomPrompt="1"/>
          </p:nvPr>
        </p:nvSpPr>
        <p:spPr bwMode="gray">
          <a:xfrm>
            <a:off x="4644008" y="1052736"/>
            <a:ext cx="4176142" cy="5184552"/>
          </a:xfrm>
        </p:spPr>
        <p:txBody>
          <a:bodyPr/>
          <a:lstStyle>
            <a:lvl1pPr>
              <a:defRPr baseline="0"/>
            </a:lvl1pPr>
            <a:lvl2pPr>
              <a:buSzPct val="100000"/>
              <a:defRPr/>
            </a:lvl2pPr>
            <a:lvl5pPr>
              <a:defRPr/>
            </a:lvl5pPr>
          </a:lstStyle>
          <a:p>
            <a:pPr lvl="0"/>
            <a:r>
              <a:rPr lang="en-US" noProof="0" dirty="0"/>
              <a:t>Insert text here. To quickly apply the correct text styles and bullets use the style buttons on the Fitch Ribbon.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4" name="ctsLYN" hidden="1"/>
          <p:cNvSpPr/>
          <p:nvPr userDrawn="1"/>
        </p:nvSpPr>
        <p:spPr>
          <a:xfrm>
            <a:off x="0" y="0"/>
            <a:ext cx="0"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1600" dirty="0">
                <a:latin typeface="+mj-lt"/>
              </a:rPr>
              <a:t>Two Content</a:t>
            </a:r>
          </a:p>
        </p:txBody>
      </p:sp>
    </p:spTree>
  </p:cSld>
  <p:clrMapOvr>
    <a:masterClrMapping/>
  </p:clrMapOvr>
  <p:transition spd="slow">
    <p:wip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12" name="ctsSlideTitleBanner"/>
          <p:cNvPicPr>
            <a:picLocks noChangeAspect="1"/>
          </p:cNvPicPr>
          <p:nvPr userDrawn="1"/>
        </p:nvPicPr>
        <p:blipFill>
          <a:blip r:embed="rId18">
            <a:extLst>
              <a:ext uri="{28A0092B-C50C-407E-A947-70E740481C1C}">
                <a14:useLocalDpi xmlns:a14="http://schemas.microsoft.com/office/drawing/2010/main" val="0"/>
              </a:ext>
            </a:extLst>
          </a:blip>
          <a:srcRect r="1916"/>
          <a:stretch>
            <a:fillRect/>
          </a:stretch>
        </p:blipFill>
        <p:spPr>
          <a:xfrm>
            <a:off x="1" y="0"/>
            <a:ext cx="9144001" cy="828676"/>
          </a:xfrm>
          <a:prstGeom prst="rect">
            <a:avLst/>
          </a:prstGeom>
        </p:spPr>
      </p:pic>
      <p:sp>
        <p:nvSpPr>
          <p:cNvPr id="2" name="ctsMasterTitlePlaceholder"/>
          <p:cNvSpPr>
            <a:spLocks noGrp="1"/>
          </p:cNvSpPr>
          <p:nvPr>
            <p:ph type="title"/>
          </p:nvPr>
        </p:nvSpPr>
        <p:spPr bwMode="gray">
          <a:xfrm>
            <a:off x="323850" y="115889"/>
            <a:ext cx="7817646" cy="576261"/>
          </a:xfrm>
          <a:prstGeom prst="rect">
            <a:avLst/>
          </a:prstGeom>
        </p:spPr>
        <p:txBody>
          <a:bodyPr vert="horz" lIns="0" tIns="0" rIns="0" bIns="0" rtlCol="0" anchor="ctr">
            <a:noAutofit/>
          </a:bodyPr>
          <a:lstStyle/>
          <a:p>
            <a:endParaRPr lang="es-AR" noProof="0" dirty="0"/>
          </a:p>
        </p:txBody>
      </p:sp>
      <p:sp>
        <p:nvSpPr>
          <p:cNvPr id="3" name="ctsMasterTextPlaceholder"/>
          <p:cNvSpPr>
            <a:spLocks noGrp="1"/>
          </p:cNvSpPr>
          <p:nvPr>
            <p:ph type="body" idx="1"/>
          </p:nvPr>
        </p:nvSpPr>
        <p:spPr bwMode="gray">
          <a:xfrm>
            <a:off x="323850" y="1052736"/>
            <a:ext cx="8496300" cy="5184552"/>
          </a:xfrm>
          <a:prstGeom prst="rect">
            <a:avLst/>
          </a:prstGeom>
        </p:spPr>
        <p:txBody>
          <a:bodyPr vert="horz" lIns="0" tIns="0" rIns="0" bIns="0" rtlCol="0">
            <a:noAutofit/>
          </a:bodyPr>
          <a:lstStyle/>
          <a:p>
            <a:pPr lvl="0"/>
            <a:r>
              <a:rPr lang="es-AR" noProof="0" dirty="0" err="1"/>
              <a:t>Insert</a:t>
            </a:r>
            <a:r>
              <a:rPr lang="es-AR" noProof="0" dirty="0"/>
              <a:t> </a:t>
            </a:r>
            <a:r>
              <a:rPr lang="es-AR" noProof="0" dirty="0" err="1"/>
              <a:t>text</a:t>
            </a:r>
            <a:r>
              <a:rPr lang="es-AR" noProof="0" dirty="0"/>
              <a:t> </a:t>
            </a:r>
            <a:r>
              <a:rPr lang="es-AR" noProof="0" dirty="0" err="1"/>
              <a:t>here</a:t>
            </a:r>
            <a:r>
              <a:rPr lang="es-AR" noProof="0" dirty="0"/>
              <a:t>. To </a:t>
            </a:r>
            <a:r>
              <a:rPr lang="es-AR" noProof="0" dirty="0" err="1"/>
              <a:t>quickly</a:t>
            </a:r>
            <a:r>
              <a:rPr lang="es-AR" noProof="0" dirty="0"/>
              <a:t> </a:t>
            </a:r>
            <a:r>
              <a:rPr lang="es-AR" noProof="0" dirty="0" err="1"/>
              <a:t>apply</a:t>
            </a:r>
            <a:r>
              <a:rPr lang="es-AR" noProof="0" dirty="0"/>
              <a:t> </a:t>
            </a:r>
            <a:r>
              <a:rPr lang="es-AR" noProof="0" dirty="0" err="1"/>
              <a:t>the</a:t>
            </a:r>
            <a:r>
              <a:rPr lang="es-AR" noProof="0" dirty="0"/>
              <a:t> </a:t>
            </a:r>
            <a:r>
              <a:rPr lang="es-AR" noProof="0" dirty="0" err="1"/>
              <a:t>correct</a:t>
            </a:r>
            <a:r>
              <a:rPr lang="es-AR" noProof="0" dirty="0"/>
              <a:t> </a:t>
            </a:r>
            <a:r>
              <a:rPr lang="es-AR" noProof="0" dirty="0" err="1"/>
              <a:t>text</a:t>
            </a:r>
            <a:r>
              <a:rPr lang="es-AR" noProof="0" dirty="0"/>
              <a:t> </a:t>
            </a:r>
            <a:r>
              <a:rPr lang="es-AR" noProof="0" dirty="0" err="1"/>
              <a:t>styles</a:t>
            </a:r>
            <a:r>
              <a:rPr lang="es-AR" noProof="0" dirty="0"/>
              <a:t> and </a:t>
            </a:r>
            <a:r>
              <a:rPr lang="es-AR" noProof="0" dirty="0" err="1"/>
              <a:t>bullets</a:t>
            </a:r>
            <a:r>
              <a:rPr lang="es-AR" noProof="0" dirty="0"/>
              <a:t> use </a:t>
            </a:r>
            <a:r>
              <a:rPr lang="es-AR" noProof="0" dirty="0" err="1"/>
              <a:t>the</a:t>
            </a:r>
            <a:r>
              <a:rPr lang="es-AR" noProof="0" dirty="0"/>
              <a:t> </a:t>
            </a:r>
            <a:r>
              <a:rPr lang="es-AR" noProof="0" dirty="0" err="1"/>
              <a:t>style</a:t>
            </a:r>
            <a:r>
              <a:rPr lang="es-AR" noProof="0" dirty="0"/>
              <a:t> </a:t>
            </a:r>
            <a:r>
              <a:rPr lang="es-AR" noProof="0" dirty="0" err="1"/>
              <a:t>buttons</a:t>
            </a:r>
            <a:r>
              <a:rPr lang="es-AR" noProof="0" dirty="0"/>
              <a:t> </a:t>
            </a:r>
            <a:r>
              <a:rPr lang="es-AR" noProof="0" dirty="0" err="1"/>
              <a:t>on</a:t>
            </a:r>
            <a:r>
              <a:rPr lang="es-AR" noProof="0" dirty="0"/>
              <a:t> </a:t>
            </a:r>
            <a:r>
              <a:rPr lang="es-AR" noProof="0" dirty="0" err="1"/>
              <a:t>the</a:t>
            </a:r>
            <a:r>
              <a:rPr lang="es-AR" noProof="0" dirty="0"/>
              <a:t> </a:t>
            </a:r>
            <a:r>
              <a:rPr lang="es-AR" noProof="0" dirty="0" err="1"/>
              <a:t>Fitch</a:t>
            </a:r>
            <a:r>
              <a:rPr lang="es-AR" noProof="0" dirty="0"/>
              <a:t> </a:t>
            </a:r>
            <a:r>
              <a:rPr lang="es-AR" noProof="0" dirty="0" err="1"/>
              <a:t>Ribbon</a:t>
            </a:r>
            <a:r>
              <a:rPr lang="es-AR" noProof="0" dirty="0"/>
              <a:t>. </a:t>
            </a:r>
          </a:p>
          <a:p>
            <a:pPr lvl="1"/>
            <a:r>
              <a:rPr lang="es-AR" noProof="0" dirty="0" err="1"/>
              <a:t>Second</a:t>
            </a:r>
            <a:r>
              <a:rPr lang="es-AR" noProof="0" dirty="0"/>
              <a:t> </a:t>
            </a:r>
            <a:r>
              <a:rPr lang="es-AR" noProof="0" dirty="0" err="1"/>
              <a:t>level</a:t>
            </a:r>
            <a:endParaRPr lang="es-AR" noProof="0" dirty="0"/>
          </a:p>
          <a:p>
            <a:pPr lvl="2"/>
            <a:r>
              <a:rPr lang="es-AR" noProof="0" dirty="0" err="1"/>
              <a:t>Third</a:t>
            </a:r>
            <a:r>
              <a:rPr lang="es-AR" noProof="0" dirty="0"/>
              <a:t> </a:t>
            </a:r>
            <a:r>
              <a:rPr lang="es-AR" noProof="0" dirty="0" err="1"/>
              <a:t>level</a:t>
            </a:r>
            <a:endParaRPr lang="es-AR" noProof="0" dirty="0"/>
          </a:p>
          <a:p>
            <a:pPr lvl="3"/>
            <a:r>
              <a:rPr lang="es-AR" noProof="0" dirty="0" err="1"/>
              <a:t>Fourth</a:t>
            </a:r>
            <a:r>
              <a:rPr lang="es-AR" noProof="0" dirty="0"/>
              <a:t> </a:t>
            </a:r>
            <a:r>
              <a:rPr lang="es-AR" noProof="0" dirty="0" err="1"/>
              <a:t>level</a:t>
            </a:r>
            <a:endParaRPr lang="es-AR" noProof="0" dirty="0"/>
          </a:p>
          <a:p>
            <a:pPr lvl="4"/>
            <a:r>
              <a:rPr lang="es-AR" noProof="0" dirty="0" err="1"/>
              <a:t>Fifth</a:t>
            </a:r>
            <a:r>
              <a:rPr lang="es-AR" noProof="0" dirty="0"/>
              <a:t> </a:t>
            </a:r>
            <a:r>
              <a:rPr lang="es-AR" noProof="0" dirty="0" err="1"/>
              <a:t>level</a:t>
            </a:r>
            <a:endParaRPr lang="es-AR" noProof="0" dirty="0"/>
          </a:p>
          <a:p>
            <a:pPr lvl="5"/>
            <a:r>
              <a:rPr lang="es-AR" noProof="0" dirty="0" err="1"/>
              <a:t>Sixth</a:t>
            </a:r>
            <a:r>
              <a:rPr lang="es-AR" noProof="0" dirty="0"/>
              <a:t> </a:t>
            </a:r>
            <a:r>
              <a:rPr lang="es-AR" noProof="0" dirty="0" err="1"/>
              <a:t>level</a:t>
            </a:r>
            <a:endParaRPr lang="es-AR" noProof="0" dirty="0"/>
          </a:p>
          <a:p>
            <a:pPr lvl="6"/>
            <a:r>
              <a:rPr lang="es-AR" noProof="0" dirty="0" err="1"/>
              <a:t>Seventh</a:t>
            </a:r>
            <a:r>
              <a:rPr lang="es-AR" noProof="0" dirty="0"/>
              <a:t> </a:t>
            </a:r>
            <a:r>
              <a:rPr lang="es-AR" noProof="0" dirty="0" err="1"/>
              <a:t>level</a:t>
            </a:r>
            <a:endParaRPr lang="es-AR" noProof="0" dirty="0"/>
          </a:p>
          <a:p>
            <a:pPr lvl="7"/>
            <a:r>
              <a:rPr lang="es-AR" noProof="0" dirty="0" err="1"/>
              <a:t>Eighth</a:t>
            </a:r>
            <a:r>
              <a:rPr lang="es-AR" noProof="0" dirty="0"/>
              <a:t> </a:t>
            </a:r>
            <a:r>
              <a:rPr lang="es-AR" noProof="0" dirty="0" err="1"/>
              <a:t>level</a:t>
            </a:r>
            <a:endParaRPr lang="es-AR" noProof="0" dirty="0"/>
          </a:p>
          <a:p>
            <a:pPr lvl="8"/>
            <a:r>
              <a:rPr lang="es-AR" noProof="0" dirty="0" err="1"/>
              <a:t>Ninth</a:t>
            </a:r>
            <a:r>
              <a:rPr lang="es-AR" noProof="0" dirty="0"/>
              <a:t> </a:t>
            </a:r>
            <a:r>
              <a:rPr lang="es-AR" noProof="0" dirty="0" err="1"/>
              <a:t>level</a:t>
            </a:r>
            <a:endParaRPr lang="es-AR" noProof="0" dirty="0"/>
          </a:p>
        </p:txBody>
      </p:sp>
      <p:sp>
        <p:nvSpPr>
          <p:cNvPr id="8" name="ctsSlideNumber"/>
          <p:cNvSpPr txBox="1">
            <a:spLocks/>
          </p:cNvSpPr>
          <p:nvPr/>
        </p:nvSpPr>
        <p:spPr bwMode="gray">
          <a:xfrm>
            <a:off x="7781366" y="6498382"/>
            <a:ext cx="1038783" cy="242986"/>
          </a:xfrm>
          <a:prstGeom prst="rect">
            <a:avLst/>
          </a:prstGeom>
        </p:spPr>
        <p:txBody>
          <a:bodyPr vert="horz" lIns="0" tIns="0" rIns="0" bIns="0" rtlCol="0" anchor="ctr"/>
          <a:lstStyle>
            <a:defPPr>
              <a:defRPr lang="en-US"/>
            </a:defPPr>
            <a:lvl1pPr marL="0" algn="r" defTabSz="900000" rtl="0" eaLnBrk="1" latinLnBrk="0" hangingPunct="1">
              <a:defRPr sz="900" kern="1200">
                <a:solidFill>
                  <a:schemeClr val="tx1">
                    <a:tint val="75000"/>
                  </a:schemeClr>
                </a:solidFill>
                <a:latin typeface="+mn-lt"/>
                <a:ea typeface="+mn-ea"/>
                <a:cs typeface="+mn-cs"/>
              </a:defRPr>
            </a:lvl1pPr>
            <a:lvl2pPr marL="457171" algn="l" defTabSz="900000" rtl="0" eaLnBrk="1" latinLnBrk="0" hangingPunct="1">
              <a:defRPr sz="1400" kern="1200">
                <a:solidFill>
                  <a:schemeClr val="tx1"/>
                </a:solidFill>
                <a:latin typeface="+mn-lt"/>
                <a:ea typeface="+mn-ea"/>
                <a:cs typeface="+mn-cs"/>
              </a:defRPr>
            </a:lvl2pPr>
            <a:lvl3pPr marL="914342" algn="l" defTabSz="900000" rtl="0" eaLnBrk="1" latinLnBrk="0" hangingPunct="1">
              <a:defRPr sz="1400" kern="1200">
                <a:solidFill>
                  <a:schemeClr val="tx1"/>
                </a:solidFill>
                <a:latin typeface="+mn-lt"/>
                <a:ea typeface="+mn-ea"/>
                <a:cs typeface="+mn-cs"/>
              </a:defRPr>
            </a:lvl3pPr>
            <a:lvl4pPr marL="1371513" algn="l" defTabSz="900000" rtl="0" eaLnBrk="1" latinLnBrk="0" hangingPunct="1">
              <a:defRPr sz="1400" kern="1200">
                <a:solidFill>
                  <a:schemeClr val="tx1"/>
                </a:solidFill>
                <a:latin typeface="+mn-lt"/>
                <a:ea typeface="+mn-ea"/>
                <a:cs typeface="+mn-cs"/>
              </a:defRPr>
            </a:lvl4pPr>
            <a:lvl5pPr marL="1828684" algn="l" defTabSz="900000" rtl="0" eaLnBrk="1" latinLnBrk="0" hangingPunct="1">
              <a:defRPr sz="1400" kern="1200">
                <a:solidFill>
                  <a:schemeClr val="tx1"/>
                </a:solidFill>
                <a:latin typeface="+mn-lt"/>
                <a:ea typeface="+mn-ea"/>
                <a:cs typeface="+mn-cs"/>
              </a:defRPr>
            </a:lvl5pPr>
            <a:lvl6pPr marL="2285855" algn="l" defTabSz="900000" rtl="0" eaLnBrk="1" latinLnBrk="0" hangingPunct="1">
              <a:defRPr sz="1400" kern="1200">
                <a:solidFill>
                  <a:schemeClr val="tx1"/>
                </a:solidFill>
                <a:latin typeface="+mn-lt"/>
                <a:ea typeface="+mn-ea"/>
                <a:cs typeface="+mn-cs"/>
              </a:defRPr>
            </a:lvl6pPr>
            <a:lvl7pPr marL="2743026" algn="l" defTabSz="900000" rtl="0" eaLnBrk="1" latinLnBrk="0" hangingPunct="1">
              <a:defRPr sz="1400" kern="1200">
                <a:solidFill>
                  <a:schemeClr val="tx1"/>
                </a:solidFill>
                <a:latin typeface="+mn-lt"/>
                <a:ea typeface="+mn-ea"/>
                <a:cs typeface="+mn-cs"/>
              </a:defRPr>
            </a:lvl7pPr>
            <a:lvl8pPr marL="3200198" algn="l" defTabSz="900000" rtl="0" eaLnBrk="1" latinLnBrk="0" hangingPunct="1">
              <a:defRPr sz="1400" kern="1200">
                <a:solidFill>
                  <a:schemeClr val="tx1"/>
                </a:solidFill>
                <a:latin typeface="+mn-lt"/>
                <a:ea typeface="+mn-ea"/>
                <a:cs typeface="+mn-cs"/>
              </a:defRPr>
            </a:lvl8pPr>
            <a:lvl9pPr marL="3657369" algn="l" defTabSz="900000" rtl="0" eaLnBrk="1" latinLnBrk="0" hangingPunct="1">
              <a:defRPr sz="1400" kern="1200">
                <a:solidFill>
                  <a:schemeClr val="tx1"/>
                </a:solidFill>
                <a:latin typeface="+mn-lt"/>
                <a:ea typeface="+mn-ea"/>
                <a:cs typeface="+mn-cs"/>
              </a:defRPr>
            </a:lvl9pPr>
          </a:lstStyle>
          <a:p>
            <a:fld id="{9BD6FA6A-A86D-4D06-AFF9-1E656D8048A1}" type="slidenum">
              <a:rPr lang="en-US" sz="1000" smtClean="0">
                <a:solidFill>
                  <a:schemeClr val="tx1"/>
                </a:solidFill>
              </a:rPr>
              <a:pPr/>
              <a:t>‹Nº›</a:t>
            </a:fld>
            <a:endParaRPr lang="en-US" sz="1000" dirty="0">
              <a:solidFill>
                <a:schemeClr val="tx1"/>
              </a:solidFill>
            </a:endParaRPr>
          </a:p>
        </p:txBody>
      </p:sp>
      <p:sp>
        <p:nvSpPr>
          <p:cNvPr id="7" name="ctsFooter"/>
          <p:cNvSpPr txBox="1"/>
          <p:nvPr/>
        </p:nvSpPr>
        <p:spPr bwMode="gray">
          <a:xfrm>
            <a:off x="2915816" y="6489927"/>
            <a:ext cx="3312368" cy="244800"/>
          </a:xfrm>
          <a:prstGeom prst="rect">
            <a:avLst/>
          </a:prstGeom>
        </p:spPr>
        <p:txBody>
          <a:bodyPr vert="horz" lIns="0" tIns="0" rIns="0" bIns="0" rtlCol="0" anchor="ctr"/>
          <a:lstStyle>
            <a:defPPr>
              <a:defRPr lang="en-US"/>
            </a:defPPr>
            <a:lvl1pPr algn="r">
              <a:defRPr sz="900">
                <a:solidFill>
                  <a:schemeClr val="tx1">
                    <a:tint val="75000"/>
                  </a:schemeClr>
                </a:solidFill>
              </a:defRPr>
            </a:lvl1pPr>
          </a:lstStyle>
          <a:p>
            <a:pPr lvl="0" algn="ctr"/>
            <a:endParaRPr lang="en-US" sz="1000" dirty="0">
              <a:solidFill>
                <a:schemeClr val="tx1"/>
              </a:solidFill>
            </a:endParaRPr>
          </a:p>
        </p:txBody>
      </p:sp>
      <p:cxnSp>
        <p:nvCxnSpPr>
          <p:cNvPr id="11" name="ctsFooterLine"/>
          <p:cNvCxnSpPr/>
          <p:nvPr/>
        </p:nvCxnSpPr>
        <p:spPr bwMode="gray">
          <a:xfrm>
            <a:off x="323528" y="6381328"/>
            <a:ext cx="84963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ctsGrid" hidden="1"/>
          <p:cNvGrpSpPr/>
          <p:nvPr userDrawn="1"/>
        </p:nvGrpSpPr>
        <p:grpSpPr>
          <a:xfrm>
            <a:off x="-283331" y="-283348"/>
            <a:ext cx="9711398" cy="7424446"/>
            <a:chOff x="-283331" y="-283348"/>
            <a:chExt cx="9711398" cy="7424446"/>
          </a:xfrm>
        </p:grpSpPr>
        <p:grpSp>
          <p:nvGrpSpPr>
            <p:cNvPr id="10" name="Left Arrows"/>
            <p:cNvGrpSpPr/>
            <p:nvPr userDrawn="1"/>
          </p:nvGrpSpPr>
          <p:grpSpPr>
            <a:xfrm>
              <a:off x="-283331" y="119060"/>
              <a:ext cx="270000" cy="6260821"/>
              <a:chOff x="-283331" y="576260"/>
              <a:chExt cx="270000" cy="6260821"/>
            </a:xfrm>
          </p:grpSpPr>
          <p:cxnSp>
            <p:nvCxnSpPr>
              <p:cNvPr id="42" name="Straight Arrow Connector 41"/>
              <p:cNvCxnSpPr/>
              <p:nvPr userDrawn="1"/>
            </p:nvCxnSpPr>
            <p:spPr>
              <a:xfrm>
                <a:off x="-283331" y="57626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userDrawn="1"/>
            </p:nvCxnSpPr>
            <p:spPr>
              <a:xfrm>
                <a:off x="-283331" y="114776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283331" y="150732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a:off x="-283331" y="315026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a:xfrm>
                <a:off x="-283331" y="328125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283331" y="4028949"/>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userDrawn="1"/>
            </p:nvCxnSpPr>
            <p:spPr>
              <a:xfrm>
                <a:off x="-283331" y="4171845"/>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a:xfrm>
                <a:off x="-283331" y="4890963"/>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userDrawn="1"/>
            </p:nvCxnSpPr>
            <p:spPr>
              <a:xfrm>
                <a:off x="-283331" y="503624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a:off x="-283331" y="6691804"/>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283331" y="683708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 name="Right Arrows"/>
            <p:cNvGrpSpPr/>
            <p:nvPr userDrawn="1"/>
          </p:nvGrpSpPr>
          <p:grpSpPr>
            <a:xfrm>
              <a:off x="9158067" y="119013"/>
              <a:ext cx="270000" cy="6261195"/>
              <a:chOff x="9158067" y="119013"/>
              <a:chExt cx="270000" cy="6261195"/>
            </a:xfrm>
          </p:grpSpPr>
          <p:cxnSp>
            <p:nvCxnSpPr>
              <p:cNvPr id="31" name="Straight Arrow Connector 30"/>
              <p:cNvCxnSpPr/>
              <p:nvPr userDrawn="1"/>
            </p:nvCxnSpPr>
            <p:spPr>
              <a:xfrm flipH="1">
                <a:off x="9158067" y="119013"/>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userDrawn="1"/>
            </p:nvCxnSpPr>
            <p:spPr>
              <a:xfrm flipH="1">
                <a:off x="9158067" y="69106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userDrawn="1"/>
            </p:nvCxnSpPr>
            <p:spPr>
              <a:xfrm flipH="1">
                <a:off x="9158067" y="105110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userDrawn="1"/>
            </p:nvCxnSpPr>
            <p:spPr>
              <a:xfrm flipH="1">
                <a:off x="9158067" y="269405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userDrawn="1"/>
            </p:nvCxnSpPr>
            <p:spPr>
              <a:xfrm flipH="1">
                <a:off x="9158067" y="282504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userDrawn="1"/>
            </p:nvCxnSpPr>
            <p:spPr>
              <a:xfrm flipH="1">
                <a:off x="9158067" y="357301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a:xfrm flipH="1">
                <a:off x="9158067" y="371591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userDrawn="1"/>
            </p:nvCxnSpPr>
            <p:spPr>
              <a:xfrm flipH="1">
                <a:off x="9158067" y="443473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userDrawn="1"/>
            </p:nvCxnSpPr>
            <p:spPr>
              <a:xfrm flipH="1">
                <a:off x="9158067" y="458000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nvCxnSpPr>
            <p:spPr>
              <a:xfrm flipH="1">
                <a:off x="9158067" y="623493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a:xfrm flipH="1">
                <a:off x="9158067" y="638020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4" name="Top Arrows"/>
            <p:cNvGrpSpPr/>
            <p:nvPr userDrawn="1"/>
          </p:nvGrpSpPr>
          <p:grpSpPr>
            <a:xfrm>
              <a:off x="321069" y="-283348"/>
              <a:ext cx="8497737" cy="270000"/>
              <a:chOff x="321069" y="-283348"/>
              <a:chExt cx="8497737" cy="270000"/>
            </a:xfrm>
          </p:grpSpPr>
          <p:cxnSp>
            <p:nvCxnSpPr>
              <p:cNvPr id="23" name="Straight Arrow Connector 22"/>
              <p:cNvCxnSpPr/>
              <p:nvPr userDrawn="1"/>
            </p:nvCxnSpPr>
            <p:spPr>
              <a:xfrm rot="16200000" flipH="1">
                <a:off x="186069"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userDrawn="1"/>
            </p:nvCxnSpPr>
            <p:spPr>
              <a:xfrm rot="16200000" flipH="1">
                <a:off x="2922096"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userDrawn="1"/>
            </p:nvCxnSpPr>
            <p:spPr>
              <a:xfrm rot="16200000" flipH="1">
                <a:off x="3064992"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rot="16200000" flipH="1">
                <a:off x="4363405"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userDrawn="1"/>
            </p:nvCxnSpPr>
            <p:spPr>
              <a:xfrm rot="16200000" flipH="1">
                <a:off x="4506301"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userDrawn="1"/>
            </p:nvCxnSpPr>
            <p:spPr>
              <a:xfrm rot="16200000" flipH="1">
                <a:off x="5804133"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rot="16200000" flipH="1">
                <a:off x="5947029"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userDrawn="1"/>
            </p:nvCxnSpPr>
            <p:spPr>
              <a:xfrm rot="16200000" flipH="1">
                <a:off x="8683806" y="-14834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 name="Bottom Arrows"/>
            <p:cNvGrpSpPr/>
            <p:nvPr userDrawn="1"/>
          </p:nvGrpSpPr>
          <p:grpSpPr>
            <a:xfrm>
              <a:off x="321147" y="6871098"/>
              <a:ext cx="8496944" cy="270000"/>
              <a:chOff x="321147" y="6871098"/>
              <a:chExt cx="8496944" cy="270000"/>
            </a:xfrm>
          </p:grpSpPr>
          <p:cxnSp>
            <p:nvCxnSpPr>
              <p:cNvPr id="15" name="Straight Arrow Connector 14"/>
              <p:cNvCxnSpPr/>
              <p:nvPr userDrawn="1"/>
            </p:nvCxnSpPr>
            <p:spPr>
              <a:xfrm rot="5400000" flipH="1" flipV="1">
                <a:off x="186147"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userDrawn="1"/>
            </p:nvCxnSpPr>
            <p:spPr>
              <a:xfrm rot="5400000" flipH="1" flipV="1">
                <a:off x="2921873"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userDrawn="1"/>
            </p:nvCxnSpPr>
            <p:spPr>
              <a:xfrm rot="5400000" flipH="1" flipV="1">
                <a:off x="3064769"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rot="5400000" flipH="1" flipV="1">
                <a:off x="4362611"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userDrawn="1"/>
            </p:nvCxnSpPr>
            <p:spPr>
              <a:xfrm rot="5400000" flipH="1" flipV="1">
                <a:off x="4505507"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userDrawn="1"/>
            </p:nvCxnSpPr>
            <p:spPr>
              <a:xfrm rot="5400000" flipH="1" flipV="1">
                <a:off x="5802771"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rot="5400000" flipH="1" flipV="1">
                <a:off x="5945667"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userDrawn="1"/>
            </p:nvCxnSpPr>
            <p:spPr>
              <a:xfrm rot="5400000" flipH="1" flipV="1">
                <a:off x="8683091" y="700609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pic>
        <p:nvPicPr>
          <p:cNvPr id="54" name="12 Imagen"/>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19450" y="6348924"/>
            <a:ext cx="1156206" cy="5242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7" r:id="rId2"/>
    <p:sldLayoutId id="2147483656" r:id="rId3"/>
    <p:sldLayoutId id="2147483651" r:id="rId4"/>
    <p:sldLayoutId id="2147483650" r:id="rId5"/>
    <p:sldLayoutId id="2147483658" r:id="rId6"/>
    <p:sldLayoutId id="2147483659" r:id="rId7"/>
    <p:sldLayoutId id="2147483657" r:id="rId8"/>
    <p:sldLayoutId id="2147483652" r:id="rId9"/>
    <p:sldLayoutId id="2147483660" r:id="rId10"/>
    <p:sldLayoutId id="2147483661" r:id="rId11"/>
    <p:sldLayoutId id="2147483664" r:id="rId12"/>
    <p:sldLayoutId id="2147483654" r:id="rId13"/>
    <p:sldLayoutId id="2147483655" r:id="rId14"/>
    <p:sldLayoutId id="2147483665" r:id="rId15"/>
    <p:sldLayoutId id="2147483666" r:id="rId16"/>
  </p:sldLayoutIdLst>
  <p:transition spd="slow">
    <p:wipe/>
  </p:transition>
  <p:hf hdr="0"/>
  <p:txStyles>
    <p:titleStyle>
      <a:lvl1pPr algn="l" defTabSz="914342" rtl="0" eaLnBrk="1" latinLnBrk="0" hangingPunct="1">
        <a:lnSpc>
          <a:spcPct val="90000"/>
        </a:lnSpc>
        <a:spcBef>
          <a:spcPct val="0"/>
        </a:spcBef>
        <a:buNone/>
        <a:defRPr sz="2400" kern="1200" baseline="0">
          <a:solidFill>
            <a:schemeClr val="bg1"/>
          </a:solidFill>
          <a:latin typeface="+mj-lt"/>
          <a:ea typeface="+mj-ea"/>
          <a:cs typeface="+mj-cs"/>
        </a:defRPr>
      </a:lvl1pPr>
    </p:titleStyle>
    <p:body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p:bodyStyle>
    <p:otherStyle>
      <a:defPPr>
        <a:defRPr lang="en-GB"/>
      </a:defPPr>
      <a:lvl1pPr marL="0" indent="0" algn="l" defTabSz="914342" rtl="0" eaLnBrk="1" latinLnBrk="0" hangingPunct="1">
        <a:spcBef>
          <a:spcPts val="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0"/>
        </a:spcBef>
        <a:buClr>
          <a:schemeClr val="tx1"/>
        </a:buClr>
        <a:buFont typeface="Arial" panose="020B0402040204020203" pitchFamily="34" charset="0"/>
        <a:buChar char="‒"/>
        <a:defRPr sz="1400" kern="1200" baseline="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AE3A8-CFC9-4FD4-9967-828B52051583}" type="datetimeFigureOut">
              <a:rPr lang="es-AR" smtClean="0"/>
              <a:t>5/10/2021</a:t>
            </a:fld>
            <a:endParaRPr lang="es-AR"/>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A1A58-0522-40BC-840D-0A422E867765}" type="slidenum">
              <a:rPr lang="es-AR" smtClean="0"/>
              <a:t>‹Nº›</a:t>
            </a:fld>
            <a:endParaRPr lang="es-AR"/>
          </a:p>
        </p:txBody>
      </p:sp>
    </p:spTree>
    <p:extLst>
      <p:ext uri="{BB962C8B-B14F-4D97-AF65-F5344CB8AC3E}">
        <p14:creationId xmlns:p14="http://schemas.microsoft.com/office/powerpoint/2010/main" val="149059452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image" Target="../media/image50.jpeg"/><Relationship Id="rId1" Type="http://schemas.openxmlformats.org/officeDocument/2006/relationships/slideLayout" Target="../slideLayouts/slideLayout8.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a:xfrm>
            <a:off x="323850" y="4941169"/>
            <a:ext cx="8489950" cy="360039"/>
          </a:xfrm>
        </p:spPr>
        <p:txBody>
          <a:bodyPr/>
          <a:lstStyle/>
          <a:p>
            <a:r>
              <a:rPr lang="es-AR" b="1" dirty="0"/>
              <a:t>Doug Elespe</a:t>
            </a:r>
            <a:r>
              <a:rPr lang="es-AR" dirty="0"/>
              <a:t>, Director Business &amp; </a:t>
            </a:r>
            <a:r>
              <a:rPr lang="es-AR" dirty="0" err="1"/>
              <a:t>Relationship</a:t>
            </a:r>
            <a:r>
              <a:rPr lang="es-AR" dirty="0"/>
              <a:t> Management</a:t>
            </a:r>
          </a:p>
          <a:p>
            <a:r>
              <a:rPr lang="es-AR" b="1" dirty="0" err="1"/>
              <a:t>Candido</a:t>
            </a:r>
            <a:r>
              <a:rPr lang="es-AR" b="1" dirty="0"/>
              <a:t> Perez</a:t>
            </a:r>
            <a:r>
              <a:rPr lang="es-AR" dirty="0"/>
              <a:t>, </a:t>
            </a:r>
            <a:r>
              <a:rPr lang="es-AR" dirty="0" err="1"/>
              <a:t>Associate</a:t>
            </a:r>
            <a:r>
              <a:rPr lang="es-AR" dirty="0"/>
              <a:t> Director </a:t>
            </a:r>
            <a:r>
              <a:rPr lang="es-AR" dirty="0" err="1"/>
              <a:t>Corporate</a:t>
            </a:r>
            <a:r>
              <a:rPr lang="es-AR" dirty="0"/>
              <a:t> </a:t>
            </a:r>
            <a:r>
              <a:rPr lang="es-AR" dirty="0" err="1"/>
              <a:t>Finance</a:t>
            </a:r>
            <a:endParaRPr lang="es-AR" dirty="0"/>
          </a:p>
        </p:txBody>
      </p:sp>
      <p:sp>
        <p:nvSpPr>
          <p:cNvPr id="3" name="Título 2"/>
          <p:cNvSpPr>
            <a:spLocks noGrp="1"/>
          </p:cNvSpPr>
          <p:nvPr>
            <p:ph type="ctrTitle"/>
          </p:nvPr>
        </p:nvSpPr>
        <p:spPr>
          <a:xfrm>
            <a:off x="321068" y="3266538"/>
            <a:ext cx="8643419" cy="714401"/>
          </a:xfrm>
        </p:spPr>
        <p:txBody>
          <a:bodyPr/>
          <a:lstStyle/>
          <a:p>
            <a:r>
              <a:rPr lang="es-ES" dirty="0"/>
              <a:t>Transparencia y Eficiencia en Mercados: Calificaciones Crediticias, Ambientales, Sociales y de Gobernanza (ESG)</a:t>
            </a:r>
          </a:p>
        </p:txBody>
      </p:sp>
      <p:sp>
        <p:nvSpPr>
          <p:cNvPr id="4" name="Subtítulo 3"/>
          <p:cNvSpPr>
            <a:spLocks noGrp="1"/>
          </p:cNvSpPr>
          <p:nvPr>
            <p:ph type="subTitle" idx="1"/>
          </p:nvPr>
        </p:nvSpPr>
        <p:spPr>
          <a:xfrm>
            <a:off x="321069" y="4077072"/>
            <a:ext cx="7632848" cy="648072"/>
          </a:xfrm>
        </p:spPr>
        <p:txBody>
          <a:bodyPr/>
          <a:lstStyle/>
          <a:p>
            <a:r>
              <a:rPr lang="es-ES" sz="1800" dirty="0"/>
              <a:t>Proceso de Calificación, Finanzas Sostenibles y Perspectivas</a:t>
            </a:r>
          </a:p>
          <a:p>
            <a:r>
              <a:rPr lang="es-AR" sz="1800" dirty="0"/>
              <a:t>Investor Day CNV Paraguay</a:t>
            </a:r>
          </a:p>
        </p:txBody>
      </p:sp>
      <p:sp>
        <p:nvSpPr>
          <p:cNvPr id="5" name="Marcador de texto 4"/>
          <p:cNvSpPr>
            <a:spLocks noGrp="1"/>
          </p:cNvSpPr>
          <p:nvPr>
            <p:ph type="body" sz="quarter" idx="12"/>
          </p:nvPr>
        </p:nvSpPr>
        <p:spPr>
          <a:xfrm>
            <a:off x="7668344" y="6453336"/>
            <a:ext cx="8489950" cy="238045"/>
          </a:xfrm>
        </p:spPr>
        <p:txBody>
          <a:bodyPr/>
          <a:lstStyle/>
          <a:p>
            <a:r>
              <a:rPr lang="es-AR" sz="1600" b="1" dirty="0"/>
              <a:t>Octubre 2021</a:t>
            </a:r>
          </a:p>
        </p:txBody>
      </p:sp>
    </p:spTree>
    <p:extLst>
      <p:ext uri="{BB962C8B-B14F-4D97-AF65-F5344CB8AC3E}">
        <p14:creationId xmlns:p14="http://schemas.microsoft.com/office/powerpoint/2010/main" val="221591164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491616" y="1051971"/>
            <a:ext cx="4300238" cy="2398648"/>
          </a:xfrm>
          <a:prstGeom prst="rect">
            <a:avLst/>
          </a:prstGeom>
        </p:spPr>
      </p:pic>
      <p:pic>
        <p:nvPicPr>
          <p:cNvPr id="6" name="Imagen 5"/>
          <p:cNvPicPr>
            <a:picLocks noChangeAspect="1"/>
          </p:cNvPicPr>
          <p:nvPr/>
        </p:nvPicPr>
        <p:blipFill>
          <a:blip r:embed="rId4"/>
          <a:stretch>
            <a:fillRect/>
          </a:stretch>
        </p:blipFill>
        <p:spPr>
          <a:xfrm>
            <a:off x="460774" y="3853751"/>
            <a:ext cx="4308294" cy="2385922"/>
          </a:xfrm>
          <a:prstGeom prst="rect">
            <a:avLst/>
          </a:prstGeom>
        </p:spPr>
      </p:pic>
      <p:pic>
        <p:nvPicPr>
          <p:cNvPr id="4" name="Imagen 3"/>
          <p:cNvPicPr>
            <a:picLocks noChangeAspect="1"/>
          </p:cNvPicPr>
          <p:nvPr/>
        </p:nvPicPr>
        <p:blipFill>
          <a:blip r:embed="rId5"/>
          <a:stretch>
            <a:fillRect/>
          </a:stretch>
        </p:blipFill>
        <p:spPr>
          <a:xfrm>
            <a:off x="204020" y="2413769"/>
            <a:ext cx="4897961" cy="2718805"/>
          </a:xfrm>
          <a:prstGeom prst="rect">
            <a:avLst/>
          </a:prstGeom>
        </p:spPr>
      </p:pic>
      <p:pic>
        <p:nvPicPr>
          <p:cNvPr id="14" name="Imagen 13"/>
          <p:cNvPicPr>
            <a:picLocks noChangeAspect="1"/>
          </p:cNvPicPr>
          <p:nvPr/>
        </p:nvPicPr>
        <p:blipFill rotWithShape="1">
          <a:blip r:embed="rId6"/>
          <a:srcRect t="15102"/>
          <a:stretch/>
        </p:blipFill>
        <p:spPr>
          <a:xfrm>
            <a:off x="5541689" y="1055558"/>
            <a:ext cx="2603920" cy="1518901"/>
          </a:xfrm>
          <a:prstGeom prst="rect">
            <a:avLst/>
          </a:prstGeom>
        </p:spPr>
      </p:pic>
      <p:pic>
        <p:nvPicPr>
          <p:cNvPr id="2" name="Imagen 1"/>
          <p:cNvPicPr>
            <a:picLocks noChangeAspect="1"/>
          </p:cNvPicPr>
          <p:nvPr/>
        </p:nvPicPr>
        <p:blipFill>
          <a:blip r:embed="rId7"/>
          <a:stretch>
            <a:fillRect/>
          </a:stretch>
        </p:blipFill>
        <p:spPr>
          <a:xfrm>
            <a:off x="5689954" y="2229752"/>
            <a:ext cx="3245834" cy="2237742"/>
          </a:xfrm>
          <a:prstGeom prst="rect">
            <a:avLst/>
          </a:prstGeom>
        </p:spPr>
      </p:pic>
      <p:pic>
        <p:nvPicPr>
          <p:cNvPr id="15" name="Imagen 14"/>
          <p:cNvPicPr>
            <a:picLocks noChangeAspect="1"/>
          </p:cNvPicPr>
          <p:nvPr/>
        </p:nvPicPr>
        <p:blipFill rotWithShape="1">
          <a:blip r:embed="rId8"/>
          <a:srcRect l="17792" t="19653" r="14934" b="6353"/>
          <a:stretch/>
        </p:blipFill>
        <p:spPr>
          <a:xfrm>
            <a:off x="7562162" y="1832820"/>
            <a:ext cx="1373626" cy="1043955"/>
          </a:xfrm>
          <a:prstGeom prst="rect">
            <a:avLst/>
          </a:prstGeom>
        </p:spPr>
      </p:pic>
      <p:pic>
        <p:nvPicPr>
          <p:cNvPr id="13" name="Imagen 12"/>
          <p:cNvPicPr>
            <a:picLocks noChangeAspect="1"/>
          </p:cNvPicPr>
          <p:nvPr/>
        </p:nvPicPr>
        <p:blipFill>
          <a:blip r:embed="rId9"/>
          <a:stretch>
            <a:fillRect/>
          </a:stretch>
        </p:blipFill>
        <p:spPr>
          <a:xfrm>
            <a:off x="5410757" y="3543740"/>
            <a:ext cx="2320119" cy="1588834"/>
          </a:xfrm>
          <a:prstGeom prst="rect">
            <a:avLst/>
          </a:prstGeom>
        </p:spPr>
      </p:pic>
      <p:pic>
        <p:nvPicPr>
          <p:cNvPr id="16" name="Imagen 15"/>
          <p:cNvPicPr>
            <a:picLocks noChangeAspect="1"/>
          </p:cNvPicPr>
          <p:nvPr/>
        </p:nvPicPr>
        <p:blipFill>
          <a:blip r:embed="rId10"/>
          <a:stretch>
            <a:fillRect/>
          </a:stretch>
        </p:blipFill>
        <p:spPr>
          <a:xfrm>
            <a:off x="6444208" y="4604365"/>
            <a:ext cx="2396463" cy="1646383"/>
          </a:xfrm>
          <a:prstGeom prst="rect">
            <a:avLst/>
          </a:prstGeom>
        </p:spPr>
      </p:pic>
      <p:sp>
        <p:nvSpPr>
          <p:cNvPr id="17"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
        <p:nvSpPr>
          <p:cNvPr id="19" name="Título 2"/>
          <p:cNvSpPr>
            <a:spLocks noGrp="1"/>
          </p:cNvSpPr>
          <p:nvPr>
            <p:ph type="title"/>
          </p:nvPr>
        </p:nvSpPr>
        <p:spPr>
          <a:xfrm>
            <a:off x="323850" y="115889"/>
            <a:ext cx="7817646" cy="576261"/>
          </a:xfrm>
        </p:spPr>
        <p:txBody>
          <a:bodyPr/>
          <a:lstStyle/>
          <a:p>
            <a:r>
              <a:rPr lang="es-AR" dirty="0"/>
              <a:t>Productos y Servicios: Publicaciones Recientes</a:t>
            </a:r>
          </a:p>
        </p:txBody>
      </p:sp>
    </p:spTree>
    <p:extLst>
      <p:ext uri="{BB962C8B-B14F-4D97-AF65-F5344CB8AC3E}">
        <p14:creationId xmlns:p14="http://schemas.microsoft.com/office/powerpoint/2010/main" val="236834210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
        <p:nvSpPr>
          <p:cNvPr id="45" name="Título 2"/>
          <p:cNvSpPr>
            <a:spLocks noGrp="1"/>
          </p:cNvSpPr>
          <p:nvPr>
            <p:ph type="title"/>
          </p:nvPr>
        </p:nvSpPr>
        <p:spPr>
          <a:xfrm>
            <a:off x="323850" y="115889"/>
            <a:ext cx="7817646" cy="576261"/>
          </a:xfrm>
        </p:spPr>
        <p:txBody>
          <a:bodyPr/>
          <a:lstStyle/>
          <a:p>
            <a:r>
              <a:rPr lang="es-AR" dirty="0"/>
              <a:t>Productos y Servicios: Publicaciones Recientes</a:t>
            </a:r>
          </a:p>
        </p:txBody>
      </p:sp>
      <p:pic>
        <p:nvPicPr>
          <p:cNvPr id="3" name="Imagen 2"/>
          <p:cNvPicPr>
            <a:picLocks noChangeAspect="1"/>
          </p:cNvPicPr>
          <p:nvPr/>
        </p:nvPicPr>
        <p:blipFill>
          <a:blip r:embed="rId3"/>
          <a:stretch>
            <a:fillRect/>
          </a:stretch>
        </p:blipFill>
        <p:spPr>
          <a:xfrm>
            <a:off x="421221" y="948425"/>
            <a:ext cx="5230899" cy="1232383"/>
          </a:xfrm>
          <a:prstGeom prst="rect">
            <a:avLst/>
          </a:prstGeom>
        </p:spPr>
      </p:pic>
      <p:pic>
        <p:nvPicPr>
          <p:cNvPr id="4" name="Imagen 3"/>
          <p:cNvPicPr>
            <a:picLocks noChangeAspect="1"/>
          </p:cNvPicPr>
          <p:nvPr/>
        </p:nvPicPr>
        <p:blipFill>
          <a:blip r:embed="rId4"/>
          <a:stretch>
            <a:fillRect/>
          </a:stretch>
        </p:blipFill>
        <p:spPr>
          <a:xfrm>
            <a:off x="611560" y="2304323"/>
            <a:ext cx="5171678" cy="2886090"/>
          </a:xfrm>
          <a:prstGeom prst="rect">
            <a:avLst/>
          </a:prstGeom>
        </p:spPr>
      </p:pic>
      <p:pic>
        <p:nvPicPr>
          <p:cNvPr id="2" name="Imagen 1"/>
          <p:cNvPicPr>
            <a:picLocks noChangeAspect="1"/>
          </p:cNvPicPr>
          <p:nvPr/>
        </p:nvPicPr>
        <p:blipFill>
          <a:blip r:embed="rId5"/>
          <a:stretch>
            <a:fillRect/>
          </a:stretch>
        </p:blipFill>
        <p:spPr>
          <a:xfrm>
            <a:off x="3610029" y="2780928"/>
            <a:ext cx="5180415" cy="3516300"/>
          </a:xfrm>
          <a:prstGeom prst="rect">
            <a:avLst/>
          </a:prstGeom>
        </p:spPr>
      </p:pic>
    </p:spTree>
    <p:extLst>
      <p:ext uri="{BB962C8B-B14F-4D97-AF65-F5344CB8AC3E}">
        <p14:creationId xmlns:p14="http://schemas.microsoft.com/office/powerpoint/2010/main" val="111041695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212976"/>
            <a:ext cx="7173084" cy="1368000"/>
          </a:xfrm>
        </p:spPr>
        <p:txBody>
          <a:bodyPr/>
          <a:lstStyle/>
          <a:p>
            <a:r>
              <a:rPr lang="es-AR" sz="3600" dirty="0"/>
              <a:t>Calificaciones Crediticias</a:t>
            </a:r>
          </a:p>
        </p:txBody>
      </p:sp>
      <p:sp>
        <p:nvSpPr>
          <p:cNvPr id="5"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84022138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323528" y="1196752"/>
            <a:ext cx="8496622" cy="2160240"/>
          </a:xfrm>
        </p:spPr>
        <p:txBody>
          <a:bodyPr/>
          <a:lstStyle/>
          <a:p>
            <a:pPr algn="just"/>
            <a:r>
              <a:rPr lang="es-AR" altLang="en-US" sz="1600" dirty="0">
                <a:latin typeface="+mj-lt"/>
              </a:rPr>
              <a:t>Una calificación es una opinión </a:t>
            </a:r>
            <a:r>
              <a:rPr lang="es-AR" altLang="en-US" sz="1600" b="1" i="1" dirty="0">
                <a:solidFill>
                  <a:srgbClr val="0BB29B"/>
                </a:solidFill>
                <a:latin typeface="+mj-lt"/>
              </a:rPr>
              <a:t>prospectiva</a:t>
            </a:r>
            <a:r>
              <a:rPr lang="es-AR" altLang="en-US" sz="1600" dirty="0">
                <a:solidFill>
                  <a:srgbClr val="0BB29B"/>
                </a:solidFill>
                <a:latin typeface="+mj-lt"/>
              </a:rPr>
              <a:t> </a:t>
            </a:r>
            <a:r>
              <a:rPr lang="es-AR" altLang="en-US" sz="1600" dirty="0">
                <a:latin typeface="+mj-lt"/>
              </a:rPr>
              <a:t>sobre la habilidad de una entidad o un determinado instrumento de cumplir las obligaciones financieras en tiempo y forma asignadas a distintas entidades, corporaciones, entidades financieras, provincias, etc.</a:t>
            </a:r>
          </a:p>
          <a:p>
            <a:pPr marL="363538" indent="-363538">
              <a:buFont typeface="Arial" panose="020B0604020202020204" pitchFamily="34" charset="0"/>
              <a:buChar char="•"/>
            </a:pPr>
            <a:r>
              <a:rPr lang="es-AR" altLang="en-US" sz="1600" dirty="0">
                <a:latin typeface="+mj-lt"/>
              </a:rPr>
              <a:t>Relativa versus absoluta</a:t>
            </a:r>
          </a:p>
          <a:p>
            <a:pPr marL="363538" indent="-363538">
              <a:buFont typeface="Arial" panose="020B0604020202020204" pitchFamily="34" charset="0"/>
              <a:buChar char="•"/>
            </a:pPr>
            <a:r>
              <a:rPr lang="es-AR" altLang="en-US" sz="1600" dirty="0">
                <a:latin typeface="+mj-lt"/>
              </a:rPr>
              <a:t>Habilidad                    Capacidad + Voluntad</a:t>
            </a:r>
          </a:p>
        </p:txBody>
      </p:sp>
      <p:sp>
        <p:nvSpPr>
          <p:cNvPr id="3" name="Título 2"/>
          <p:cNvSpPr>
            <a:spLocks noGrp="1"/>
          </p:cNvSpPr>
          <p:nvPr>
            <p:ph type="title"/>
          </p:nvPr>
        </p:nvSpPr>
        <p:spPr/>
        <p:txBody>
          <a:bodyPr/>
          <a:lstStyle/>
          <a:p>
            <a:r>
              <a:rPr lang="es-AR" dirty="0"/>
              <a:t>¿Qué es una Calificación Crediticia?</a:t>
            </a:r>
          </a:p>
        </p:txBody>
      </p:sp>
      <p:sp>
        <p:nvSpPr>
          <p:cNvPr id="5" name="Flecha derecha 4"/>
          <p:cNvSpPr/>
          <p:nvPr/>
        </p:nvSpPr>
        <p:spPr>
          <a:xfrm>
            <a:off x="1835696" y="2564904"/>
            <a:ext cx="648072" cy="7200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s-AR" sz="1600" dirty="0">
              <a:solidFill>
                <a:srgbClr val="C00000"/>
              </a:solidFill>
              <a:latin typeface="+mj-lt"/>
            </a:endParaRPr>
          </a:p>
        </p:txBody>
      </p:sp>
      <p:graphicFrame>
        <p:nvGraphicFramePr>
          <p:cNvPr id="6" name="2 Tabla"/>
          <p:cNvGraphicFramePr>
            <a:graphicFrameLocks noGrp="1"/>
          </p:cNvGraphicFramePr>
          <p:nvPr>
            <p:extLst>
              <p:ext uri="{D42A27DB-BD31-4B8C-83A1-F6EECF244321}">
                <p14:modId xmlns:p14="http://schemas.microsoft.com/office/powerpoint/2010/main" val="3582093659"/>
              </p:ext>
            </p:extLst>
          </p:nvPr>
        </p:nvGraphicFramePr>
        <p:xfrm>
          <a:off x="355510" y="3212976"/>
          <a:ext cx="8464640" cy="2588895"/>
        </p:xfrm>
        <a:graphic>
          <a:graphicData uri="http://schemas.openxmlformats.org/drawingml/2006/table">
            <a:tbl>
              <a:tblPr>
                <a:tableStyleId>{6E25E649-3F16-4E02-A733-19D2CDBF48F0}</a:tableStyleId>
              </a:tblPr>
              <a:tblGrid>
                <a:gridCol w="2432653">
                  <a:extLst>
                    <a:ext uri="{9D8B030D-6E8A-4147-A177-3AD203B41FA5}">
                      <a16:colId xmlns:a16="http://schemas.microsoft.com/office/drawing/2014/main" val="20000"/>
                    </a:ext>
                  </a:extLst>
                </a:gridCol>
                <a:gridCol w="2908389">
                  <a:extLst>
                    <a:ext uri="{9D8B030D-6E8A-4147-A177-3AD203B41FA5}">
                      <a16:colId xmlns:a16="http://schemas.microsoft.com/office/drawing/2014/main" val="20001"/>
                    </a:ext>
                  </a:extLst>
                </a:gridCol>
                <a:gridCol w="3123598">
                  <a:extLst>
                    <a:ext uri="{9D8B030D-6E8A-4147-A177-3AD203B41FA5}">
                      <a16:colId xmlns:a16="http://schemas.microsoft.com/office/drawing/2014/main" val="20002"/>
                    </a:ext>
                  </a:extLst>
                </a:gridCol>
              </a:tblGrid>
              <a:tr h="196707">
                <a:tc>
                  <a:txBody>
                    <a:bodyPr/>
                    <a:lstStyle/>
                    <a:p>
                      <a:pPr algn="l" fontAlgn="ctr"/>
                      <a:endParaRPr lang="es-AR" sz="1400" b="0" i="0" u="none" strike="noStrike" dirty="0">
                        <a:solidFill>
                          <a:srgbClr val="5E6A7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ctr"/>
                      <a:r>
                        <a:rPr lang="es-AR" sz="1400" b="1" u="none" strike="noStrike" kern="1200" baseline="0" dirty="0">
                          <a:solidFill>
                            <a:srgbClr val="0BB29B"/>
                          </a:solidFill>
                          <a:effectLst/>
                          <a:latin typeface="+mj-lt"/>
                          <a:ea typeface="+mn-ea"/>
                          <a:cs typeface="+mn-cs"/>
                        </a:rPr>
                        <a:t>Calificación del Emisor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ctr"/>
                      <a:r>
                        <a:rPr lang="es-AR" sz="1400" b="1" u="none" strike="noStrike" kern="1200" baseline="0" dirty="0">
                          <a:solidFill>
                            <a:srgbClr val="0BB29B"/>
                          </a:solidFill>
                          <a:effectLst/>
                          <a:latin typeface="+mj-lt"/>
                          <a:ea typeface="+mn-ea"/>
                          <a:cs typeface="+mn-cs"/>
                        </a:rPr>
                        <a:t>Calificación del Instrumento</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8212">
                <a:tc>
                  <a:txBody>
                    <a:bodyPr/>
                    <a:lstStyle/>
                    <a:p>
                      <a:pPr algn="l" fontAlgn="ctr"/>
                      <a:r>
                        <a:rPr lang="es-AR" sz="1400" u="none" strike="noStrike" dirty="0">
                          <a:solidFill>
                            <a:srgbClr val="0563B8"/>
                          </a:solidFill>
                          <a:effectLst/>
                          <a:latin typeface="+mj-lt"/>
                        </a:rPr>
                        <a:t>Calificación de Largo Plazo</a:t>
                      </a:r>
                      <a:endParaRPr lang="es-AR" sz="1400" b="0" i="0" u="none" strike="noStrike" dirty="0">
                        <a:solidFill>
                          <a:srgbClr val="0563B8"/>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es-AR" sz="1400" b="0" u="none" strike="noStrike" dirty="0">
                          <a:effectLst/>
                          <a:latin typeface="+mj-lt"/>
                        </a:rPr>
                        <a:t>Corresponde a la calificación de pago de los compromisos asumidos por el emisor a más de un año de plazo. </a:t>
                      </a:r>
                      <a:endParaRPr lang="es-AR" sz="1400" b="0" i="0" u="none" strike="noStrike" dirty="0">
                        <a:solidFill>
                          <a:srgbClr val="5E6A7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171450" indent="-171450" algn="l" fontAlgn="ctr">
                        <a:buFont typeface="Arial" panose="020B0604020202020204" pitchFamily="34" charset="0"/>
                        <a:buChar char="•"/>
                      </a:pPr>
                      <a:r>
                        <a:rPr lang="es-AR" sz="1400" b="0" u="none" strike="noStrike" kern="1200" baseline="0" dirty="0">
                          <a:solidFill>
                            <a:schemeClr val="dk1"/>
                          </a:solidFill>
                          <a:effectLst/>
                          <a:latin typeface="+mj-lt"/>
                          <a:ea typeface="+mn-ea"/>
                          <a:cs typeface="+mn-cs"/>
                        </a:rPr>
                        <a:t>Depósitos </a:t>
                      </a:r>
                    </a:p>
                    <a:p>
                      <a:pPr marL="171450" indent="-171450" algn="l" fontAlgn="ctr">
                        <a:buFont typeface="Arial" panose="020B0604020202020204" pitchFamily="34" charset="0"/>
                        <a:buChar char="•"/>
                      </a:pPr>
                      <a:r>
                        <a:rPr lang="es-AR" sz="1400" b="0" u="none" strike="noStrike" kern="1200" baseline="0" dirty="0">
                          <a:solidFill>
                            <a:schemeClr val="dk1"/>
                          </a:solidFill>
                          <a:effectLst/>
                          <a:latin typeface="+mj-lt"/>
                          <a:ea typeface="+mn-ea"/>
                          <a:cs typeface="+mn-cs"/>
                        </a:rPr>
                        <a:t>Títulos de deuda públicos o privados, con o sin oferta pública, con garantía común (no garantizados)</a:t>
                      </a:r>
                    </a:p>
                    <a:p>
                      <a:pPr marL="171450" indent="-171450" algn="l" fontAlgn="ctr">
                        <a:buFont typeface="Arial" panose="020B0604020202020204" pitchFamily="34" charset="0"/>
                        <a:buChar char="•"/>
                      </a:pPr>
                      <a:r>
                        <a:rPr lang="es-AR" sz="1400" b="0" u="none" strike="noStrike" kern="1200" baseline="0" dirty="0">
                          <a:solidFill>
                            <a:schemeClr val="dk1"/>
                          </a:solidFill>
                          <a:effectLst/>
                          <a:latin typeface="+mj-lt"/>
                          <a:ea typeface="+mn-ea"/>
                          <a:cs typeface="+mn-cs"/>
                        </a:rPr>
                        <a:t>Deuda Preferida </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949911">
                <a:tc>
                  <a:txBody>
                    <a:bodyPr/>
                    <a:lstStyle/>
                    <a:p>
                      <a:pPr algn="l" fontAlgn="ctr"/>
                      <a:r>
                        <a:rPr lang="es-AR" sz="1400" u="none" strike="noStrike" dirty="0">
                          <a:solidFill>
                            <a:srgbClr val="0563B8"/>
                          </a:solidFill>
                          <a:effectLst/>
                          <a:latin typeface="+mj-lt"/>
                        </a:rPr>
                        <a:t>Calificación de Corto Plazo</a:t>
                      </a:r>
                      <a:endParaRPr lang="es-AR" sz="1400" b="0" i="0" u="none" strike="noStrike" dirty="0">
                        <a:solidFill>
                          <a:srgbClr val="0563B8"/>
                        </a:solidFill>
                        <a:effectLst/>
                        <a:latin typeface="+mj-lt"/>
                      </a:endParaRPr>
                    </a:p>
                  </a:txBody>
                  <a:tcPr marL="9525" marR="9525" marT="9525" marB="0" anchor="ctr"/>
                </a:tc>
                <a:tc>
                  <a:txBody>
                    <a:bodyPr/>
                    <a:lstStyle/>
                    <a:p>
                      <a:pPr algn="l" fontAlgn="ctr"/>
                      <a:r>
                        <a:rPr lang="es-AR" sz="1400" b="0" u="none" strike="noStrike" dirty="0">
                          <a:effectLst/>
                          <a:latin typeface="+mj-lt"/>
                        </a:rPr>
                        <a:t>Corresponde a la calificación de pago de los compromisos asumidos por el emisor de plazo inferior al año.</a:t>
                      </a:r>
                      <a:endParaRPr lang="es-AR" sz="1400" b="0" i="0" u="none" strike="noStrike" dirty="0">
                        <a:solidFill>
                          <a:srgbClr val="5E6A71"/>
                        </a:solidFill>
                        <a:effectLst/>
                        <a:latin typeface="+mj-lt"/>
                      </a:endParaRPr>
                    </a:p>
                  </a:txBody>
                  <a:tcPr marL="9525" marR="9525" marT="9525" marB="0" anchor="ctr"/>
                </a:tc>
                <a:tc>
                  <a:txBody>
                    <a:bodyPr/>
                    <a:lstStyle/>
                    <a:p>
                      <a:pPr marL="171450" indent="-171450" algn="l" defTabSz="914342" rtl="0" eaLnBrk="1" fontAlgn="ctr" latinLnBrk="0" hangingPunct="1">
                        <a:spcBef>
                          <a:spcPts val="0"/>
                        </a:spcBef>
                        <a:buFont typeface="Arial" pitchFamily="34" charset="0"/>
                        <a:buChar char="•"/>
                      </a:pPr>
                      <a:r>
                        <a:rPr lang="es-AR" sz="1400" b="0" u="none" strike="noStrike" kern="1200" baseline="0" dirty="0">
                          <a:solidFill>
                            <a:schemeClr val="dk1"/>
                          </a:solidFill>
                          <a:effectLst/>
                          <a:latin typeface="+mj-lt"/>
                          <a:ea typeface="+mn-ea"/>
                          <a:cs typeface="+mn-cs"/>
                        </a:rPr>
                        <a:t>Deuda Subordinada/Convertible </a:t>
                      </a:r>
                    </a:p>
                    <a:p>
                      <a:pPr marL="171450" indent="-171450" algn="l" defTabSz="914342" rtl="0" eaLnBrk="1" fontAlgn="ctr" latinLnBrk="0" hangingPunct="1">
                        <a:spcBef>
                          <a:spcPts val="0"/>
                        </a:spcBef>
                        <a:buFont typeface="Arial" pitchFamily="34" charset="0"/>
                        <a:buChar char="•"/>
                      </a:pPr>
                      <a:r>
                        <a:rPr lang="es-AR" sz="1400" b="0" u="none" strike="noStrike" kern="1200" baseline="0" dirty="0">
                          <a:solidFill>
                            <a:schemeClr val="dk1"/>
                          </a:solidFill>
                          <a:effectLst/>
                          <a:latin typeface="+mj-lt"/>
                          <a:ea typeface="+mn-ea"/>
                          <a:cs typeface="+mn-cs"/>
                        </a:rPr>
                        <a:t>Deuda Garantizada</a:t>
                      </a:r>
                    </a:p>
                    <a:p>
                      <a:pPr marL="171450" indent="-171450" algn="l" defTabSz="914342" rtl="0" eaLnBrk="1" fontAlgn="ctr" latinLnBrk="0" hangingPunct="1">
                        <a:spcBef>
                          <a:spcPts val="0"/>
                        </a:spcBef>
                        <a:buFont typeface="Arial" pitchFamily="34" charset="0"/>
                        <a:buChar char="•"/>
                      </a:pPr>
                      <a:r>
                        <a:rPr lang="es-AR" sz="1400" b="0" u="none" strike="noStrike" kern="1200" baseline="0" dirty="0">
                          <a:solidFill>
                            <a:schemeClr val="dk1"/>
                          </a:solidFill>
                          <a:effectLst/>
                          <a:latin typeface="+mj-lt"/>
                          <a:ea typeface="+mn-ea"/>
                          <a:cs typeface="+mn-cs"/>
                        </a:rPr>
                        <a:t>Deuda con Condiciones Especiales de Emisión</a:t>
                      </a:r>
                    </a:p>
                    <a:p>
                      <a:pPr algn="l" fontAlgn="ctr"/>
                      <a:endParaRPr lang="es-AR" sz="1400" b="0" i="0" u="none" strike="noStrike" dirty="0">
                        <a:ln>
                          <a:solidFill>
                            <a:schemeClr val="tx1"/>
                          </a:solidFill>
                        </a:ln>
                        <a:solidFill>
                          <a:srgbClr val="5E6A71"/>
                        </a:solidFill>
                        <a:effectLst/>
                        <a:latin typeface="+mj-lt"/>
                      </a:endParaRPr>
                    </a:p>
                  </a:txBody>
                  <a:tcPr marL="9525" marR="9525" marT="9525" marB="0" anchor="ctr"/>
                </a:tc>
                <a:extLst>
                  <a:ext uri="{0D108BD9-81ED-4DB2-BD59-A6C34878D82A}">
                    <a16:rowId xmlns:a16="http://schemas.microsoft.com/office/drawing/2014/main" val="10002"/>
                  </a:ext>
                </a:extLst>
              </a:tr>
            </a:tbl>
          </a:graphicData>
        </a:graphic>
      </p:graphicFrame>
      <p:sp>
        <p:nvSpPr>
          <p:cNvPr id="7"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37714940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179512" y="1124744"/>
            <a:ext cx="8640960" cy="5112568"/>
          </a:xfrm>
        </p:spPr>
        <p:txBody>
          <a:bodyPr/>
          <a:lstStyle/>
          <a:p>
            <a:pPr marL="285750" indent="-285750" algn="just">
              <a:buFont typeface="Arial" panose="020B0604020202020204" pitchFamily="34" charset="0"/>
              <a:buChar char="•"/>
            </a:pPr>
            <a:r>
              <a:rPr lang="es-ES" b="1" dirty="0">
                <a:solidFill>
                  <a:srgbClr val="CE2424"/>
                </a:solidFill>
                <a:latin typeface="Arial" panose="020B0604020202020204" pitchFamily="34" charset="0"/>
              </a:rPr>
              <a:t>Periodicidad de la calificación</a:t>
            </a:r>
            <a:r>
              <a:rPr lang="es-ES" b="1" dirty="0">
                <a:latin typeface="Arial" panose="020B0604020202020204" pitchFamily="34" charset="0"/>
              </a:rPr>
              <a:t> </a:t>
            </a:r>
            <a:r>
              <a:rPr lang="es-ES" dirty="0">
                <a:latin typeface="Arial" panose="020B0604020202020204" pitchFamily="34" charset="0"/>
              </a:rPr>
              <a:t>Las sociedades calificadoras deberán revisar las calificaciones otorgadas, que en ningún caso podrá superar un (1) año. Por lo tanto, es obligatoria la publicación del informe integral al menos </a:t>
            </a:r>
            <a:r>
              <a:rPr lang="es-ES" b="1" dirty="0">
                <a:latin typeface="Arial" panose="020B0604020202020204" pitchFamily="34" charset="0"/>
              </a:rPr>
              <a:t>364 días </a:t>
            </a:r>
            <a:r>
              <a:rPr lang="es-ES" dirty="0">
                <a:latin typeface="Arial" panose="020B0604020202020204" pitchFamily="34" charset="0"/>
              </a:rPr>
              <a:t>contado desde el día de publicación del ultimo informe integral publicado.</a:t>
            </a:r>
            <a:endParaRPr lang="es-ES" sz="300" dirty="0">
              <a:latin typeface="Arial" panose="020B0604020202020204" pitchFamily="34" charset="0"/>
            </a:endParaRPr>
          </a:p>
          <a:p>
            <a:pPr marL="285750" indent="-285750" algn="just">
              <a:buFont typeface="Arial" panose="020B0604020202020204" pitchFamily="34" charset="0"/>
              <a:buChar char="•"/>
            </a:pPr>
            <a:r>
              <a:rPr lang="es-ES" b="1" dirty="0">
                <a:solidFill>
                  <a:srgbClr val="CE2424"/>
                </a:solidFill>
                <a:latin typeface="Arial" panose="020B0604020202020204" pitchFamily="34" charset="0"/>
              </a:rPr>
              <a:t>El Identificador</a:t>
            </a:r>
            <a:r>
              <a:rPr lang="es-ES" b="1" dirty="0">
                <a:latin typeface="Arial" panose="020B0604020202020204" pitchFamily="34" charset="0"/>
              </a:rPr>
              <a:t>: </a:t>
            </a:r>
            <a:r>
              <a:rPr lang="es-ES" dirty="0">
                <a:latin typeface="Arial" panose="020B0604020202020204" pitchFamily="34" charset="0"/>
              </a:rPr>
              <a:t>Las calificaciones locales dentro de Paraguay se identifican con una: “</a:t>
            </a:r>
            <a:r>
              <a:rPr lang="es-ES" dirty="0" err="1">
                <a:latin typeface="Arial" panose="020B0604020202020204" pitchFamily="34" charset="0"/>
              </a:rPr>
              <a:t>py</a:t>
            </a:r>
            <a:r>
              <a:rPr lang="es-ES" dirty="0">
                <a:latin typeface="Arial" panose="020B0604020202020204" pitchFamily="34" charset="0"/>
              </a:rPr>
              <a:t>”. En el caso de tratarse de la </a:t>
            </a:r>
            <a:r>
              <a:rPr lang="es-ES" b="1" dirty="0">
                <a:latin typeface="Arial" panose="020B0604020202020204" pitchFamily="34" charset="0"/>
              </a:rPr>
              <a:t>calificación de un emisor </a:t>
            </a:r>
            <a:r>
              <a:rPr lang="es-ES" dirty="0">
                <a:latin typeface="Arial" panose="020B0604020202020204" pitchFamily="34" charset="0"/>
              </a:rPr>
              <a:t>con el </a:t>
            </a:r>
            <a:r>
              <a:rPr lang="es-ES" b="1" dirty="0">
                <a:latin typeface="Arial" panose="020B0604020202020204" pitchFamily="34" charset="0"/>
              </a:rPr>
              <a:t>sufijo</a:t>
            </a:r>
            <a:r>
              <a:rPr lang="es-ES" dirty="0">
                <a:latin typeface="Arial" panose="020B0604020202020204" pitchFamily="34" charset="0"/>
              </a:rPr>
              <a:t> </a:t>
            </a:r>
            <a:r>
              <a:rPr lang="es-ES" dirty="0" err="1">
                <a:latin typeface="Arial" panose="020B0604020202020204" pitchFamily="34" charset="0"/>
              </a:rPr>
              <a:t>py</a:t>
            </a:r>
            <a:r>
              <a:rPr lang="es-ES" dirty="0">
                <a:latin typeface="Arial" panose="020B0604020202020204" pitchFamily="34" charset="0"/>
              </a:rPr>
              <a:t> (como ser </a:t>
            </a:r>
            <a:r>
              <a:rPr lang="es-ES" dirty="0" err="1">
                <a:latin typeface="Arial" panose="020B0604020202020204" pitchFamily="34" charset="0"/>
              </a:rPr>
              <a:t>AAApy</a:t>
            </a:r>
            <a:r>
              <a:rPr lang="es-ES" dirty="0">
                <a:latin typeface="Arial" panose="020B0604020202020204" pitchFamily="34" charset="0"/>
              </a:rPr>
              <a:t>), y en el caso de tratarse de la </a:t>
            </a:r>
            <a:r>
              <a:rPr lang="es-ES" b="1" dirty="0">
                <a:latin typeface="Arial" panose="020B0604020202020204" pitchFamily="34" charset="0"/>
              </a:rPr>
              <a:t>calificación de un instrumento </a:t>
            </a:r>
            <a:r>
              <a:rPr lang="es-ES" dirty="0">
                <a:latin typeface="Arial" panose="020B0604020202020204" pitchFamily="34" charset="0"/>
              </a:rPr>
              <a:t>con el </a:t>
            </a:r>
            <a:r>
              <a:rPr lang="es-ES" b="1" dirty="0">
                <a:latin typeface="Arial" panose="020B0604020202020204" pitchFamily="34" charset="0"/>
              </a:rPr>
              <a:t>prefijo</a:t>
            </a:r>
            <a:r>
              <a:rPr lang="es-ES" dirty="0">
                <a:latin typeface="Arial" panose="020B0604020202020204" pitchFamily="34" charset="0"/>
              </a:rPr>
              <a:t> </a:t>
            </a:r>
            <a:r>
              <a:rPr lang="es-ES" dirty="0" err="1">
                <a:latin typeface="Arial" panose="020B0604020202020204" pitchFamily="34" charset="0"/>
              </a:rPr>
              <a:t>py</a:t>
            </a:r>
            <a:r>
              <a:rPr lang="es-ES" dirty="0">
                <a:latin typeface="Arial" panose="020B0604020202020204" pitchFamily="34" charset="0"/>
              </a:rPr>
              <a:t> (como ser </a:t>
            </a:r>
            <a:r>
              <a:rPr lang="es-ES" dirty="0" err="1">
                <a:latin typeface="Arial" panose="020B0604020202020204" pitchFamily="34" charset="0"/>
              </a:rPr>
              <a:t>pyAAA</a:t>
            </a:r>
            <a:r>
              <a:rPr lang="es-ES" dirty="0">
                <a:latin typeface="Arial" panose="020B0604020202020204" pitchFamily="34" charset="0"/>
              </a:rPr>
              <a:t>). Por otra parte se diferencia los instrumentos de corto plazo agregándole el sufijo </a:t>
            </a:r>
            <a:r>
              <a:rPr lang="es-ES" dirty="0" err="1">
                <a:latin typeface="Arial" panose="020B0604020202020204" pitchFamily="34" charset="0"/>
              </a:rPr>
              <a:t>cp</a:t>
            </a:r>
            <a:r>
              <a:rPr lang="es-ES" dirty="0">
                <a:latin typeface="Arial" panose="020B0604020202020204" pitchFamily="34" charset="0"/>
              </a:rPr>
              <a:t> (como ser </a:t>
            </a:r>
            <a:r>
              <a:rPr lang="es-ES" dirty="0" err="1">
                <a:latin typeface="Arial" panose="020B0604020202020204" pitchFamily="34" charset="0"/>
              </a:rPr>
              <a:t>pyAAAcp</a:t>
            </a:r>
            <a:r>
              <a:rPr lang="es-ES" dirty="0">
                <a:latin typeface="Arial" panose="020B0604020202020204" pitchFamily="34" charset="0"/>
              </a:rPr>
              <a:t>). </a:t>
            </a:r>
          </a:p>
          <a:p>
            <a:pPr marL="285750" indent="-285750" algn="just">
              <a:buFont typeface="Arial" panose="020B0604020202020204" pitchFamily="34" charset="0"/>
              <a:buChar char="•"/>
            </a:pPr>
            <a:endParaRPr lang="es-ES" sz="700" dirty="0">
              <a:latin typeface="Arial" panose="020B0604020202020204" pitchFamily="34" charset="0"/>
            </a:endParaRPr>
          </a:p>
          <a:p>
            <a:pPr marL="285750" indent="-285750" algn="just">
              <a:buFont typeface="Arial" panose="020B0604020202020204" pitchFamily="34" charset="0"/>
              <a:buChar char="•"/>
            </a:pPr>
            <a:r>
              <a:rPr lang="es-ES" b="1" dirty="0">
                <a:solidFill>
                  <a:srgbClr val="CE2424"/>
                </a:solidFill>
                <a:latin typeface="Arial" panose="020B0604020202020204" pitchFamily="34" charset="0"/>
              </a:rPr>
              <a:t>Los signos "+" o "-" </a:t>
            </a:r>
            <a:r>
              <a:rPr lang="es-ES" dirty="0">
                <a:latin typeface="Arial" panose="020B0604020202020204" pitchFamily="34" charset="0"/>
              </a:rPr>
              <a:t>podrán ser añadidos a una calificación nacional para las categorías de riesgo entre ‘AA’ y ‘B’ con el fin de mostrar una mayor o menor importancia relativa dentro de la correspondiente categoría, sin alterar la definición de la categoría a la cual se los añade. </a:t>
            </a:r>
            <a:endParaRPr lang="es-AR" sz="700" dirty="0">
              <a:latin typeface="Arial" panose="020B0604020202020204" pitchFamily="34" charset="0"/>
            </a:endParaRPr>
          </a:p>
          <a:p>
            <a:pPr marL="285750" indent="-285750" algn="just">
              <a:buFont typeface="Arial" panose="020B0604020202020204" pitchFamily="34" charset="0"/>
              <a:buChar char="•"/>
            </a:pPr>
            <a:r>
              <a:rPr lang="es-AR" b="1" dirty="0">
                <a:solidFill>
                  <a:srgbClr val="CE2424"/>
                </a:solidFill>
                <a:latin typeface="Arial" panose="020B0604020202020204" pitchFamily="34" charset="0"/>
              </a:rPr>
              <a:t>La Tendencia </a:t>
            </a:r>
            <a:r>
              <a:rPr lang="es-AR" dirty="0">
                <a:latin typeface="Arial" panose="020B0604020202020204" pitchFamily="34" charset="0"/>
              </a:rPr>
              <a:t>puede ser: </a:t>
            </a:r>
          </a:p>
          <a:p>
            <a:pPr algn="just"/>
            <a:r>
              <a:rPr lang="es-ES" dirty="0">
                <a:latin typeface="Arial" panose="020B0604020202020204" pitchFamily="34" charset="0"/>
              </a:rPr>
              <a:t>- Fuerte (+): Indica que la calificación podría subir. </a:t>
            </a:r>
          </a:p>
          <a:p>
            <a:pPr algn="just"/>
            <a:r>
              <a:rPr lang="es-ES" dirty="0">
                <a:latin typeface="Arial" panose="020B0604020202020204" pitchFamily="34" charset="0"/>
              </a:rPr>
              <a:t>- Estable: Indica que la calificación no se modificaría. </a:t>
            </a:r>
          </a:p>
          <a:p>
            <a:pPr algn="just"/>
            <a:r>
              <a:rPr lang="es-ES" dirty="0">
                <a:latin typeface="Arial" panose="020B0604020202020204" pitchFamily="34" charset="0"/>
              </a:rPr>
              <a:t>- Sensible (-): Indica que la calificación podría bajar. </a:t>
            </a:r>
            <a:endParaRPr lang="es-ES" sz="700" dirty="0">
              <a:latin typeface="Arial" panose="020B0604020202020204" pitchFamily="34" charset="0"/>
            </a:endParaRPr>
          </a:p>
          <a:p>
            <a:pPr marL="285750" indent="-285750" algn="just">
              <a:buFont typeface="Arial" panose="020B0604020202020204" pitchFamily="34" charset="0"/>
              <a:buChar char="•"/>
            </a:pPr>
            <a:r>
              <a:rPr lang="es-AR" b="1" dirty="0">
                <a:solidFill>
                  <a:srgbClr val="CE2424"/>
                </a:solidFill>
                <a:latin typeface="Arial" panose="020B0604020202020204" pitchFamily="34" charset="0"/>
              </a:rPr>
              <a:t>Rating </a:t>
            </a:r>
            <a:r>
              <a:rPr lang="es-AR" b="1" dirty="0" err="1">
                <a:solidFill>
                  <a:srgbClr val="CE2424"/>
                </a:solidFill>
                <a:latin typeface="Arial" panose="020B0604020202020204" pitchFamily="34" charset="0"/>
              </a:rPr>
              <a:t>Watch</a:t>
            </a:r>
            <a:r>
              <a:rPr lang="es-AR" b="1" dirty="0">
                <a:solidFill>
                  <a:srgbClr val="CE2424"/>
                </a:solidFill>
                <a:latin typeface="Arial" panose="020B0604020202020204" pitchFamily="34" charset="0"/>
              </a:rPr>
              <a:t> (Alerta): </a:t>
            </a:r>
            <a:endParaRPr lang="es-AR" dirty="0">
              <a:latin typeface="Arial" panose="020B0604020202020204" pitchFamily="34" charset="0"/>
            </a:endParaRPr>
          </a:p>
          <a:p>
            <a:pPr algn="just"/>
            <a:endParaRPr lang="es-AR" dirty="0"/>
          </a:p>
        </p:txBody>
      </p:sp>
      <p:sp>
        <p:nvSpPr>
          <p:cNvPr id="3" name="Título 2"/>
          <p:cNvSpPr>
            <a:spLocks noGrp="1"/>
          </p:cNvSpPr>
          <p:nvPr>
            <p:ph type="title"/>
          </p:nvPr>
        </p:nvSpPr>
        <p:spPr/>
        <p:txBody>
          <a:bodyPr/>
          <a:lstStyle/>
          <a:p>
            <a:r>
              <a:rPr lang="es-AR" dirty="0"/>
              <a:t>¿Qué es una Calificación Crediticia?</a:t>
            </a:r>
          </a:p>
        </p:txBody>
      </p:sp>
      <p:sp>
        <p:nvSpPr>
          <p:cNvPr id="5" name="Rectángulo 4"/>
          <p:cNvSpPr/>
          <p:nvPr/>
        </p:nvSpPr>
        <p:spPr>
          <a:xfrm>
            <a:off x="2339752" y="5641503"/>
            <a:ext cx="6120680" cy="307777"/>
          </a:xfrm>
          <a:prstGeom prst="rect">
            <a:avLst/>
          </a:prstGeom>
        </p:spPr>
        <p:txBody>
          <a:bodyPr wrap="square">
            <a:spAutoFit/>
          </a:bodyPr>
          <a:lstStyle/>
          <a:p>
            <a:r>
              <a:rPr lang="es-ES" dirty="0">
                <a:latin typeface="Arial" panose="020B0604020202020204" pitchFamily="34" charset="0"/>
              </a:rPr>
              <a:t>“▲”, “▼” </a:t>
            </a:r>
            <a:r>
              <a:rPr lang="es-ES" dirty="0" err="1">
                <a:latin typeface="Arial" panose="020B0604020202020204" pitchFamily="34" charset="0"/>
              </a:rPr>
              <a:t>ó</a:t>
            </a:r>
            <a:r>
              <a:rPr lang="es-ES" dirty="0">
                <a:latin typeface="Arial" panose="020B0604020202020204" pitchFamily="34" charset="0"/>
              </a:rPr>
              <a:t> “</a:t>
            </a:r>
            <a:r>
              <a:rPr lang="es-ES" dirty="0">
                <a:latin typeface="Marlett" pitchFamily="2" charset="2"/>
              </a:rPr>
              <a:t></a:t>
            </a:r>
            <a:r>
              <a:rPr lang="es-ES" dirty="0">
                <a:latin typeface="Arial" panose="020B0604020202020204" pitchFamily="34" charset="0"/>
              </a:rPr>
              <a:t>” respectivamente a la categoría previamente asignada. </a:t>
            </a:r>
            <a:endParaRPr lang="es-AR" dirty="0"/>
          </a:p>
        </p:txBody>
      </p:sp>
      <p:sp>
        <p:nvSpPr>
          <p:cNvPr id="6"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365841908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a:t>¿Qué es una Calificación Crediticia?</a:t>
            </a:r>
          </a:p>
        </p:txBody>
      </p:sp>
      <p:sp>
        <p:nvSpPr>
          <p:cNvPr id="7" name="Text Box 3"/>
          <p:cNvSpPr txBox="1">
            <a:spLocks noChangeArrowheads="1"/>
          </p:cNvSpPr>
          <p:nvPr/>
        </p:nvSpPr>
        <p:spPr bwMode="gray">
          <a:xfrm>
            <a:off x="5918389" y="2921918"/>
            <a:ext cx="31098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l" eaLnBrk="1" hangingPunct="1">
              <a:lnSpc>
                <a:spcPct val="90000"/>
              </a:lnSpc>
              <a:spcBef>
                <a:spcPct val="50000"/>
              </a:spcBef>
              <a:buClr>
                <a:srgbClr val="CB465E"/>
              </a:buClr>
              <a:buFont typeface="Arial" panose="020B0604020202020204" pitchFamily="34" charset="0"/>
              <a:buNone/>
            </a:pPr>
            <a:r>
              <a:rPr lang="en-GB" altLang="en-US" sz="2200" dirty="0"/>
              <a:t>Issuer Default Rating</a:t>
            </a:r>
            <a:endParaRPr lang="en-US" altLang="en-US" sz="2200" dirty="0"/>
          </a:p>
        </p:txBody>
      </p:sp>
      <p:sp>
        <p:nvSpPr>
          <p:cNvPr id="8" name="Text Box 4"/>
          <p:cNvSpPr txBox="1">
            <a:spLocks noChangeArrowheads="1"/>
          </p:cNvSpPr>
          <p:nvPr/>
        </p:nvSpPr>
        <p:spPr bwMode="gray">
          <a:xfrm>
            <a:off x="5926633" y="1340768"/>
            <a:ext cx="31098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l" eaLnBrk="1" hangingPunct="1">
              <a:lnSpc>
                <a:spcPct val="90000"/>
              </a:lnSpc>
              <a:spcBef>
                <a:spcPct val="50000"/>
              </a:spcBef>
              <a:buClr>
                <a:srgbClr val="CB465E"/>
              </a:buClr>
              <a:buFont typeface="Arial" panose="020B0604020202020204" pitchFamily="34" charset="0"/>
              <a:buNone/>
            </a:pPr>
            <a:r>
              <a:rPr lang="en-GB" altLang="en-US" sz="2200" dirty="0">
                <a:solidFill>
                  <a:schemeClr val="accent1"/>
                </a:solidFill>
              </a:rPr>
              <a:t>Senior Secured Debt</a:t>
            </a:r>
            <a:endParaRPr lang="en-US" altLang="en-US" sz="2200" dirty="0">
              <a:solidFill>
                <a:schemeClr val="accent1"/>
              </a:solidFill>
            </a:endParaRPr>
          </a:p>
        </p:txBody>
      </p:sp>
      <p:sp>
        <p:nvSpPr>
          <p:cNvPr id="9" name="Text Box 5"/>
          <p:cNvSpPr txBox="1">
            <a:spLocks noChangeArrowheads="1"/>
          </p:cNvSpPr>
          <p:nvPr/>
        </p:nvSpPr>
        <p:spPr bwMode="gray">
          <a:xfrm>
            <a:off x="5993308" y="5014790"/>
            <a:ext cx="31098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l" eaLnBrk="1" hangingPunct="1">
              <a:lnSpc>
                <a:spcPct val="90000"/>
              </a:lnSpc>
              <a:spcBef>
                <a:spcPct val="50000"/>
              </a:spcBef>
              <a:buClr>
                <a:srgbClr val="CB465E"/>
              </a:buClr>
              <a:buFont typeface="Arial" panose="020B0604020202020204" pitchFamily="34" charset="0"/>
              <a:buNone/>
            </a:pPr>
            <a:r>
              <a:rPr lang="en-GB" altLang="en-US" sz="2200" dirty="0">
                <a:solidFill>
                  <a:schemeClr val="accent1"/>
                </a:solidFill>
              </a:rPr>
              <a:t>Subordinated Debt</a:t>
            </a:r>
            <a:endParaRPr lang="en-US" altLang="en-US" sz="2200" dirty="0">
              <a:solidFill>
                <a:schemeClr val="accent1"/>
              </a:solidFill>
            </a:endParaRPr>
          </a:p>
        </p:txBody>
      </p:sp>
      <p:sp>
        <p:nvSpPr>
          <p:cNvPr id="10" name="Rectangle 6"/>
          <p:cNvSpPr>
            <a:spLocks noChangeArrowheads="1"/>
          </p:cNvSpPr>
          <p:nvPr/>
        </p:nvSpPr>
        <p:spPr bwMode="gray">
          <a:xfrm>
            <a:off x="4816719" y="2249823"/>
            <a:ext cx="949324" cy="844129"/>
          </a:xfrm>
          <a:prstGeom prst="rect">
            <a:avLst/>
          </a:prstGeom>
          <a:solidFill>
            <a:srgbClr val="6C707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eaLnBrk="1" hangingPunct="1">
              <a:lnSpc>
                <a:spcPct val="90000"/>
              </a:lnSpc>
              <a:spcBef>
                <a:spcPct val="20000"/>
              </a:spcBef>
              <a:buClr>
                <a:srgbClr val="CB465E"/>
              </a:buClr>
              <a:buFont typeface="Arial" panose="020B0604020202020204" pitchFamily="34" charset="0"/>
              <a:buNone/>
            </a:pPr>
            <a:r>
              <a:rPr lang="en-GB" altLang="en-US">
                <a:solidFill>
                  <a:schemeClr val="bg1"/>
                </a:solidFill>
              </a:rPr>
              <a:t>BB</a:t>
            </a:r>
            <a:endParaRPr lang="en-US" altLang="en-US" dirty="0">
              <a:solidFill>
                <a:schemeClr val="bg1"/>
              </a:solidFill>
            </a:endParaRPr>
          </a:p>
        </p:txBody>
      </p:sp>
      <p:grpSp>
        <p:nvGrpSpPr>
          <p:cNvPr id="11" name="Group 7"/>
          <p:cNvGrpSpPr>
            <a:grpSpLocks/>
          </p:cNvGrpSpPr>
          <p:nvPr/>
        </p:nvGrpSpPr>
        <p:grpSpPr bwMode="auto">
          <a:xfrm>
            <a:off x="3635895" y="3443740"/>
            <a:ext cx="944241" cy="1065379"/>
            <a:chOff x="1875" y="2122"/>
            <a:chExt cx="711" cy="706"/>
          </a:xfrm>
          <a:solidFill>
            <a:srgbClr val="0BB29B"/>
          </a:solidFill>
        </p:grpSpPr>
        <p:sp>
          <p:nvSpPr>
            <p:cNvPr id="12" name="AutoShape 8"/>
            <p:cNvSpPr>
              <a:spLocks noChangeArrowheads="1"/>
            </p:cNvSpPr>
            <p:nvPr/>
          </p:nvSpPr>
          <p:spPr bwMode="gray">
            <a:xfrm>
              <a:off x="1875" y="2122"/>
              <a:ext cx="711" cy="706"/>
            </a:xfrm>
            <a:prstGeom prst="foldedCorner">
              <a:avLst>
                <a:gd name="adj" fmla="val 125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eaLnBrk="1" hangingPunct="1">
                <a:lnSpc>
                  <a:spcPct val="90000"/>
                </a:lnSpc>
                <a:spcBef>
                  <a:spcPct val="20000"/>
                </a:spcBef>
                <a:buClr>
                  <a:srgbClr val="CB465E"/>
                </a:buClr>
                <a:buFont typeface="Arial" panose="020B0604020202020204" pitchFamily="34" charset="0"/>
                <a:buNone/>
              </a:pPr>
              <a:r>
                <a:rPr lang="en-GB" altLang="en-US">
                  <a:solidFill>
                    <a:schemeClr val="bg1"/>
                  </a:solidFill>
                </a:rPr>
                <a:t>BB-</a:t>
              </a:r>
              <a:endParaRPr lang="en-US" altLang="en-US">
                <a:solidFill>
                  <a:schemeClr val="bg1"/>
                </a:solidFill>
              </a:endParaRPr>
            </a:p>
          </p:txBody>
        </p:sp>
        <p:sp>
          <p:nvSpPr>
            <p:cNvPr id="13" name="Text Box 9"/>
            <p:cNvSpPr txBox="1">
              <a:spLocks noChangeArrowheads="1"/>
            </p:cNvSpPr>
            <p:nvPr/>
          </p:nvSpPr>
          <p:spPr bwMode="gray">
            <a:xfrm>
              <a:off x="1893" y="2606"/>
              <a:ext cx="480" cy="184"/>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l" eaLnBrk="1" hangingPunct="1">
                <a:lnSpc>
                  <a:spcPct val="90000"/>
                </a:lnSpc>
                <a:spcBef>
                  <a:spcPct val="50000"/>
                </a:spcBef>
                <a:buClr>
                  <a:srgbClr val="CB465E"/>
                </a:buClr>
                <a:buFont typeface="Arial" panose="020B0604020202020204" pitchFamily="34" charset="0"/>
                <a:buNone/>
              </a:pPr>
              <a:r>
                <a:rPr lang="en-GB" altLang="en-US" sz="1600">
                  <a:solidFill>
                    <a:schemeClr val="bg1"/>
                  </a:solidFill>
                </a:rPr>
                <a:t>UNS</a:t>
              </a:r>
              <a:endParaRPr lang="en-US" altLang="en-US" sz="1600">
                <a:solidFill>
                  <a:schemeClr val="bg1"/>
                </a:solidFill>
              </a:endParaRPr>
            </a:p>
          </p:txBody>
        </p:sp>
      </p:grpSp>
      <p:sp>
        <p:nvSpPr>
          <p:cNvPr id="14" name="Text Box 13"/>
          <p:cNvSpPr txBox="1">
            <a:spLocks noChangeArrowheads="1"/>
          </p:cNvSpPr>
          <p:nvPr/>
        </p:nvSpPr>
        <p:spPr bwMode="gray">
          <a:xfrm>
            <a:off x="4978748" y="2972718"/>
            <a:ext cx="957262"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l" eaLnBrk="1" hangingPunct="1">
              <a:lnSpc>
                <a:spcPct val="90000"/>
              </a:lnSpc>
              <a:spcBef>
                <a:spcPct val="50000"/>
              </a:spcBef>
              <a:buClr>
                <a:srgbClr val="CB465E"/>
              </a:buClr>
              <a:buFont typeface="Arial" panose="020B0604020202020204" pitchFamily="34" charset="0"/>
              <a:buNone/>
            </a:pPr>
            <a:r>
              <a:rPr lang="en-GB" altLang="en-US" sz="1600">
                <a:solidFill>
                  <a:schemeClr val="bg1"/>
                </a:solidFill>
                <a:sym typeface="Wingdings" panose="05000000000000000000" pitchFamily="2" charset="2"/>
              </a:rPr>
              <a:t></a:t>
            </a:r>
          </a:p>
        </p:txBody>
      </p:sp>
      <p:sp>
        <p:nvSpPr>
          <p:cNvPr id="15" name="Freeform 14"/>
          <p:cNvSpPr>
            <a:spLocks/>
          </p:cNvSpPr>
          <p:nvPr/>
        </p:nvSpPr>
        <p:spPr bwMode="gray">
          <a:xfrm>
            <a:off x="4735859" y="3140968"/>
            <a:ext cx="372733" cy="227231"/>
          </a:xfrm>
          <a:custGeom>
            <a:avLst/>
            <a:gdLst>
              <a:gd name="T0" fmla="*/ 288505 w 2092"/>
              <a:gd name="T1" fmla="*/ 419107 h 2149"/>
              <a:gd name="T2" fmla="*/ 253947 w 2092"/>
              <a:gd name="T3" fmla="*/ 456307 h 2149"/>
              <a:gd name="T4" fmla="*/ 194256 w 2092"/>
              <a:gd name="T5" fmla="*/ 479256 h 2149"/>
              <a:gd name="T6" fmla="*/ 261103 w 2092"/>
              <a:gd name="T7" fmla="*/ 223443 h 2149"/>
              <a:gd name="T8" fmla="*/ 279603 w 2092"/>
              <a:gd name="T9" fmla="*/ 224893 h 2149"/>
              <a:gd name="T10" fmla="*/ 292868 w 2092"/>
              <a:gd name="T11" fmla="*/ 198321 h 2149"/>
              <a:gd name="T12" fmla="*/ 279603 w 2092"/>
              <a:gd name="T13" fmla="*/ 172232 h 2149"/>
              <a:gd name="T14" fmla="*/ 257438 w 2092"/>
              <a:gd name="T15" fmla="*/ 176581 h 2149"/>
              <a:gd name="T16" fmla="*/ 194256 w 2092"/>
              <a:gd name="T17" fmla="*/ 160154 h 2149"/>
              <a:gd name="T18" fmla="*/ 209964 w 2092"/>
              <a:gd name="T19" fmla="*/ 151700 h 2149"/>
              <a:gd name="T20" fmla="*/ 223229 w 2092"/>
              <a:gd name="T21" fmla="*/ 139863 h 2149"/>
              <a:gd name="T22" fmla="*/ 233352 w 2092"/>
              <a:gd name="T23" fmla="*/ 124645 h 2149"/>
              <a:gd name="T24" fmla="*/ 242951 w 2092"/>
              <a:gd name="T25" fmla="*/ 80440 h 2149"/>
              <a:gd name="T26" fmla="*/ 214677 w 2092"/>
              <a:gd name="T27" fmla="*/ 67878 h 2149"/>
              <a:gd name="T28" fmla="*/ 214851 w 2092"/>
              <a:gd name="T29" fmla="*/ 94692 h 2149"/>
              <a:gd name="T30" fmla="*/ 204728 w 2092"/>
              <a:gd name="T31" fmla="*/ 115224 h 2149"/>
              <a:gd name="T32" fmla="*/ 187799 w 2092"/>
              <a:gd name="T33" fmla="*/ 125128 h 2149"/>
              <a:gd name="T34" fmla="*/ 169472 w 2092"/>
              <a:gd name="T35" fmla="*/ 120055 h 2149"/>
              <a:gd name="T36" fmla="*/ 156906 w 2092"/>
              <a:gd name="T37" fmla="*/ 102663 h 2149"/>
              <a:gd name="T38" fmla="*/ 153241 w 2092"/>
              <a:gd name="T39" fmla="*/ 77058 h 2149"/>
              <a:gd name="T40" fmla="*/ 160222 w 2092"/>
              <a:gd name="T41" fmla="*/ 53868 h 2149"/>
              <a:gd name="T42" fmla="*/ 175232 w 2092"/>
              <a:gd name="T43" fmla="*/ 39857 h 2149"/>
              <a:gd name="T44" fmla="*/ 197049 w 2092"/>
              <a:gd name="T45" fmla="*/ 41548 h 2149"/>
              <a:gd name="T46" fmla="*/ 238588 w 2092"/>
              <a:gd name="T47" fmla="*/ 50245 h 2149"/>
              <a:gd name="T48" fmla="*/ 228116 w 2092"/>
              <a:gd name="T49" fmla="*/ 28021 h 2149"/>
              <a:gd name="T50" fmla="*/ 211884 w 2092"/>
              <a:gd name="T51" fmla="*/ 9662 h 2149"/>
              <a:gd name="T52" fmla="*/ 196351 w 2092"/>
              <a:gd name="T53" fmla="*/ 1449 h 2149"/>
              <a:gd name="T54" fmla="*/ 176977 w 2092"/>
              <a:gd name="T55" fmla="*/ 725 h 2149"/>
              <a:gd name="T56" fmla="*/ 165633 w 2092"/>
              <a:gd name="T57" fmla="*/ 5073 h 2149"/>
              <a:gd name="T58" fmla="*/ 152019 w 2092"/>
              <a:gd name="T59" fmla="*/ 14494 h 2149"/>
              <a:gd name="T60" fmla="*/ 129504 w 2092"/>
              <a:gd name="T61" fmla="*/ 55559 h 2149"/>
              <a:gd name="T62" fmla="*/ 127584 w 2092"/>
              <a:gd name="T63" fmla="*/ 67154 h 2149"/>
              <a:gd name="T64" fmla="*/ 127584 w 2092"/>
              <a:gd name="T65" fmla="*/ 97590 h 2149"/>
              <a:gd name="T66" fmla="*/ 143990 w 2092"/>
              <a:gd name="T67" fmla="*/ 137689 h 2149"/>
              <a:gd name="T68" fmla="*/ 161444 w 2092"/>
              <a:gd name="T69" fmla="*/ 153632 h 2149"/>
              <a:gd name="T70" fmla="*/ 111702 w 2092"/>
              <a:gd name="T71" fmla="*/ 184069 h 2149"/>
              <a:gd name="T72" fmla="*/ 93027 w 2092"/>
              <a:gd name="T73" fmla="*/ 170058 h 2149"/>
              <a:gd name="T74" fmla="*/ 73304 w 2092"/>
              <a:gd name="T75" fmla="*/ 187209 h 2149"/>
              <a:gd name="T76" fmla="*/ 77842 w 2092"/>
              <a:gd name="T77" fmla="*/ 218370 h 2149"/>
              <a:gd name="T78" fmla="*/ 98263 w 2092"/>
              <a:gd name="T79" fmla="*/ 226100 h 2149"/>
              <a:gd name="T80" fmla="*/ 110829 w 2092"/>
              <a:gd name="T81" fmla="*/ 214506 h 2149"/>
              <a:gd name="T82" fmla="*/ 126188 w 2092"/>
              <a:gd name="T83" fmla="*/ 467178 h 2149"/>
              <a:gd name="T84" fmla="*/ 83776 w 2092"/>
              <a:gd name="T85" fmla="*/ 430219 h 2149"/>
              <a:gd name="T86" fmla="*/ 68592 w 2092"/>
              <a:gd name="T87" fmla="*/ 407995 h 2149"/>
              <a:gd name="T88" fmla="*/ 19199 w 2092"/>
              <a:gd name="T89" fmla="*/ 389395 h 2149"/>
              <a:gd name="T90" fmla="*/ 25482 w 2092"/>
              <a:gd name="T91" fmla="*/ 401232 h 2149"/>
              <a:gd name="T92" fmla="*/ 43633 w 2092"/>
              <a:gd name="T93" fmla="*/ 430219 h 2149"/>
              <a:gd name="T94" fmla="*/ 72606 w 2092"/>
              <a:gd name="T95" fmla="*/ 465970 h 2149"/>
              <a:gd name="T96" fmla="*/ 111527 w 2092"/>
              <a:gd name="T97" fmla="*/ 498097 h 2149"/>
              <a:gd name="T98" fmla="*/ 158826 w 2092"/>
              <a:gd name="T99" fmla="*/ 517422 h 2149"/>
              <a:gd name="T100" fmla="*/ 213630 w 2092"/>
              <a:gd name="T101" fmla="*/ 515731 h 2149"/>
              <a:gd name="T102" fmla="*/ 259532 w 2092"/>
              <a:gd name="T103" fmla="*/ 493508 h 2149"/>
              <a:gd name="T104" fmla="*/ 296708 w 2092"/>
              <a:gd name="T105" fmla="*/ 459931 h 2149"/>
              <a:gd name="T106" fmla="*/ 323935 w 2092"/>
              <a:gd name="T107" fmla="*/ 424663 h 2149"/>
              <a:gd name="T108" fmla="*/ 340516 w 2092"/>
              <a:gd name="T109" fmla="*/ 397850 h 2149"/>
              <a:gd name="T110" fmla="*/ 334058 w 2092"/>
              <a:gd name="T111" fmla="*/ 451718 h 2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92" h="2149">
                <a:moveTo>
                  <a:pt x="1546" y="1601"/>
                </a:moveTo>
                <a:lnTo>
                  <a:pt x="1692" y="1689"/>
                </a:lnTo>
                <a:lnTo>
                  <a:pt x="1690" y="1692"/>
                </a:lnTo>
                <a:lnTo>
                  <a:pt x="1682" y="1702"/>
                </a:lnTo>
                <a:lnTo>
                  <a:pt x="1669" y="1716"/>
                </a:lnTo>
                <a:lnTo>
                  <a:pt x="1653" y="1735"/>
                </a:lnTo>
                <a:lnTo>
                  <a:pt x="1631" y="1757"/>
                </a:lnTo>
                <a:lnTo>
                  <a:pt x="1604" y="1782"/>
                </a:lnTo>
                <a:lnTo>
                  <a:pt x="1574" y="1808"/>
                </a:lnTo>
                <a:lnTo>
                  <a:pt x="1537" y="1836"/>
                </a:lnTo>
                <a:lnTo>
                  <a:pt x="1498" y="1863"/>
                </a:lnTo>
                <a:lnTo>
                  <a:pt x="1455" y="1889"/>
                </a:lnTo>
                <a:lnTo>
                  <a:pt x="1407" y="1915"/>
                </a:lnTo>
                <a:lnTo>
                  <a:pt x="1356" y="1938"/>
                </a:lnTo>
                <a:lnTo>
                  <a:pt x="1301" y="1956"/>
                </a:lnTo>
                <a:lnTo>
                  <a:pt x="1242" y="1970"/>
                </a:lnTo>
                <a:lnTo>
                  <a:pt x="1179" y="1980"/>
                </a:lnTo>
                <a:lnTo>
                  <a:pt x="1113" y="1984"/>
                </a:lnTo>
                <a:lnTo>
                  <a:pt x="1113" y="888"/>
                </a:lnTo>
                <a:lnTo>
                  <a:pt x="1452" y="888"/>
                </a:lnTo>
                <a:lnTo>
                  <a:pt x="1461" y="899"/>
                </a:lnTo>
                <a:lnTo>
                  <a:pt x="1472" y="909"/>
                </a:lnTo>
                <a:lnTo>
                  <a:pt x="1484" y="918"/>
                </a:lnTo>
                <a:lnTo>
                  <a:pt x="1496" y="925"/>
                </a:lnTo>
                <a:lnTo>
                  <a:pt x="1509" y="932"/>
                </a:lnTo>
                <a:lnTo>
                  <a:pt x="1523" y="936"/>
                </a:lnTo>
                <a:lnTo>
                  <a:pt x="1539" y="938"/>
                </a:lnTo>
                <a:lnTo>
                  <a:pt x="1554" y="940"/>
                </a:lnTo>
                <a:lnTo>
                  <a:pt x="1579" y="937"/>
                </a:lnTo>
                <a:lnTo>
                  <a:pt x="1602" y="931"/>
                </a:lnTo>
                <a:lnTo>
                  <a:pt x="1623" y="920"/>
                </a:lnTo>
                <a:lnTo>
                  <a:pt x="1642" y="904"/>
                </a:lnTo>
                <a:lnTo>
                  <a:pt x="1657" y="888"/>
                </a:lnTo>
                <a:lnTo>
                  <a:pt x="1668" y="867"/>
                </a:lnTo>
                <a:lnTo>
                  <a:pt x="1676" y="845"/>
                </a:lnTo>
                <a:lnTo>
                  <a:pt x="1678" y="821"/>
                </a:lnTo>
                <a:lnTo>
                  <a:pt x="1676" y="797"/>
                </a:lnTo>
                <a:lnTo>
                  <a:pt x="1668" y="775"/>
                </a:lnTo>
                <a:lnTo>
                  <a:pt x="1657" y="755"/>
                </a:lnTo>
                <a:lnTo>
                  <a:pt x="1642" y="738"/>
                </a:lnTo>
                <a:lnTo>
                  <a:pt x="1623" y="724"/>
                </a:lnTo>
                <a:lnTo>
                  <a:pt x="1602" y="713"/>
                </a:lnTo>
                <a:lnTo>
                  <a:pt x="1579" y="706"/>
                </a:lnTo>
                <a:lnTo>
                  <a:pt x="1554" y="704"/>
                </a:lnTo>
                <a:lnTo>
                  <a:pt x="1532" y="706"/>
                </a:lnTo>
                <a:lnTo>
                  <a:pt x="1511" y="712"/>
                </a:lnTo>
                <a:lnTo>
                  <a:pt x="1491" y="720"/>
                </a:lnTo>
                <a:lnTo>
                  <a:pt x="1475" y="731"/>
                </a:lnTo>
                <a:lnTo>
                  <a:pt x="1460" y="746"/>
                </a:lnTo>
                <a:lnTo>
                  <a:pt x="1448" y="762"/>
                </a:lnTo>
                <a:lnTo>
                  <a:pt x="1438" y="781"/>
                </a:lnTo>
                <a:lnTo>
                  <a:pt x="1432" y="800"/>
                </a:lnTo>
                <a:lnTo>
                  <a:pt x="1113" y="800"/>
                </a:lnTo>
                <a:lnTo>
                  <a:pt x="1113" y="663"/>
                </a:lnTo>
                <a:lnTo>
                  <a:pt x="1128" y="661"/>
                </a:lnTo>
                <a:lnTo>
                  <a:pt x="1142" y="657"/>
                </a:lnTo>
                <a:lnTo>
                  <a:pt x="1157" y="651"/>
                </a:lnTo>
                <a:lnTo>
                  <a:pt x="1173" y="645"/>
                </a:lnTo>
                <a:lnTo>
                  <a:pt x="1188" y="637"/>
                </a:lnTo>
                <a:lnTo>
                  <a:pt x="1203" y="628"/>
                </a:lnTo>
                <a:lnTo>
                  <a:pt x="1219" y="620"/>
                </a:lnTo>
                <a:lnTo>
                  <a:pt x="1233" y="611"/>
                </a:lnTo>
                <a:lnTo>
                  <a:pt x="1246" y="602"/>
                </a:lnTo>
                <a:lnTo>
                  <a:pt x="1258" y="593"/>
                </a:lnTo>
                <a:lnTo>
                  <a:pt x="1269" y="586"/>
                </a:lnTo>
                <a:lnTo>
                  <a:pt x="1279" y="579"/>
                </a:lnTo>
                <a:lnTo>
                  <a:pt x="1287" y="574"/>
                </a:lnTo>
                <a:lnTo>
                  <a:pt x="1292" y="569"/>
                </a:lnTo>
                <a:lnTo>
                  <a:pt x="1296" y="566"/>
                </a:lnTo>
                <a:lnTo>
                  <a:pt x="1298" y="565"/>
                </a:lnTo>
                <a:lnTo>
                  <a:pt x="1318" y="541"/>
                </a:lnTo>
                <a:lnTo>
                  <a:pt x="1337" y="516"/>
                </a:lnTo>
                <a:lnTo>
                  <a:pt x="1353" y="488"/>
                </a:lnTo>
                <a:lnTo>
                  <a:pt x="1367" y="460"/>
                </a:lnTo>
                <a:lnTo>
                  <a:pt x="1377" y="430"/>
                </a:lnTo>
                <a:lnTo>
                  <a:pt x="1385" y="398"/>
                </a:lnTo>
                <a:lnTo>
                  <a:pt x="1390" y="365"/>
                </a:lnTo>
                <a:lnTo>
                  <a:pt x="1392" y="333"/>
                </a:lnTo>
                <a:lnTo>
                  <a:pt x="1391" y="306"/>
                </a:lnTo>
                <a:lnTo>
                  <a:pt x="1387" y="281"/>
                </a:lnTo>
                <a:lnTo>
                  <a:pt x="1383" y="257"/>
                </a:lnTo>
                <a:lnTo>
                  <a:pt x="1376" y="233"/>
                </a:lnTo>
                <a:lnTo>
                  <a:pt x="1223" y="264"/>
                </a:lnTo>
                <a:lnTo>
                  <a:pt x="1230" y="281"/>
                </a:lnTo>
                <a:lnTo>
                  <a:pt x="1234" y="300"/>
                </a:lnTo>
                <a:lnTo>
                  <a:pt x="1237" y="318"/>
                </a:lnTo>
                <a:lnTo>
                  <a:pt x="1238" y="338"/>
                </a:lnTo>
                <a:lnTo>
                  <a:pt x="1237" y="357"/>
                </a:lnTo>
                <a:lnTo>
                  <a:pt x="1235" y="374"/>
                </a:lnTo>
                <a:lnTo>
                  <a:pt x="1231" y="392"/>
                </a:lnTo>
                <a:lnTo>
                  <a:pt x="1224" y="408"/>
                </a:lnTo>
                <a:lnTo>
                  <a:pt x="1216" y="425"/>
                </a:lnTo>
                <a:lnTo>
                  <a:pt x="1208" y="439"/>
                </a:lnTo>
                <a:lnTo>
                  <a:pt x="1197" y="453"/>
                </a:lnTo>
                <a:lnTo>
                  <a:pt x="1186" y="466"/>
                </a:lnTo>
                <a:lnTo>
                  <a:pt x="1173" y="477"/>
                </a:lnTo>
                <a:lnTo>
                  <a:pt x="1158" y="488"/>
                </a:lnTo>
                <a:lnTo>
                  <a:pt x="1144" y="497"/>
                </a:lnTo>
                <a:lnTo>
                  <a:pt x="1128" y="505"/>
                </a:lnTo>
                <a:lnTo>
                  <a:pt x="1111" y="511"/>
                </a:lnTo>
                <a:lnTo>
                  <a:pt x="1094" y="516"/>
                </a:lnTo>
                <a:lnTo>
                  <a:pt x="1076" y="518"/>
                </a:lnTo>
                <a:lnTo>
                  <a:pt x="1058" y="519"/>
                </a:lnTo>
                <a:lnTo>
                  <a:pt x="1039" y="518"/>
                </a:lnTo>
                <a:lnTo>
                  <a:pt x="1021" y="516"/>
                </a:lnTo>
                <a:lnTo>
                  <a:pt x="1004" y="511"/>
                </a:lnTo>
                <a:lnTo>
                  <a:pt x="987" y="505"/>
                </a:lnTo>
                <a:lnTo>
                  <a:pt x="971" y="497"/>
                </a:lnTo>
                <a:lnTo>
                  <a:pt x="957" y="488"/>
                </a:lnTo>
                <a:lnTo>
                  <a:pt x="942" y="477"/>
                </a:lnTo>
                <a:lnTo>
                  <a:pt x="929" y="466"/>
                </a:lnTo>
                <a:lnTo>
                  <a:pt x="918" y="453"/>
                </a:lnTo>
                <a:lnTo>
                  <a:pt x="907" y="439"/>
                </a:lnTo>
                <a:lnTo>
                  <a:pt x="899" y="425"/>
                </a:lnTo>
                <a:lnTo>
                  <a:pt x="891" y="408"/>
                </a:lnTo>
                <a:lnTo>
                  <a:pt x="884" y="392"/>
                </a:lnTo>
                <a:lnTo>
                  <a:pt x="880" y="374"/>
                </a:lnTo>
                <a:lnTo>
                  <a:pt x="878" y="357"/>
                </a:lnTo>
                <a:lnTo>
                  <a:pt x="877" y="338"/>
                </a:lnTo>
                <a:lnTo>
                  <a:pt x="878" y="319"/>
                </a:lnTo>
                <a:lnTo>
                  <a:pt x="880" y="302"/>
                </a:lnTo>
                <a:lnTo>
                  <a:pt x="884" y="284"/>
                </a:lnTo>
                <a:lnTo>
                  <a:pt x="891" y="268"/>
                </a:lnTo>
                <a:lnTo>
                  <a:pt x="899" y="252"/>
                </a:lnTo>
                <a:lnTo>
                  <a:pt x="907" y="237"/>
                </a:lnTo>
                <a:lnTo>
                  <a:pt x="918" y="223"/>
                </a:lnTo>
                <a:lnTo>
                  <a:pt x="929" y="210"/>
                </a:lnTo>
                <a:lnTo>
                  <a:pt x="942" y="199"/>
                </a:lnTo>
                <a:lnTo>
                  <a:pt x="957" y="188"/>
                </a:lnTo>
                <a:lnTo>
                  <a:pt x="971" y="179"/>
                </a:lnTo>
                <a:lnTo>
                  <a:pt x="987" y="172"/>
                </a:lnTo>
                <a:lnTo>
                  <a:pt x="1004" y="165"/>
                </a:lnTo>
                <a:lnTo>
                  <a:pt x="1021" y="161"/>
                </a:lnTo>
                <a:lnTo>
                  <a:pt x="1039" y="158"/>
                </a:lnTo>
                <a:lnTo>
                  <a:pt x="1058" y="157"/>
                </a:lnTo>
                <a:lnTo>
                  <a:pt x="1083" y="160"/>
                </a:lnTo>
                <a:lnTo>
                  <a:pt x="1107" y="164"/>
                </a:lnTo>
                <a:lnTo>
                  <a:pt x="1129" y="172"/>
                </a:lnTo>
                <a:lnTo>
                  <a:pt x="1151" y="183"/>
                </a:lnTo>
                <a:lnTo>
                  <a:pt x="1169" y="196"/>
                </a:lnTo>
                <a:lnTo>
                  <a:pt x="1187" y="212"/>
                </a:lnTo>
                <a:lnTo>
                  <a:pt x="1202" y="230"/>
                </a:lnTo>
                <a:lnTo>
                  <a:pt x="1215" y="249"/>
                </a:lnTo>
                <a:lnTo>
                  <a:pt x="1367" y="208"/>
                </a:lnTo>
                <a:lnTo>
                  <a:pt x="1360" y="193"/>
                </a:lnTo>
                <a:lnTo>
                  <a:pt x="1353" y="179"/>
                </a:lnTo>
                <a:lnTo>
                  <a:pt x="1346" y="165"/>
                </a:lnTo>
                <a:lnTo>
                  <a:pt x="1338" y="152"/>
                </a:lnTo>
                <a:lnTo>
                  <a:pt x="1323" y="133"/>
                </a:lnTo>
                <a:lnTo>
                  <a:pt x="1307" y="116"/>
                </a:lnTo>
                <a:lnTo>
                  <a:pt x="1292" y="99"/>
                </a:lnTo>
                <a:lnTo>
                  <a:pt x="1277" y="85"/>
                </a:lnTo>
                <a:lnTo>
                  <a:pt x="1261" y="72"/>
                </a:lnTo>
                <a:lnTo>
                  <a:pt x="1246" y="60"/>
                </a:lnTo>
                <a:lnTo>
                  <a:pt x="1230" y="49"/>
                </a:lnTo>
                <a:lnTo>
                  <a:pt x="1214" y="40"/>
                </a:lnTo>
                <a:lnTo>
                  <a:pt x="1199" y="31"/>
                </a:lnTo>
                <a:lnTo>
                  <a:pt x="1184" y="25"/>
                </a:lnTo>
                <a:lnTo>
                  <a:pt x="1169" y="18"/>
                </a:lnTo>
                <a:lnTo>
                  <a:pt x="1154" y="14"/>
                </a:lnTo>
                <a:lnTo>
                  <a:pt x="1140" y="9"/>
                </a:lnTo>
                <a:lnTo>
                  <a:pt x="1125" y="6"/>
                </a:lnTo>
                <a:lnTo>
                  <a:pt x="1112" y="4"/>
                </a:lnTo>
                <a:lnTo>
                  <a:pt x="1099" y="2"/>
                </a:lnTo>
                <a:lnTo>
                  <a:pt x="1074" y="0"/>
                </a:lnTo>
                <a:lnTo>
                  <a:pt x="1051" y="0"/>
                </a:lnTo>
                <a:lnTo>
                  <a:pt x="1030" y="1"/>
                </a:lnTo>
                <a:lnTo>
                  <a:pt x="1014" y="3"/>
                </a:lnTo>
                <a:lnTo>
                  <a:pt x="999" y="6"/>
                </a:lnTo>
                <a:lnTo>
                  <a:pt x="988" y="8"/>
                </a:lnTo>
                <a:lnTo>
                  <a:pt x="982" y="11"/>
                </a:lnTo>
                <a:lnTo>
                  <a:pt x="980" y="12"/>
                </a:lnTo>
                <a:lnTo>
                  <a:pt x="964" y="16"/>
                </a:lnTo>
                <a:lnTo>
                  <a:pt x="949" y="21"/>
                </a:lnTo>
                <a:lnTo>
                  <a:pt x="935" y="27"/>
                </a:lnTo>
                <a:lnTo>
                  <a:pt x="921" y="34"/>
                </a:lnTo>
                <a:lnTo>
                  <a:pt x="907" y="40"/>
                </a:lnTo>
                <a:lnTo>
                  <a:pt x="894" y="46"/>
                </a:lnTo>
                <a:lnTo>
                  <a:pt x="882" y="53"/>
                </a:lnTo>
                <a:lnTo>
                  <a:pt x="871" y="60"/>
                </a:lnTo>
                <a:lnTo>
                  <a:pt x="836" y="86"/>
                </a:lnTo>
                <a:lnTo>
                  <a:pt x="807" y="115"/>
                </a:lnTo>
                <a:lnTo>
                  <a:pt x="784" y="143"/>
                </a:lnTo>
                <a:lnTo>
                  <a:pt x="766" y="173"/>
                </a:lnTo>
                <a:lnTo>
                  <a:pt x="752" y="202"/>
                </a:lnTo>
                <a:lnTo>
                  <a:pt x="742" y="230"/>
                </a:lnTo>
                <a:lnTo>
                  <a:pt x="735" y="256"/>
                </a:lnTo>
                <a:lnTo>
                  <a:pt x="730" y="279"/>
                </a:lnTo>
                <a:lnTo>
                  <a:pt x="730" y="278"/>
                </a:lnTo>
                <a:lnTo>
                  <a:pt x="731" y="278"/>
                </a:lnTo>
                <a:lnTo>
                  <a:pt x="728" y="293"/>
                </a:lnTo>
                <a:lnTo>
                  <a:pt x="727" y="309"/>
                </a:lnTo>
                <a:lnTo>
                  <a:pt x="724" y="324"/>
                </a:lnTo>
                <a:lnTo>
                  <a:pt x="724" y="339"/>
                </a:lnTo>
                <a:lnTo>
                  <a:pt x="727" y="372"/>
                </a:lnTo>
                <a:lnTo>
                  <a:pt x="731" y="404"/>
                </a:lnTo>
                <a:lnTo>
                  <a:pt x="740" y="434"/>
                </a:lnTo>
                <a:lnTo>
                  <a:pt x="751" y="464"/>
                </a:lnTo>
                <a:lnTo>
                  <a:pt x="765" y="494"/>
                </a:lnTo>
                <a:lnTo>
                  <a:pt x="782" y="521"/>
                </a:lnTo>
                <a:lnTo>
                  <a:pt x="802" y="546"/>
                </a:lnTo>
                <a:lnTo>
                  <a:pt x="825" y="570"/>
                </a:lnTo>
                <a:lnTo>
                  <a:pt x="841" y="583"/>
                </a:lnTo>
                <a:lnTo>
                  <a:pt x="856" y="597"/>
                </a:lnTo>
                <a:lnTo>
                  <a:pt x="872" y="608"/>
                </a:lnTo>
                <a:lnTo>
                  <a:pt x="890" y="619"/>
                </a:lnTo>
                <a:lnTo>
                  <a:pt x="907" y="627"/>
                </a:lnTo>
                <a:lnTo>
                  <a:pt x="925" y="636"/>
                </a:lnTo>
                <a:lnTo>
                  <a:pt x="944" y="644"/>
                </a:lnTo>
                <a:lnTo>
                  <a:pt x="962" y="650"/>
                </a:lnTo>
                <a:lnTo>
                  <a:pt x="962" y="800"/>
                </a:lnTo>
                <a:lnTo>
                  <a:pt x="654" y="800"/>
                </a:lnTo>
                <a:lnTo>
                  <a:pt x="649" y="781"/>
                </a:lnTo>
                <a:lnTo>
                  <a:pt x="640" y="762"/>
                </a:lnTo>
                <a:lnTo>
                  <a:pt x="628" y="746"/>
                </a:lnTo>
                <a:lnTo>
                  <a:pt x="613" y="731"/>
                </a:lnTo>
                <a:lnTo>
                  <a:pt x="595" y="720"/>
                </a:lnTo>
                <a:lnTo>
                  <a:pt x="576" y="712"/>
                </a:lnTo>
                <a:lnTo>
                  <a:pt x="555" y="706"/>
                </a:lnTo>
                <a:lnTo>
                  <a:pt x="533" y="704"/>
                </a:lnTo>
                <a:lnTo>
                  <a:pt x="507" y="706"/>
                </a:lnTo>
                <a:lnTo>
                  <a:pt x="484" y="713"/>
                </a:lnTo>
                <a:lnTo>
                  <a:pt x="464" y="724"/>
                </a:lnTo>
                <a:lnTo>
                  <a:pt x="446" y="738"/>
                </a:lnTo>
                <a:lnTo>
                  <a:pt x="431" y="755"/>
                </a:lnTo>
                <a:lnTo>
                  <a:pt x="420" y="775"/>
                </a:lnTo>
                <a:lnTo>
                  <a:pt x="412" y="797"/>
                </a:lnTo>
                <a:lnTo>
                  <a:pt x="410" y="821"/>
                </a:lnTo>
                <a:lnTo>
                  <a:pt x="412" y="845"/>
                </a:lnTo>
                <a:lnTo>
                  <a:pt x="420" y="867"/>
                </a:lnTo>
                <a:lnTo>
                  <a:pt x="431" y="888"/>
                </a:lnTo>
                <a:lnTo>
                  <a:pt x="446" y="904"/>
                </a:lnTo>
                <a:lnTo>
                  <a:pt x="464" y="920"/>
                </a:lnTo>
                <a:lnTo>
                  <a:pt x="484" y="931"/>
                </a:lnTo>
                <a:lnTo>
                  <a:pt x="507" y="937"/>
                </a:lnTo>
                <a:lnTo>
                  <a:pt x="533" y="940"/>
                </a:lnTo>
                <a:lnTo>
                  <a:pt x="548" y="938"/>
                </a:lnTo>
                <a:lnTo>
                  <a:pt x="563" y="936"/>
                </a:lnTo>
                <a:lnTo>
                  <a:pt x="578" y="932"/>
                </a:lnTo>
                <a:lnTo>
                  <a:pt x="592" y="925"/>
                </a:lnTo>
                <a:lnTo>
                  <a:pt x="604" y="918"/>
                </a:lnTo>
                <a:lnTo>
                  <a:pt x="616" y="909"/>
                </a:lnTo>
                <a:lnTo>
                  <a:pt x="626" y="899"/>
                </a:lnTo>
                <a:lnTo>
                  <a:pt x="635" y="888"/>
                </a:lnTo>
                <a:lnTo>
                  <a:pt x="962" y="888"/>
                </a:lnTo>
                <a:lnTo>
                  <a:pt x="962" y="1984"/>
                </a:lnTo>
                <a:lnTo>
                  <a:pt x="898" y="1979"/>
                </a:lnTo>
                <a:lnTo>
                  <a:pt x="836" y="1969"/>
                </a:lnTo>
                <a:lnTo>
                  <a:pt x="778" y="1954"/>
                </a:lnTo>
                <a:lnTo>
                  <a:pt x="723" y="1934"/>
                </a:lnTo>
                <a:lnTo>
                  <a:pt x="673" y="1912"/>
                </a:lnTo>
                <a:lnTo>
                  <a:pt x="626" y="1887"/>
                </a:lnTo>
                <a:lnTo>
                  <a:pt x="583" y="1861"/>
                </a:lnTo>
                <a:lnTo>
                  <a:pt x="545" y="1833"/>
                </a:lnTo>
                <a:lnTo>
                  <a:pt x="510" y="1806"/>
                </a:lnTo>
                <a:lnTo>
                  <a:pt x="480" y="1781"/>
                </a:lnTo>
                <a:lnTo>
                  <a:pt x="454" y="1756"/>
                </a:lnTo>
                <a:lnTo>
                  <a:pt x="433" y="1734"/>
                </a:lnTo>
                <a:lnTo>
                  <a:pt x="415" y="1715"/>
                </a:lnTo>
                <a:lnTo>
                  <a:pt x="403" y="1701"/>
                </a:lnTo>
                <a:lnTo>
                  <a:pt x="396" y="1692"/>
                </a:lnTo>
                <a:lnTo>
                  <a:pt x="393" y="1689"/>
                </a:lnTo>
                <a:lnTo>
                  <a:pt x="538" y="1601"/>
                </a:lnTo>
                <a:lnTo>
                  <a:pt x="0" y="1443"/>
                </a:lnTo>
                <a:lnTo>
                  <a:pt x="115" y="2011"/>
                </a:lnTo>
                <a:lnTo>
                  <a:pt x="241" y="1862"/>
                </a:lnTo>
                <a:lnTo>
                  <a:pt x="165" y="1875"/>
                </a:lnTo>
                <a:lnTo>
                  <a:pt x="110" y="1612"/>
                </a:lnTo>
                <a:lnTo>
                  <a:pt x="111" y="1613"/>
                </a:lnTo>
                <a:lnTo>
                  <a:pt x="114" y="1618"/>
                </a:lnTo>
                <a:lnTo>
                  <a:pt x="118" y="1625"/>
                </a:lnTo>
                <a:lnTo>
                  <a:pt x="126" y="1635"/>
                </a:lnTo>
                <a:lnTo>
                  <a:pt x="135" y="1647"/>
                </a:lnTo>
                <a:lnTo>
                  <a:pt x="146" y="1661"/>
                </a:lnTo>
                <a:lnTo>
                  <a:pt x="159" y="1678"/>
                </a:lnTo>
                <a:lnTo>
                  <a:pt x="173" y="1695"/>
                </a:lnTo>
                <a:lnTo>
                  <a:pt x="190" y="1715"/>
                </a:lnTo>
                <a:lnTo>
                  <a:pt x="208" y="1736"/>
                </a:lnTo>
                <a:lnTo>
                  <a:pt x="228" y="1758"/>
                </a:lnTo>
                <a:lnTo>
                  <a:pt x="250" y="1781"/>
                </a:lnTo>
                <a:lnTo>
                  <a:pt x="274" y="1804"/>
                </a:lnTo>
                <a:lnTo>
                  <a:pt x="299" y="1829"/>
                </a:lnTo>
                <a:lnTo>
                  <a:pt x="327" y="1853"/>
                </a:lnTo>
                <a:lnTo>
                  <a:pt x="355" y="1878"/>
                </a:lnTo>
                <a:lnTo>
                  <a:pt x="385" y="1904"/>
                </a:lnTo>
                <a:lnTo>
                  <a:pt x="416" y="1929"/>
                </a:lnTo>
                <a:lnTo>
                  <a:pt x="450" y="1953"/>
                </a:lnTo>
                <a:lnTo>
                  <a:pt x="484" y="1977"/>
                </a:lnTo>
                <a:lnTo>
                  <a:pt x="521" y="2000"/>
                </a:lnTo>
                <a:lnTo>
                  <a:pt x="559" y="2022"/>
                </a:lnTo>
                <a:lnTo>
                  <a:pt x="598" y="2043"/>
                </a:lnTo>
                <a:lnTo>
                  <a:pt x="639" y="2062"/>
                </a:lnTo>
                <a:lnTo>
                  <a:pt x="681" y="2081"/>
                </a:lnTo>
                <a:lnTo>
                  <a:pt x="723" y="2098"/>
                </a:lnTo>
                <a:lnTo>
                  <a:pt x="768" y="2112"/>
                </a:lnTo>
                <a:lnTo>
                  <a:pt x="814" y="2125"/>
                </a:lnTo>
                <a:lnTo>
                  <a:pt x="861" y="2135"/>
                </a:lnTo>
                <a:lnTo>
                  <a:pt x="910" y="2142"/>
                </a:lnTo>
                <a:lnTo>
                  <a:pt x="959" y="2147"/>
                </a:lnTo>
                <a:lnTo>
                  <a:pt x="1009" y="2149"/>
                </a:lnTo>
                <a:lnTo>
                  <a:pt x="1076" y="2149"/>
                </a:lnTo>
                <a:lnTo>
                  <a:pt x="1127" y="2147"/>
                </a:lnTo>
                <a:lnTo>
                  <a:pt x="1176" y="2142"/>
                </a:lnTo>
                <a:lnTo>
                  <a:pt x="1224" y="2135"/>
                </a:lnTo>
                <a:lnTo>
                  <a:pt x="1271" y="2125"/>
                </a:lnTo>
                <a:lnTo>
                  <a:pt x="1317" y="2112"/>
                </a:lnTo>
                <a:lnTo>
                  <a:pt x="1361" y="2098"/>
                </a:lnTo>
                <a:lnTo>
                  <a:pt x="1405" y="2081"/>
                </a:lnTo>
                <a:lnTo>
                  <a:pt x="1447" y="2062"/>
                </a:lnTo>
                <a:lnTo>
                  <a:pt x="1487" y="2043"/>
                </a:lnTo>
                <a:lnTo>
                  <a:pt x="1527" y="2022"/>
                </a:lnTo>
                <a:lnTo>
                  <a:pt x="1564" y="2000"/>
                </a:lnTo>
                <a:lnTo>
                  <a:pt x="1600" y="1977"/>
                </a:lnTo>
                <a:lnTo>
                  <a:pt x="1635" y="1953"/>
                </a:lnTo>
                <a:lnTo>
                  <a:pt x="1668" y="1929"/>
                </a:lnTo>
                <a:lnTo>
                  <a:pt x="1700" y="1904"/>
                </a:lnTo>
                <a:lnTo>
                  <a:pt x="1730" y="1878"/>
                </a:lnTo>
                <a:lnTo>
                  <a:pt x="1759" y="1853"/>
                </a:lnTo>
                <a:lnTo>
                  <a:pt x="1786" y="1829"/>
                </a:lnTo>
                <a:lnTo>
                  <a:pt x="1811" y="1804"/>
                </a:lnTo>
                <a:lnTo>
                  <a:pt x="1834" y="1781"/>
                </a:lnTo>
                <a:lnTo>
                  <a:pt x="1856" y="1758"/>
                </a:lnTo>
                <a:lnTo>
                  <a:pt x="1877" y="1736"/>
                </a:lnTo>
                <a:lnTo>
                  <a:pt x="1895" y="1715"/>
                </a:lnTo>
                <a:lnTo>
                  <a:pt x="1912" y="1695"/>
                </a:lnTo>
                <a:lnTo>
                  <a:pt x="1927" y="1678"/>
                </a:lnTo>
                <a:lnTo>
                  <a:pt x="1940" y="1661"/>
                </a:lnTo>
                <a:lnTo>
                  <a:pt x="1951" y="1647"/>
                </a:lnTo>
                <a:lnTo>
                  <a:pt x="1959" y="1635"/>
                </a:lnTo>
                <a:lnTo>
                  <a:pt x="1967" y="1625"/>
                </a:lnTo>
                <a:lnTo>
                  <a:pt x="1971" y="1618"/>
                </a:lnTo>
                <a:lnTo>
                  <a:pt x="1975" y="1613"/>
                </a:lnTo>
                <a:lnTo>
                  <a:pt x="1976" y="1612"/>
                </a:lnTo>
                <a:lnTo>
                  <a:pt x="1914" y="1870"/>
                </a:lnTo>
                <a:lnTo>
                  <a:pt x="1844" y="1862"/>
                </a:lnTo>
                <a:lnTo>
                  <a:pt x="1970" y="2011"/>
                </a:lnTo>
                <a:lnTo>
                  <a:pt x="2092" y="1445"/>
                </a:lnTo>
                <a:lnTo>
                  <a:pt x="1546" y="1601"/>
                </a:lnTo>
                <a:close/>
              </a:path>
            </a:pathLst>
          </a:custGeom>
          <a:solidFill>
            <a:schemeClr val="bg1"/>
          </a:solidFill>
          <a:ln w="9525">
            <a:solidFill>
              <a:schemeClr val="bg1"/>
            </a:solidFill>
            <a:round/>
            <a:headEnd/>
            <a:tailEnd/>
          </a:ln>
        </p:spPr>
        <p:txBody>
          <a:bodyPr/>
          <a:lstStyle/>
          <a:p>
            <a:endParaRPr lang="es-AR"/>
          </a:p>
        </p:txBody>
      </p:sp>
      <p:sp>
        <p:nvSpPr>
          <p:cNvPr id="16" name="AutoShape 15"/>
          <p:cNvSpPr>
            <a:spLocks noChangeArrowheads="1"/>
          </p:cNvSpPr>
          <p:nvPr/>
        </p:nvSpPr>
        <p:spPr bwMode="gray">
          <a:xfrm>
            <a:off x="5119137" y="1410967"/>
            <a:ext cx="344488" cy="447675"/>
          </a:xfrm>
          <a:prstGeom prst="upArrow">
            <a:avLst>
              <a:gd name="adj1" fmla="val 21185"/>
              <a:gd name="adj2" fmla="val 63136"/>
            </a:avLst>
          </a:prstGeom>
          <a:solidFill>
            <a:srgbClr val="4F68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en-US" altLang="es-AR"/>
          </a:p>
        </p:txBody>
      </p:sp>
      <p:sp>
        <p:nvSpPr>
          <p:cNvPr id="17" name="Text Box 16"/>
          <p:cNvSpPr txBox="1">
            <a:spLocks noChangeArrowheads="1"/>
          </p:cNvSpPr>
          <p:nvPr/>
        </p:nvSpPr>
        <p:spPr bwMode="gray">
          <a:xfrm>
            <a:off x="5926633" y="3705522"/>
            <a:ext cx="31098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l" eaLnBrk="1" hangingPunct="1">
              <a:lnSpc>
                <a:spcPct val="90000"/>
              </a:lnSpc>
              <a:spcBef>
                <a:spcPct val="50000"/>
              </a:spcBef>
              <a:buClr>
                <a:srgbClr val="CB465E"/>
              </a:buClr>
              <a:buFont typeface="Arial" panose="020B0604020202020204" pitchFamily="34" charset="0"/>
              <a:buNone/>
            </a:pPr>
            <a:r>
              <a:rPr lang="en-GB" altLang="en-US" sz="2200" dirty="0">
                <a:solidFill>
                  <a:schemeClr val="accent1"/>
                </a:solidFill>
              </a:rPr>
              <a:t>Senior Unsecured Debt</a:t>
            </a:r>
            <a:endParaRPr lang="en-US" altLang="en-US" sz="2200" dirty="0">
              <a:solidFill>
                <a:schemeClr val="accent1"/>
              </a:solidFill>
            </a:endParaRPr>
          </a:p>
        </p:txBody>
      </p:sp>
      <p:grpSp>
        <p:nvGrpSpPr>
          <p:cNvPr id="18" name="Group 17"/>
          <p:cNvGrpSpPr>
            <a:grpSpLocks/>
          </p:cNvGrpSpPr>
          <p:nvPr/>
        </p:nvGrpSpPr>
        <p:grpSpPr bwMode="auto">
          <a:xfrm>
            <a:off x="4199835" y="4947215"/>
            <a:ext cx="928514" cy="869802"/>
            <a:chOff x="2627" y="2973"/>
            <a:chExt cx="712" cy="706"/>
          </a:xfrm>
          <a:solidFill>
            <a:srgbClr val="0BB29B"/>
          </a:solidFill>
        </p:grpSpPr>
        <p:sp>
          <p:nvSpPr>
            <p:cNvPr id="19" name="AutoShape 18"/>
            <p:cNvSpPr>
              <a:spLocks noChangeArrowheads="1"/>
            </p:cNvSpPr>
            <p:nvPr/>
          </p:nvSpPr>
          <p:spPr bwMode="gray">
            <a:xfrm>
              <a:off x="2627" y="2973"/>
              <a:ext cx="712" cy="706"/>
            </a:xfrm>
            <a:prstGeom prst="foldedCorner">
              <a:avLst>
                <a:gd name="adj" fmla="val 125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eaLnBrk="1" hangingPunct="1">
                <a:lnSpc>
                  <a:spcPct val="90000"/>
                </a:lnSpc>
                <a:spcBef>
                  <a:spcPct val="20000"/>
                </a:spcBef>
                <a:buClr>
                  <a:srgbClr val="CB465E"/>
                </a:buClr>
                <a:buFont typeface="Arial" panose="020B0604020202020204" pitchFamily="34" charset="0"/>
                <a:buNone/>
              </a:pPr>
              <a:r>
                <a:rPr lang="en-GB" altLang="en-US" dirty="0">
                  <a:solidFill>
                    <a:schemeClr val="bg1"/>
                  </a:solidFill>
                </a:rPr>
                <a:t>B</a:t>
              </a:r>
              <a:endParaRPr lang="en-US" altLang="en-US" dirty="0">
                <a:solidFill>
                  <a:schemeClr val="bg1"/>
                </a:solidFill>
              </a:endParaRPr>
            </a:p>
          </p:txBody>
        </p:sp>
        <p:sp>
          <p:nvSpPr>
            <p:cNvPr id="20" name="Text Box 19"/>
            <p:cNvSpPr txBox="1">
              <a:spLocks noChangeArrowheads="1"/>
            </p:cNvSpPr>
            <p:nvPr/>
          </p:nvSpPr>
          <p:spPr bwMode="gray">
            <a:xfrm>
              <a:off x="2652" y="3466"/>
              <a:ext cx="480" cy="202"/>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l" eaLnBrk="1" hangingPunct="1">
                <a:lnSpc>
                  <a:spcPct val="90000"/>
                </a:lnSpc>
                <a:spcBef>
                  <a:spcPct val="50000"/>
                </a:spcBef>
                <a:buClr>
                  <a:srgbClr val="CB465E"/>
                </a:buClr>
                <a:buFont typeface="Arial" panose="020B0604020202020204" pitchFamily="34" charset="0"/>
                <a:buNone/>
              </a:pPr>
              <a:r>
                <a:rPr lang="en-GB" altLang="en-US" sz="1600">
                  <a:solidFill>
                    <a:schemeClr val="bg1"/>
                  </a:solidFill>
                </a:rPr>
                <a:t>SUB</a:t>
              </a:r>
              <a:endParaRPr lang="en-US" altLang="en-US" sz="1600">
                <a:solidFill>
                  <a:schemeClr val="bg1"/>
                </a:solidFill>
              </a:endParaRPr>
            </a:p>
          </p:txBody>
        </p:sp>
      </p:grpSp>
      <p:sp>
        <p:nvSpPr>
          <p:cNvPr id="21" name="AutoShape 20"/>
          <p:cNvSpPr>
            <a:spLocks noChangeArrowheads="1"/>
          </p:cNvSpPr>
          <p:nvPr/>
        </p:nvSpPr>
        <p:spPr bwMode="gray">
          <a:xfrm rot="10800000">
            <a:off x="5080348" y="3523909"/>
            <a:ext cx="346075" cy="447675"/>
          </a:xfrm>
          <a:prstGeom prst="upArrow">
            <a:avLst>
              <a:gd name="adj1" fmla="val 21185"/>
              <a:gd name="adj2" fmla="val 62846"/>
            </a:avLst>
          </a:prstGeom>
          <a:solidFill>
            <a:srgbClr val="4F68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en-US" altLang="es-AR"/>
          </a:p>
        </p:txBody>
      </p:sp>
      <p:pic>
        <p:nvPicPr>
          <p:cNvPr id="2" name="Imagen 1"/>
          <p:cNvPicPr>
            <a:picLocks noChangeAspect="1"/>
          </p:cNvPicPr>
          <p:nvPr/>
        </p:nvPicPr>
        <p:blipFill>
          <a:blip r:embed="rId2"/>
          <a:stretch>
            <a:fillRect/>
          </a:stretch>
        </p:blipFill>
        <p:spPr>
          <a:xfrm>
            <a:off x="420233" y="1351618"/>
            <a:ext cx="2617777" cy="4757260"/>
          </a:xfrm>
          <a:prstGeom prst="rect">
            <a:avLst/>
          </a:prstGeom>
        </p:spPr>
      </p:pic>
      <p:sp>
        <p:nvSpPr>
          <p:cNvPr id="22"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21289447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3770811" y="1700808"/>
            <a:ext cx="5069622" cy="992855"/>
          </a:xfrm>
        </p:spPr>
        <p:txBody>
          <a:bodyPr/>
          <a:lstStyle/>
          <a:p>
            <a:pPr algn="just"/>
            <a:r>
              <a:rPr lang="es-AR" sz="1600" dirty="0"/>
              <a:t>Pueden ser especificas en los </a:t>
            </a:r>
            <a:r>
              <a:rPr lang="es-AR" sz="1600" dirty="0" err="1"/>
              <a:t>notches</a:t>
            </a:r>
            <a:r>
              <a:rPr lang="es-AR" sz="1600" dirty="0"/>
              <a:t> (BBB+ o BBB-) o solo de categoría (</a:t>
            </a:r>
            <a:r>
              <a:rPr lang="es-AR" sz="1600" dirty="0" err="1"/>
              <a:t>cat</a:t>
            </a:r>
            <a:r>
              <a:rPr lang="es-AR" sz="1600" dirty="0"/>
              <a:t>). Son típicamente Point in time (PIT) pero pueden ser monitoreadas si se considera que la información suficiente va a estar disponible.</a:t>
            </a:r>
          </a:p>
        </p:txBody>
      </p:sp>
      <p:sp>
        <p:nvSpPr>
          <p:cNvPr id="3" name="Título 2"/>
          <p:cNvSpPr>
            <a:spLocks noGrp="1"/>
          </p:cNvSpPr>
          <p:nvPr>
            <p:ph type="title"/>
          </p:nvPr>
        </p:nvSpPr>
        <p:spPr/>
        <p:txBody>
          <a:bodyPr/>
          <a:lstStyle/>
          <a:p>
            <a:r>
              <a:rPr lang="es-AR" dirty="0"/>
              <a:t>¿Qué es una Calificación Crediticia?</a:t>
            </a:r>
          </a:p>
        </p:txBody>
      </p:sp>
      <p:sp>
        <p:nvSpPr>
          <p:cNvPr id="5" name="Marcador de contenido 1"/>
          <p:cNvSpPr txBox="1">
            <a:spLocks/>
          </p:cNvSpPr>
          <p:nvPr/>
        </p:nvSpPr>
        <p:spPr bwMode="gray">
          <a:xfrm>
            <a:off x="315775" y="5039714"/>
            <a:ext cx="8496622" cy="1008112"/>
          </a:xfrm>
          <a:prstGeom prst="rect">
            <a:avLst/>
          </a:prstGeom>
          <a:solidFill>
            <a:schemeClr val="accent5"/>
          </a:solidFill>
        </p:spPr>
        <p:txBody>
          <a:bodyPr vert="horz" lIns="0" tIns="0" rIns="0" bIns="0" rtlCol="0">
            <a:noAutofit/>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pPr algn="ctr">
              <a:spcBef>
                <a:spcPts val="600"/>
              </a:spcBef>
            </a:pPr>
            <a:endParaRPr lang="es-AR" sz="1600" b="1" dirty="0">
              <a:solidFill>
                <a:schemeClr val="bg1"/>
              </a:solidFill>
            </a:endParaRPr>
          </a:p>
          <a:p>
            <a:pPr algn="ctr">
              <a:spcBef>
                <a:spcPts val="0"/>
              </a:spcBef>
            </a:pPr>
            <a:r>
              <a:rPr lang="es-AR" sz="1600" b="1" dirty="0">
                <a:solidFill>
                  <a:schemeClr val="bg1"/>
                </a:solidFill>
              </a:rPr>
              <a:t>LAS CALIFICACIONES SON EL RESULTADO DE UNA OPINION COLEGIADA DE FIX Y NO UNA OPINION PERSONAL DE UN ANALISTA O GRUPO DE ANALISTAS. </a:t>
            </a:r>
          </a:p>
        </p:txBody>
      </p:sp>
      <p:sp>
        <p:nvSpPr>
          <p:cNvPr id="6" name="Marcador de contenido 1"/>
          <p:cNvSpPr txBox="1">
            <a:spLocks/>
          </p:cNvSpPr>
          <p:nvPr/>
        </p:nvSpPr>
        <p:spPr bwMode="gray">
          <a:xfrm>
            <a:off x="343811" y="3915392"/>
            <a:ext cx="8496622" cy="1025776"/>
          </a:xfrm>
          <a:prstGeom prst="rect">
            <a:avLst/>
          </a:prstGeom>
          <a:solidFill>
            <a:srgbClr val="0BB29B"/>
          </a:solidFill>
        </p:spPr>
        <p:txBody>
          <a:bodyPr vert="horz" lIns="0" tIns="0" rIns="0" bIns="0" rtlCol="0">
            <a:noAutofit/>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pPr algn="ctr">
              <a:spcBef>
                <a:spcPts val="600"/>
              </a:spcBef>
            </a:pPr>
            <a:endParaRPr lang="es-AR" sz="1600" b="1" dirty="0">
              <a:solidFill>
                <a:schemeClr val="bg1"/>
              </a:solidFill>
            </a:endParaRPr>
          </a:p>
          <a:p>
            <a:pPr algn="ctr">
              <a:spcBef>
                <a:spcPts val="0"/>
              </a:spcBef>
            </a:pPr>
            <a:r>
              <a:rPr lang="es-AR" sz="1600" b="1" dirty="0">
                <a:solidFill>
                  <a:schemeClr val="bg1"/>
                </a:solidFill>
              </a:rPr>
              <a:t>TODAS LAS CALIFICACIONES ASIGNADAS POR FIX SON OPINIONES PROSPECTIVAS BASADAS EN METODOLOGIAS APROBADAS Y PUBLICADAS. </a:t>
            </a:r>
          </a:p>
        </p:txBody>
      </p:sp>
      <p:sp>
        <p:nvSpPr>
          <p:cNvPr id="7" name="Rectángulo 6"/>
          <p:cNvSpPr/>
          <p:nvPr/>
        </p:nvSpPr>
        <p:spPr>
          <a:xfrm>
            <a:off x="382688" y="1052736"/>
            <a:ext cx="2459328" cy="338554"/>
          </a:xfrm>
          <a:prstGeom prst="rect">
            <a:avLst/>
          </a:prstGeom>
          <a:ln>
            <a:solidFill>
              <a:srgbClr val="6DC3EA"/>
            </a:solidFill>
          </a:ln>
        </p:spPr>
        <p:style>
          <a:lnRef idx="2">
            <a:schemeClr val="accent5"/>
          </a:lnRef>
          <a:fillRef idx="1">
            <a:schemeClr val="lt1"/>
          </a:fillRef>
          <a:effectRef idx="0">
            <a:schemeClr val="accent5"/>
          </a:effectRef>
          <a:fontRef idx="minor">
            <a:schemeClr val="dk1"/>
          </a:fontRef>
        </p:style>
        <p:txBody>
          <a:bodyPr wrap="none">
            <a:spAutoFit/>
          </a:bodyPr>
          <a:lstStyle/>
          <a:p>
            <a:r>
              <a:rPr lang="es-AR" sz="1600" i="1" dirty="0"/>
              <a:t>Calificaciones Crediticias</a:t>
            </a:r>
          </a:p>
        </p:txBody>
      </p:sp>
      <p:sp>
        <p:nvSpPr>
          <p:cNvPr id="8" name="Rectángulo 7"/>
          <p:cNvSpPr/>
          <p:nvPr/>
        </p:nvSpPr>
        <p:spPr>
          <a:xfrm>
            <a:off x="4419448" y="1052736"/>
            <a:ext cx="3593420" cy="338554"/>
          </a:xfrm>
          <a:prstGeom prst="rect">
            <a:avLst/>
          </a:prstGeom>
        </p:spPr>
        <p:txBody>
          <a:bodyPr wrap="none">
            <a:spAutoFit/>
          </a:bodyPr>
          <a:lstStyle/>
          <a:p>
            <a:pPr algn="just"/>
            <a:r>
              <a:rPr lang="es-AR" sz="1600" dirty="0"/>
              <a:t>Categoría de calificación + Tendencia</a:t>
            </a:r>
          </a:p>
        </p:txBody>
      </p:sp>
      <p:sp>
        <p:nvSpPr>
          <p:cNvPr id="9" name="Rectángulo 8"/>
          <p:cNvSpPr/>
          <p:nvPr/>
        </p:nvSpPr>
        <p:spPr>
          <a:xfrm>
            <a:off x="382688" y="2067077"/>
            <a:ext cx="2177199" cy="338554"/>
          </a:xfrm>
          <a:prstGeom prst="rect">
            <a:avLst/>
          </a:prstGeom>
          <a:ln>
            <a:solidFill>
              <a:srgbClr val="6DC3EA"/>
            </a:solidFill>
          </a:ln>
        </p:spPr>
        <p:style>
          <a:lnRef idx="2">
            <a:schemeClr val="accent5"/>
          </a:lnRef>
          <a:fillRef idx="1">
            <a:schemeClr val="lt1"/>
          </a:fillRef>
          <a:effectRef idx="0">
            <a:schemeClr val="accent5"/>
          </a:effectRef>
          <a:fontRef idx="minor">
            <a:schemeClr val="dk1"/>
          </a:fontRef>
        </p:style>
        <p:txBody>
          <a:bodyPr wrap="none">
            <a:spAutoFit/>
          </a:bodyPr>
          <a:lstStyle/>
          <a:p>
            <a:r>
              <a:rPr lang="es-AR" sz="1600" i="1" dirty="0"/>
              <a:t>Opiniones Crediticias </a:t>
            </a:r>
          </a:p>
        </p:txBody>
      </p:sp>
      <p:sp>
        <p:nvSpPr>
          <p:cNvPr id="10" name="Rectángulo 9"/>
          <p:cNvSpPr/>
          <p:nvPr/>
        </p:nvSpPr>
        <p:spPr>
          <a:xfrm>
            <a:off x="382688" y="3162454"/>
            <a:ext cx="2741841" cy="338554"/>
          </a:xfrm>
          <a:prstGeom prst="rect">
            <a:avLst/>
          </a:prstGeom>
          <a:ln>
            <a:solidFill>
              <a:srgbClr val="6DC3EA"/>
            </a:solidFill>
          </a:ln>
        </p:spPr>
        <p:style>
          <a:lnRef idx="2">
            <a:schemeClr val="accent5"/>
          </a:lnRef>
          <a:fillRef idx="1">
            <a:schemeClr val="lt1"/>
          </a:fillRef>
          <a:effectRef idx="0">
            <a:schemeClr val="accent5"/>
          </a:effectRef>
          <a:fontRef idx="minor">
            <a:schemeClr val="dk1"/>
          </a:fontRef>
        </p:style>
        <p:txBody>
          <a:bodyPr wrap="none">
            <a:spAutoFit/>
          </a:bodyPr>
          <a:lstStyle/>
          <a:p>
            <a:r>
              <a:rPr lang="es-AR" sz="1600" i="1" dirty="0"/>
              <a:t>Rating </a:t>
            </a:r>
            <a:r>
              <a:rPr lang="es-AR" sz="1600" i="1" dirty="0" err="1"/>
              <a:t>Assessment</a:t>
            </a:r>
            <a:r>
              <a:rPr lang="es-AR" sz="1600" i="1" dirty="0"/>
              <a:t> </a:t>
            </a:r>
            <a:r>
              <a:rPr lang="es-AR" sz="1600" i="1" dirty="0" err="1"/>
              <a:t>Service</a:t>
            </a:r>
            <a:r>
              <a:rPr lang="es-AR" sz="1600" i="1" dirty="0"/>
              <a:t> </a:t>
            </a:r>
            <a:endParaRPr lang="es-AR" sz="1600" dirty="0"/>
          </a:p>
        </p:txBody>
      </p:sp>
      <p:sp>
        <p:nvSpPr>
          <p:cNvPr id="11" name="Marcador de contenido 1"/>
          <p:cNvSpPr txBox="1">
            <a:spLocks/>
          </p:cNvSpPr>
          <p:nvPr/>
        </p:nvSpPr>
        <p:spPr bwMode="gray">
          <a:xfrm>
            <a:off x="3770811" y="3010981"/>
            <a:ext cx="5069622" cy="805865"/>
          </a:xfrm>
          <a:prstGeom prst="rect">
            <a:avLst/>
          </a:prstGeom>
        </p:spPr>
        <p:txBody>
          <a:bodyPr vert="horz" lIns="0" tIns="0" rIns="0" bIns="0" rtlCol="0">
            <a:noAutofit/>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pPr algn="just"/>
            <a:r>
              <a:rPr lang="es-AR" sz="1600" dirty="0"/>
              <a:t>Son una visión </a:t>
            </a:r>
            <a:r>
              <a:rPr lang="es-AR" sz="1600" dirty="0" err="1"/>
              <a:t>notch</a:t>
            </a:r>
            <a:r>
              <a:rPr lang="es-AR" sz="1600" dirty="0"/>
              <a:t> </a:t>
            </a:r>
            <a:r>
              <a:rPr lang="es-AR" sz="1600" dirty="0" err="1"/>
              <a:t>specific</a:t>
            </a:r>
            <a:r>
              <a:rPr lang="es-AR" sz="1600" dirty="0"/>
              <a:t> acerca de la evolución esperada de una calificación existente o potencial en base a una serie de supuestos hipotéticos</a:t>
            </a:r>
          </a:p>
        </p:txBody>
      </p:sp>
      <p:cxnSp>
        <p:nvCxnSpPr>
          <p:cNvPr id="13" name="Conector recto de flecha 12"/>
          <p:cNvCxnSpPr>
            <a:endCxn id="8" idx="1"/>
          </p:cNvCxnSpPr>
          <p:nvPr/>
        </p:nvCxnSpPr>
        <p:spPr>
          <a:xfrm>
            <a:off x="2987824" y="1222013"/>
            <a:ext cx="1431624"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2752296" y="2236354"/>
            <a:ext cx="955608"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3219557" y="3331731"/>
            <a:ext cx="488347"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24218375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4020" y="116632"/>
            <a:ext cx="8784976" cy="612786"/>
          </a:xfrm>
        </p:spPr>
        <p:txBody>
          <a:bodyPr/>
          <a:lstStyle/>
          <a:p>
            <a:pPr>
              <a:defRPr/>
            </a:pPr>
            <a:r>
              <a:rPr lang="en-GB" altLang="ko-KR" dirty="0" err="1">
                <a:cs typeface="InterFace Light" panose="020B0403020203020204" pitchFamily="34" charset="0"/>
              </a:rPr>
              <a:t>Juicio</a:t>
            </a:r>
            <a:r>
              <a:rPr lang="en-GB" altLang="ko-KR" dirty="0">
                <a:cs typeface="InterFace Light" panose="020B0403020203020204" pitchFamily="34" charset="0"/>
              </a:rPr>
              <a:t> </a:t>
            </a:r>
            <a:r>
              <a:rPr lang="en-GB" altLang="ko-KR" dirty="0" err="1">
                <a:cs typeface="InterFace Light" panose="020B0403020203020204" pitchFamily="34" charset="0"/>
              </a:rPr>
              <a:t>Absoluto</a:t>
            </a:r>
            <a:r>
              <a:rPr lang="en-GB" altLang="ko-KR" dirty="0">
                <a:cs typeface="InterFace Light" panose="020B0403020203020204" pitchFamily="34" charset="0"/>
              </a:rPr>
              <a:t> y </a:t>
            </a:r>
            <a:r>
              <a:rPr lang="en-GB" altLang="ko-KR" dirty="0" err="1">
                <a:cs typeface="InterFace Light" panose="020B0403020203020204" pitchFamily="34" charset="0"/>
              </a:rPr>
              <a:t>Juicio</a:t>
            </a:r>
            <a:r>
              <a:rPr lang="en-GB" altLang="ko-KR" dirty="0">
                <a:cs typeface="InterFace Light" panose="020B0403020203020204" pitchFamily="34" charset="0"/>
              </a:rPr>
              <a:t> </a:t>
            </a:r>
            <a:r>
              <a:rPr lang="en-GB" altLang="ko-KR" dirty="0" err="1">
                <a:cs typeface="InterFace Light" panose="020B0403020203020204" pitchFamily="34" charset="0"/>
              </a:rPr>
              <a:t>Relativo</a:t>
            </a:r>
            <a:r>
              <a:rPr lang="en-GB" altLang="ko-KR" dirty="0">
                <a:cs typeface="InterFace Light" panose="020B0403020203020204" pitchFamily="34" charset="0"/>
              </a:rPr>
              <a:t>	</a:t>
            </a:r>
            <a:endParaRPr lang="en-GB" altLang="ko-KR" i="1" dirty="0"/>
          </a:p>
        </p:txBody>
      </p:sp>
      <p:cxnSp>
        <p:nvCxnSpPr>
          <p:cNvPr id="26" name="Straight Connector 8"/>
          <p:cNvCxnSpPr/>
          <p:nvPr/>
        </p:nvCxnSpPr>
        <p:spPr>
          <a:xfrm>
            <a:off x="4563740" y="1296441"/>
            <a:ext cx="0" cy="48688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0065" y="3417341"/>
            <a:ext cx="80121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193"/>
          <a:stretch/>
        </p:blipFill>
        <p:spPr bwMode="auto">
          <a:xfrm>
            <a:off x="378802" y="1165683"/>
            <a:ext cx="3905166" cy="219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230" y="1271537"/>
            <a:ext cx="404222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1"/>
          <p:cNvSpPr txBox="1">
            <a:spLocks noChangeArrowheads="1"/>
          </p:cNvSpPr>
          <p:nvPr/>
        </p:nvSpPr>
        <p:spPr bwMode="auto">
          <a:xfrm>
            <a:off x="323528" y="1052736"/>
            <a:ext cx="24734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s-AR" altLang="en-US" sz="1400" b="1" dirty="0">
                <a:solidFill>
                  <a:srgbClr val="CC0033"/>
                </a:solidFill>
                <a:latin typeface="+mj-lt"/>
                <a:cs typeface="InterFace Light" panose="020B0403020203020204" pitchFamily="34" charset="0"/>
              </a:rPr>
              <a:t>Escala Absoluta de Default</a:t>
            </a:r>
          </a:p>
        </p:txBody>
      </p:sp>
      <p:sp>
        <p:nvSpPr>
          <p:cNvPr id="40" name="TextBox 1"/>
          <p:cNvSpPr txBox="1">
            <a:spLocks noChangeArrowheads="1"/>
          </p:cNvSpPr>
          <p:nvPr/>
        </p:nvSpPr>
        <p:spPr bwMode="auto">
          <a:xfrm>
            <a:off x="4596847" y="1104999"/>
            <a:ext cx="240161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s-AR" altLang="en-US" sz="1400" b="1" dirty="0">
                <a:solidFill>
                  <a:srgbClr val="CC0033"/>
                </a:solidFill>
                <a:latin typeface="+mj-lt"/>
                <a:cs typeface="InterFace Light" panose="020B0403020203020204" pitchFamily="34" charset="0"/>
              </a:rPr>
              <a:t>Escala Relativa de Default</a:t>
            </a:r>
          </a:p>
        </p:txBody>
      </p:sp>
      <p:sp>
        <p:nvSpPr>
          <p:cNvPr id="41" name="TextBox 19"/>
          <p:cNvSpPr txBox="1"/>
          <p:nvPr/>
        </p:nvSpPr>
        <p:spPr>
          <a:xfrm>
            <a:off x="369558" y="3974074"/>
            <a:ext cx="4030382" cy="1985159"/>
          </a:xfrm>
          <a:prstGeom prst="rect">
            <a:avLst/>
          </a:prstGeom>
          <a:noFill/>
        </p:spPr>
        <p:txBody>
          <a:bodyPr wrap="square" rtlCol="0">
            <a:spAutoFit/>
          </a:bodyPr>
          <a:lstStyle/>
          <a:p>
            <a:pPr marL="171450" indent="-171450">
              <a:spcAft>
                <a:spcPts val="600"/>
              </a:spcAft>
              <a:buClr>
                <a:srgbClr val="C00000"/>
              </a:buClr>
              <a:buFont typeface="Arial" panose="020B0604020202020204" pitchFamily="34" charset="0"/>
              <a:buChar char="•"/>
            </a:pPr>
            <a:endParaRPr lang="es-MX" sz="1800" dirty="0">
              <a:solidFill>
                <a:schemeClr val="tx1">
                  <a:lumMod val="75000"/>
                  <a:lumOff val="25000"/>
                </a:schemeClr>
              </a:solidFill>
              <a:latin typeface="Lato" panose="020F0502020204030203"/>
            </a:endParaRPr>
          </a:p>
          <a:p>
            <a:pPr marL="285750" indent="-285750">
              <a:spcAft>
                <a:spcPts val="600"/>
              </a:spcAft>
              <a:buClr>
                <a:srgbClr val="C00000"/>
              </a:buClr>
              <a:buFont typeface="Arial" panose="020B0604020202020204" pitchFamily="34" charset="0"/>
              <a:buChar char="•"/>
            </a:pPr>
            <a:r>
              <a:rPr lang="es-MX" sz="1800" dirty="0">
                <a:solidFill>
                  <a:schemeClr val="tx1">
                    <a:lumMod val="75000"/>
                    <a:lumOff val="25000"/>
                  </a:schemeClr>
                </a:solidFill>
                <a:latin typeface="+mj-lt"/>
              </a:rPr>
              <a:t>A TRAVES DE COMPARABLES</a:t>
            </a:r>
          </a:p>
          <a:p>
            <a:pPr marL="285750" indent="-285750">
              <a:spcAft>
                <a:spcPts val="600"/>
              </a:spcAft>
              <a:buClr>
                <a:srgbClr val="C00000"/>
              </a:buClr>
              <a:buFont typeface="Arial" panose="020B0604020202020204" pitchFamily="34" charset="0"/>
              <a:buChar char="•"/>
            </a:pPr>
            <a:r>
              <a:rPr lang="es-MX" sz="1800" dirty="0">
                <a:solidFill>
                  <a:schemeClr val="tx1">
                    <a:lumMod val="75000"/>
                    <a:lumOff val="25000"/>
                  </a:schemeClr>
                </a:solidFill>
                <a:latin typeface="+mj-lt"/>
              </a:rPr>
              <a:t>PROBABILIDAD DE DEFAULT VS ORDEN RELATIVO</a:t>
            </a:r>
          </a:p>
          <a:p>
            <a:pPr marL="285750" indent="-285750">
              <a:spcAft>
                <a:spcPts val="600"/>
              </a:spcAft>
              <a:buClr>
                <a:srgbClr val="C00000"/>
              </a:buClr>
              <a:buFont typeface="Arial" panose="020B0604020202020204" pitchFamily="34" charset="0"/>
              <a:buChar char="•"/>
            </a:pPr>
            <a:r>
              <a:rPr lang="es-MX" sz="1800" dirty="0">
                <a:solidFill>
                  <a:schemeClr val="tx1">
                    <a:lumMod val="75000"/>
                    <a:lumOff val="25000"/>
                  </a:schemeClr>
                </a:solidFill>
                <a:latin typeface="+mj-lt"/>
              </a:rPr>
              <a:t>QUIEN ES EL PRIMERO EN CAER?</a:t>
            </a:r>
            <a:endParaRPr lang="en-US" sz="1800" dirty="0">
              <a:solidFill>
                <a:schemeClr val="tx1">
                  <a:lumMod val="75000"/>
                  <a:lumOff val="25000"/>
                </a:schemeClr>
              </a:solidFill>
              <a:latin typeface="+mj-lt"/>
            </a:endParaRPr>
          </a:p>
        </p:txBody>
      </p:sp>
      <p:pic>
        <p:nvPicPr>
          <p:cNvPr id="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832" y="3974074"/>
            <a:ext cx="3960440" cy="2165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1"/>
          <p:cNvSpPr txBox="1">
            <a:spLocks noChangeArrowheads="1"/>
          </p:cNvSpPr>
          <p:nvPr/>
        </p:nvSpPr>
        <p:spPr bwMode="auto">
          <a:xfrm>
            <a:off x="384008" y="3577618"/>
            <a:ext cx="139788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s-AR" altLang="en-US" sz="1400" b="1" dirty="0">
                <a:solidFill>
                  <a:srgbClr val="CC0033"/>
                </a:solidFill>
                <a:latin typeface="+mj-lt"/>
                <a:cs typeface="InterFace Light" panose="020B0403020203020204" pitchFamily="34" charset="0"/>
              </a:rPr>
              <a:t>Transparencia</a:t>
            </a:r>
          </a:p>
        </p:txBody>
      </p:sp>
      <p:sp>
        <p:nvSpPr>
          <p:cNvPr id="44" name="TextBox 1"/>
          <p:cNvSpPr txBox="1">
            <a:spLocks noChangeArrowheads="1"/>
          </p:cNvSpPr>
          <p:nvPr/>
        </p:nvSpPr>
        <p:spPr bwMode="auto">
          <a:xfrm>
            <a:off x="4596508" y="3576983"/>
            <a:ext cx="337624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s-AR" altLang="en-US" sz="1400" b="1" dirty="0">
                <a:solidFill>
                  <a:srgbClr val="CC0033"/>
                </a:solidFill>
                <a:latin typeface="+mj-lt"/>
                <a:cs typeface="InterFace Light" panose="020B0403020203020204" pitchFamily="34" charset="0"/>
              </a:rPr>
              <a:t>Distribución Efectiva Escala Nacional</a:t>
            </a:r>
          </a:p>
        </p:txBody>
      </p:sp>
      <p:sp>
        <p:nvSpPr>
          <p:cNvPr id="13"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291401423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4020" y="116632"/>
            <a:ext cx="8784976" cy="612786"/>
          </a:xfrm>
        </p:spPr>
        <p:txBody>
          <a:bodyPr/>
          <a:lstStyle/>
          <a:p>
            <a:pPr>
              <a:defRPr/>
            </a:pPr>
            <a:r>
              <a:rPr lang="en-GB" altLang="ko-KR" dirty="0" err="1">
                <a:cs typeface="InterFace Light" panose="020B0403020203020204" pitchFamily="34" charset="0"/>
              </a:rPr>
              <a:t>Juicio</a:t>
            </a:r>
            <a:r>
              <a:rPr lang="en-GB" altLang="ko-KR" dirty="0">
                <a:cs typeface="InterFace Light" panose="020B0403020203020204" pitchFamily="34" charset="0"/>
              </a:rPr>
              <a:t> </a:t>
            </a:r>
            <a:r>
              <a:rPr lang="en-GB" altLang="ko-KR" dirty="0" err="1">
                <a:cs typeface="InterFace Light" panose="020B0403020203020204" pitchFamily="34" charset="0"/>
              </a:rPr>
              <a:t>Absoluto</a:t>
            </a:r>
            <a:r>
              <a:rPr lang="en-GB" altLang="ko-KR" dirty="0">
                <a:cs typeface="InterFace Light" panose="020B0403020203020204" pitchFamily="34" charset="0"/>
              </a:rPr>
              <a:t> y </a:t>
            </a:r>
            <a:r>
              <a:rPr lang="en-GB" altLang="ko-KR" dirty="0" err="1">
                <a:cs typeface="InterFace Light" panose="020B0403020203020204" pitchFamily="34" charset="0"/>
              </a:rPr>
              <a:t>Juicio</a:t>
            </a:r>
            <a:r>
              <a:rPr lang="en-GB" altLang="ko-KR" dirty="0">
                <a:cs typeface="InterFace Light" panose="020B0403020203020204" pitchFamily="34" charset="0"/>
              </a:rPr>
              <a:t> </a:t>
            </a:r>
            <a:r>
              <a:rPr lang="en-GB" altLang="ko-KR" dirty="0" err="1">
                <a:cs typeface="InterFace Light" panose="020B0403020203020204" pitchFamily="34" charset="0"/>
              </a:rPr>
              <a:t>Relativo</a:t>
            </a:r>
            <a:r>
              <a:rPr lang="en-GB" altLang="ko-KR" dirty="0">
                <a:cs typeface="InterFace Light" panose="020B0403020203020204" pitchFamily="34" charset="0"/>
              </a:rPr>
              <a:t>	</a:t>
            </a:r>
            <a:endParaRPr lang="en-GB" altLang="ko-KR" i="1" dirty="0"/>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1124744"/>
            <a:ext cx="8442325"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8 Forma libre"/>
          <p:cNvSpPr/>
          <p:nvPr/>
        </p:nvSpPr>
        <p:spPr>
          <a:xfrm>
            <a:off x="889000" y="2420144"/>
            <a:ext cx="7523163" cy="2878138"/>
          </a:xfrm>
          <a:custGeom>
            <a:avLst/>
            <a:gdLst>
              <a:gd name="connsiteX0" fmla="*/ 0 w 7522416"/>
              <a:gd name="connsiteY0" fmla="*/ 1219200 h 1243588"/>
              <a:gd name="connsiteX1" fmla="*/ 177800 w 7522416"/>
              <a:gd name="connsiteY1" fmla="*/ 1219200 h 1243588"/>
              <a:gd name="connsiteX2" fmla="*/ 635000 w 7522416"/>
              <a:gd name="connsiteY2" fmla="*/ 1206500 h 1243588"/>
              <a:gd name="connsiteX3" fmla="*/ 673100 w 7522416"/>
              <a:gd name="connsiteY3" fmla="*/ 1193800 h 1243588"/>
              <a:gd name="connsiteX4" fmla="*/ 990600 w 7522416"/>
              <a:gd name="connsiteY4" fmla="*/ 1168400 h 1243588"/>
              <a:gd name="connsiteX5" fmla="*/ 1028700 w 7522416"/>
              <a:gd name="connsiteY5" fmla="*/ 1155700 h 1243588"/>
              <a:gd name="connsiteX6" fmla="*/ 1143000 w 7522416"/>
              <a:gd name="connsiteY6" fmla="*/ 1130300 h 1243588"/>
              <a:gd name="connsiteX7" fmla="*/ 1219200 w 7522416"/>
              <a:gd name="connsiteY7" fmla="*/ 1117600 h 1243588"/>
              <a:gd name="connsiteX8" fmla="*/ 1320800 w 7522416"/>
              <a:gd name="connsiteY8" fmla="*/ 1104900 h 1243588"/>
              <a:gd name="connsiteX9" fmla="*/ 1409700 w 7522416"/>
              <a:gd name="connsiteY9" fmla="*/ 1092200 h 1243588"/>
              <a:gd name="connsiteX10" fmla="*/ 1460500 w 7522416"/>
              <a:gd name="connsiteY10" fmla="*/ 1079500 h 1243588"/>
              <a:gd name="connsiteX11" fmla="*/ 1562100 w 7522416"/>
              <a:gd name="connsiteY11" fmla="*/ 1066800 h 1243588"/>
              <a:gd name="connsiteX12" fmla="*/ 1638300 w 7522416"/>
              <a:gd name="connsiteY12" fmla="*/ 1028700 h 1243588"/>
              <a:gd name="connsiteX13" fmla="*/ 1714500 w 7522416"/>
              <a:gd name="connsiteY13" fmla="*/ 977900 h 1243588"/>
              <a:gd name="connsiteX14" fmla="*/ 1841500 w 7522416"/>
              <a:gd name="connsiteY14" fmla="*/ 914400 h 1243588"/>
              <a:gd name="connsiteX15" fmla="*/ 1930400 w 7522416"/>
              <a:gd name="connsiteY15" fmla="*/ 850900 h 1243588"/>
              <a:gd name="connsiteX16" fmla="*/ 2057400 w 7522416"/>
              <a:gd name="connsiteY16" fmla="*/ 774700 h 1243588"/>
              <a:gd name="connsiteX17" fmla="*/ 2133600 w 7522416"/>
              <a:gd name="connsiteY17" fmla="*/ 698500 h 1243588"/>
              <a:gd name="connsiteX18" fmla="*/ 2184400 w 7522416"/>
              <a:gd name="connsiteY18" fmla="*/ 673100 h 1243588"/>
              <a:gd name="connsiteX19" fmla="*/ 2222500 w 7522416"/>
              <a:gd name="connsiteY19" fmla="*/ 635000 h 1243588"/>
              <a:gd name="connsiteX20" fmla="*/ 2298700 w 7522416"/>
              <a:gd name="connsiteY20" fmla="*/ 609600 h 1243588"/>
              <a:gd name="connsiteX21" fmla="*/ 2374900 w 7522416"/>
              <a:gd name="connsiteY21" fmla="*/ 546100 h 1243588"/>
              <a:gd name="connsiteX22" fmla="*/ 2463800 w 7522416"/>
              <a:gd name="connsiteY22" fmla="*/ 508000 h 1243588"/>
              <a:gd name="connsiteX23" fmla="*/ 2514600 w 7522416"/>
              <a:gd name="connsiteY23" fmla="*/ 469900 h 1243588"/>
              <a:gd name="connsiteX24" fmla="*/ 2552700 w 7522416"/>
              <a:gd name="connsiteY24" fmla="*/ 444500 h 1243588"/>
              <a:gd name="connsiteX25" fmla="*/ 2628900 w 7522416"/>
              <a:gd name="connsiteY25" fmla="*/ 419100 h 1243588"/>
              <a:gd name="connsiteX26" fmla="*/ 2667000 w 7522416"/>
              <a:gd name="connsiteY26" fmla="*/ 393700 h 1243588"/>
              <a:gd name="connsiteX27" fmla="*/ 2705100 w 7522416"/>
              <a:gd name="connsiteY27" fmla="*/ 381000 h 1243588"/>
              <a:gd name="connsiteX28" fmla="*/ 2743200 w 7522416"/>
              <a:gd name="connsiteY28" fmla="*/ 342900 h 1243588"/>
              <a:gd name="connsiteX29" fmla="*/ 2819400 w 7522416"/>
              <a:gd name="connsiteY29" fmla="*/ 304800 h 1243588"/>
              <a:gd name="connsiteX30" fmla="*/ 2895600 w 7522416"/>
              <a:gd name="connsiteY30" fmla="*/ 254000 h 1243588"/>
              <a:gd name="connsiteX31" fmla="*/ 2971800 w 7522416"/>
              <a:gd name="connsiteY31" fmla="*/ 228600 h 1243588"/>
              <a:gd name="connsiteX32" fmla="*/ 3073400 w 7522416"/>
              <a:gd name="connsiteY32" fmla="*/ 190500 h 1243588"/>
              <a:gd name="connsiteX33" fmla="*/ 3111500 w 7522416"/>
              <a:gd name="connsiteY33" fmla="*/ 165100 h 1243588"/>
              <a:gd name="connsiteX34" fmla="*/ 3187700 w 7522416"/>
              <a:gd name="connsiteY34" fmla="*/ 152400 h 1243588"/>
              <a:gd name="connsiteX35" fmla="*/ 3302000 w 7522416"/>
              <a:gd name="connsiteY35" fmla="*/ 88900 h 1243588"/>
              <a:gd name="connsiteX36" fmla="*/ 3340100 w 7522416"/>
              <a:gd name="connsiteY36" fmla="*/ 63500 h 1243588"/>
              <a:gd name="connsiteX37" fmla="*/ 3441700 w 7522416"/>
              <a:gd name="connsiteY37" fmla="*/ 38100 h 1243588"/>
              <a:gd name="connsiteX38" fmla="*/ 3492500 w 7522416"/>
              <a:gd name="connsiteY38" fmla="*/ 25400 h 1243588"/>
              <a:gd name="connsiteX39" fmla="*/ 3530600 w 7522416"/>
              <a:gd name="connsiteY39" fmla="*/ 12700 h 1243588"/>
              <a:gd name="connsiteX40" fmla="*/ 3632200 w 7522416"/>
              <a:gd name="connsiteY40" fmla="*/ 0 h 1243588"/>
              <a:gd name="connsiteX41" fmla="*/ 3860800 w 7522416"/>
              <a:gd name="connsiteY41" fmla="*/ 12700 h 1243588"/>
              <a:gd name="connsiteX42" fmla="*/ 3911600 w 7522416"/>
              <a:gd name="connsiteY42" fmla="*/ 25400 h 1243588"/>
              <a:gd name="connsiteX43" fmla="*/ 3937000 w 7522416"/>
              <a:gd name="connsiteY43" fmla="*/ 63500 h 1243588"/>
              <a:gd name="connsiteX44" fmla="*/ 4064000 w 7522416"/>
              <a:gd name="connsiteY44" fmla="*/ 114300 h 1243588"/>
              <a:gd name="connsiteX45" fmla="*/ 4406900 w 7522416"/>
              <a:gd name="connsiteY45" fmla="*/ 127000 h 1243588"/>
              <a:gd name="connsiteX46" fmla="*/ 4483100 w 7522416"/>
              <a:gd name="connsiteY46" fmla="*/ 152400 h 1243588"/>
              <a:gd name="connsiteX47" fmla="*/ 4521200 w 7522416"/>
              <a:gd name="connsiteY47" fmla="*/ 177800 h 1243588"/>
              <a:gd name="connsiteX48" fmla="*/ 4597400 w 7522416"/>
              <a:gd name="connsiteY48" fmla="*/ 203200 h 1243588"/>
              <a:gd name="connsiteX49" fmla="*/ 4686300 w 7522416"/>
              <a:gd name="connsiteY49" fmla="*/ 254000 h 1243588"/>
              <a:gd name="connsiteX50" fmla="*/ 4724400 w 7522416"/>
              <a:gd name="connsiteY50" fmla="*/ 266700 h 1243588"/>
              <a:gd name="connsiteX51" fmla="*/ 4813300 w 7522416"/>
              <a:gd name="connsiteY51" fmla="*/ 317500 h 1243588"/>
              <a:gd name="connsiteX52" fmla="*/ 4851400 w 7522416"/>
              <a:gd name="connsiteY52" fmla="*/ 330200 h 1243588"/>
              <a:gd name="connsiteX53" fmla="*/ 4889500 w 7522416"/>
              <a:gd name="connsiteY53" fmla="*/ 355600 h 1243588"/>
              <a:gd name="connsiteX54" fmla="*/ 4927600 w 7522416"/>
              <a:gd name="connsiteY54" fmla="*/ 368300 h 1243588"/>
              <a:gd name="connsiteX55" fmla="*/ 5003800 w 7522416"/>
              <a:gd name="connsiteY55" fmla="*/ 419100 h 1243588"/>
              <a:gd name="connsiteX56" fmla="*/ 5041900 w 7522416"/>
              <a:gd name="connsiteY56" fmla="*/ 444500 h 1243588"/>
              <a:gd name="connsiteX57" fmla="*/ 5080000 w 7522416"/>
              <a:gd name="connsiteY57" fmla="*/ 457200 h 1243588"/>
              <a:gd name="connsiteX58" fmla="*/ 5194300 w 7522416"/>
              <a:gd name="connsiteY58" fmla="*/ 533400 h 1243588"/>
              <a:gd name="connsiteX59" fmla="*/ 5270500 w 7522416"/>
              <a:gd name="connsiteY59" fmla="*/ 558800 h 1243588"/>
              <a:gd name="connsiteX60" fmla="*/ 5410200 w 7522416"/>
              <a:gd name="connsiteY60" fmla="*/ 596900 h 1243588"/>
              <a:gd name="connsiteX61" fmla="*/ 5473700 w 7522416"/>
              <a:gd name="connsiteY61" fmla="*/ 673100 h 1243588"/>
              <a:gd name="connsiteX62" fmla="*/ 5575300 w 7522416"/>
              <a:gd name="connsiteY62" fmla="*/ 685800 h 1243588"/>
              <a:gd name="connsiteX63" fmla="*/ 5651500 w 7522416"/>
              <a:gd name="connsiteY63" fmla="*/ 723900 h 1243588"/>
              <a:gd name="connsiteX64" fmla="*/ 5689600 w 7522416"/>
              <a:gd name="connsiteY64" fmla="*/ 774700 h 1243588"/>
              <a:gd name="connsiteX65" fmla="*/ 5778500 w 7522416"/>
              <a:gd name="connsiteY65" fmla="*/ 850900 h 1243588"/>
              <a:gd name="connsiteX66" fmla="*/ 5803900 w 7522416"/>
              <a:gd name="connsiteY66" fmla="*/ 800100 h 1243588"/>
              <a:gd name="connsiteX67" fmla="*/ 5943600 w 7522416"/>
              <a:gd name="connsiteY67" fmla="*/ 825500 h 1243588"/>
              <a:gd name="connsiteX68" fmla="*/ 6070600 w 7522416"/>
              <a:gd name="connsiteY68" fmla="*/ 889000 h 1243588"/>
              <a:gd name="connsiteX69" fmla="*/ 6248400 w 7522416"/>
              <a:gd name="connsiteY69" fmla="*/ 914400 h 1243588"/>
              <a:gd name="connsiteX70" fmla="*/ 6286500 w 7522416"/>
              <a:gd name="connsiteY70" fmla="*/ 927100 h 1243588"/>
              <a:gd name="connsiteX71" fmla="*/ 6337300 w 7522416"/>
              <a:gd name="connsiteY71" fmla="*/ 952500 h 1243588"/>
              <a:gd name="connsiteX72" fmla="*/ 6426200 w 7522416"/>
              <a:gd name="connsiteY72" fmla="*/ 965200 h 1243588"/>
              <a:gd name="connsiteX73" fmla="*/ 6477000 w 7522416"/>
              <a:gd name="connsiteY73" fmla="*/ 977900 h 1243588"/>
              <a:gd name="connsiteX74" fmla="*/ 6591300 w 7522416"/>
              <a:gd name="connsiteY74" fmla="*/ 1028700 h 1243588"/>
              <a:gd name="connsiteX75" fmla="*/ 6629400 w 7522416"/>
              <a:gd name="connsiteY75" fmla="*/ 1066800 h 1243588"/>
              <a:gd name="connsiteX76" fmla="*/ 6718300 w 7522416"/>
              <a:gd name="connsiteY76" fmla="*/ 1079500 h 1243588"/>
              <a:gd name="connsiteX77" fmla="*/ 6946900 w 7522416"/>
              <a:gd name="connsiteY77" fmla="*/ 1092200 h 1243588"/>
              <a:gd name="connsiteX78" fmla="*/ 7112000 w 7522416"/>
              <a:gd name="connsiteY78" fmla="*/ 1117600 h 1243588"/>
              <a:gd name="connsiteX79" fmla="*/ 7264400 w 7522416"/>
              <a:gd name="connsiteY79" fmla="*/ 1130300 h 1243588"/>
              <a:gd name="connsiteX80" fmla="*/ 7340600 w 7522416"/>
              <a:gd name="connsiteY80" fmla="*/ 1143000 h 1243588"/>
              <a:gd name="connsiteX81" fmla="*/ 7416800 w 7522416"/>
              <a:gd name="connsiteY81" fmla="*/ 1168400 h 1243588"/>
              <a:gd name="connsiteX82" fmla="*/ 7480300 w 7522416"/>
              <a:gd name="connsiteY82" fmla="*/ 1181100 h 1243588"/>
              <a:gd name="connsiteX83" fmla="*/ 7518400 w 7522416"/>
              <a:gd name="connsiteY83" fmla="*/ 1206500 h 124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522416" h="1243588">
                <a:moveTo>
                  <a:pt x="0" y="1219200"/>
                </a:moveTo>
                <a:cubicBezTo>
                  <a:pt x="121938" y="1243588"/>
                  <a:pt x="5022" y="1226879"/>
                  <a:pt x="177800" y="1219200"/>
                </a:cubicBezTo>
                <a:cubicBezTo>
                  <a:pt x="330108" y="1212431"/>
                  <a:pt x="482600" y="1210733"/>
                  <a:pt x="635000" y="1206500"/>
                </a:cubicBezTo>
                <a:cubicBezTo>
                  <a:pt x="647700" y="1202267"/>
                  <a:pt x="660113" y="1197047"/>
                  <a:pt x="673100" y="1193800"/>
                </a:cubicBezTo>
                <a:cubicBezTo>
                  <a:pt x="783070" y="1166308"/>
                  <a:pt x="859000" y="1174980"/>
                  <a:pt x="990600" y="1168400"/>
                </a:cubicBezTo>
                <a:cubicBezTo>
                  <a:pt x="1003300" y="1164167"/>
                  <a:pt x="1015828" y="1159378"/>
                  <a:pt x="1028700" y="1155700"/>
                </a:cubicBezTo>
                <a:cubicBezTo>
                  <a:pt x="1064373" y="1145508"/>
                  <a:pt x="1106990" y="1136847"/>
                  <a:pt x="1143000" y="1130300"/>
                </a:cubicBezTo>
                <a:cubicBezTo>
                  <a:pt x="1168335" y="1125694"/>
                  <a:pt x="1193708" y="1121242"/>
                  <a:pt x="1219200" y="1117600"/>
                </a:cubicBezTo>
                <a:cubicBezTo>
                  <a:pt x="1252987" y="1112773"/>
                  <a:pt x="1286969" y="1109411"/>
                  <a:pt x="1320800" y="1104900"/>
                </a:cubicBezTo>
                <a:cubicBezTo>
                  <a:pt x="1350472" y="1100944"/>
                  <a:pt x="1380249" y="1097555"/>
                  <a:pt x="1409700" y="1092200"/>
                </a:cubicBezTo>
                <a:cubicBezTo>
                  <a:pt x="1426873" y="1089078"/>
                  <a:pt x="1443283" y="1082369"/>
                  <a:pt x="1460500" y="1079500"/>
                </a:cubicBezTo>
                <a:cubicBezTo>
                  <a:pt x="1494166" y="1073889"/>
                  <a:pt x="1528233" y="1071033"/>
                  <a:pt x="1562100" y="1066800"/>
                </a:cubicBezTo>
                <a:cubicBezTo>
                  <a:pt x="1600285" y="1054072"/>
                  <a:pt x="1605474" y="1056055"/>
                  <a:pt x="1638300" y="1028700"/>
                </a:cubicBezTo>
                <a:cubicBezTo>
                  <a:pt x="1701721" y="975849"/>
                  <a:pt x="1647543" y="1000219"/>
                  <a:pt x="1714500" y="977900"/>
                </a:cubicBezTo>
                <a:cubicBezTo>
                  <a:pt x="1805223" y="917418"/>
                  <a:pt x="1761084" y="934504"/>
                  <a:pt x="1841500" y="914400"/>
                </a:cubicBezTo>
                <a:cubicBezTo>
                  <a:pt x="1863306" y="898045"/>
                  <a:pt x="1904401" y="865756"/>
                  <a:pt x="1930400" y="850900"/>
                </a:cubicBezTo>
                <a:cubicBezTo>
                  <a:pt x="1977168" y="824176"/>
                  <a:pt x="2015976" y="816124"/>
                  <a:pt x="2057400" y="774700"/>
                </a:cubicBezTo>
                <a:lnTo>
                  <a:pt x="2133600" y="698500"/>
                </a:lnTo>
                <a:cubicBezTo>
                  <a:pt x="2146987" y="685113"/>
                  <a:pt x="2168994" y="684104"/>
                  <a:pt x="2184400" y="673100"/>
                </a:cubicBezTo>
                <a:cubicBezTo>
                  <a:pt x="2199015" y="662661"/>
                  <a:pt x="2206800" y="643722"/>
                  <a:pt x="2222500" y="635000"/>
                </a:cubicBezTo>
                <a:cubicBezTo>
                  <a:pt x="2245905" y="621997"/>
                  <a:pt x="2298700" y="609600"/>
                  <a:pt x="2298700" y="609600"/>
                </a:cubicBezTo>
                <a:cubicBezTo>
                  <a:pt x="2326787" y="581513"/>
                  <a:pt x="2339537" y="563781"/>
                  <a:pt x="2374900" y="546100"/>
                </a:cubicBezTo>
                <a:cubicBezTo>
                  <a:pt x="2461320" y="502890"/>
                  <a:pt x="2358091" y="574068"/>
                  <a:pt x="2463800" y="508000"/>
                </a:cubicBezTo>
                <a:cubicBezTo>
                  <a:pt x="2481749" y="496782"/>
                  <a:pt x="2497376" y="482203"/>
                  <a:pt x="2514600" y="469900"/>
                </a:cubicBezTo>
                <a:cubicBezTo>
                  <a:pt x="2527020" y="461028"/>
                  <a:pt x="2538752" y="450699"/>
                  <a:pt x="2552700" y="444500"/>
                </a:cubicBezTo>
                <a:cubicBezTo>
                  <a:pt x="2577166" y="433626"/>
                  <a:pt x="2628900" y="419100"/>
                  <a:pt x="2628900" y="419100"/>
                </a:cubicBezTo>
                <a:cubicBezTo>
                  <a:pt x="2641600" y="410633"/>
                  <a:pt x="2653348" y="400526"/>
                  <a:pt x="2667000" y="393700"/>
                </a:cubicBezTo>
                <a:cubicBezTo>
                  <a:pt x="2678974" y="387713"/>
                  <a:pt x="2693961" y="388426"/>
                  <a:pt x="2705100" y="381000"/>
                </a:cubicBezTo>
                <a:cubicBezTo>
                  <a:pt x="2720044" y="371037"/>
                  <a:pt x="2729402" y="354398"/>
                  <a:pt x="2743200" y="342900"/>
                </a:cubicBezTo>
                <a:cubicBezTo>
                  <a:pt x="2776026" y="315545"/>
                  <a:pt x="2781215" y="317528"/>
                  <a:pt x="2819400" y="304800"/>
                </a:cubicBezTo>
                <a:lnTo>
                  <a:pt x="2895600" y="254000"/>
                </a:lnTo>
                <a:cubicBezTo>
                  <a:pt x="2917877" y="239148"/>
                  <a:pt x="2971800" y="228600"/>
                  <a:pt x="2971800" y="228600"/>
                </a:cubicBezTo>
                <a:cubicBezTo>
                  <a:pt x="3061151" y="169032"/>
                  <a:pt x="2947853" y="237580"/>
                  <a:pt x="3073400" y="190500"/>
                </a:cubicBezTo>
                <a:cubicBezTo>
                  <a:pt x="3087692" y="185141"/>
                  <a:pt x="3097020" y="169927"/>
                  <a:pt x="3111500" y="165100"/>
                </a:cubicBezTo>
                <a:cubicBezTo>
                  <a:pt x="3135929" y="156957"/>
                  <a:pt x="3162300" y="156633"/>
                  <a:pt x="3187700" y="152400"/>
                </a:cubicBezTo>
                <a:cubicBezTo>
                  <a:pt x="3254760" y="130047"/>
                  <a:pt x="3214661" y="147126"/>
                  <a:pt x="3302000" y="88900"/>
                </a:cubicBezTo>
                <a:cubicBezTo>
                  <a:pt x="3314700" y="80433"/>
                  <a:pt x="3325620" y="68327"/>
                  <a:pt x="3340100" y="63500"/>
                </a:cubicBezTo>
                <a:cubicBezTo>
                  <a:pt x="3408183" y="40806"/>
                  <a:pt x="3349748" y="58534"/>
                  <a:pt x="3441700" y="38100"/>
                </a:cubicBezTo>
                <a:cubicBezTo>
                  <a:pt x="3458739" y="34314"/>
                  <a:pt x="3475717" y="30195"/>
                  <a:pt x="3492500" y="25400"/>
                </a:cubicBezTo>
                <a:cubicBezTo>
                  <a:pt x="3505372" y="21722"/>
                  <a:pt x="3517429" y="15095"/>
                  <a:pt x="3530600" y="12700"/>
                </a:cubicBezTo>
                <a:cubicBezTo>
                  <a:pt x="3564180" y="6595"/>
                  <a:pt x="3598333" y="4233"/>
                  <a:pt x="3632200" y="0"/>
                </a:cubicBezTo>
                <a:cubicBezTo>
                  <a:pt x="3708400" y="4233"/>
                  <a:pt x="3784796" y="5791"/>
                  <a:pt x="3860800" y="12700"/>
                </a:cubicBezTo>
                <a:cubicBezTo>
                  <a:pt x="3878183" y="14280"/>
                  <a:pt x="3897077" y="15718"/>
                  <a:pt x="3911600" y="25400"/>
                </a:cubicBezTo>
                <a:cubicBezTo>
                  <a:pt x="3924300" y="33867"/>
                  <a:pt x="3925274" y="53729"/>
                  <a:pt x="3937000" y="63500"/>
                </a:cubicBezTo>
                <a:cubicBezTo>
                  <a:pt x="3961916" y="84263"/>
                  <a:pt x="4040312" y="106404"/>
                  <a:pt x="4064000" y="114300"/>
                </a:cubicBezTo>
                <a:cubicBezTo>
                  <a:pt x="4172509" y="150470"/>
                  <a:pt x="4292600" y="122767"/>
                  <a:pt x="4406900" y="127000"/>
                </a:cubicBezTo>
                <a:cubicBezTo>
                  <a:pt x="4432300" y="135467"/>
                  <a:pt x="4460823" y="137548"/>
                  <a:pt x="4483100" y="152400"/>
                </a:cubicBezTo>
                <a:cubicBezTo>
                  <a:pt x="4495800" y="160867"/>
                  <a:pt x="4507252" y="171601"/>
                  <a:pt x="4521200" y="177800"/>
                </a:cubicBezTo>
                <a:cubicBezTo>
                  <a:pt x="4545666" y="188674"/>
                  <a:pt x="4597400" y="203200"/>
                  <a:pt x="4597400" y="203200"/>
                </a:cubicBezTo>
                <a:cubicBezTo>
                  <a:pt x="4635664" y="228709"/>
                  <a:pt x="4641184" y="234664"/>
                  <a:pt x="4686300" y="254000"/>
                </a:cubicBezTo>
                <a:cubicBezTo>
                  <a:pt x="4698605" y="259273"/>
                  <a:pt x="4711700" y="262467"/>
                  <a:pt x="4724400" y="266700"/>
                </a:cubicBezTo>
                <a:cubicBezTo>
                  <a:pt x="4762664" y="292209"/>
                  <a:pt x="4768184" y="298164"/>
                  <a:pt x="4813300" y="317500"/>
                </a:cubicBezTo>
                <a:cubicBezTo>
                  <a:pt x="4825605" y="322773"/>
                  <a:pt x="4838700" y="325967"/>
                  <a:pt x="4851400" y="330200"/>
                </a:cubicBezTo>
                <a:cubicBezTo>
                  <a:pt x="4864100" y="338667"/>
                  <a:pt x="4875848" y="348774"/>
                  <a:pt x="4889500" y="355600"/>
                </a:cubicBezTo>
                <a:cubicBezTo>
                  <a:pt x="4901474" y="361587"/>
                  <a:pt x="4915898" y="361799"/>
                  <a:pt x="4927600" y="368300"/>
                </a:cubicBezTo>
                <a:cubicBezTo>
                  <a:pt x="4954285" y="383125"/>
                  <a:pt x="4978400" y="402167"/>
                  <a:pt x="5003800" y="419100"/>
                </a:cubicBezTo>
                <a:lnTo>
                  <a:pt x="5041900" y="444500"/>
                </a:lnTo>
                <a:cubicBezTo>
                  <a:pt x="5053039" y="451926"/>
                  <a:pt x="5067300" y="452967"/>
                  <a:pt x="5080000" y="457200"/>
                </a:cubicBezTo>
                <a:lnTo>
                  <a:pt x="5194300" y="533400"/>
                </a:lnTo>
                <a:cubicBezTo>
                  <a:pt x="5216577" y="548252"/>
                  <a:pt x="5244525" y="552306"/>
                  <a:pt x="5270500" y="558800"/>
                </a:cubicBezTo>
                <a:cubicBezTo>
                  <a:pt x="5385087" y="587447"/>
                  <a:pt x="5338982" y="573161"/>
                  <a:pt x="5410200" y="596900"/>
                </a:cubicBezTo>
                <a:cubicBezTo>
                  <a:pt x="5422294" y="615041"/>
                  <a:pt x="5452187" y="665277"/>
                  <a:pt x="5473700" y="673100"/>
                </a:cubicBezTo>
                <a:cubicBezTo>
                  <a:pt x="5505775" y="684764"/>
                  <a:pt x="5541433" y="681567"/>
                  <a:pt x="5575300" y="685800"/>
                </a:cubicBezTo>
                <a:cubicBezTo>
                  <a:pt x="5606288" y="696129"/>
                  <a:pt x="5626881" y="699281"/>
                  <a:pt x="5651500" y="723900"/>
                </a:cubicBezTo>
                <a:cubicBezTo>
                  <a:pt x="5666467" y="738867"/>
                  <a:pt x="5675662" y="758770"/>
                  <a:pt x="5689600" y="774700"/>
                </a:cubicBezTo>
                <a:cubicBezTo>
                  <a:pt x="5732715" y="823974"/>
                  <a:pt x="5732252" y="820068"/>
                  <a:pt x="5778500" y="850900"/>
                </a:cubicBezTo>
                <a:cubicBezTo>
                  <a:pt x="5786967" y="833967"/>
                  <a:pt x="5785939" y="806087"/>
                  <a:pt x="5803900" y="800100"/>
                </a:cubicBezTo>
                <a:cubicBezTo>
                  <a:pt x="5823402" y="793599"/>
                  <a:pt x="5914300" y="818175"/>
                  <a:pt x="5943600" y="825500"/>
                </a:cubicBezTo>
                <a:cubicBezTo>
                  <a:pt x="6010883" y="870355"/>
                  <a:pt x="6003587" y="877831"/>
                  <a:pt x="6070600" y="889000"/>
                </a:cubicBezTo>
                <a:cubicBezTo>
                  <a:pt x="6129654" y="898842"/>
                  <a:pt x="6248400" y="914400"/>
                  <a:pt x="6248400" y="914400"/>
                </a:cubicBezTo>
                <a:cubicBezTo>
                  <a:pt x="6261100" y="918633"/>
                  <a:pt x="6274195" y="921827"/>
                  <a:pt x="6286500" y="927100"/>
                </a:cubicBezTo>
                <a:cubicBezTo>
                  <a:pt x="6303901" y="934558"/>
                  <a:pt x="6319035" y="947519"/>
                  <a:pt x="6337300" y="952500"/>
                </a:cubicBezTo>
                <a:cubicBezTo>
                  <a:pt x="6366179" y="960376"/>
                  <a:pt x="6396749" y="959845"/>
                  <a:pt x="6426200" y="965200"/>
                </a:cubicBezTo>
                <a:cubicBezTo>
                  <a:pt x="6443373" y="968322"/>
                  <a:pt x="6460067" y="973667"/>
                  <a:pt x="6477000" y="977900"/>
                </a:cubicBezTo>
                <a:cubicBezTo>
                  <a:pt x="6644212" y="1103309"/>
                  <a:pt x="6405938" y="936019"/>
                  <a:pt x="6591300" y="1028700"/>
                </a:cubicBezTo>
                <a:cubicBezTo>
                  <a:pt x="6607364" y="1036732"/>
                  <a:pt x="6612724" y="1060130"/>
                  <a:pt x="6629400" y="1066800"/>
                </a:cubicBezTo>
                <a:cubicBezTo>
                  <a:pt x="6657193" y="1077917"/>
                  <a:pt x="6688461" y="1077113"/>
                  <a:pt x="6718300" y="1079500"/>
                </a:cubicBezTo>
                <a:cubicBezTo>
                  <a:pt x="6794374" y="1085586"/>
                  <a:pt x="6870700" y="1087967"/>
                  <a:pt x="6946900" y="1092200"/>
                </a:cubicBezTo>
                <a:cubicBezTo>
                  <a:pt x="6992380" y="1099780"/>
                  <a:pt x="7067644" y="1112931"/>
                  <a:pt x="7112000" y="1117600"/>
                </a:cubicBezTo>
                <a:cubicBezTo>
                  <a:pt x="7162696" y="1122936"/>
                  <a:pt x="7213600" y="1126067"/>
                  <a:pt x="7264400" y="1130300"/>
                </a:cubicBezTo>
                <a:cubicBezTo>
                  <a:pt x="7289800" y="1134533"/>
                  <a:pt x="7315618" y="1136755"/>
                  <a:pt x="7340600" y="1143000"/>
                </a:cubicBezTo>
                <a:cubicBezTo>
                  <a:pt x="7366575" y="1149494"/>
                  <a:pt x="7390546" y="1163149"/>
                  <a:pt x="7416800" y="1168400"/>
                </a:cubicBezTo>
                <a:cubicBezTo>
                  <a:pt x="7437967" y="1172633"/>
                  <a:pt x="7459359" y="1175865"/>
                  <a:pt x="7480300" y="1181100"/>
                </a:cubicBezTo>
                <a:cubicBezTo>
                  <a:pt x="7522416" y="1191629"/>
                  <a:pt x="7518400" y="1181523"/>
                  <a:pt x="7518400" y="1206500"/>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es-ES" dirty="0">
              <a:solidFill>
                <a:srgbClr val="FF0000"/>
              </a:solidFill>
            </a:endParaRPr>
          </a:p>
        </p:txBody>
      </p:sp>
    </p:spTree>
    <p:extLst>
      <p:ext uri="{BB962C8B-B14F-4D97-AF65-F5344CB8AC3E}">
        <p14:creationId xmlns:p14="http://schemas.microsoft.com/office/powerpoint/2010/main" val="221582312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4020" y="116632"/>
            <a:ext cx="8784976" cy="612786"/>
          </a:xfrm>
        </p:spPr>
        <p:txBody>
          <a:bodyPr/>
          <a:lstStyle/>
          <a:p>
            <a:pPr>
              <a:defRPr/>
            </a:pPr>
            <a:r>
              <a:rPr lang="en-GB" altLang="ko-KR" dirty="0" err="1">
                <a:cs typeface="InterFace Light" panose="020B0403020203020204" pitchFamily="34" charset="0"/>
              </a:rPr>
              <a:t>Proceso</a:t>
            </a:r>
            <a:r>
              <a:rPr lang="en-GB" altLang="ko-KR" dirty="0">
                <a:cs typeface="InterFace Light" panose="020B0403020203020204" pitchFamily="34" charset="0"/>
              </a:rPr>
              <a:t> de </a:t>
            </a:r>
            <a:r>
              <a:rPr lang="en-GB" altLang="ko-KR" dirty="0" err="1">
                <a:cs typeface="InterFace Light" panose="020B0403020203020204" pitchFamily="34" charset="0"/>
              </a:rPr>
              <a:t>Calificación</a:t>
            </a:r>
            <a:endParaRPr lang="en-GB" altLang="ko-KR" i="1" dirty="0"/>
          </a:p>
        </p:txBody>
      </p:sp>
      <p:pic>
        <p:nvPicPr>
          <p:cNvPr id="5" name="Picture 2" descr="The Rating Proces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158380" y="980728"/>
            <a:ext cx="6876256" cy="518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379597629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defRPr/>
            </a:pPr>
            <a:r>
              <a:rPr lang="en-GB" altLang="ko-KR" dirty="0" err="1"/>
              <a:t>Contenido</a:t>
            </a:r>
            <a:r>
              <a:rPr lang="en-GB" altLang="ko-KR" dirty="0"/>
              <a:t> de la </a:t>
            </a:r>
            <a:r>
              <a:rPr lang="en-GB" altLang="ko-KR" dirty="0" err="1"/>
              <a:t>Presentación</a:t>
            </a:r>
            <a:endParaRPr lang="en-GB" altLang="ko-KR" i="1"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981" t="74884" r="62872" b="17150"/>
          <a:stretch/>
        </p:blipFill>
        <p:spPr bwMode="auto">
          <a:xfrm>
            <a:off x="230849" y="6416671"/>
            <a:ext cx="1316815" cy="389299"/>
          </a:xfrm>
          <a:prstGeom prst="rect">
            <a:avLst/>
          </a:prstGeom>
          <a:noFill/>
          <a:ln w="9525">
            <a:noFill/>
            <a:miter lim="800000"/>
            <a:headEnd/>
            <a:tailEnd/>
          </a:ln>
          <a:extLst>
            <a:ext uri="{909E8E84-426E-40dd-AFC4-6F175D3DCCD1}">
              <a14:hiddenFill xmlns="" xmlns:a14="http://schemas.microsoft.com/office/drawing/2010/main">
                <a:solidFill>
                  <a:schemeClr val="accent1"/>
                </a:solidFill>
              </a14:hiddenFill>
            </a:ext>
          </a:extLst>
        </p:spPr>
      </p:pic>
      <p:sp>
        <p:nvSpPr>
          <p:cNvPr id="54" name="Rectángulo 53"/>
          <p:cNvSpPr/>
          <p:nvPr/>
        </p:nvSpPr>
        <p:spPr>
          <a:xfrm>
            <a:off x="3431960" y="5586900"/>
            <a:ext cx="977829" cy="515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s-AR" sz="1600" dirty="0">
              <a:latin typeface="+mj-lt"/>
            </a:endParaRPr>
          </a:p>
        </p:txBody>
      </p:sp>
      <p:sp>
        <p:nvSpPr>
          <p:cNvPr id="28" name="CuadroTexto 27"/>
          <p:cNvSpPr txBox="1"/>
          <p:nvPr/>
        </p:nvSpPr>
        <p:spPr>
          <a:xfrm>
            <a:off x="251520" y="1412776"/>
            <a:ext cx="8786131" cy="4801314"/>
          </a:xfrm>
          <a:prstGeom prst="rect">
            <a:avLst/>
          </a:prstGeom>
          <a:noFill/>
        </p:spPr>
        <p:txBody>
          <a:bodyPr wrap="square" lIns="0" tIns="0" rIns="0" bIns="0" rtlCol="0">
            <a:spAutoFit/>
          </a:bodyPr>
          <a:lstStyle/>
          <a:p>
            <a:r>
              <a:rPr lang="es-AR" sz="2800" b="1" dirty="0">
                <a:solidFill>
                  <a:srgbClr val="CC0033"/>
                </a:solidFill>
                <a:latin typeface="+mj-lt"/>
              </a:rPr>
              <a:t>1</a:t>
            </a:r>
            <a:r>
              <a:rPr lang="es-AR" sz="2800" dirty="0">
                <a:latin typeface="+mj-lt"/>
              </a:rPr>
              <a:t> Sobre FIX &amp; FITCH </a:t>
            </a:r>
            <a:endParaRPr lang="es-AR" sz="2800" dirty="0">
              <a:solidFill>
                <a:srgbClr val="CE2424"/>
              </a:solidFill>
              <a:latin typeface="+mj-lt"/>
            </a:endParaRPr>
          </a:p>
          <a:p>
            <a:endParaRPr lang="es-AR" sz="2800" dirty="0">
              <a:latin typeface="+mj-lt"/>
            </a:endParaRPr>
          </a:p>
          <a:p>
            <a:r>
              <a:rPr lang="es-AR" sz="2800" b="1" dirty="0">
                <a:solidFill>
                  <a:srgbClr val="CC0033"/>
                </a:solidFill>
                <a:latin typeface="+mj-lt"/>
              </a:rPr>
              <a:t>2 </a:t>
            </a:r>
            <a:r>
              <a:rPr lang="es-AR" sz="2800" dirty="0"/>
              <a:t>Productos &amp; Servicios: </a:t>
            </a:r>
            <a:r>
              <a:rPr lang="es-AR" sz="2400" dirty="0"/>
              <a:t>Publicaciones Recientes</a:t>
            </a:r>
            <a:endParaRPr lang="es-AR" sz="2800" b="1" dirty="0">
              <a:solidFill>
                <a:srgbClr val="CC0033"/>
              </a:solidFill>
              <a:latin typeface="+mj-lt"/>
            </a:endParaRPr>
          </a:p>
          <a:p>
            <a:endParaRPr lang="es-AR" sz="2800" dirty="0">
              <a:latin typeface="+mj-lt"/>
            </a:endParaRPr>
          </a:p>
          <a:p>
            <a:r>
              <a:rPr lang="es-AR" sz="2800" b="1" dirty="0">
                <a:solidFill>
                  <a:srgbClr val="CC0033"/>
                </a:solidFill>
                <a:latin typeface="+mj-lt"/>
              </a:rPr>
              <a:t>3</a:t>
            </a:r>
            <a:r>
              <a:rPr lang="es-AR" sz="2800" dirty="0">
                <a:latin typeface="+mj-lt"/>
              </a:rPr>
              <a:t> Calificaciones Crediticias: </a:t>
            </a:r>
            <a:r>
              <a:rPr lang="es-AR" sz="2400" dirty="0">
                <a:latin typeface="+mj-lt"/>
              </a:rPr>
              <a:t>Producto</a:t>
            </a:r>
          </a:p>
          <a:p>
            <a:endParaRPr lang="es-AR" sz="2800" dirty="0">
              <a:latin typeface="+mj-lt"/>
            </a:endParaRPr>
          </a:p>
          <a:p>
            <a:r>
              <a:rPr lang="es-AR" sz="2800" b="1" dirty="0">
                <a:solidFill>
                  <a:srgbClr val="CC0033"/>
                </a:solidFill>
                <a:latin typeface="+mj-lt"/>
              </a:rPr>
              <a:t>5</a:t>
            </a:r>
            <a:r>
              <a:rPr lang="es-AR" sz="2800" dirty="0">
                <a:latin typeface="+mj-lt"/>
              </a:rPr>
              <a:t> Calificaciones Crediticias: </a:t>
            </a:r>
            <a:r>
              <a:rPr lang="es-AR" sz="2400" dirty="0">
                <a:latin typeface="+mj-lt"/>
              </a:rPr>
              <a:t>Proceso</a:t>
            </a:r>
          </a:p>
          <a:p>
            <a:endParaRPr lang="es-AR" sz="3600" dirty="0">
              <a:solidFill>
                <a:srgbClr val="CE2424"/>
              </a:solidFill>
              <a:latin typeface="+mj-lt"/>
            </a:endParaRPr>
          </a:p>
          <a:p>
            <a:r>
              <a:rPr lang="es-AR" sz="2800" b="1" dirty="0">
                <a:solidFill>
                  <a:srgbClr val="CC0033"/>
                </a:solidFill>
              </a:rPr>
              <a:t>6</a:t>
            </a:r>
            <a:r>
              <a:rPr lang="es-AR" sz="2800" dirty="0"/>
              <a:t> Calificaciones ESG: </a:t>
            </a:r>
            <a:r>
              <a:rPr lang="es-AR" sz="2400" dirty="0"/>
              <a:t>Ambiental, Social y Gobernanza</a:t>
            </a:r>
          </a:p>
          <a:p>
            <a:endParaRPr lang="es-AR" sz="1800" dirty="0"/>
          </a:p>
          <a:p>
            <a:endParaRPr lang="es-AR" sz="1600" dirty="0">
              <a:solidFill>
                <a:srgbClr val="CE2424"/>
              </a:solidFill>
            </a:endParaRPr>
          </a:p>
          <a:p>
            <a:endParaRPr lang="es-AR" sz="1800" dirty="0">
              <a:solidFill>
                <a:srgbClr val="CE2424"/>
              </a:solidFill>
              <a:latin typeface="+mj-lt"/>
            </a:endParaRPr>
          </a:p>
        </p:txBody>
      </p:sp>
      <p:sp>
        <p:nvSpPr>
          <p:cNvPr id="7"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122048802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699" y="862722"/>
            <a:ext cx="7920879" cy="4726518"/>
          </a:xfrm>
          <a:prstGeom prst="rect">
            <a:avLst/>
          </a:prstGeom>
        </p:spPr>
      </p:pic>
      <p:sp>
        <p:nvSpPr>
          <p:cNvPr id="11" name="Rectángulo 10"/>
          <p:cNvSpPr/>
          <p:nvPr/>
        </p:nvSpPr>
        <p:spPr>
          <a:xfrm>
            <a:off x="2555776" y="1484784"/>
            <a:ext cx="208823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s-AR" sz="1600" dirty="0">
              <a:latin typeface="+mj-lt"/>
            </a:endParaRPr>
          </a:p>
        </p:txBody>
      </p:sp>
      <p:sp>
        <p:nvSpPr>
          <p:cNvPr id="12" name="Rectángulo 11"/>
          <p:cNvSpPr/>
          <p:nvPr/>
        </p:nvSpPr>
        <p:spPr>
          <a:xfrm>
            <a:off x="2483767" y="1771075"/>
            <a:ext cx="118920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s-AR" sz="1600" dirty="0">
              <a:latin typeface="+mj-lt"/>
            </a:endParaRPr>
          </a:p>
        </p:txBody>
      </p:sp>
      <p:sp>
        <p:nvSpPr>
          <p:cNvPr id="13" name="Rectángulo 12"/>
          <p:cNvSpPr/>
          <p:nvPr/>
        </p:nvSpPr>
        <p:spPr>
          <a:xfrm>
            <a:off x="2771800" y="1568735"/>
            <a:ext cx="1189201"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s-AR" sz="1600" dirty="0">
              <a:latin typeface="+mj-lt"/>
            </a:endParaRPr>
          </a:p>
        </p:txBody>
      </p:sp>
      <p:sp>
        <p:nvSpPr>
          <p:cNvPr id="3" name="2 Título"/>
          <p:cNvSpPr>
            <a:spLocks noGrp="1"/>
          </p:cNvSpPr>
          <p:nvPr>
            <p:ph type="title"/>
          </p:nvPr>
        </p:nvSpPr>
        <p:spPr>
          <a:xfrm>
            <a:off x="204020" y="116632"/>
            <a:ext cx="8784976" cy="612786"/>
          </a:xfrm>
        </p:spPr>
        <p:txBody>
          <a:bodyPr/>
          <a:lstStyle/>
          <a:p>
            <a:pPr>
              <a:defRPr/>
            </a:pPr>
            <a:r>
              <a:rPr lang="en-GB" altLang="ko-KR" dirty="0" err="1">
                <a:cs typeface="InterFace Light" panose="020B0403020203020204" pitchFamily="34" charset="0"/>
              </a:rPr>
              <a:t>Proceso</a:t>
            </a:r>
            <a:r>
              <a:rPr lang="en-GB" altLang="ko-KR" dirty="0">
                <a:cs typeface="InterFace Light" panose="020B0403020203020204" pitchFamily="34" charset="0"/>
              </a:rPr>
              <a:t> de </a:t>
            </a:r>
            <a:r>
              <a:rPr lang="en-GB" altLang="ko-KR" dirty="0" err="1">
                <a:cs typeface="InterFace Light" panose="020B0403020203020204" pitchFamily="34" charset="0"/>
              </a:rPr>
              <a:t>Calificación</a:t>
            </a:r>
            <a:endParaRPr lang="en-GB" altLang="ko-KR" i="1" dirty="0"/>
          </a:p>
        </p:txBody>
      </p:sp>
      <p:sp>
        <p:nvSpPr>
          <p:cNvPr id="4" name="CuadroTexto 3"/>
          <p:cNvSpPr txBox="1"/>
          <p:nvPr/>
        </p:nvSpPr>
        <p:spPr>
          <a:xfrm>
            <a:off x="658438" y="5661248"/>
            <a:ext cx="7876140" cy="553998"/>
          </a:xfrm>
          <a:prstGeom prst="rect">
            <a:avLst/>
          </a:prstGeom>
          <a:solidFill>
            <a:schemeClr val="bg1"/>
          </a:solidFill>
          <a:ln>
            <a:noFill/>
          </a:ln>
        </p:spPr>
        <p:txBody>
          <a:bodyPr wrap="square" rtlCol="0">
            <a:spAutoFit/>
          </a:bodyPr>
          <a:lstStyle/>
          <a:p>
            <a:pPr algn="just"/>
            <a:r>
              <a:rPr lang="es-AR" sz="1000" dirty="0">
                <a:latin typeface="Lato" panose="020F0502020204030203" pitchFamily="34" charset="0"/>
                <a:cs typeface="InterFace Light" panose="020B0403020203020204" pitchFamily="34" charset="0"/>
              </a:rPr>
              <a:t>*La agenda de la visita en las dependencias de la administración no es estandarizada, ya que depende en cierta medida de la información disponible antes de la reunión y las personas disponibles. Asimismo, debido a la situación mundial producto de la Pandemia del COVID-19, las visitas dependerán de las circunstancias y podrán realizarse telefónicamente.</a:t>
            </a:r>
          </a:p>
        </p:txBody>
      </p:sp>
      <p:cxnSp>
        <p:nvCxnSpPr>
          <p:cNvPr id="8" name="Conector recto de flecha 7"/>
          <p:cNvCxnSpPr/>
          <p:nvPr/>
        </p:nvCxnSpPr>
        <p:spPr>
          <a:xfrm flipH="1" flipV="1">
            <a:off x="889256" y="3933056"/>
            <a:ext cx="10336" cy="89952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
          <p:cNvSpPr txBox="1"/>
          <p:nvPr/>
        </p:nvSpPr>
        <p:spPr>
          <a:xfrm>
            <a:off x="-108520" y="3646185"/>
            <a:ext cx="2160240" cy="430887"/>
          </a:xfrm>
          <a:prstGeom prst="rect">
            <a:avLst/>
          </a:prstGeom>
          <a:noFill/>
        </p:spPr>
        <p:txBody>
          <a:bodyPr wrap="square" lIns="0" tIns="0" rIns="0" bIns="0" rtlCol="0">
            <a:spAutoFit/>
          </a:bodyPr>
          <a:lstStyle/>
          <a:p>
            <a:pPr algn="ctr"/>
            <a:r>
              <a:rPr lang="en-US" b="1" i="1" dirty="0">
                <a:solidFill>
                  <a:srgbClr val="CC0033"/>
                </a:solidFill>
              </a:rPr>
              <a:t>REGULADOR</a:t>
            </a:r>
          </a:p>
          <a:p>
            <a:endParaRPr lang="en-US" sz="1400" b="1" dirty="0">
              <a:solidFill>
                <a:srgbClr val="63B1E5"/>
              </a:solidFill>
            </a:endParaRPr>
          </a:p>
        </p:txBody>
      </p:sp>
      <p:sp>
        <p:nvSpPr>
          <p:cNvPr id="2" name="Rectángulo 1"/>
          <p:cNvSpPr/>
          <p:nvPr/>
        </p:nvSpPr>
        <p:spPr>
          <a:xfrm>
            <a:off x="5436096" y="862722"/>
            <a:ext cx="1440160" cy="706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s-AR" sz="1600" dirty="0">
              <a:latin typeface="+mj-lt"/>
            </a:endParaRPr>
          </a:p>
        </p:txBody>
      </p:sp>
      <p:sp>
        <p:nvSpPr>
          <p:cNvPr id="14" name="Rectángulo 13"/>
          <p:cNvSpPr/>
          <p:nvPr/>
        </p:nvSpPr>
        <p:spPr>
          <a:xfrm>
            <a:off x="5868144" y="862722"/>
            <a:ext cx="1440160" cy="387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s-AR" sz="1600" dirty="0">
              <a:latin typeface="+mj-lt"/>
            </a:endParaRPr>
          </a:p>
        </p:txBody>
      </p:sp>
      <p:sp>
        <p:nvSpPr>
          <p:cNvPr id="15"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252503216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a:t>Proceso de Calificación	</a:t>
            </a:r>
          </a:p>
        </p:txBody>
      </p:sp>
      <p:graphicFrame>
        <p:nvGraphicFramePr>
          <p:cNvPr id="6" name="Marcador de contenido 5"/>
          <p:cNvGraphicFramePr>
            <a:graphicFrameLocks noGrp="1"/>
          </p:cNvGraphicFramePr>
          <p:nvPr>
            <p:ph sz="quarter" idx="10"/>
            <p:extLst>
              <p:ext uri="{D42A27DB-BD31-4B8C-83A1-F6EECF244321}">
                <p14:modId xmlns:p14="http://schemas.microsoft.com/office/powerpoint/2010/main" val="225473170"/>
              </p:ext>
            </p:extLst>
          </p:nvPr>
        </p:nvGraphicFramePr>
        <p:xfrm>
          <a:off x="323850" y="1628800"/>
          <a:ext cx="8496300" cy="3723640"/>
        </p:xfrm>
        <a:graphic>
          <a:graphicData uri="http://schemas.openxmlformats.org/drawingml/2006/table">
            <a:tbl>
              <a:tblPr firstRow="1">
                <a:tableStyleId>{073A0DAA-6AF3-43AB-8588-CEC1D06C72B9}</a:tableStyleId>
              </a:tblPr>
              <a:tblGrid>
                <a:gridCol w="4248150">
                  <a:extLst>
                    <a:ext uri="{9D8B030D-6E8A-4147-A177-3AD203B41FA5}">
                      <a16:colId xmlns:a16="http://schemas.microsoft.com/office/drawing/2014/main" val="20000"/>
                    </a:ext>
                  </a:extLst>
                </a:gridCol>
                <a:gridCol w="4248150">
                  <a:extLst>
                    <a:ext uri="{9D8B030D-6E8A-4147-A177-3AD203B41FA5}">
                      <a16:colId xmlns:a16="http://schemas.microsoft.com/office/drawing/2014/main" val="20001"/>
                    </a:ext>
                  </a:extLst>
                </a:gridCol>
              </a:tblGrid>
              <a:tr h="370840">
                <a:tc>
                  <a:txBody>
                    <a:bodyPr/>
                    <a:lstStyle/>
                    <a:p>
                      <a:r>
                        <a:rPr lang="es-AR" dirty="0"/>
                        <a:t>PRIMERA CALIFICACION</a:t>
                      </a:r>
                    </a:p>
                  </a:txBody>
                  <a:tcPr/>
                </a:tc>
                <a:tc>
                  <a:txBody>
                    <a:bodyPr/>
                    <a:lstStyle/>
                    <a:p>
                      <a:r>
                        <a:rPr lang="es-AR" dirty="0"/>
                        <a:t>MONITOREO</a:t>
                      </a:r>
                    </a:p>
                  </a:txBody>
                  <a:tcPr/>
                </a:tc>
                <a:extLst>
                  <a:ext uri="{0D108BD9-81ED-4DB2-BD59-A6C34878D82A}">
                    <a16:rowId xmlns:a16="http://schemas.microsoft.com/office/drawing/2014/main" val="10000"/>
                  </a:ext>
                </a:extLst>
              </a:tr>
              <a:tr h="370840">
                <a:tc>
                  <a:txBody>
                    <a:bodyPr/>
                    <a:lstStyle/>
                    <a:p>
                      <a:pPr marL="363538" indent="-363538"/>
                      <a:r>
                        <a:rPr lang="es-AR" altLang="en-US" noProof="0" dirty="0"/>
                        <a:t>Análisis y Procesamiento de Información</a:t>
                      </a:r>
                    </a:p>
                    <a:p>
                      <a:pPr marL="363538" indent="-363538"/>
                      <a:endParaRPr lang="es-AR" altLang="en-US" noProof="0" dirty="0"/>
                    </a:p>
                    <a:p>
                      <a:pPr marL="900113" lvl="1" indent="-357188"/>
                      <a:r>
                        <a:rPr lang="es-AR" altLang="en-US" noProof="0" dirty="0" err="1"/>
                        <a:t>Info</a:t>
                      </a:r>
                      <a:r>
                        <a:rPr lang="es-AR" altLang="en-US" noProof="0" dirty="0"/>
                        <a:t> publica web emisor, regulador</a:t>
                      </a:r>
                    </a:p>
                    <a:p>
                      <a:pPr marL="900113" lvl="1" indent="-357188"/>
                      <a:r>
                        <a:rPr lang="es-AR" altLang="en-US" noProof="0" dirty="0"/>
                        <a:t>Provista en base a la relación y términos de confidencialidad incluidos en la misma</a:t>
                      </a:r>
                    </a:p>
                    <a:p>
                      <a:endParaRPr lang="es-AR" dirty="0"/>
                    </a:p>
                  </a:txBody>
                  <a:tcPr/>
                </a:tc>
                <a:tc>
                  <a:txBody>
                    <a:bodyPr/>
                    <a:lstStyle/>
                    <a:p>
                      <a:pPr marL="363538" indent="-363538">
                        <a:spcBef>
                          <a:spcPct val="0"/>
                        </a:spcBef>
                        <a:spcAft>
                          <a:spcPct val="50000"/>
                        </a:spcAft>
                      </a:pPr>
                      <a:r>
                        <a:rPr lang="en-GB" altLang="en-US" dirty="0"/>
                        <a:t>Revision </a:t>
                      </a:r>
                      <a:r>
                        <a:rPr lang="en-GB" altLang="en-US" dirty="0" err="1"/>
                        <a:t>anual</a:t>
                      </a:r>
                      <a:r>
                        <a:rPr lang="en-GB" altLang="en-US" dirty="0"/>
                        <a:t> o Event-driven</a:t>
                      </a:r>
                    </a:p>
                    <a:p>
                      <a:pPr marL="900113" lvl="1" indent="-357188">
                        <a:spcBef>
                          <a:spcPct val="0"/>
                        </a:spcBef>
                        <a:spcAft>
                          <a:spcPct val="50000"/>
                        </a:spcAft>
                      </a:pPr>
                      <a:r>
                        <a:rPr lang="es-AR" altLang="en-US" noProof="0" dirty="0"/>
                        <a:t>Evento que gatilla la revisión de calificación</a:t>
                      </a:r>
                    </a:p>
                    <a:p>
                      <a:pPr marL="900113" lvl="1" indent="-357188">
                        <a:spcBef>
                          <a:spcPct val="0"/>
                        </a:spcBef>
                        <a:spcAft>
                          <a:spcPct val="50000"/>
                        </a:spcAft>
                      </a:pPr>
                      <a:r>
                        <a:rPr lang="es-AR" altLang="en-US" noProof="0" dirty="0"/>
                        <a:t>Monitoreo continuo (objetivo es revisar al menos anualmente cada emisor) </a:t>
                      </a:r>
                      <a:r>
                        <a:rPr lang="es-AR" altLang="en-US" noProof="0" dirty="0" err="1"/>
                        <a:t>Ongoing</a:t>
                      </a:r>
                      <a:r>
                        <a:rPr lang="es-AR" altLang="en-US" noProof="0" dirty="0"/>
                        <a:t> </a:t>
                      </a:r>
                      <a:r>
                        <a:rPr lang="en-GB" altLang="en-US" dirty="0"/>
                        <a:t>surveillance (aim to review all </a:t>
                      </a:r>
                      <a:r>
                        <a:rPr lang="en-GB" altLang="en-US" dirty="0" err="1"/>
                        <a:t>issu</a:t>
                      </a:r>
                      <a:r>
                        <a:rPr lang="es-AR" altLang="en-US" dirty="0"/>
                        <a:t>e</a:t>
                      </a:r>
                      <a:endParaRPr lang="en-GB" altLang="en-US" dirty="0"/>
                    </a:p>
                  </a:txBody>
                  <a:tcPr/>
                </a:tc>
                <a:extLst>
                  <a:ext uri="{0D108BD9-81ED-4DB2-BD59-A6C34878D82A}">
                    <a16:rowId xmlns:a16="http://schemas.microsoft.com/office/drawing/2014/main" val="10001"/>
                  </a:ext>
                </a:extLst>
              </a:tr>
              <a:tr h="370840">
                <a:tc>
                  <a:txBody>
                    <a:bodyPr/>
                    <a:lstStyle/>
                    <a:p>
                      <a:pPr marL="0" marR="0" lvl="0" indent="0" algn="l" defTabSz="914342" rtl="0" eaLnBrk="1" fontAlgn="auto" latinLnBrk="0" hangingPunct="1">
                        <a:lnSpc>
                          <a:spcPct val="100000"/>
                        </a:lnSpc>
                        <a:spcBef>
                          <a:spcPts val="0"/>
                        </a:spcBef>
                        <a:spcAft>
                          <a:spcPts val="0"/>
                        </a:spcAft>
                        <a:buClrTx/>
                        <a:buSzTx/>
                        <a:buFont typeface="Arial" pitchFamily="34" charset="0"/>
                        <a:buNone/>
                        <a:tabLst/>
                        <a:defRPr/>
                      </a:pPr>
                      <a:r>
                        <a:rPr lang="es-AR" altLang="en-US" noProof="0" dirty="0"/>
                        <a:t>Comité de Calificación</a:t>
                      </a:r>
                    </a:p>
                    <a:p>
                      <a:endParaRPr lang="es-AR" noProof="0" dirty="0"/>
                    </a:p>
                  </a:txBody>
                  <a:tcPr/>
                </a:tc>
                <a:tc>
                  <a:txBody>
                    <a:bodyPr/>
                    <a:lstStyle/>
                    <a:p>
                      <a:pPr marL="0" marR="0" lvl="0" indent="0" algn="l" defTabSz="914342" rtl="0" eaLnBrk="1" fontAlgn="auto" latinLnBrk="0" hangingPunct="1">
                        <a:lnSpc>
                          <a:spcPct val="100000"/>
                        </a:lnSpc>
                        <a:spcBef>
                          <a:spcPts val="0"/>
                        </a:spcBef>
                        <a:spcAft>
                          <a:spcPts val="0"/>
                        </a:spcAft>
                        <a:buClrTx/>
                        <a:buSzTx/>
                        <a:buFont typeface="Arial" pitchFamily="34" charset="0"/>
                        <a:buNone/>
                        <a:tabLst/>
                        <a:defRPr/>
                      </a:pPr>
                      <a:r>
                        <a:rPr lang="es-AR" altLang="en-US" noProof="0" dirty="0"/>
                        <a:t>Proceso es esencialmente </a:t>
                      </a:r>
                      <a:r>
                        <a:rPr lang="es-AR" altLang="en-US" noProof="0" dirty="0" err="1"/>
                        <a:t>sigial</a:t>
                      </a:r>
                      <a:r>
                        <a:rPr lang="es-AR" altLang="en-US" noProof="0" dirty="0"/>
                        <a:t> al de Primera Calificación</a:t>
                      </a:r>
                    </a:p>
                  </a:txBody>
                  <a:tcPr/>
                </a:tc>
                <a:extLst>
                  <a:ext uri="{0D108BD9-81ED-4DB2-BD59-A6C34878D82A}">
                    <a16:rowId xmlns:a16="http://schemas.microsoft.com/office/drawing/2014/main" val="10002"/>
                  </a:ext>
                </a:extLst>
              </a:tr>
              <a:tr h="370840">
                <a:tc>
                  <a:txBody>
                    <a:bodyPr/>
                    <a:lstStyle/>
                    <a:p>
                      <a:pPr marL="0" marR="0" lvl="0" indent="0" algn="l" defTabSz="914342" rtl="0" eaLnBrk="1" fontAlgn="auto" latinLnBrk="0" hangingPunct="1">
                        <a:lnSpc>
                          <a:spcPct val="100000"/>
                        </a:lnSpc>
                        <a:spcBef>
                          <a:spcPts val="0"/>
                        </a:spcBef>
                        <a:spcAft>
                          <a:spcPts val="0"/>
                        </a:spcAft>
                        <a:buClrTx/>
                        <a:buSzTx/>
                        <a:buFont typeface="Arial" pitchFamily="34" charset="0"/>
                        <a:buNone/>
                        <a:tabLst/>
                        <a:defRPr/>
                      </a:pPr>
                      <a:r>
                        <a:rPr lang="es-AR" altLang="en-US" noProof="0" dirty="0"/>
                        <a:t>Preparación del informe de calificación borrador</a:t>
                      </a:r>
                    </a:p>
                    <a:p>
                      <a:endParaRPr lang="es-AR" noProof="0" dirty="0"/>
                    </a:p>
                  </a:txBody>
                  <a:tcPr/>
                </a:tc>
                <a:tc>
                  <a:txBody>
                    <a:bodyPr/>
                    <a:lstStyle/>
                    <a:p>
                      <a:endParaRPr lang="es-AR" dirty="0"/>
                    </a:p>
                  </a:txBody>
                  <a:tcPr/>
                </a:tc>
                <a:extLst>
                  <a:ext uri="{0D108BD9-81ED-4DB2-BD59-A6C34878D82A}">
                    <a16:rowId xmlns:a16="http://schemas.microsoft.com/office/drawing/2014/main" val="10003"/>
                  </a:ext>
                </a:extLst>
              </a:tr>
              <a:tr h="370840">
                <a:tc>
                  <a:txBody>
                    <a:bodyPr/>
                    <a:lstStyle/>
                    <a:p>
                      <a:pPr marL="0" marR="0" lvl="0" indent="0" algn="l" defTabSz="914342" rtl="0" eaLnBrk="1" fontAlgn="auto" latinLnBrk="0" hangingPunct="1">
                        <a:lnSpc>
                          <a:spcPct val="100000"/>
                        </a:lnSpc>
                        <a:spcBef>
                          <a:spcPts val="0"/>
                        </a:spcBef>
                        <a:spcAft>
                          <a:spcPts val="0"/>
                        </a:spcAft>
                        <a:buClrTx/>
                        <a:buSzTx/>
                        <a:buFont typeface="Arial" pitchFamily="34" charset="0"/>
                        <a:buNone/>
                        <a:tabLst/>
                        <a:defRPr/>
                      </a:pPr>
                      <a:r>
                        <a:rPr lang="es-AR" altLang="en-US" noProof="0" dirty="0"/>
                        <a:t>Publicación</a:t>
                      </a:r>
                    </a:p>
                    <a:p>
                      <a:endParaRPr lang="es-AR" noProof="0" dirty="0"/>
                    </a:p>
                  </a:txBody>
                  <a:tcPr/>
                </a:tc>
                <a:tc>
                  <a:txBody>
                    <a:bodyPr/>
                    <a:lstStyle/>
                    <a:p>
                      <a:endParaRPr lang="es-AR" dirty="0"/>
                    </a:p>
                  </a:txBody>
                  <a:tcPr/>
                </a:tc>
                <a:extLst>
                  <a:ext uri="{0D108BD9-81ED-4DB2-BD59-A6C34878D82A}">
                    <a16:rowId xmlns:a16="http://schemas.microsoft.com/office/drawing/2014/main" val="10004"/>
                  </a:ext>
                </a:extLst>
              </a:tr>
            </a:tbl>
          </a:graphicData>
        </a:graphic>
      </p:graphicFrame>
      <p:sp>
        <p:nvSpPr>
          <p:cNvPr id="4"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103609873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323850" y="1052736"/>
            <a:ext cx="8496622" cy="5112568"/>
          </a:xfrm>
        </p:spPr>
        <p:txBody>
          <a:bodyPr/>
          <a:lstStyle/>
          <a:p>
            <a:r>
              <a:rPr lang="es-ES" sz="2000" dirty="0">
                <a:latin typeface="+mj-lt"/>
              </a:rPr>
              <a:t>Quien usa las calificaciones?</a:t>
            </a:r>
          </a:p>
          <a:p>
            <a:endParaRPr lang="es-ES" sz="100" dirty="0">
              <a:latin typeface="+mj-lt"/>
            </a:endParaRPr>
          </a:p>
          <a:p>
            <a:pPr marL="363538" indent="-363538">
              <a:buClr>
                <a:srgbClr val="C00000"/>
              </a:buClr>
              <a:buSzPct val="115000"/>
              <a:buFont typeface="Arial" panose="020B0604020202020204" pitchFamily="34" charset="0"/>
              <a:buChar char="•"/>
            </a:pPr>
            <a:r>
              <a:rPr lang="es-AR" altLang="en-US" sz="1600" dirty="0">
                <a:latin typeface="+mj-lt"/>
              </a:rPr>
              <a:t>Inversores</a:t>
            </a:r>
          </a:p>
          <a:p>
            <a:pPr marL="363538" indent="-363538">
              <a:buClr>
                <a:srgbClr val="C00000"/>
              </a:buClr>
              <a:buSzPct val="115000"/>
              <a:buFont typeface="Arial" panose="020B0604020202020204" pitchFamily="34" charset="0"/>
              <a:buChar char="•"/>
            </a:pPr>
            <a:r>
              <a:rPr lang="es-AR" altLang="en-US" sz="1600" dirty="0">
                <a:latin typeface="+mj-lt"/>
              </a:rPr>
              <a:t>Bancos</a:t>
            </a:r>
          </a:p>
          <a:p>
            <a:pPr marL="363538" indent="-363538">
              <a:buClr>
                <a:srgbClr val="C00000"/>
              </a:buClr>
              <a:buSzPct val="115000"/>
              <a:buFont typeface="Arial" panose="020B0604020202020204" pitchFamily="34" charset="0"/>
              <a:buChar char="•"/>
            </a:pPr>
            <a:r>
              <a:rPr lang="es-AR" altLang="en-US" sz="1600" dirty="0">
                <a:latin typeface="+mj-lt"/>
              </a:rPr>
              <a:t>Reguladores</a:t>
            </a:r>
          </a:p>
          <a:p>
            <a:pPr marL="363538" indent="-363538">
              <a:buClr>
                <a:srgbClr val="C00000"/>
              </a:buClr>
              <a:buSzPct val="115000"/>
              <a:buFont typeface="Arial" panose="020B0604020202020204" pitchFamily="34" charset="0"/>
              <a:buChar char="•"/>
            </a:pPr>
            <a:r>
              <a:rPr lang="es-AR" altLang="en-US" sz="1600" dirty="0">
                <a:latin typeface="+mj-lt"/>
              </a:rPr>
              <a:t>Contrapartes comerciales</a:t>
            </a:r>
          </a:p>
        </p:txBody>
      </p:sp>
      <p:sp>
        <p:nvSpPr>
          <p:cNvPr id="3" name="Título 2"/>
          <p:cNvSpPr>
            <a:spLocks noGrp="1"/>
          </p:cNvSpPr>
          <p:nvPr>
            <p:ph type="title"/>
          </p:nvPr>
        </p:nvSpPr>
        <p:spPr/>
        <p:txBody>
          <a:bodyPr/>
          <a:lstStyle/>
          <a:p>
            <a:r>
              <a:rPr lang="es-AR" dirty="0"/>
              <a:t>Usuarios de las Calificaciones</a:t>
            </a:r>
          </a:p>
        </p:txBody>
      </p:sp>
      <p:sp>
        <p:nvSpPr>
          <p:cNvPr id="4" name="Oval 3"/>
          <p:cNvSpPr>
            <a:spLocks noChangeArrowheads="1"/>
          </p:cNvSpPr>
          <p:nvPr/>
        </p:nvSpPr>
        <p:spPr bwMode="gray">
          <a:xfrm>
            <a:off x="950331" y="3469978"/>
            <a:ext cx="2241550" cy="2911475"/>
          </a:xfrm>
          <a:prstGeom prst="ellipse">
            <a:avLst/>
          </a:prstGeom>
          <a:gradFill rotWithShape="1">
            <a:gsLst>
              <a:gs pos="0">
                <a:srgbClr val="A4A7AA"/>
              </a:gs>
              <a:gs pos="50000">
                <a:srgbClr val="6C7073"/>
              </a:gs>
              <a:gs pos="100000">
                <a:srgbClr val="A4A7AA"/>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0" rIns="36000" bIns="36000" anchorCtr="1"/>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eaLnBrk="1" hangingPunct="1">
              <a:lnSpc>
                <a:spcPct val="90000"/>
              </a:lnSpc>
              <a:spcBef>
                <a:spcPct val="20000"/>
              </a:spcBef>
              <a:buClr>
                <a:srgbClr val="CB465E"/>
              </a:buClr>
              <a:buFont typeface="Arial" panose="020B0604020202020204" pitchFamily="34" charset="0"/>
              <a:buNone/>
            </a:pPr>
            <a:r>
              <a:rPr lang="en-GB" altLang="en-US" sz="2000" b="1" dirty="0" err="1">
                <a:solidFill>
                  <a:schemeClr val="bg1"/>
                </a:solidFill>
              </a:rPr>
              <a:t>Inversores</a:t>
            </a:r>
            <a:endParaRPr lang="en-GB" altLang="en-US" sz="2000" b="1" dirty="0">
              <a:solidFill>
                <a:schemeClr val="bg1"/>
              </a:solidFill>
            </a:endParaRPr>
          </a:p>
        </p:txBody>
      </p:sp>
      <p:sp>
        <p:nvSpPr>
          <p:cNvPr id="5" name="Oval 4"/>
          <p:cNvSpPr>
            <a:spLocks noChangeArrowheads="1"/>
          </p:cNvSpPr>
          <p:nvPr/>
        </p:nvSpPr>
        <p:spPr bwMode="gray">
          <a:xfrm>
            <a:off x="3618918" y="1988840"/>
            <a:ext cx="2241550" cy="2911475"/>
          </a:xfrm>
          <a:prstGeom prst="ellipse">
            <a:avLst/>
          </a:prstGeom>
          <a:gradFill rotWithShape="1">
            <a:gsLst>
              <a:gs pos="0">
                <a:schemeClr val="folHlink"/>
              </a:gs>
              <a:gs pos="50000">
                <a:schemeClr val="hlink"/>
              </a:gs>
              <a:gs pos="100000">
                <a:schemeClr val="fo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0" rIns="36000" bIns="36000" anchorCtr="1"/>
          <a:lstStyle/>
          <a:p>
            <a:pPr algn="ctr" eaLnBrk="1" hangingPunct="1">
              <a:lnSpc>
                <a:spcPct val="90000"/>
              </a:lnSpc>
              <a:spcBef>
                <a:spcPct val="20000"/>
              </a:spcBef>
              <a:buClr>
                <a:srgbClr val="CB465E"/>
              </a:buClr>
              <a:buFont typeface="Arial" charset="0"/>
              <a:buNone/>
              <a:defRPr/>
            </a:pPr>
            <a:r>
              <a:rPr lang="en-GB" altLang="en-US" sz="2000" b="1" dirty="0" err="1">
                <a:solidFill>
                  <a:schemeClr val="bg1"/>
                </a:solidFill>
                <a:latin typeface="Arial" charset="0"/>
              </a:rPr>
              <a:t>Banqueros</a:t>
            </a:r>
            <a:endParaRPr lang="en-GB" altLang="en-US" sz="2000" b="1" dirty="0">
              <a:solidFill>
                <a:schemeClr val="bg1"/>
              </a:solidFill>
              <a:latin typeface="Arial" charset="0"/>
            </a:endParaRPr>
          </a:p>
        </p:txBody>
      </p:sp>
      <p:sp>
        <p:nvSpPr>
          <p:cNvPr id="6" name="Oval 5"/>
          <p:cNvSpPr>
            <a:spLocks noChangeArrowheads="1"/>
          </p:cNvSpPr>
          <p:nvPr/>
        </p:nvSpPr>
        <p:spPr bwMode="gray">
          <a:xfrm>
            <a:off x="6404981" y="3093740"/>
            <a:ext cx="1709737" cy="1925638"/>
          </a:xfrm>
          <a:prstGeom prst="ellipse">
            <a:avLst/>
          </a:prstGeom>
          <a:gradFill rotWithShape="1">
            <a:gsLst>
              <a:gs pos="0">
                <a:srgbClr val="8296BE"/>
              </a:gs>
              <a:gs pos="50000">
                <a:srgbClr val="4F6899"/>
              </a:gs>
              <a:gs pos="100000">
                <a:srgbClr val="8296BE"/>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360000" anchorCtr="1"/>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eaLnBrk="1" hangingPunct="1">
              <a:spcBef>
                <a:spcPct val="20000"/>
              </a:spcBef>
              <a:buClr>
                <a:srgbClr val="CB465E"/>
              </a:buClr>
              <a:buFont typeface="Arial" panose="020B0604020202020204" pitchFamily="34" charset="0"/>
              <a:buNone/>
            </a:pPr>
            <a:r>
              <a:rPr lang="en-GB" altLang="en-US" sz="2000" b="1" dirty="0" err="1">
                <a:solidFill>
                  <a:schemeClr val="bg1"/>
                </a:solidFill>
              </a:rPr>
              <a:t>Emisores</a:t>
            </a:r>
            <a:endParaRPr lang="en-GB" altLang="en-US" sz="2000" b="1" dirty="0">
              <a:solidFill>
                <a:schemeClr val="bg1"/>
              </a:solidFill>
            </a:endParaRPr>
          </a:p>
        </p:txBody>
      </p:sp>
      <p:sp>
        <p:nvSpPr>
          <p:cNvPr id="7" name="Line 6"/>
          <p:cNvSpPr>
            <a:spLocks noChangeShapeType="1"/>
          </p:cNvSpPr>
          <p:nvPr/>
        </p:nvSpPr>
        <p:spPr bwMode="gray">
          <a:xfrm flipV="1">
            <a:off x="701093" y="5105103"/>
            <a:ext cx="8212138" cy="0"/>
          </a:xfrm>
          <a:prstGeom prst="line">
            <a:avLst/>
          </a:prstGeom>
          <a:noFill/>
          <a:ln w="76200">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8" name="Text Box 8"/>
          <p:cNvSpPr txBox="1">
            <a:spLocks noChangeArrowheads="1"/>
          </p:cNvSpPr>
          <p:nvPr/>
        </p:nvSpPr>
        <p:spPr bwMode="gray">
          <a:xfrm>
            <a:off x="1507543" y="4898728"/>
            <a:ext cx="6459538" cy="396875"/>
          </a:xfrm>
          <a:prstGeom prst="rect">
            <a:avLst/>
          </a:prstGeom>
          <a:solidFill>
            <a:srgbClr val="D10034"/>
          </a:solidFill>
          <a:ln>
            <a:noFill/>
          </a:ln>
          <a:effec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eaLnBrk="1" hangingPunct="1">
              <a:spcBef>
                <a:spcPct val="20000"/>
              </a:spcBef>
              <a:buClr>
                <a:srgbClr val="CB465E"/>
              </a:buClr>
              <a:buFont typeface="Arial" panose="020B0604020202020204" pitchFamily="34" charset="0"/>
              <a:buNone/>
            </a:pPr>
            <a:r>
              <a:rPr lang="en-GB" altLang="en-US" sz="2000" b="1" dirty="0" err="1">
                <a:solidFill>
                  <a:schemeClr val="bg1"/>
                </a:solidFill>
              </a:rPr>
              <a:t>Objetivo</a:t>
            </a:r>
            <a:r>
              <a:rPr lang="en-GB" altLang="en-US" sz="2000" b="1" dirty="0">
                <a:solidFill>
                  <a:schemeClr val="bg1"/>
                </a:solidFill>
              </a:rPr>
              <a:t> FIX– Vision </a:t>
            </a:r>
            <a:r>
              <a:rPr lang="en-GB" altLang="en-US" sz="2000" b="1" dirty="0" err="1">
                <a:solidFill>
                  <a:schemeClr val="bg1"/>
                </a:solidFill>
              </a:rPr>
              <a:t>Independiente</a:t>
            </a:r>
            <a:endParaRPr lang="en-GB" altLang="en-US" sz="2000" b="1" dirty="0">
              <a:solidFill>
                <a:schemeClr val="bg1"/>
              </a:solidFill>
            </a:endParaRPr>
          </a:p>
        </p:txBody>
      </p:sp>
      <p:sp>
        <p:nvSpPr>
          <p:cNvPr id="9"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1504826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323528" y="1052736"/>
            <a:ext cx="8496622" cy="5112568"/>
          </a:xfrm>
        </p:spPr>
        <p:txBody>
          <a:bodyPr/>
          <a:lstStyle/>
          <a:p>
            <a:pPr>
              <a:lnSpc>
                <a:spcPct val="105000"/>
              </a:lnSpc>
              <a:buClr>
                <a:srgbClr val="FF0000"/>
              </a:buClr>
            </a:pPr>
            <a:r>
              <a:rPr lang="en-US" altLang="es-AR" sz="2000" dirty="0">
                <a:latin typeface="Lato" panose="020F0502020204030203"/>
              </a:rPr>
              <a:t>LAS CALIFICACIONES NO SON:</a:t>
            </a:r>
          </a:p>
          <a:p>
            <a:pPr>
              <a:lnSpc>
                <a:spcPct val="105000"/>
              </a:lnSpc>
              <a:buClr>
                <a:srgbClr val="FF0000"/>
              </a:buClr>
            </a:pPr>
            <a:endParaRPr lang="en-US" altLang="es-AR" sz="1500" dirty="0">
              <a:latin typeface="Lato" panose="020F0502020204030203"/>
            </a:endParaRPr>
          </a:p>
          <a:p>
            <a:pPr marL="400050" indent="-400050">
              <a:buClr>
                <a:srgbClr val="C00000"/>
              </a:buClr>
              <a:buFont typeface="+mj-lt"/>
              <a:buAutoNum type="romanUcPeriod"/>
            </a:pPr>
            <a:r>
              <a:rPr lang="es-AR" altLang="en-US" sz="1600" dirty="0"/>
              <a:t>Recomendaciones para comprar/vender o mantener un instrumento</a:t>
            </a:r>
          </a:p>
          <a:p>
            <a:pPr marL="400050" indent="-400050">
              <a:buClr>
                <a:srgbClr val="C00000"/>
              </a:buClr>
              <a:buFont typeface="+mj-lt"/>
              <a:buAutoNum type="romanUcPeriod"/>
            </a:pPr>
            <a:r>
              <a:rPr lang="es-AR" altLang="en-US" sz="1600" dirty="0"/>
              <a:t>Auditorias</a:t>
            </a:r>
          </a:p>
          <a:p>
            <a:pPr marL="400050" indent="-400050">
              <a:buClr>
                <a:srgbClr val="C00000"/>
              </a:buClr>
              <a:buFont typeface="+mj-lt"/>
              <a:buAutoNum type="romanUcPeriod"/>
            </a:pPr>
            <a:r>
              <a:rPr lang="es-AR" altLang="en-US" sz="1600" dirty="0"/>
              <a:t>Opiniones sobre la posibilidad de fraude</a:t>
            </a:r>
          </a:p>
          <a:p>
            <a:pPr marL="400050" indent="-400050">
              <a:buClr>
                <a:srgbClr val="C00000"/>
              </a:buClr>
              <a:buFont typeface="+mj-lt"/>
              <a:buAutoNum type="romanUcPeriod"/>
            </a:pPr>
            <a:r>
              <a:rPr lang="es-AR" altLang="en-US" sz="1600" dirty="0"/>
              <a:t>Aciertos ni anticipaciones de eventos que aun no han ocurrido</a:t>
            </a:r>
          </a:p>
          <a:p>
            <a:pPr marL="400050" indent="-400050">
              <a:buClr>
                <a:srgbClr val="C00000"/>
              </a:buClr>
              <a:buFont typeface="+mj-lt"/>
              <a:buAutoNum type="romanUcPeriod"/>
            </a:pPr>
            <a:r>
              <a:rPr lang="es-AR" altLang="en-US" sz="1600" dirty="0"/>
              <a:t>Comentarios acerca del precio de los bonos en relación a las calificaciones</a:t>
            </a:r>
          </a:p>
          <a:p>
            <a:pPr marL="400050" indent="-400050">
              <a:buClr>
                <a:srgbClr val="C00000"/>
              </a:buClr>
              <a:buFont typeface="+mj-lt"/>
              <a:buAutoNum type="romanUcPeriod"/>
            </a:pPr>
            <a:r>
              <a:rPr lang="es-AR" altLang="en-US" sz="1600" dirty="0"/>
              <a:t>Evaluaciones sobre riesgos excepto riesgo crediticio</a:t>
            </a:r>
          </a:p>
        </p:txBody>
      </p:sp>
      <p:sp>
        <p:nvSpPr>
          <p:cNvPr id="3" name="Título 2"/>
          <p:cNvSpPr>
            <a:spLocks noGrp="1"/>
          </p:cNvSpPr>
          <p:nvPr>
            <p:ph type="title"/>
          </p:nvPr>
        </p:nvSpPr>
        <p:spPr/>
        <p:txBody>
          <a:bodyPr/>
          <a:lstStyle/>
          <a:p>
            <a:r>
              <a:rPr lang="es-AR" dirty="0"/>
              <a:t>Calificaciones</a:t>
            </a:r>
          </a:p>
        </p:txBody>
      </p:sp>
      <p:sp>
        <p:nvSpPr>
          <p:cNvPr id="4"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166069746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Que contemplan las Calificaciones</a:t>
            </a:r>
            <a:endParaRPr lang="es-AR" dirty="0"/>
          </a:p>
        </p:txBody>
      </p:sp>
      <p:graphicFrame>
        <p:nvGraphicFramePr>
          <p:cNvPr id="26" name="Diagrama 25"/>
          <p:cNvGraphicFramePr/>
          <p:nvPr>
            <p:extLst>
              <p:ext uri="{D42A27DB-BD31-4B8C-83A1-F6EECF244321}">
                <p14:modId xmlns:p14="http://schemas.microsoft.com/office/powerpoint/2010/main" val="2074911596"/>
              </p:ext>
            </p:extLst>
          </p:nvPr>
        </p:nvGraphicFramePr>
        <p:xfrm>
          <a:off x="467544" y="476672"/>
          <a:ext cx="8496944" cy="5689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185192698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285136"/>
            <a:ext cx="7173084" cy="1368000"/>
          </a:xfrm>
        </p:spPr>
        <p:txBody>
          <a:bodyPr/>
          <a:lstStyle/>
          <a:p>
            <a:r>
              <a:rPr lang="es-AR" sz="3600" dirty="0"/>
              <a:t>Calificaciones ESG &amp; Sostenibles</a:t>
            </a:r>
          </a:p>
        </p:txBody>
      </p:sp>
      <p:sp>
        <p:nvSpPr>
          <p:cNvPr id="5"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201214093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849" y="115889"/>
            <a:ext cx="8166495" cy="576261"/>
          </a:xfrm>
        </p:spPr>
        <p:txBody>
          <a:bodyPr/>
          <a:lstStyle/>
          <a:p>
            <a:r>
              <a:rPr lang="es-AR" dirty="0"/>
              <a:t>Reporte Integrado: </a:t>
            </a:r>
            <a:r>
              <a:rPr lang="es-AR" i="1" dirty="0"/>
              <a:t>Información Financiera y No-Financiera</a:t>
            </a:r>
          </a:p>
        </p:txBody>
      </p:sp>
      <p:grpSp>
        <p:nvGrpSpPr>
          <p:cNvPr id="26" name="Grupo 25"/>
          <p:cNvGrpSpPr/>
          <p:nvPr/>
        </p:nvGrpSpPr>
        <p:grpSpPr>
          <a:xfrm>
            <a:off x="-1972324" y="5661248"/>
            <a:ext cx="7817646" cy="580619"/>
            <a:chOff x="-1653066" y="5796551"/>
            <a:chExt cx="7817646" cy="580619"/>
          </a:xfrm>
        </p:grpSpPr>
        <p:sp>
          <p:nvSpPr>
            <p:cNvPr id="27" name="Título 2"/>
            <p:cNvSpPr txBox="1">
              <a:spLocks/>
            </p:cNvSpPr>
            <p:nvPr/>
          </p:nvSpPr>
          <p:spPr bwMode="gray">
            <a:xfrm>
              <a:off x="-1653066" y="5796551"/>
              <a:ext cx="7817646" cy="576261"/>
            </a:xfrm>
            <a:prstGeom prst="rect">
              <a:avLst/>
            </a:prstGeom>
          </p:spPr>
          <p:txBody>
            <a:bodyPr vert="horz" lIns="0" tIns="0" rIns="0" bIns="0" rtlCol="0" anchor="ctr">
              <a:noAutofit/>
            </a:bodyPr>
            <a:lstStyle>
              <a:lvl1pPr algn="l" defTabSz="914342" rtl="0" eaLnBrk="1" latinLnBrk="0" hangingPunct="1">
                <a:lnSpc>
                  <a:spcPct val="90000"/>
                </a:lnSpc>
                <a:spcBef>
                  <a:spcPct val="0"/>
                </a:spcBef>
                <a:buNone/>
                <a:defRPr sz="2400" kern="1200" baseline="0">
                  <a:solidFill>
                    <a:schemeClr val="bg1"/>
                  </a:solidFill>
                  <a:latin typeface="+mj-lt"/>
                  <a:ea typeface="+mj-ea"/>
                  <a:cs typeface="+mj-cs"/>
                </a:defRPr>
              </a:lvl1pPr>
            </a:lstStyle>
            <a:p>
              <a:pPr algn="ctr">
                <a:buFontTx/>
              </a:pPr>
              <a:r>
                <a:rPr lang="en-GB" sz="1600" dirty="0" err="1">
                  <a:solidFill>
                    <a:srgbClr val="CC0033"/>
                  </a:solidFill>
                  <a:latin typeface="Lato" panose="020F0502020204030203" pitchFamily="34" charset="0"/>
                </a:rPr>
                <a:t>Calificación</a:t>
              </a:r>
              <a:r>
                <a:rPr lang="en-GB" sz="1600" dirty="0">
                  <a:solidFill>
                    <a:srgbClr val="CC0033"/>
                  </a:solidFill>
                  <a:latin typeface="Lato" panose="020F0502020204030203" pitchFamily="34" charset="0"/>
                </a:rPr>
                <a:t> </a:t>
              </a:r>
              <a:r>
                <a:rPr lang="en-GB" sz="1600" dirty="0" err="1">
                  <a:solidFill>
                    <a:srgbClr val="CC0033"/>
                  </a:solidFill>
                  <a:latin typeface="Lato" panose="020F0502020204030203" pitchFamily="34" charset="0"/>
                </a:rPr>
                <a:t>Crediticia</a:t>
              </a:r>
              <a:endParaRPr lang="en-GB" sz="1600" dirty="0">
                <a:solidFill>
                  <a:srgbClr val="CC0033"/>
                </a:solidFill>
                <a:latin typeface="Lato" panose="020F0502020204030203" pitchFamily="34" charset="0"/>
              </a:endParaRPr>
            </a:p>
            <a:p>
              <a:pPr algn="ctr">
                <a:buFontTx/>
              </a:pPr>
              <a:r>
                <a:rPr lang="en-GB" sz="1600" dirty="0">
                  <a:solidFill>
                    <a:srgbClr val="CC0033"/>
                  </a:solidFill>
                  <a:latin typeface="Lato" panose="020F0502020204030203" pitchFamily="34" charset="0"/>
                </a:rPr>
                <a:t>De </a:t>
              </a:r>
              <a:r>
                <a:rPr lang="en-GB" sz="1600" dirty="0" err="1">
                  <a:solidFill>
                    <a:srgbClr val="CC0033"/>
                  </a:solidFill>
                  <a:latin typeface="Lato" panose="020F0502020204030203" pitchFamily="34" charset="0"/>
                </a:rPr>
                <a:t>Entidad</a:t>
              </a:r>
              <a:r>
                <a:rPr lang="en-GB" sz="1600" dirty="0">
                  <a:solidFill>
                    <a:srgbClr val="CC0033"/>
                  </a:solidFill>
                  <a:latin typeface="Lato" panose="020F0502020204030203" pitchFamily="34" charset="0"/>
                </a:rPr>
                <a:t> y </a:t>
              </a:r>
              <a:r>
                <a:rPr lang="en-GB" sz="1600" dirty="0" err="1">
                  <a:solidFill>
                    <a:srgbClr val="CC0033"/>
                  </a:solidFill>
                  <a:latin typeface="Lato" panose="020F0502020204030203" pitchFamily="34" charset="0"/>
                </a:rPr>
                <a:t>Bonos</a:t>
              </a:r>
              <a:endParaRPr lang="es-AR" sz="1600" dirty="0">
                <a:solidFill>
                  <a:srgbClr val="CC0033"/>
                </a:solidFill>
              </a:endParaRPr>
            </a:p>
          </p:txBody>
        </p:sp>
        <p:sp>
          <p:nvSpPr>
            <p:cNvPr id="28" name="CuadroTexto 27"/>
            <p:cNvSpPr txBox="1"/>
            <p:nvPr/>
          </p:nvSpPr>
          <p:spPr>
            <a:xfrm>
              <a:off x="3353449" y="5823172"/>
              <a:ext cx="1512168" cy="553998"/>
            </a:xfrm>
            <a:prstGeom prst="rect">
              <a:avLst/>
            </a:prstGeom>
            <a:noFill/>
          </p:spPr>
          <p:txBody>
            <a:bodyPr wrap="square" lIns="0" tIns="0" rIns="0" bIns="0" rtlCol="0">
              <a:spAutoFit/>
            </a:bodyPr>
            <a:lstStyle/>
            <a:p>
              <a:endParaRPr lang="es-AR" sz="3600" b="1" dirty="0"/>
            </a:p>
          </p:txBody>
        </p:sp>
      </p:grpSp>
      <p:sp>
        <p:nvSpPr>
          <p:cNvPr id="29" name="CuadroTexto 28"/>
          <p:cNvSpPr txBox="1"/>
          <p:nvPr/>
        </p:nvSpPr>
        <p:spPr>
          <a:xfrm>
            <a:off x="3259830" y="5765211"/>
            <a:ext cx="1512168" cy="430887"/>
          </a:xfrm>
          <a:prstGeom prst="rect">
            <a:avLst/>
          </a:prstGeom>
          <a:noFill/>
        </p:spPr>
        <p:txBody>
          <a:bodyPr wrap="square" lIns="0" tIns="0" rIns="0" bIns="0" rtlCol="0">
            <a:spAutoFit/>
          </a:bodyPr>
          <a:lstStyle/>
          <a:p>
            <a:r>
              <a:rPr lang="es-ES" sz="2800" b="1" dirty="0">
                <a:solidFill>
                  <a:srgbClr val="004B4D"/>
                </a:solidFill>
                <a:latin typeface="Gill Sans MT Ext Condensed Bold" panose="020B0902020104020203" pitchFamily="34" charset="0"/>
                <a:cs typeface="Nirmala UI" panose="020B0502040204020203" pitchFamily="34" charset="0"/>
              </a:rPr>
              <a:t>+</a:t>
            </a:r>
            <a:endParaRPr lang="es-AR" sz="4000" b="1" dirty="0">
              <a:solidFill>
                <a:srgbClr val="004B4D"/>
              </a:solidFill>
              <a:latin typeface="Gill Sans MT Ext Condensed Bold" panose="020B0902020104020203" pitchFamily="34" charset="0"/>
              <a:cs typeface="Nirmala UI" panose="020B0502040204020203" pitchFamily="34" charset="0"/>
            </a:endParaRPr>
          </a:p>
        </p:txBody>
      </p:sp>
      <p:grpSp>
        <p:nvGrpSpPr>
          <p:cNvPr id="30" name="1 Grupo"/>
          <p:cNvGrpSpPr/>
          <p:nvPr/>
        </p:nvGrpSpPr>
        <p:grpSpPr>
          <a:xfrm>
            <a:off x="495323" y="1196752"/>
            <a:ext cx="8213058" cy="4471331"/>
            <a:chOff x="408927" y="1196752"/>
            <a:chExt cx="8213058" cy="4471331"/>
          </a:xfrm>
        </p:grpSpPr>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8181" y="1197993"/>
              <a:ext cx="1786147" cy="2525874"/>
            </a:xfrm>
            <a:prstGeom prst="rect">
              <a:avLst/>
            </a:prstGeom>
          </p:spPr>
        </p:pic>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0229" y="1846065"/>
              <a:ext cx="1786147" cy="2525874"/>
            </a:xfrm>
            <a:prstGeom prst="rect">
              <a:avLst/>
            </a:prstGeom>
          </p:spPr>
        </p:pic>
        <p:pic>
          <p:nvPicPr>
            <p:cNvPr id="33" name="Imagen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4265" y="2463585"/>
              <a:ext cx="1800673" cy="2546417"/>
            </a:xfrm>
            <a:prstGeom prst="rect">
              <a:avLst/>
            </a:prstGeom>
          </p:spPr>
        </p:pic>
        <p:pic>
          <p:nvPicPr>
            <p:cNvPr id="34"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2719" y="3130961"/>
              <a:ext cx="1789266" cy="2530287"/>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927" y="1196752"/>
              <a:ext cx="1786147" cy="2525875"/>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553" y="1846064"/>
              <a:ext cx="1786147" cy="2525875"/>
            </a:xfrm>
            <a:prstGeom prst="rect">
              <a:avLst/>
            </a:prstGeom>
          </p:spPr>
        </p:pic>
        <p:pic>
          <p:nvPicPr>
            <p:cNvPr id="37"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3269" y="1196752"/>
              <a:ext cx="1806213" cy="2554252"/>
            </a:xfrm>
            <a:prstGeom prst="rect">
              <a:avLst/>
            </a:prstGeom>
          </p:spPr>
        </p:pic>
        <p:pic>
          <p:nvPicPr>
            <p:cNvPr id="3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7664" y="1854969"/>
              <a:ext cx="1779850" cy="2516970"/>
            </a:xfrm>
            <a:prstGeom prst="rect">
              <a:avLst/>
            </a:prstGeom>
          </p:spPr>
        </p:pic>
        <p:pic>
          <p:nvPicPr>
            <p:cNvPr id="39"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86672" y="2499731"/>
              <a:ext cx="1816909" cy="2569378"/>
            </a:xfrm>
            <a:prstGeom prst="rect">
              <a:avLst/>
            </a:prstGeom>
          </p:spPr>
        </p:pic>
        <p:pic>
          <p:nvPicPr>
            <p:cNvPr id="40" name="Imagen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27365" y="3127196"/>
              <a:ext cx="1796763" cy="2540887"/>
            </a:xfrm>
            <a:prstGeom prst="rect">
              <a:avLst/>
            </a:prstGeom>
          </p:spPr>
        </p:pic>
        <p:pic>
          <p:nvPicPr>
            <p:cNvPr id="41" name="Imagen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9766" y="2526398"/>
              <a:ext cx="1800674" cy="2546418"/>
            </a:xfrm>
            <a:prstGeom prst="rect">
              <a:avLst/>
            </a:prstGeom>
          </p:spPr>
        </p:pic>
        <p:pic>
          <p:nvPicPr>
            <p:cNvPr id="4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0565" y="3068960"/>
              <a:ext cx="1789267" cy="2530287"/>
            </a:xfrm>
            <a:prstGeom prst="rect">
              <a:avLst/>
            </a:prstGeom>
          </p:spPr>
        </p:pic>
      </p:grpSp>
      <p:sp>
        <p:nvSpPr>
          <p:cNvPr id="43" name="Título 2"/>
          <p:cNvSpPr txBox="1">
            <a:spLocks/>
          </p:cNvSpPr>
          <p:nvPr/>
        </p:nvSpPr>
        <p:spPr bwMode="gray">
          <a:xfrm>
            <a:off x="672699" y="5697776"/>
            <a:ext cx="7817646" cy="576261"/>
          </a:xfrm>
          <a:prstGeom prst="rect">
            <a:avLst/>
          </a:prstGeom>
        </p:spPr>
        <p:txBody>
          <a:bodyPr vert="horz" lIns="0" tIns="0" rIns="0" bIns="0" rtlCol="0" anchor="ctr">
            <a:noAutofit/>
          </a:bodyPr>
          <a:lstStyle>
            <a:lvl1pPr algn="l" defTabSz="914342" rtl="0" eaLnBrk="1" latinLnBrk="0" hangingPunct="1">
              <a:lnSpc>
                <a:spcPct val="90000"/>
              </a:lnSpc>
              <a:spcBef>
                <a:spcPct val="0"/>
              </a:spcBef>
              <a:buNone/>
              <a:defRPr sz="2400" kern="1200" baseline="0">
                <a:solidFill>
                  <a:schemeClr val="bg1"/>
                </a:solidFill>
                <a:latin typeface="+mj-lt"/>
                <a:ea typeface="+mj-ea"/>
                <a:cs typeface="+mj-cs"/>
              </a:defRPr>
            </a:lvl1pPr>
          </a:lstStyle>
          <a:p>
            <a:pPr algn="ctr">
              <a:buFontTx/>
            </a:pPr>
            <a:r>
              <a:rPr lang="en-GB" sz="1600" dirty="0" err="1">
                <a:solidFill>
                  <a:srgbClr val="0BB29B"/>
                </a:solidFill>
                <a:latin typeface="Lato" panose="020F0502020204030203" pitchFamily="34" charset="0"/>
              </a:rPr>
              <a:t>Calificación</a:t>
            </a:r>
            <a:r>
              <a:rPr lang="en-GB" sz="1600" dirty="0">
                <a:solidFill>
                  <a:srgbClr val="0BB29B"/>
                </a:solidFill>
                <a:latin typeface="Lato" panose="020F0502020204030203" pitchFamily="34" charset="0"/>
              </a:rPr>
              <a:t> ESG</a:t>
            </a:r>
          </a:p>
          <a:p>
            <a:pPr algn="ctr">
              <a:buFontTx/>
            </a:pPr>
            <a:r>
              <a:rPr lang="en-GB" sz="1600" dirty="0">
                <a:solidFill>
                  <a:srgbClr val="0BB29B"/>
                </a:solidFill>
                <a:latin typeface="Lato" panose="020F0502020204030203" pitchFamily="34" charset="0"/>
              </a:rPr>
              <a:t>de </a:t>
            </a:r>
            <a:r>
              <a:rPr lang="en-GB" sz="1600" dirty="0" err="1">
                <a:solidFill>
                  <a:srgbClr val="0BB29B"/>
                </a:solidFill>
                <a:latin typeface="Lato" panose="020F0502020204030203" pitchFamily="34" charset="0"/>
              </a:rPr>
              <a:t>Entidad</a:t>
            </a:r>
            <a:endParaRPr lang="es-AR" sz="1600" dirty="0">
              <a:solidFill>
                <a:srgbClr val="0BB29B"/>
              </a:solidFill>
            </a:endParaRPr>
          </a:p>
        </p:txBody>
      </p:sp>
      <p:sp>
        <p:nvSpPr>
          <p:cNvPr id="44" name="Título 2"/>
          <p:cNvSpPr txBox="1">
            <a:spLocks/>
          </p:cNvSpPr>
          <p:nvPr/>
        </p:nvSpPr>
        <p:spPr bwMode="gray">
          <a:xfrm>
            <a:off x="3595114" y="5674867"/>
            <a:ext cx="7817646" cy="576261"/>
          </a:xfrm>
          <a:prstGeom prst="rect">
            <a:avLst/>
          </a:prstGeom>
        </p:spPr>
        <p:txBody>
          <a:bodyPr vert="horz" lIns="0" tIns="0" rIns="0" bIns="0" rtlCol="0" anchor="ctr">
            <a:noAutofit/>
          </a:bodyPr>
          <a:lstStyle>
            <a:lvl1pPr algn="l" defTabSz="914342" rtl="0" eaLnBrk="1" latinLnBrk="0" hangingPunct="1">
              <a:lnSpc>
                <a:spcPct val="90000"/>
              </a:lnSpc>
              <a:spcBef>
                <a:spcPct val="0"/>
              </a:spcBef>
              <a:buNone/>
              <a:defRPr sz="2400" kern="1200" baseline="0">
                <a:solidFill>
                  <a:schemeClr val="bg1"/>
                </a:solidFill>
                <a:latin typeface="+mj-lt"/>
                <a:ea typeface="+mj-ea"/>
                <a:cs typeface="+mj-cs"/>
              </a:defRPr>
            </a:lvl1pPr>
          </a:lstStyle>
          <a:p>
            <a:pPr algn="ctr">
              <a:buFontTx/>
            </a:pPr>
            <a:r>
              <a:rPr lang="en-GB" sz="1600" dirty="0" err="1">
                <a:solidFill>
                  <a:srgbClr val="0BB29B"/>
                </a:solidFill>
                <a:latin typeface="Lato" panose="020F0502020204030203" pitchFamily="34" charset="0"/>
              </a:rPr>
              <a:t>Calificación</a:t>
            </a:r>
            <a:r>
              <a:rPr lang="en-GB" sz="1600" dirty="0">
                <a:solidFill>
                  <a:srgbClr val="0BB29B"/>
                </a:solidFill>
                <a:latin typeface="Lato" panose="020F0502020204030203" pitchFamily="34" charset="0"/>
              </a:rPr>
              <a:t> de </a:t>
            </a:r>
            <a:r>
              <a:rPr lang="en-GB" sz="1600" dirty="0" err="1">
                <a:solidFill>
                  <a:srgbClr val="0BB29B"/>
                </a:solidFill>
                <a:latin typeface="Lato" panose="020F0502020204030203" pitchFamily="34" charset="0"/>
              </a:rPr>
              <a:t>Bonos</a:t>
            </a:r>
            <a:endParaRPr lang="en-GB" sz="1600" dirty="0">
              <a:solidFill>
                <a:srgbClr val="0BB29B"/>
              </a:solidFill>
              <a:latin typeface="Lato" panose="020F0502020204030203" pitchFamily="34" charset="0"/>
            </a:endParaRPr>
          </a:p>
          <a:p>
            <a:pPr algn="ctr">
              <a:buFontTx/>
            </a:pPr>
            <a:r>
              <a:rPr lang="en-GB" sz="1600" dirty="0" err="1">
                <a:solidFill>
                  <a:srgbClr val="0BB29B"/>
                </a:solidFill>
                <a:latin typeface="Lato" panose="020F0502020204030203" pitchFamily="34" charset="0"/>
              </a:rPr>
              <a:t>Sostenibles</a:t>
            </a:r>
            <a:r>
              <a:rPr lang="en-GB" sz="1600" dirty="0">
                <a:solidFill>
                  <a:srgbClr val="0BB29B"/>
                </a:solidFill>
                <a:latin typeface="Lato" panose="020F0502020204030203" pitchFamily="34" charset="0"/>
              </a:rPr>
              <a:t> (SVS, ODS, SLB</a:t>
            </a:r>
            <a:r>
              <a:rPr lang="en-GB" sz="1600" i="1" dirty="0">
                <a:solidFill>
                  <a:srgbClr val="0BB29B"/>
                </a:solidFill>
                <a:latin typeface="Lato" panose="020F0502020204030203" pitchFamily="34" charset="0"/>
              </a:rPr>
              <a:t>)</a:t>
            </a:r>
            <a:endParaRPr lang="es-AR" sz="1600" dirty="0">
              <a:solidFill>
                <a:srgbClr val="0BB29B"/>
              </a:solidFill>
            </a:endParaRPr>
          </a:p>
        </p:txBody>
      </p:sp>
      <p:sp>
        <p:nvSpPr>
          <p:cNvPr id="45" name="CuadroTexto 44"/>
          <p:cNvSpPr txBox="1"/>
          <p:nvPr/>
        </p:nvSpPr>
        <p:spPr>
          <a:xfrm>
            <a:off x="5824577" y="5727639"/>
            <a:ext cx="1512168" cy="430887"/>
          </a:xfrm>
          <a:prstGeom prst="rect">
            <a:avLst/>
          </a:prstGeom>
          <a:noFill/>
        </p:spPr>
        <p:txBody>
          <a:bodyPr wrap="square" lIns="0" tIns="0" rIns="0" bIns="0" rtlCol="0">
            <a:spAutoFit/>
          </a:bodyPr>
          <a:lstStyle/>
          <a:p>
            <a:r>
              <a:rPr lang="es-ES" sz="2800" b="1" dirty="0">
                <a:solidFill>
                  <a:srgbClr val="004B4D"/>
                </a:solidFill>
                <a:latin typeface="Gill Sans MT Ext Condensed Bold" panose="020B0902020104020203" pitchFamily="34" charset="0"/>
                <a:cs typeface="Nirmala UI" panose="020B0502040204020203" pitchFamily="34" charset="0"/>
              </a:rPr>
              <a:t>+</a:t>
            </a:r>
            <a:endParaRPr lang="es-AR" sz="4000" b="1" dirty="0">
              <a:solidFill>
                <a:srgbClr val="004B4D"/>
              </a:solidFill>
              <a:latin typeface="Gill Sans MT Ext Condensed Bold" panose="020B0902020104020203" pitchFamily="34" charset="0"/>
              <a:cs typeface="Nirmala UI" panose="020B0502040204020203" pitchFamily="34" charset="0"/>
            </a:endParaRPr>
          </a:p>
        </p:txBody>
      </p:sp>
      <p:sp>
        <p:nvSpPr>
          <p:cNvPr id="46"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263791570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a:t>Productos y Servicios: </a:t>
            </a:r>
            <a:r>
              <a:rPr lang="es-AR" i="1" dirty="0"/>
              <a:t>Finanzas Sostenibles</a:t>
            </a:r>
          </a:p>
        </p:txBody>
      </p:sp>
      <p:sp>
        <p:nvSpPr>
          <p:cNvPr id="7"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pic>
        <p:nvPicPr>
          <p:cNvPr id="2" name="Imagen 1"/>
          <p:cNvPicPr>
            <a:picLocks noChangeAspect="1"/>
          </p:cNvPicPr>
          <p:nvPr/>
        </p:nvPicPr>
        <p:blipFill rotWithShape="1">
          <a:blip r:embed="rId2"/>
          <a:srcRect l="2197" r="761"/>
          <a:stretch/>
        </p:blipFill>
        <p:spPr>
          <a:xfrm>
            <a:off x="251520" y="1556792"/>
            <a:ext cx="8735779" cy="3816424"/>
          </a:xfrm>
          <a:prstGeom prst="rect">
            <a:avLst/>
          </a:prstGeom>
        </p:spPr>
      </p:pic>
    </p:spTree>
    <p:extLst>
      <p:ext uri="{BB962C8B-B14F-4D97-AF65-F5344CB8AC3E}">
        <p14:creationId xmlns:p14="http://schemas.microsoft.com/office/powerpoint/2010/main" val="382631056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a:t>Productos y Servicios: </a:t>
            </a:r>
            <a:r>
              <a:rPr lang="es-AR" i="1" dirty="0"/>
              <a:t>Finanzas Sostenibles</a:t>
            </a:r>
          </a:p>
        </p:txBody>
      </p:sp>
      <p:sp>
        <p:nvSpPr>
          <p:cNvPr id="7"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pic>
        <p:nvPicPr>
          <p:cNvPr id="5" name="Imagen 4"/>
          <p:cNvPicPr>
            <a:picLocks noChangeAspect="1"/>
          </p:cNvPicPr>
          <p:nvPr/>
        </p:nvPicPr>
        <p:blipFill>
          <a:blip r:embed="rId2"/>
          <a:stretch>
            <a:fillRect/>
          </a:stretch>
        </p:blipFill>
        <p:spPr>
          <a:xfrm>
            <a:off x="500069" y="1115450"/>
            <a:ext cx="4042768" cy="2762956"/>
          </a:xfrm>
          <a:prstGeom prst="rect">
            <a:avLst/>
          </a:prstGeom>
        </p:spPr>
      </p:pic>
      <p:pic>
        <p:nvPicPr>
          <p:cNvPr id="8" name="Imagen 7"/>
          <p:cNvPicPr>
            <a:picLocks noChangeAspect="1"/>
          </p:cNvPicPr>
          <p:nvPr/>
        </p:nvPicPr>
        <p:blipFill>
          <a:blip r:embed="rId3"/>
          <a:stretch>
            <a:fillRect/>
          </a:stretch>
        </p:blipFill>
        <p:spPr>
          <a:xfrm>
            <a:off x="495389" y="3983994"/>
            <a:ext cx="2318590" cy="2039241"/>
          </a:xfrm>
          <a:prstGeom prst="rect">
            <a:avLst/>
          </a:prstGeom>
        </p:spPr>
      </p:pic>
      <p:pic>
        <p:nvPicPr>
          <p:cNvPr id="9" name="Imagen 8"/>
          <p:cNvPicPr>
            <a:picLocks noChangeAspect="1"/>
          </p:cNvPicPr>
          <p:nvPr/>
        </p:nvPicPr>
        <p:blipFill>
          <a:blip r:embed="rId4"/>
          <a:stretch>
            <a:fillRect/>
          </a:stretch>
        </p:blipFill>
        <p:spPr>
          <a:xfrm>
            <a:off x="4764258" y="1387714"/>
            <a:ext cx="4100782" cy="2400912"/>
          </a:xfrm>
          <a:prstGeom prst="rect">
            <a:avLst/>
          </a:prstGeom>
        </p:spPr>
      </p:pic>
      <p:pic>
        <p:nvPicPr>
          <p:cNvPr id="10" name="Imagen 9"/>
          <p:cNvPicPr>
            <a:picLocks noChangeAspect="1"/>
          </p:cNvPicPr>
          <p:nvPr/>
        </p:nvPicPr>
        <p:blipFill>
          <a:blip r:embed="rId5"/>
          <a:stretch>
            <a:fillRect/>
          </a:stretch>
        </p:blipFill>
        <p:spPr>
          <a:xfrm>
            <a:off x="5004048" y="4108675"/>
            <a:ext cx="3716976" cy="2049315"/>
          </a:xfrm>
          <a:prstGeom prst="rect">
            <a:avLst/>
          </a:prstGeom>
        </p:spPr>
      </p:pic>
      <p:pic>
        <p:nvPicPr>
          <p:cNvPr id="2" name="Imagen 1"/>
          <p:cNvPicPr>
            <a:picLocks noChangeAspect="1"/>
          </p:cNvPicPr>
          <p:nvPr/>
        </p:nvPicPr>
        <p:blipFill>
          <a:blip r:embed="rId6"/>
          <a:stretch>
            <a:fillRect/>
          </a:stretch>
        </p:blipFill>
        <p:spPr>
          <a:xfrm>
            <a:off x="2843808" y="4005064"/>
            <a:ext cx="1860434" cy="2142522"/>
          </a:xfrm>
          <a:prstGeom prst="rect">
            <a:avLst/>
          </a:prstGeom>
        </p:spPr>
      </p:pic>
    </p:spTree>
    <p:extLst>
      <p:ext uri="{BB962C8B-B14F-4D97-AF65-F5344CB8AC3E}">
        <p14:creationId xmlns:p14="http://schemas.microsoft.com/office/powerpoint/2010/main" val="147294590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a:t>Productos y Servicios: </a:t>
            </a:r>
            <a:r>
              <a:rPr lang="es-AR" i="1" dirty="0"/>
              <a:t>Calificaciones ESG Entidad</a:t>
            </a:r>
          </a:p>
        </p:txBody>
      </p:sp>
      <p:sp>
        <p:nvSpPr>
          <p:cNvPr id="4"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980728"/>
            <a:ext cx="7775104" cy="5219388"/>
          </a:xfrm>
          <a:prstGeom prst="rect">
            <a:avLst/>
          </a:prstGeom>
        </p:spPr>
      </p:pic>
    </p:spTree>
    <p:extLst>
      <p:ext uri="{BB962C8B-B14F-4D97-AF65-F5344CB8AC3E}">
        <p14:creationId xmlns:p14="http://schemas.microsoft.com/office/powerpoint/2010/main" val="309431214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defRPr/>
            </a:pPr>
            <a:r>
              <a:rPr lang="en-GB" altLang="ko-KR" dirty="0" err="1"/>
              <a:t>Quiénes</a:t>
            </a:r>
            <a:r>
              <a:rPr lang="en-GB" altLang="ko-KR" dirty="0"/>
              <a:t> </a:t>
            </a:r>
            <a:r>
              <a:rPr lang="en-GB" altLang="ko-KR" dirty="0" err="1"/>
              <a:t>Somos</a:t>
            </a:r>
            <a:r>
              <a:rPr lang="en-GB" altLang="ko-KR" dirty="0"/>
              <a:t>? FIX &amp; FITCH GROUP</a:t>
            </a:r>
            <a:endParaRPr lang="en-GB" altLang="ko-KR" i="1"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981" t="74884" r="62872" b="17150"/>
          <a:stretch/>
        </p:blipFill>
        <p:spPr bwMode="auto">
          <a:xfrm>
            <a:off x="230849" y="6416671"/>
            <a:ext cx="1316815" cy="389299"/>
          </a:xfrm>
          <a:prstGeom prst="rect">
            <a:avLst/>
          </a:prstGeom>
          <a:noFill/>
          <a:ln w="9525">
            <a:noFill/>
            <a:miter lim="800000"/>
            <a:headEnd/>
            <a:tailEnd/>
          </a:ln>
          <a:extLst>
            <a:ext uri="{909E8E84-426E-40dd-AFC4-6F175D3DCCD1}">
              <a14:hiddenFill xmlns="" xmlns:a14="http://schemas.microsoft.com/office/drawing/2010/main">
                <a:solidFill>
                  <a:schemeClr val="accent1"/>
                </a:solidFill>
              </a14:hiddenFill>
            </a:ext>
          </a:extLst>
        </p:spPr>
      </p:pic>
      <p:sp>
        <p:nvSpPr>
          <p:cNvPr id="32" name="TextBox 1"/>
          <p:cNvSpPr txBox="1">
            <a:spLocks noChangeArrowheads="1"/>
          </p:cNvSpPr>
          <p:nvPr/>
        </p:nvSpPr>
        <p:spPr bwMode="auto">
          <a:xfrm>
            <a:off x="467544" y="982133"/>
            <a:ext cx="1494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dirty="0">
                <a:solidFill>
                  <a:srgbClr val="CC0033"/>
                </a:solidFill>
                <a:latin typeface="Lato" panose="020F0502020204030203" pitchFamily="34" charset="0"/>
              </a:rPr>
              <a:t>Quiénes Somos?</a:t>
            </a:r>
          </a:p>
        </p:txBody>
      </p:sp>
      <p:sp>
        <p:nvSpPr>
          <p:cNvPr id="33" name="TextBox 9"/>
          <p:cNvSpPr txBox="1"/>
          <p:nvPr/>
        </p:nvSpPr>
        <p:spPr>
          <a:xfrm>
            <a:off x="467544" y="1313036"/>
            <a:ext cx="3951288" cy="2031325"/>
          </a:xfrm>
          <a:prstGeom prst="rect">
            <a:avLst/>
          </a:prstGeom>
          <a:noFill/>
        </p:spPr>
        <p:txBody>
          <a:bodyPr>
            <a:spAutoFit/>
          </a:bodyPr>
          <a:lstStyle/>
          <a:p>
            <a:pPr marL="171450" indent="-171450" algn="just">
              <a:buClr>
                <a:srgbClr val="CB0447"/>
              </a:buClr>
              <a:buSzPct val="120000"/>
              <a:buFont typeface="Arial" pitchFamily="34" charset="0"/>
              <a:buChar char="•"/>
              <a:defRPr/>
            </a:pPr>
            <a:r>
              <a:rPr lang="en-GB" sz="1050" dirty="0">
                <a:solidFill>
                  <a:srgbClr val="5E6A71"/>
                </a:solidFill>
                <a:latin typeface="Lato" panose="020F0502020204030203" pitchFamily="34" charset="0"/>
                <a:cs typeface="InterFace Light" panose="020B0403020203020204" pitchFamily="34" charset="0"/>
              </a:rPr>
              <a:t>FIX es la afiliada local de Fitch para la región Cono Sur (Argentina, Uruguay y Paraguay). </a:t>
            </a:r>
          </a:p>
          <a:p>
            <a:pPr marL="171450" indent="-171450" algn="just">
              <a:buClr>
                <a:srgbClr val="CB0447"/>
              </a:buClr>
              <a:buSzPct val="120000"/>
              <a:buFont typeface="Arial" pitchFamily="34" charset="0"/>
              <a:buChar char="•"/>
              <a:defRPr/>
            </a:pPr>
            <a:r>
              <a:rPr lang="en-GB" sz="1050" dirty="0">
                <a:solidFill>
                  <a:srgbClr val="5E6A71"/>
                </a:solidFill>
                <a:latin typeface="Lato" panose="020F0502020204030203" pitchFamily="34" charset="0"/>
                <a:cs typeface="InterFace Light" panose="020B0403020203020204" pitchFamily="34" charset="0"/>
              </a:rPr>
              <a:t>Fitch Ratings es una agencia global comprometida a proporcionar valor al mercado más allá del rating a través de opiniones de crédito prospectivas e independientes, research e información relevante. </a:t>
            </a:r>
          </a:p>
          <a:p>
            <a:pPr marL="171450" indent="-171450" algn="just">
              <a:buClr>
                <a:srgbClr val="CB0447"/>
              </a:buClr>
              <a:buSzPct val="120000"/>
              <a:buFont typeface="Arial" pitchFamily="34" charset="0"/>
              <a:buChar char="•"/>
              <a:defRPr/>
            </a:pPr>
            <a:r>
              <a:rPr lang="en-GB" sz="1050" dirty="0">
                <a:solidFill>
                  <a:srgbClr val="5E6A71"/>
                </a:solidFill>
                <a:latin typeface="Lato" panose="020F0502020204030203" pitchFamily="34" charset="0"/>
                <a:cs typeface="InterFace Light" panose="020B0403020203020204" pitchFamily="34" charset="0"/>
              </a:rPr>
              <a:t>Nuestro expertise global se basa en conocimiento de los mercados locales a lo largo de todo el universo de renta fija. En Latinoamérica, Fitch es líder en calificaciones locales e internacionales, con oficinas en 14 países y un equipo especializado para LatAm con base en Chicago y Nueva York. </a:t>
            </a:r>
          </a:p>
          <a:p>
            <a:pPr marL="171450" indent="-171450" algn="just">
              <a:buClr>
                <a:srgbClr val="CB0447"/>
              </a:buClr>
              <a:buSzPct val="120000"/>
              <a:buFont typeface="Arial" pitchFamily="34" charset="0"/>
              <a:buChar char="•"/>
              <a:defRPr/>
            </a:pPr>
            <a:endParaRPr lang="en-GB" sz="1000" dirty="0">
              <a:solidFill>
                <a:srgbClr val="5E6A71"/>
              </a:solidFill>
              <a:latin typeface="Lato" panose="020F0502020204030203" pitchFamily="34" charset="0"/>
            </a:endParaRPr>
          </a:p>
        </p:txBody>
      </p:sp>
      <p:cxnSp>
        <p:nvCxnSpPr>
          <p:cNvPr id="34" name="Straight Connector 8"/>
          <p:cNvCxnSpPr/>
          <p:nvPr/>
        </p:nvCxnSpPr>
        <p:spPr>
          <a:xfrm>
            <a:off x="4615235" y="1164084"/>
            <a:ext cx="0" cy="48688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6"/>
          <p:cNvCxnSpPr/>
          <p:nvPr/>
        </p:nvCxnSpPr>
        <p:spPr>
          <a:xfrm>
            <a:off x="611560" y="3284984"/>
            <a:ext cx="80121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TextBox 3"/>
          <p:cNvSpPr txBox="1">
            <a:spLocks noChangeArrowheads="1"/>
          </p:cNvSpPr>
          <p:nvPr/>
        </p:nvSpPr>
        <p:spPr bwMode="auto">
          <a:xfrm>
            <a:off x="4746998" y="967737"/>
            <a:ext cx="11352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dirty="0">
                <a:solidFill>
                  <a:srgbClr val="CC0033"/>
                </a:solidFill>
                <a:latin typeface="Lato" panose="020F0502020204030203" pitchFamily="34" charset="0"/>
              </a:rPr>
              <a:t>Fitch Group</a:t>
            </a:r>
          </a:p>
        </p:txBody>
      </p:sp>
      <p:sp>
        <p:nvSpPr>
          <p:cNvPr id="37" name="TextBox 1755"/>
          <p:cNvSpPr txBox="1">
            <a:spLocks noChangeArrowheads="1"/>
          </p:cNvSpPr>
          <p:nvPr/>
        </p:nvSpPr>
        <p:spPr bwMode="auto">
          <a:xfrm>
            <a:off x="4746998" y="1312891"/>
            <a:ext cx="387667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eaLnBrk="1" hangingPunct="1">
              <a:buClr>
                <a:srgbClr val="CB0447"/>
              </a:buClr>
              <a:buSzPct val="120000"/>
              <a:buFont typeface="Arial" charset="0"/>
              <a:buChar char="•"/>
            </a:pPr>
            <a:r>
              <a:rPr lang="en-GB" altLang="en-US" sz="1100" dirty="0">
                <a:solidFill>
                  <a:srgbClr val="5E6A71"/>
                </a:solidFill>
                <a:latin typeface="Lato" panose="020F0502020204030203" pitchFamily="34" charset="0"/>
                <a:cs typeface="InterFace Light" panose="020B0403020203020204" pitchFamily="34" charset="0"/>
              </a:rPr>
              <a:t>Fundado en 1913, Fitch Group tiene headquarters en Londres y Nueva York con +2,100 </a:t>
            </a:r>
            <a:r>
              <a:rPr lang="en-GB" altLang="en-US" sz="1100" dirty="0" err="1">
                <a:solidFill>
                  <a:srgbClr val="5E6A71"/>
                </a:solidFill>
                <a:latin typeface="Lato" panose="020F0502020204030203" pitchFamily="34" charset="0"/>
                <a:cs typeface="InterFace Light" panose="020B0403020203020204" pitchFamily="34" charset="0"/>
              </a:rPr>
              <a:t>empleados</a:t>
            </a:r>
            <a:r>
              <a:rPr lang="en-GB" altLang="en-US" sz="1100" dirty="0">
                <a:solidFill>
                  <a:srgbClr val="5E6A71"/>
                </a:solidFill>
                <a:latin typeface="Lato" panose="020F0502020204030203" pitchFamily="34" charset="0"/>
                <a:cs typeface="InterFace Light" panose="020B0403020203020204" pitchFamily="34" charset="0"/>
              </a:rPr>
              <a:t> en el mundo. Su </a:t>
            </a:r>
            <a:r>
              <a:rPr lang="en-GB" altLang="en-US" sz="1100" dirty="0" err="1">
                <a:solidFill>
                  <a:srgbClr val="5E6A71"/>
                </a:solidFill>
                <a:latin typeface="Lato" panose="020F0502020204030203" pitchFamily="34" charset="0"/>
                <a:cs typeface="InterFace Light" panose="020B0403020203020204" pitchFamily="34" charset="0"/>
              </a:rPr>
              <a:t>accionista</a:t>
            </a:r>
            <a:r>
              <a:rPr lang="en-GB" altLang="en-US" sz="1100" dirty="0">
                <a:solidFill>
                  <a:srgbClr val="5E6A71"/>
                </a:solidFill>
                <a:latin typeface="Lato" panose="020F0502020204030203" pitchFamily="34" charset="0"/>
                <a:cs typeface="InterFace Light" panose="020B0403020203020204" pitchFamily="34" charset="0"/>
              </a:rPr>
              <a:t> es Hearst Corporation, uno de los principales conglomerados de media e información de Estados Unidos y el mundo. </a:t>
            </a:r>
          </a:p>
        </p:txBody>
      </p:sp>
      <p:grpSp>
        <p:nvGrpSpPr>
          <p:cNvPr id="38" name="Group 1"/>
          <p:cNvGrpSpPr/>
          <p:nvPr/>
        </p:nvGrpSpPr>
        <p:grpSpPr>
          <a:xfrm>
            <a:off x="6543083" y="2227060"/>
            <a:ext cx="765221" cy="368771"/>
            <a:chOff x="2377605" y="6167963"/>
            <a:chExt cx="890123" cy="375812"/>
          </a:xfrm>
        </p:grpSpPr>
        <p:sp>
          <p:nvSpPr>
            <p:cNvPr id="40" name="AutoShape 167"/>
            <p:cNvSpPr>
              <a:spLocks noChangeArrowheads="1"/>
            </p:cNvSpPr>
            <p:nvPr/>
          </p:nvSpPr>
          <p:spPr bwMode="auto">
            <a:xfrm>
              <a:off x="2688561" y="6363389"/>
              <a:ext cx="161222" cy="180386"/>
            </a:xfrm>
            <a:prstGeom prst="downArrow">
              <a:avLst>
                <a:gd name="adj1" fmla="val 30491"/>
                <a:gd name="adj2" fmla="val 43477"/>
              </a:avLst>
            </a:prstGeom>
            <a:solidFill>
              <a:srgbClr val="ABB4B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defRPr/>
              </a:pPr>
              <a:endParaRPr lang="en-US">
                <a:latin typeface="Arial" charset="0"/>
                <a:ea typeface="Geneva" charset="0"/>
                <a:cs typeface="+mn-cs"/>
              </a:endParaRPr>
            </a:p>
          </p:txBody>
        </p:sp>
        <p:pic>
          <p:nvPicPr>
            <p:cNvPr id="43" name="Picture 154786" descr="FITCHGROUP_revis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7605" y="6167963"/>
              <a:ext cx="890123" cy="17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
          <p:cNvSpPr txBox="1">
            <a:spLocks noChangeArrowheads="1"/>
          </p:cNvSpPr>
          <p:nvPr/>
        </p:nvSpPr>
        <p:spPr bwMode="auto">
          <a:xfrm>
            <a:off x="4741851" y="3413545"/>
            <a:ext cx="20457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dirty="0">
                <a:solidFill>
                  <a:srgbClr val="CC0033"/>
                </a:solidFill>
                <a:latin typeface="Lato" panose="020F0502020204030203" pitchFamily="34" charset="0"/>
              </a:rPr>
              <a:t>Cobertura en el Mundo</a:t>
            </a:r>
          </a:p>
        </p:txBody>
      </p:sp>
      <p:sp>
        <p:nvSpPr>
          <p:cNvPr id="51" name="TextBox 5"/>
          <p:cNvSpPr txBox="1">
            <a:spLocks noChangeArrowheads="1"/>
          </p:cNvSpPr>
          <p:nvPr/>
        </p:nvSpPr>
        <p:spPr bwMode="auto">
          <a:xfrm>
            <a:off x="523735" y="3413545"/>
            <a:ext cx="3647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dirty="0">
                <a:solidFill>
                  <a:srgbClr val="CC0033"/>
                </a:solidFill>
                <a:latin typeface="Lato" panose="020F0502020204030203" pitchFamily="34" charset="0"/>
              </a:rPr>
              <a:t>Organización Global, con Sensibilidad Local</a:t>
            </a:r>
          </a:p>
        </p:txBody>
      </p:sp>
      <p:graphicFrame>
        <p:nvGraphicFramePr>
          <p:cNvPr id="52" name="Table 14"/>
          <p:cNvGraphicFramePr>
            <a:graphicFrameLocks noGrp="1"/>
          </p:cNvGraphicFramePr>
          <p:nvPr>
            <p:extLst>
              <p:ext uri="{D42A27DB-BD31-4B8C-83A1-F6EECF244321}">
                <p14:modId xmlns:p14="http://schemas.microsoft.com/office/powerpoint/2010/main" val="3586738338"/>
              </p:ext>
            </p:extLst>
          </p:nvPr>
        </p:nvGraphicFramePr>
        <p:xfrm>
          <a:off x="4838021" y="3825551"/>
          <a:ext cx="3785652" cy="2303476"/>
        </p:xfrm>
        <a:graphic>
          <a:graphicData uri="http://schemas.openxmlformats.org/drawingml/2006/table">
            <a:tbl>
              <a:tblPr/>
              <a:tblGrid>
                <a:gridCol w="930835">
                  <a:extLst>
                    <a:ext uri="{9D8B030D-6E8A-4147-A177-3AD203B41FA5}">
                      <a16:colId xmlns:a16="http://schemas.microsoft.com/office/drawing/2014/main" val="20000"/>
                    </a:ext>
                  </a:extLst>
                </a:gridCol>
                <a:gridCol w="2854817">
                  <a:extLst>
                    <a:ext uri="{9D8B030D-6E8A-4147-A177-3AD203B41FA5}">
                      <a16:colId xmlns:a16="http://schemas.microsoft.com/office/drawing/2014/main" val="20001"/>
                    </a:ext>
                  </a:extLst>
                </a:gridCol>
              </a:tblGrid>
              <a:tr h="10690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CC0033"/>
                          </a:solidFill>
                          <a:effectLst/>
                          <a:latin typeface="Lato" panose="020F0502020204030203" pitchFamily="34" charset="0"/>
                          <a:ea typeface="ヒラギノ角ゴ Pro W3" pitchFamily="1" charset="-128"/>
                          <a:cs typeface="InterFace Light" panose="020B0403020203020204" pitchFamily="34" charset="0"/>
                        </a:rPr>
                        <a:t>Diverse Global    Issuer Coverage</a:t>
                      </a:r>
                    </a:p>
                  </a:txBody>
                  <a:tcPr marL="78761" marR="78761" marT="43940" marB="43940" anchor="ctr" horzOverflow="overflow">
                    <a:lnL w="12700" cap="flat" cmpd="sng" algn="ctr">
                      <a:solidFill>
                        <a:schemeClr val="bg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0"/>
                        </a:spcBef>
                        <a:spcAft>
                          <a:spcPct val="0"/>
                        </a:spcAft>
                        <a:buClr>
                          <a:schemeClr val="accent1"/>
                        </a:buClr>
                        <a:buSzPct val="100000"/>
                        <a:buFont typeface="Wingdings 2"/>
                        <a:buChar char=""/>
                        <a:tabLst/>
                      </a:pPr>
                      <a:r>
                        <a:rPr kumimoji="0" lang="en-GB" sz="1100" b="1"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164</a:t>
                      </a:r>
                      <a:r>
                        <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       Sovereigns &amp; </a:t>
                      </a:r>
                      <a:r>
                        <a:rPr kumimoji="0" lang="en-GB" sz="1100" b="0" i="0" u="none" strike="noStrike" cap="none" normalizeH="0" baseline="0" dirty="0" err="1">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Supranationals</a:t>
                      </a:r>
                      <a:endPar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endParaRPr>
                    </a:p>
                    <a:p>
                      <a:pPr marL="171450" marR="0" lvl="0" indent="-171450" algn="l" defTabSz="914400" rtl="0" eaLnBrk="1" fontAlgn="base" latinLnBrk="0" hangingPunct="1">
                        <a:lnSpc>
                          <a:spcPct val="100000"/>
                        </a:lnSpc>
                        <a:spcBef>
                          <a:spcPct val="0"/>
                        </a:spcBef>
                        <a:spcAft>
                          <a:spcPct val="0"/>
                        </a:spcAft>
                        <a:buClr>
                          <a:schemeClr val="accent1"/>
                        </a:buClr>
                        <a:buSzPct val="100000"/>
                        <a:buFont typeface="Wingdings 2"/>
                        <a:buChar char=""/>
                        <a:tabLst/>
                      </a:pPr>
                      <a:r>
                        <a:rPr kumimoji="0" lang="en-GB" sz="1100" b="1"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4,600+</a:t>
                      </a:r>
                      <a:r>
                        <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    Banks &amp; FIs</a:t>
                      </a:r>
                    </a:p>
                    <a:p>
                      <a:pPr marL="171450" marR="0" lvl="0" indent="-171450" algn="l" defTabSz="914400" rtl="0" eaLnBrk="1" fontAlgn="base" latinLnBrk="0" hangingPunct="1">
                        <a:lnSpc>
                          <a:spcPct val="100000"/>
                        </a:lnSpc>
                        <a:spcBef>
                          <a:spcPct val="0"/>
                        </a:spcBef>
                        <a:spcAft>
                          <a:spcPct val="0"/>
                        </a:spcAft>
                        <a:buClr>
                          <a:schemeClr val="accent1"/>
                        </a:buClr>
                        <a:buSzPct val="100000"/>
                        <a:buFont typeface="Wingdings 2"/>
                        <a:buChar char=""/>
                        <a:tabLst/>
                      </a:pPr>
                      <a:r>
                        <a:rPr kumimoji="0" lang="en-GB" sz="1100" b="1"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1,200+</a:t>
                      </a:r>
                      <a:r>
                        <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    Insurance</a:t>
                      </a:r>
                    </a:p>
                    <a:p>
                      <a:pPr marL="171450" marR="0" lvl="0" indent="-171450" algn="l" defTabSz="914400" rtl="0" eaLnBrk="1" fontAlgn="base" latinLnBrk="0" hangingPunct="1">
                        <a:lnSpc>
                          <a:spcPct val="100000"/>
                        </a:lnSpc>
                        <a:spcBef>
                          <a:spcPct val="0"/>
                        </a:spcBef>
                        <a:spcAft>
                          <a:spcPct val="0"/>
                        </a:spcAft>
                        <a:buClr>
                          <a:schemeClr val="accent1"/>
                        </a:buClr>
                        <a:buSzPct val="100000"/>
                        <a:buFont typeface="Wingdings 2"/>
                        <a:buChar char=""/>
                        <a:tabLst/>
                      </a:pPr>
                      <a:r>
                        <a:rPr kumimoji="0" lang="en-GB" sz="1100" b="1"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2,900+</a:t>
                      </a:r>
                      <a:r>
                        <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    Corporates</a:t>
                      </a:r>
                    </a:p>
                    <a:p>
                      <a:pPr marL="171450" marR="0" lvl="0" indent="-171450" algn="l" defTabSz="914400" rtl="0" eaLnBrk="1" fontAlgn="base" latinLnBrk="0" hangingPunct="1">
                        <a:lnSpc>
                          <a:spcPct val="100000"/>
                        </a:lnSpc>
                        <a:spcBef>
                          <a:spcPct val="0"/>
                        </a:spcBef>
                        <a:spcAft>
                          <a:spcPct val="0"/>
                        </a:spcAft>
                        <a:buClr>
                          <a:schemeClr val="accent1"/>
                        </a:buClr>
                        <a:buSzPct val="100000"/>
                        <a:buFont typeface="Wingdings 2"/>
                        <a:buChar char=""/>
                        <a:tabLst/>
                      </a:pPr>
                      <a:r>
                        <a:rPr kumimoji="0" lang="en-GB" sz="1100" b="1"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400+       </a:t>
                      </a:r>
                      <a:r>
                        <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Global Infrastructure</a:t>
                      </a:r>
                    </a:p>
                    <a:p>
                      <a:pPr marL="171450" marR="0" lvl="0" indent="-171450" algn="l" defTabSz="914400" rtl="0" eaLnBrk="1" fontAlgn="base" latinLnBrk="0" hangingPunct="1">
                        <a:lnSpc>
                          <a:spcPct val="100000"/>
                        </a:lnSpc>
                        <a:spcBef>
                          <a:spcPct val="0"/>
                        </a:spcBef>
                        <a:spcAft>
                          <a:spcPct val="0"/>
                        </a:spcAft>
                        <a:buClr>
                          <a:schemeClr val="accent1"/>
                        </a:buClr>
                        <a:buSzPct val="100000"/>
                        <a:buFont typeface="Wingdings 2"/>
                        <a:buChar char=""/>
                        <a:tabLst/>
                      </a:pPr>
                      <a:r>
                        <a:rPr kumimoji="0" lang="en-GB" sz="1100" b="1"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7,000+</a:t>
                      </a:r>
                      <a:r>
                        <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    Structured Finance </a:t>
                      </a:r>
                    </a:p>
                  </a:txBody>
                  <a:tcPr marL="78761" marR="78761" marT="43940" marB="43940" anchor="ctr" horzOverflow="overflow">
                    <a:lnL w="6350" cap="flat" cmpd="sng" algn="ctr">
                      <a:solidFill>
                        <a:srgbClr val="BFBFB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097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Tx/>
                        <a:buNone/>
                        <a:tabLst/>
                      </a:pPr>
                      <a:r>
                        <a:rPr kumimoji="0" lang="en-GB" sz="1100" b="0" i="0" u="none" strike="noStrike" cap="none" normalizeH="0" baseline="0" dirty="0">
                          <a:ln>
                            <a:noFill/>
                          </a:ln>
                          <a:solidFill>
                            <a:srgbClr val="CC0033"/>
                          </a:solidFill>
                          <a:effectLst/>
                          <a:latin typeface="Lato" panose="020F0502020204030203" pitchFamily="34" charset="0"/>
                          <a:ea typeface="ヒラギノ角ゴ Pro W3" pitchFamily="1" charset="-128"/>
                          <a:cs typeface="InterFace Light" panose="020B0403020203020204" pitchFamily="34" charset="0"/>
                        </a:rPr>
                        <a:t>Research Distribution</a:t>
                      </a:r>
                    </a:p>
                  </a:txBody>
                  <a:tcPr marL="78761" marR="78761" marT="43940" marB="43940" anchor="ctr" horzOverflow="overflow">
                    <a:lnL w="12700" cap="flat" cmpd="sng" algn="ctr">
                      <a:solidFill>
                        <a:schemeClr val="bg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0"/>
                        </a:spcBef>
                        <a:spcAft>
                          <a:spcPct val="0"/>
                        </a:spcAft>
                        <a:buClr>
                          <a:schemeClr val="accent1"/>
                        </a:buClr>
                        <a:buSzPct val="100000"/>
                        <a:buFont typeface="Wingdings 2"/>
                        <a:buChar char=""/>
                        <a:tabLst/>
                      </a:pPr>
                      <a:r>
                        <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Powerful distribution platform through </a:t>
                      </a:r>
                      <a:r>
                        <a:rPr kumimoji="0" lang="en-GB" sz="1100" b="0" i="1"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fitchratings.com.</a:t>
                      </a:r>
                      <a:endPar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endParaRPr>
                    </a:p>
                    <a:p>
                      <a:pPr marL="180975" marR="0" lvl="1" indent="-180975" algn="l" defTabSz="914400" rtl="0" eaLnBrk="1" fontAlgn="base" latinLnBrk="0" hangingPunct="1">
                        <a:lnSpc>
                          <a:spcPct val="100000"/>
                        </a:lnSpc>
                        <a:spcBef>
                          <a:spcPct val="0"/>
                        </a:spcBef>
                        <a:spcAft>
                          <a:spcPct val="0"/>
                        </a:spcAft>
                        <a:buClr>
                          <a:schemeClr val="accent1"/>
                        </a:buClr>
                        <a:buSzPct val="100000"/>
                        <a:buFont typeface="Wingdings 2"/>
                        <a:buChar char=""/>
                        <a:tabLst/>
                      </a:pPr>
                      <a:r>
                        <a:rPr kumimoji="0" lang="en-GB" sz="1100" b="1"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2,500+ </a:t>
                      </a:r>
                      <a:r>
                        <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distinct institutional subscribers</a:t>
                      </a:r>
                    </a:p>
                    <a:p>
                      <a:pPr marL="180975" marR="0" lvl="1" indent="-180975" algn="l" defTabSz="914400" rtl="0" eaLnBrk="1" fontAlgn="base" latinLnBrk="0" hangingPunct="1">
                        <a:lnSpc>
                          <a:spcPct val="100000"/>
                        </a:lnSpc>
                        <a:spcBef>
                          <a:spcPct val="0"/>
                        </a:spcBef>
                        <a:spcAft>
                          <a:spcPct val="0"/>
                        </a:spcAft>
                        <a:buClr>
                          <a:schemeClr val="accent1"/>
                        </a:buClr>
                        <a:buSzPct val="100000"/>
                        <a:buFont typeface="Wingdings 2"/>
                        <a:buChar char=""/>
                        <a:tabLst/>
                      </a:pPr>
                      <a:r>
                        <a:rPr kumimoji="0" lang="en-GB" sz="1100" b="1"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63,000+ </a:t>
                      </a:r>
                      <a:r>
                        <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individual active users</a:t>
                      </a:r>
                    </a:p>
                    <a:p>
                      <a:pPr marL="171450" marR="0" lvl="0" indent="-171450" algn="l" defTabSz="914400" rtl="0" eaLnBrk="1" fontAlgn="base" latinLnBrk="0" hangingPunct="1">
                        <a:lnSpc>
                          <a:spcPct val="100000"/>
                        </a:lnSpc>
                        <a:spcBef>
                          <a:spcPct val="0"/>
                        </a:spcBef>
                        <a:spcAft>
                          <a:spcPct val="0"/>
                        </a:spcAft>
                        <a:buClr>
                          <a:schemeClr val="accent1"/>
                        </a:buClr>
                        <a:buSzPct val="100000"/>
                        <a:buFont typeface="Wingdings 2"/>
                        <a:buChar char=""/>
                        <a:tabLst/>
                      </a:pPr>
                      <a:r>
                        <a:rPr kumimoji="0" lang="en-GB" sz="1100" b="0" i="0" u="none" strike="noStrike" cap="none" normalizeH="0" baseline="0" dirty="0">
                          <a:ln>
                            <a:noFill/>
                          </a:ln>
                          <a:solidFill>
                            <a:srgbClr val="5E6A71"/>
                          </a:solidFill>
                          <a:effectLst/>
                          <a:latin typeface="Lato" panose="020F0502020204030203" pitchFamily="34" charset="0"/>
                          <a:ea typeface="ヒラギノ角ゴ Pro W3" pitchFamily="1" charset="-128"/>
                          <a:cs typeface="InterFace Light" panose="020B0403020203020204" pitchFamily="34" charset="0"/>
                        </a:rPr>
                        <a:t>Global events and investor meetings held annually </a:t>
                      </a:r>
                    </a:p>
                  </a:txBody>
                  <a:tcPr marL="78761" marR="78761" marT="43940" marB="43940" anchor="ctr" horzOverflow="overflow">
                    <a:lnL w="6350" cap="flat" cmpd="sng" algn="ctr">
                      <a:solidFill>
                        <a:srgbClr val="BFBFBF"/>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53" name="Imagen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857" y="3816295"/>
            <a:ext cx="4273151" cy="2093489"/>
          </a:xfrm>
          <a:prstGeom prst="rect">
            <a:avLst/>
          </a:prstGeom>
        </p:spPr>
      </p:pic>
      <p:sp>
        <p:nvSpPr>
          <p:cNvPr id="54" name="Rectángulo 53"/>
          <p:cNvSpPr/>
          <p:nvPr/>
        </p:nvSpPr>
        <p:spPr>
          <a:xfrm>
            <a:off x="3431960" y="5586900"/>
            <a:ext cx="977829" cy="515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s-AR" sz="1600" dirty="0">
              <a:latin typeface="+mj-lt"/>
            </a:endParaRPr>
          </a:p>
        </p:txBody>
      </p:sp>
      <p:pic>
        <p:nvPicPr>
          <p:cNvPr id="2" name="Imagen 1"/>
          <p:cNvPicPr>
            <a:picLocks noChangeAspect="1"/>
          </p:cNvPicPr>
          <p:nvPr/>
        </p:nvPicPr>
        <p:blipFill rotWithShape="1">
          <a:blip r:embed="rId6"/>
          <a:srcRect t="11325"/>
          <a:stretch/>
        </p:blipFill>
        <p:spPr>
          <a:xfrm>
            <a:off x="4793173" y="2620755"/>
            <a:ext cx="4007838" cy="652766"/>
          </a:xfrm>
          <a:prstGeom prst="rect">
            <a:avLst/>
          </a:prstGeom>
        </p:spPr>
      </p:pic>
      <p:sp>
        <p:nvSpPr>
          <p:cNvPr id="30"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313656285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a:t>Productos y Servicios: </a:t>
            </a:r>
            <a:r>
              <a:rPr lang="es-AR" i="1" dirty="0"/>
              <a:t>Calificaciones ESG de Bonos</a:t>
            </a:r>
          </a:p>
        </p:txBody>
      </p:sp>
      <p:sp>
        <p:nvSpPr>
          <p:cNvPr id="4"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pic>
        <p:nvPicPr>
          <p:cNvPr id="2" name="Imagen 1"/>
          <p:cNvPicPr>
            <a:picLocks noChangeAspect="1"/>
          </p:cNvPicPr>
          <p:nvPr/>
        </p:nvPicPr>
        <p:blipFill>
          <a:blip r:embed="rId2"/>
          <a:stretch>
            <a:fillRect/>
          </a:stretch>
        </p:blipFill>
        <p:spPr>
          <a:xfrm>
            <a:off x="745172" y="2327317"/>
            <a:ext cx="6975002" cy="2794992"/>
          </a:xfrm>
          <a:prstGeom prst="rect">
            <a:avLst/>
          </a:prstGeom>
        </p:spPr>
      </p:pic>
      <p:sp>
        <p:nvSpPr>
          <p:cNvPr id="6" name="CuadroTexto 5"/>
          <p:cNvSpPr txBox="1"/>
          <p:nvPr/>
        </p:nvSpPr>
        <p:spPr>
          <a:xfrm>
            <a:off x="376073" y="1983494"/>
            <a:ext cx="8786131" cy="307777"/>
          </a:xfrm>
          <a:prstGeom prst="rect">
            <a:avLst/>
          </a:prstGeom>
          <a:noFill/>
        </p:spPr>
        <p:txBody>
          <a:bodyPr wrap="square" lIns="0" tIns="0" rIns="0" bIns="0" rtlCol="0">
            <a:spAutoFit/>
          </a:bodyPr>
          <a:lstStyle/>
          <a:p>
            <a:r>
              <a:rPr lang="es-AR" sz="2000" b="1" i="1" dirty="0">
                <a:latin typeface="+mj-lt"/>
              </a:rPr>
              <a:t>Bonos/Préstamos Sostenibles</a:t>
            </a:r>
            <a:endParaRPr lang="es-AR" b="1" i="1" dirty="0">
              <a:solidFill>
                <a:srgbClr val="CE2424"/>
              </a:solidFill>
              <a:latin typeface="+mj-lt"/>
            </a:endParaRPr>
          </a:p>
        </p:txBody>
      </p:sp>
      <p:sp>
        <p:nvSpPr>
          <p:cNvPr id="7" name="CuadroTexto 6"/>
          <p:cNvSpPr txBox="1"/>
          <p:nvPr/>
        </p:nvSpPr>
        <p:spPr>
          <a:xfrm>
            <a:off x="4932040" y="1978155"/>
            <a:ext cx="8786131" cy="307777"/>
          </a:xfrm>
          <a:prstGeom prst="rect">
            <a:avLst/>
          </a:prstGeom>
          <a:noFill/>
        </p:spPr>
        <p:txBody>
          <a:bodyPr wrap="square" lIns="0" tIns="0" rIns="0" bIns="0" rtlCol="0">
            <a:spAutoFit/>
          </a:bodyPr>
          <a:lstStyle/>
          <a:p>
            <a:r>
              <a:rPr lang="es-AR" sz="2000" b="1" i="1" dirty="0">
                <a:latin typeface="+mj-lt"/>
              </a:rPr>
              <a:t>Vinculados a la Sostenibilidad</a:t>
            </a:r>
            <a:endParaRPr lang="es-AR" b="1" i="1" dirty="0">
              <a:solidFill>
                <a:srgbClr val="CE2424"/>
              </a:solidFill>
              <a:latin typeface="+mj-lt"/>
            </a:endParaRPr>
          </a:p>
        </p:txBody>
      </p:sp>
    </p:spTree>
    <p:extLst>
      <p:ext uri="{BB962C8B-B14F-4D97-AF65-F5344CB8AC3E}">
        <p14:creationId xmlns:p14="http://schemas.microsoft.com/office/powerpoint/2010/main" val="428329817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7782" y="3284984"/>
            <a:ext cx="6548873" cy="714401"/>
          </a:xfrm>
        </p:spPr>
        <p:txBody>
          <a:bodyPr/>
          <a:lstStyle/>
          <a:p>
            <a:r>
              <a:rPr lang="es-AR" sz="4000" b="1" dirty="0">
                <a:latin typeface="Lato" panose="020F0502020204030203" pitchFamily="34" charset="0"/>
              </a:rPr>
              <a:t>MUCHAS GRACIAS</a:t>
            </a:r>
            <a:endParaRPr lang="es-AR" sz="4000" dirty="0">
              <a:latin typeface="Lato" panose="020F0502020204030203" pitchFamily="34" charset="0"/>
            </a:endParaRPr>
          </a:p>
        </p:txBody>
      </p:sp>
      <p:sp>
        <p:nvSpPr>
          <p:cNvPr id="3" name="Marcador de texto 2"/>
          <p:cNvSpPr>
            <a:spLocks noGrp="1"/>
          </p:cNvSpPr>
          <p:nvPr>
            <p:ph type="body" sz="quarter" idx="12"/>
          </p:nvPr>
        </p:nvSpPr>
        <p:spPr>
          <a:xfrm>
            <a:off x="330522" y="4077072"/>
            <a:ext cx="8489950" cy="504055"/>
          </a:xfrm>
        </p:spPr>
        <p:txBody>
          <a:bodyPr/>
          <a:lstStyle/>
          <a:p>
            <a:r>
              <a:rPr lang="es-ES" sz="1800" b="1" dirty="0">
                <a:solidFill>
                  <a:schemeClr val="bg1"/>
                </a:solidFill>
                <a:latin typeface="Lato" panose="020F0502020204030203" pitchFamily="34" charset="0"/>
              </a:rPr>
              <a:t>Doug Elespe, </a:t>
            </a:r>
            <a:r>
              <a:rPr lang="es-ES" sz="1800" dirty="0">
                <a:solidFill>
                  <a:schemeClr val="bg1"/>
                </a:solidFill>
                <a:latin typeface="Lato" panose="020F0502020204030203" pitchFamily="34" charset="0"/>
              </a:rPr>
              <a:t>Business &amp; </a:t>
            </a:r>
            <a:r>
              <a:rPr lang="es-ES" sz="1800" dirty="0" err="1">
                <a:solidFill>
                  <a:schemeClr val="bg1"/>
                </a:solidFill>
                <a:latin typeface="Lato" panose="020F0502020204030203" pitchFamily="34" charset="0"/>
              </a:rPr>
              <a:t>Relationship</a:t>
            </a:r>
            <a:r>
              <a:rPr lang="es-ES" sz="1800" dirty="0">
                <a:solidFill>
                  <a:schemeClr val="bg1"/>
                </a:solidFill>
                <a:latin typeface="Lato" panose="020F0502020204030203" pitchFamily="34" charset="0"/>
              </a:rPr>
              <a:t> Management   - </a:t>
            </a:r>
            <a:r>
              <a:rPr lang="es-ES" sz="1800" b="1" dirty="0">
                <a:solidFill>
                  <a:schemeClr val="bg1"/>
                </a:solidFill>
                <a:latin typeface="Lato" panose="020F0502020204030203" pitchFamily="34" charset="0"/>
              </a:rPr>
              <a:t>doug.elespe@fixscr.com</a:t>
            </a:r>
            <a:endParaRPr lang="es-ES" sz="900" b="1" dirty="0">
              <a:solidFill>
                <a:schemeClr val="bg1"/>
              </a:solidFill>
              <a:latin typeface="Lato" panose="020F0502020204030203" pitchFamily="34" charset="0"/>
            </a:endParaRPr>
          </a:p>
          <a:p>
            <a:r>
              <a:rPr lang="es-ES" sz="1800" b="1" dirty="0" err="1">
                <a:solidFill>
                  <a:schemeClr val="bg1"/>
                </a:solidFill>
                <a:latin typeface="Lato" panose="020F0502020204030203" pitchFamily="34" charset="0"/>
              </a:rPr>
              <a:t>Candido</a:t>
            </a:r>
            <a:r>
              <a:rPr lang="es-ES" sz="1800" b="1" dirty="0">
                <a:solidFill>
                  <a:schemeClr val="bg1"/>
                </a:solidFill>
                <a:latin typeface="Lato" panose="020F0502020204030203" pitchFamily="34" charset="0"/>
              </a:rPr>
              <a:t> </a:t>
            </a:r>
            <a:r>
              <a:rPr lang="es-ES" sz="1800" b="1" dirty="0" err="1">
                <a:solidFill>
                  <a:schemeClr val="bg1"/>
                </a:solidFill>
                <a:latin typeface="Lato" panose="020F0502020204030203" pitchFamily="34" charset="0"/>
              </a:rPr>
              <a:t>Perez</a:t>
            </a:r>
            <a:r>
              <a:rPr lang="es-ES" sz="1800" b="1" dirty="0">
                <a:solidFill>
                  <a:schemeClr val="bg1"/>
                </a:solidFill>
                <a:latin typeface="Lato" panose="020F0502020204030203" pitchFamily="34" charset="0"/>
              </a:rPr>
              <a:t>, </a:t>
            </a:r>
            <a:r>
              <a:rPr lang="es-ES" sz="1800" dirty="0" err="1">
                <a:solidFill>
                  <a:schemeClr val="bg1"/>
                </a:solidFill>
                <a:latin typeface="Lato" panose="020F0502020204030203" pitchFamily="34" charset="0"/>
              </a:rPr>
              <a:t>Corporate</a:t>
            </a:r>
            <a:r>
              <a:rPr lang="es-ES" sz="1800" dirty="0">
                <a:solidFill>
                  <a:schemeClr val="bg1"/>
                </a:solidFill>
                <a:latin typeface="Lato" panose="020F0502020204030203" pitchFamily="34" charset="0"/>
              </a:rPr>
              <a:t> </a:t>
            </a:r>
            <a:r>
              <a:rPr lang="es-ES" sz="1800" dirty="0" err="1">
                <a:solidFill>
                  <a:schemeClr val="bg1"/>
                </a:solidFill>
                <a:latin typeface="Lato" panose="020F0502020204030203" pitchFamily="34" charset="0"/>
              </a:rPr>
              <a:t>Finance</a:t>
            </a:r>
            <a:r>
              <a:rPr lang="es-ES" sz="1800" dirty="0">
                <a:solidFill>
                  <a:schemeClr val="bg1"/>
                </a:solidFill>
                <a:latin typeface="Lato" panose="020F0502020204030203" pitchFamily="34" charset="0"/>
              </a:rPr>
              <a:t>                            - </a:t>
            </a:r>
            <a:r>
              <a:rPr lang="es-ES" sz="1800" b="1" dirty="0">
                <a:solidFill>
                  <a:schemeClr val="bg1"/>
                </a:solidFill>
                <a:latin typeface="Lato" panose="020F0502020204030203" pitchFamily="34" charset="0"/>
              </a:rPr>
              <a:t>candido.perez@fixscr.com</a:t>
            </a:r>
          </a:p>
        </p:txBody>
      </p:sp>
      <p:sp>
        <p:nvSpPr>
          <p:cNvPr id="4" name="Marcador de texto 2"/>
          <p:cNvSpPr>
            <a:spLocks noGrp="1"/>
          </p:cNvSpPr>
          <p:nvPr>
            <p:ph type="body" sz="quarter" idx="12"/>
          </p:nvPr>
        </p:nvSpPr>
        <p:spPr>
          <a:xfrm>
            <a:off x="330522" y="4797152"/>
            <a:ext cx="8489950" cy="504055"/>
          </a:xfrm>
        </p:spPr>
        <p:txBody>
          <a:bodyPr/>
          <a:lstStyle/>
          <a:p>
            <a:pPr algn="r"/>
            <a:endParaRPr lang="es-ES" sz="1600" b="1" dirty="0">
              <a:solidFill>
                <a:srgbClr val="9EA5AA"/>
              </a:solidFill>
              <a:latin typeface="Lato" panose="020F0502020204030203" pitchFamily="34" charset="0"/>
            </a:endParaRPr>
          </a:p>
          <a:p>
            <a:r>
              <a:rPr lang="es-ES" sz="1800" b="1" dirty="0">
                <a:solidFill>
                  <a:srgbClr val="9EA5AA"/>
                </a:solidFill>
                <a:latin typeface="Lato" panose="020F0502020204030203" pitchFamily="34" charset="0"/>
              </a:rPr>
              <a:t>fixscr.com </a:t>
            </a:r>
            <a:r>
              <a:rPr lang="es-ES" sz="1800" dirty="0">
                <a:solidFill>
                  <a:srgbClr val="9EA5AA"/>
                </a:solidFill>
                <a:latin typeface="Lato" panose="020F0502020204030203" pitchFamily="34" charset="0"/>
              </a:rPr>
              <a:t>(local)</a:t>
            </a:r>
          </a:p>
          <a:p>
            <a:r>
              <a:rPr lang="es-ES" sz="1800" b="1" dirty="0">
                <a:solidFill>
                  <a:srgbClr val="9EA5AA"/>
                </a:solidFill>
                <a:latin typeface="Lato" panose="020F0502020204030203" pitchFamily="34" charset="0"/>
              </a:rPr>
              <a:t>fitchratings.com</a:t>
            </a:r>
            <a:r>
              <a:rPr lang="es-ES" sz="1800" dirty="0">
                <a:solidFill>
                  <a:srgbClr val="9EA5AA"/>
                </a:solidFill>
                <a:latin typeface="Lato" panose="020F0502020204030203" pitchFamily="34" charset="0"/>
              </a:rPr>
              <a:t> (global)</a:t>
            </a:r>
            <a:endParaRPr lang="es-AR" sz="1800" dirty="0">
              <a:solidFill>
                <a:srgbClr val="9EA5AA"/>
              </a:solidFill>
              <a:latin typeface="Lato" panose="020F0502020204030203" pitchFamily="34" charset="0"/>
            </a:endParaRPr>
          </a:p>
        </p:txBody>
      </p:sp>
    </p:spTree>
    <p:extLst>
      <p:ext uri="{BB962C8B-B14F-4D97-AF65-F5344CB8AC3E}">
        <p14:creationId xmlns:p14="http://schemas.microsoft.com/office/powerpoint/2010/main" val="266644106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a:t>Productos y Servicios</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r="10204"/>
          <a:stretch/>
        </p:blipFill>
        <p:spPr>
          <a:xfrm>
            <a:off x="755576" y="908720"/>
            <a:ext cx="7800884" cy="127974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80" y="1844824"/>
            <a:ext cx="8016901" cy="4390506"/>
          </a:xfrm>
          <a:prstGeom prst="rect">
            <a:avLst/>
          </a:prstGeom>
        </p:spPr>
      </p:pic>
      <p:sp>
        <p:nvSpPr>
          <p:cNvPr id="9"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Tree>
    <p:extLst>
      <p:ext uri="{BB962C8B-B14F-4D97-AF65-F5344CB8AC3E}">
        <p14:creationId xmlns:p14="http://schemas.microsoft.com/office/powerpoint/2010/main" val="179781772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850" y="115889"/>
            <a:ext cx="8280598" cy="576261"/>
          </a:xfrm>
        </p:spPr>
        <p:txBody>
          <a:bodyPr/>
          <a:lstStyle/>
          <a:p>
            <a:r>
              <a:rPr lang="es-AR" dirty="0"/>
              <a:t>Productos y Servicios: Calificaciones (Ratings) </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r="79278"/>
          <a:stretch/>
        </p:blipFill>
        <p:spPr>
          <a:xfrm>
            <a:off x="1070191" y="1268760"/>
            <a:ext cx="3168352" cy="2252346"/>
          </a:xfrm>
          <a:prstGeom prst="rect">
            <a:avLst/>
          </a:prstGeom>
        </p:spPr>
      </p:pic>
      <p:sp>
        <p:nvSpPr>
          <p:cNvPr id="9"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cxnSp>
        <p:nvCxnSpPr>
          <p:cNvPr id="4" name="Conector recto de flecha 3"/>
          <p:cNvCxnSpPr/>
          <p:nvPr/>
        </p:nvCxnSpPr>
        <p:spPr>
          <a:xfrm flipV="1">
            <a:off x="4176117" y="1927426"/>
            <a:ext cx="652752" cy="4277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Conector recto de flecha 11"/>
          <p:cNvCxnSpPr/>
          <p:nvPr/>
        </p:nvCxnSpPr>
        <p:spPr>
          <a:xfrm>
            <a:off x="4189181" y="2362194"/>
            <a:ext cx="639688" cy="3661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Marcador de contenido 1"/>
          <p:cNvSpPr>
            <a:spLocks noGrp="1"/>
          </p:cNvSpPr>
          <p:nvPr>
            <p:ph sz="quarter" idx="10"/>
          </p:nvPr>
        </p:nvSpPr>
        <p:spPr>
          <a:xfrm>
            <a:off x="4965378" y="1700808"/>
            <a:ext cx="8496622" cy="432048"/>
          </a:xfrm>
        </p:spPr>
        <p:txBody>
          <a:bodyPr/>
          <a:lstStyle/>
          <a:p>
            <a:pPr algn="just"/>
            <a:r>
              <a:rPr lang="es-AR" altLang="en-US" sz="2400" b="1" dirty="0">
                <a:solidFill>
                  <a:srgbClr val="CE2424"/>
                </a:solidFill>
              </a:rPr>
              <a:t>Crediticias</a:t>
            </a:r>
          </a:p>
        </p:txBody>
      </p:sp>
      <p:sp>
        <p:nvSpPr>
          <p:cNvPr id="17" name="Marcador de contenido 1"/>
          <p:cNvSpPr txBox="1">
            <a:spLocks/>
          </p:cNvSpPr>
          <p:nvPr/>
        </p:nvSpPr>
        <p:spPr bwMode="gray">
          <a:xfrm>
            <a:off x="5004370" y="2503750"/>
            <a:ext cx="8496622" cy="2160240"/>
          </a:xfrm>
          <a:prstGeom prst="rect">
            <a:avLst/>
          </a:prstGeom>
        </p:spPr>
        <p:txBody>
          <a:bodyPr vert="horz" lIns="0" tIns="0" rIns="0" bIns="0" rtlCol="0">
            <a:noAutofit/>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pPr algn="just"/>
            <a:r>
              <a:rPr lang="es-AR" altLang="en-US" sz="2400" b="1" dirty="0">
                <a:solidFill>
                  <a:srgbClr val="0BB29B"/>
                </a:solidFill>
                <a:latin typeface="+mj-lt"/>
              </a:rPr>
              <a:t>Sostenibles &amp; ESG</a:t>
            </a:r>
          </a:p>
        </p:txBody>
      </p:sp>
      <p:sp>
        <p:nvSpPr>
          <p:cNvPr id="18" name="Marcador de contenido 2"/>
          <p:cNvSpPr txBox="1">
            <a:spLocks/>
          </p:cNvSpPr>
          <p:nvPr/>
        </p:nvSpPr>
        <p:spPr>
          <a:xfrm>
            <a:off x="1208458" y="3157691"/>
            <a:ext cx="7992888" cy="4275950"/>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pPr>
              <a:spcBef>
                <a:spcPts val="600"/>
              </a:spcBef>
            </a:pPr>
            <a:endParaRPr lang="es-AR" sz="800" dirty="0"/>
          </a:p>
          <a:p>
            <a:pPr marL="342900" indent="-342900">
              <a:spcBef>
                <a:spcPts val="600"/>
              </a:spcBef>
              <a:buClr>
                <a:srgbClr val="33CCFF"/>
              </a:buClr>
              <a:buFont typeface="Arial" pitchFamily="34" charset="0"/>
              <a:buChar char="•"/>
            </a:pPr>
            <a:r>
              <a:rPr lang="es-AR" sz="2400" dirty="0"/>
              <a:t>Independencia</a:t>
            </a:r>
          </a:p>
          <a:p>
            <a:pPr marL="342900" indent="-342900">
              <a:spcBef>
                <a:spcPts val="600"/>
              </a:spcBef>
              <a:buClr>
                <a:srgbClr val="33CCFF"/>
              </a:buClr>
              <a:buFont typeface="Arial" pitchFamily="34" charset="0"/>
              <a:buChar char="•"/>
            </a:pPr>
            <a:r>
              <a:rPr lang="es-AR" sz="2400" dirty="0"/>
              <a:t>Transparencia</a:t>
            </a:r>
          </a:p>
          <a:p>
            <a:pPr marL="342900" indent="-342900">
              <a:spcBef>
                <a:spcPts val="600"/>
              </a:spcBef>
              <a:buClr>
                <a:srgbClr val="33CCFF"/>
              </a:buClr>
              <a:buFont typeface="Arial" pitchFamily="34" charset="0"/>
              <a:buChar char="•"/>
            </a:pPr>
            <a:r>
              <a:rPr lang="es-AR" sz="2400" dirty="0"/>
              <a:t>Especialización</a:t>
            </a:r>
          </a:p>
          <a:p>
            <a:pPr marL="342900" indent="-342900">
              <a:spcBef>
                <a:spcPts val="600"/>
              </a:spcBef>
              <a:buClr>
                <a:srgbClr val="33CCFF"/>
              </a:buClr>
              <a:buFont typeface="Arial" pitchFamily="34" charset="0"/>
              <a:buChar char="•"/>
            </a:pPr>
            <a:r>
              <a:rPr lang="es-AR" sz="2400" dirty="0"/>
              <a:t>Proceso</a:t>
            </a:r>
          </a:p>
          <a:p>
            <a:pPr marL="342900" indent="-342900">
              <a:spcBef>
                <a:spcPts val="600"/>
              </a:spcBef>
              <a:buClr>
                <a:srgbClr val="33CCFF"/>
              </a:buClr>
              <a:buFont typeface="Arial" pitchFamily="34" charset="0"/>
              <a:buChar char="•"/>
            </a:pPr>
            <a:r>
              <a:rPr lang="es-AR" sz="2400" dirty="0"/>
              <a:t>Utilidad Variada</a:t>
            </a:r>
          </a:p>
        </p:txBody>
      </p:sp>
    </p:spTree>
    <p:extLst>
      <p:ext uri="{BB962C8B-B14F-4D97-AF65-F5344CB8AC3E}">
        <p14:creationId xmlns:p14="http://schemas.microsoft.com/office/powerpoint/2010/main" val="174413496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850" y="115889"/>
            <a:ext cx="8280598" cy="576261"/>
          </a:xfrm>
        </p:spPr>
        <p:txBody>
          <a:bodyPr/>
          <a:lstStyle/>
          <a:p>
            <a:r>
              <a:rPr lang="es-AR" dirty="0"/>
              <a:t>Productos y Servicios: Calificaciones por Entidad/Emisión</a:t>
            </a:r>
          </a:p>
        </p:txBody>
      </p:sp>
      <p:sp>
        <p:nvSpPr>
          <p:cNvPr id="9"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pic>
        <p:nvPicPr>
          <p:cNvPr id="6" name="Imagen 5"/>
          <p:cNvPicPr>
            <a:picLocks noChangeAspect="1"/>
          </p:cNvPicPr>
          <p:nvPr/>
        </p:nvPicPr>
        <p:blipFill>
          <a:blip r:embed="rId2"/>
          <a:stretch>
            <a:fillRect/>
          </a:stretch>
        </p:blipFill>
        <p:spPr>
          <a:xfrm>
            <a:off x="323850" y="1076629"/>
            <a:ext cx="8504170" cy="1227603"/>
          </a:xfrm>
          <a:prstGeom prst="rect">
            <a:avLst/>
          </a:prstGeom>
        </p:spPr>
      </p:pic>
      <p:pic>
        <p:nvPicPr>
          <p:cNvPr id="10" name="Imagen 9"/>
          <p:cNvPicPr>
            <a:picLocks noChangeAspect="1"/>
          </p:cNvPicPr>
          <p:nvPr/>
        </p:nvPicPr>
        <p:blipFill rotWithShape="1">
          <a:blip r:embed="rId3"/>
          <a:srcRect b="16855"/>
          <a:stretch/>
        </p:blipFill>
        <p:spPr>
          <a:xfrm>
            <a:off x="365028" y="2483935"/>
            <a:ext cx="3724285" cy="2658908"/>
          </a:xfrm>
          <a:prstGeom prst="rect">
            <a:avLst/>
          </a:prstGeom>
        </p:spPr>
      </p:pic>
      <p:pic>
        <p:nvPicPr>
          <p:cNvPr id="13" name="Imagen 12"/>
          <p:cNvPicPr>
            <a:picLocks noChangeAspect="1"/>
          </p:cNvPicPr>
          <p:nvPr/>
        </p:nvPicPr>
        <p:blipFill>
          <a:blip r:embed="rId4"/>
          <a:stretch>
            <a:fillRect/>
          </a:stretch>
        </p:blipFill>
        <p:spPr>
          <a:xfrm>
            <a:off x="899592" y="3777653"/>
            <a:ext cx="3812353" cy="2304210"/>
          </a:xfrm>
          <a:prstGeom prst="rect">
            <a:avLst/>
          </a:prstGeom>
        </p:spPr>
      </p:pic>
      <p:pic>
        <p:nvPicPr>
          <p:cNvPr id="19" name="Imagen 18"/>
          <p:cNvPicPr>
            <a:picLocks noChangeAspect="1"/>
          </p:cNvPicPr>
          <p:nvPr/>
        </p:nvPicPr>
        <p:blipFill rotWithShape="1">
          <a:blip r:embed="rId5"/>
          <a:srcRect t="249"/>
          <a:stretch/>
        </p:blipFill>
        <p:spPr>
          <a:xfrm>
            <a:off x="4932040" y="2555309"/>
            <a:ext cx="2239203" cy="3214803"/>
          </a:xfrm>
          <a:prstGeom prst="rect">
            <a:avLst/>
          </a:prstGeom>
        </p:spPr>
      </p:pic>
      <p:pic>
        <p:nvPicPr>
          <p:cNvPr id="15" name="Imagen 14"/>
          <p:cNvPicPr>
            <a:picLocks noChangeAspect="1"/>
          </p:cNvPicPr>
          <p:nvPr/>
        </p:nvPicPr>
        <p:blipFill>
          <a:blip r:embed="rId6"/>
          <a:stretch>
            <a:fillRect/>
          </a:stretch>
        </p:blipFill>
        <p:spPr>
          <a:xfrm>
            <a:off x="5868144" y="2888512"/>
            <a:ext cx="2089057" cy="3014520"/>
          </a:xfrm>
          <a:prstGeom prst="rect">
            <a:avLst/>
          </a:prstGeom>
        </p:spPr>
      </p:pic>
      <p:pic>
        <p:nvPicPr>
          <p:cNvPr id="14" name="Imagen 13"/>
          <p:cNvPicPr>
            <a:picLocks noChangeAspect="1"/>
          </p:cNvPicPr>
          <p:nvPr/>
        </p:nvPicPr>
        <p:blipFill>
          <a:blip r:embed="rId7"/>
          <a:stretch>
            <a:fillRect/>
          </a:stretch>
        </p:blipFill>
        <p:spPr>
          <a:xfrm>
            <a:off x="6652684" y="3129254"/>
            <a:ext cx="2167788" cy="3097639"/>
          </a:xfrm>
          <a:prstGeom prst="rect">
            <a:avLst/>
          </a:prstGeom>
        </p:spPr>
      </p:pic>
      <p:sp>
        <p:nvSpPr>
          <p:cNvPr id="20" name="Flecha derecha 19"/>
          <p:cNvSpPr/>
          <p:nvPr/>
        </p:nvSpPr>
        <p:spPr>
          <a:xfrm rot="19666843">
            <a:off x="2969003" y="2126966"/>
            <a:ext cx="662649" cy="24389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s-AR" sz="1600" dirty="0">
              <a:latin typeface="+mj-lt"/>
            </a:endParaRPr>
          </a:p>
        </p:txBody>
      </p:sp>
    </p:spTree>
    <p:extLst>
      <p:ext uri="{BB962C8B-B14F-4D97-AF65-F5344CB8AC3E}">
        <p14:creationId xmlns:p14="http://schemas.microsoft.com/office/powerpoint/2010/main" val="423226566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23528" y="1052736"/>
            <a:ext cx="3733800" cy="5248275"/>
          </a:xfrm>
          <a:prstGeom prst="rect">
            <a:avLst/>
          </a:prstGeom>
        </p:spPr>
      </p:pic>
      <p:pic>
        <p:nvPicPr>
          <p:cNvPr id="11" name="Imagen 10"/>
          <p:cNvPicPr>
            <a:picLocks noChangeAspect="1"/>
          </p:cNvPicPr>
          <p:nvPr/>
        </p:nvPicPr>
        <p:blipFill>
          <a:blip r:embed="rId4"/>
          <a:stretch>
            <a:fillRect/>
          </a:stretch>
        </p:blipFill>
        <p:spPr>
          <a:xfrm>
            <a:off x="4195529" y="1052736"/>
            <a:ext cx="2689064" cy="3787895"/>
          </a:xfrm>
          <a:prstGeom prst="rect">
            <a:avLst/>
          </a:prstGeom>
        </p:spPr>
      </p:pic>
      <p:pic>
        <p:nvPicPr>
          <p:cNvPr id="13" name="Imagen 12"/>
          <p:cNvPicPr>
            <a:picLocks noChangeAspect="1"/>
          </p:cNvPicPr>
          <p:nvPr/>
        </p:nvPicPr>
        <p:blipFill>
          <a:blip r:embed="rId5"/>
          <a:stretch>
            <a:fillRect/>
          </a:stretch>
        </p:blipFill>
        <p:spPr>
          <a:xfrm>
            <a:off x="4833992" y="1484784"/>
            <a:ext cx="2648114" cy="3808370"/>
          </a:xfrm>
          <a:prstGeom prst="rect">
            <a:avLst/>
          </a:prstGeom>
        </p:spPr>
      </p:pic>
      <p:pic>
        <p:nvPicPr>
          <p:cNvPr id="12" name="Imagen 11"/>
          <p:cNvPicPr>
            <a:picLocks noChangeAspect="1"/>
          </p:cNvPicPr>
          <p:nvPr/>
        </p:nvPicPr>
        <p:blipFill>
          <a:blip r:embed="rId6"/>
          <a:stretch>
            <a:fillRect/>
          </a:stretch>
        </p:blipFill>
        <p:spPr>
          <a:xfrm>
            <a:off x="5627352" y="1988840"/>
            <a:ext cx="2689064" cy="3794720"/>
          </a:xfrm>
          <a:prstGeom prst="rect">
            <a:avLst/>
          </a:prstGeom>
        </p:spPr>
      </p:pic>
      <p:pic>
        <p:nvPicPr>
          <p:cNvPr id="10" name="Imagen 9"/>
          <p:cNvPicPr>
            <a:picLocks noChangeAspect="1"/>
          </p:cNvPicPr>
          <p:nvPr/>
        </p:nvPicPr>
        <p:blipFill>
          <a:blip r:embed="rId7"/>
          <a:stretch>
            <a:fillRect/>
          </a:stretch>
        </p:blipFill>
        <p:spPr>
          <a:xfrm>
            <a:off x="6156176" y="2506291"/>
            <a:ext cx="2675414" cy="3794720"/>
          </a:xfrm>
          <a:prstGeom prst="rect">
            <a:avLst/>
          </a:prstGeom>
        </p:spPr>
      </p:pic>
      <p:sp>
        <p:nvSpPr>
          <p:cNvPr id="14"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
        <p:nvSpPr>
          <p:cNvPr id="16" name="Título 2"/>
          <p:cNvSpPr>
            <a:spLocks noGrp="1"/>
          </p:cNvSpPr>
          <p:nvPr>
            <p:ph type="title"/>
          </p:nvPr>
        </p:nvSpPr>
        <p:spPr>
          <a:xfrm>
            <a:off x="323850" y="115889"/>
            <a:ext cx="7817646" cy="576261"/>
          </a:xfrm>
        </p:spPr>
        <p:txBody>
          <a:bodyPr/>
          <a:lstStyle/>
          <a:p>
            <a:r>
              <a:rPr lang="es-AR" dirty="0"/>
              <a:t>Productos y Servicios: Publicaciones Recientes</a:t>
            </a:r>
          </a:p>
        </p:txBody>
      </p:sp>
    </p:spTree>
    <p:extLst>
      <p:ext uri="{BB962C8B-B14F-4D97-AF65-F5344CB8AC3E}">
        <p14:creationId xmlns:p14="http://schemas.microsoft.com/office/powerpoint/2010/main" val="255902145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stretch>
            <a:fillRect/>
          </a:stretch>
        </p:blipFill>
        <p:spPr>
          <a:xfrm>
            <a:off x="4379045" y="1063957"/>
            <a:ext cx="2477148" cy="3517171"/>
          </a:xfrm>
          <a:prstGeom prst="rect">
            <a:avLst/>
          </a:prstGeom>
        </p:spPr>
      </p:pic>
      <p:pic>
        <p:nvPicPr>
          <p:cNvPr id="8" name="Imagen 7"/>
          <p:cNvPicPr>
            <a:picLocks noChangeAspect="1"/>
          </p:cNvPicPr>
          <p:nvPr/>
        </p:nvPicPr>
        <p:blipFill>
          <a:blip r:embed="rId4"/>
          <a:stretch>
            <a:fillRect/>
          </a:stretch>
        </p:blipFill>
        <p:spPr>
          <a:xfrm>
            <a:off x="419550" y="1052736"/>
            <a:ext cx="3647429" cy="5167968"/>
          </a:xfrm>
          <a:prstGeom prst="rect">
            <a:avLst/>
          </a:prstGeom>
        </p:spPr>
      </p:pic>
      <p:pic>
        <p:nvPicPr>
          <p:cNvPr id="12" name="Imagen 11"/>
          <p:cNvPicPr>
            <a:picLocks noChangeAspect="1"/>
          </p:cNvPicPr>
          <p:nvPr/>
        </p:nvPicPr>
        <p:blipFill>
          <a:blip r:embed="rId5"/>
          <a:stretch>
            <a:fillRect/>
          </a:stretch>
        </p:blipFill>
        <p:spPr>
          <a:xfrm>
            <a:off x="5053108" y="1574093"/>
            <a:ext cx="2471220" cy="3508756"/>
          </a:xfrm>
          <a:prstGeom prst="rect">
            <a:avLst/>
          </a:prstGeom>
        </p:spPr>
      </p:pic>
      <p:pic>
        <p:nvPicPr>
          <p:cNvPr id="10" name="Imagen 9"/>
          <p:cNvPicPr>
            <a:picLocks noChangeAspect="1"/>
          </p:cNvPicPr>
          <p:nvPr/>
        </p:nvPicPr>
        <p:blipFill>
          <a:blip r:embed="rId6"/>
          <a:stretch>
            <a:fillRect/>
          </a:stretch>
        </p:blipFill>
        <p:spPr>
          <a:xfrm>
            <a:off x="5680323" y="2075096"/>
            <a:ext cx="2492077" cy="3514144"/>
          </a:xfrm>
          <a:prstGeom prst="rect">
            <a:avLst/>
          </a:prstGeom>
        </p:spPr>
      </p:pic>
      <p:pic>
        <p:nvPicPr>
          <p:cNvPr id="9" name="Imagen 8"/>
          <p:cNvPicPr>
            <a:picLocks noChangeAspect="1"/>
          </p:cNvPicPr>
          <p:nvPr/>
        </p:nvPicPr>
        <p:blipFill>
          <a:blip r:embed="rId7"/>
          <a:stretch>
            <a:fillRect/>
          </a:stretch>
        </p:blipFill>
        <p:spPr>
          <a:xfrm>
            <a:off x="6338876" y="2703532"/>
            <a:ext cx="2481596" cy="3517172"/>
          </a:xfrm>
          <a:prstGeom prst="rect">
            <a:avLst/>
          </a:prstGeom>
        </p:spPr>
      </p:pic>
      <p:sp>
        <p:nvSpPr>
          <p:cNvPr id="18"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
        <p:nvSpPr>
          <p:cNvPr id="20" name="Título 2"/>
          <p:cNvSpPr>
            <a:spLocks noGrp="1"/>
          </p:cNvSpPr>
          <p:nvPr>
            <p:ph type="title"/>
          </p:nvPr>
        </p:nvSpPr>
        <p:spPr>
          <a:xfrm>
            <a:off x="323850" y="115889"/>
            <a:ext cx="7817646" cy="576261"/>
          </a:xfrm>
        </p:spPr>
        <p:txBody>
          <a:bodyPr/>
          <a:lstStyle/>
          <a:p>
            <a:r>
              <a:rPr lang="es-AR" dirty="0"/>
              <a:t>Productos y Servicios: Publicaciones Recientes</a:t>
            </a:r>
          </a:p>
        </p:txBody>
      </p:sp>
    </p:spTree>
    <p:extLst>
      <p:ext uri="{BB962C8B-B14F-4D97-AF65-F5344CB8AC3E}">
        <p14:creationId xmlns:p14="http://schemas.microsoft.com/office/powerpoint/2010/main" val="12755650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rotWithShape="1">
          <a:blip r:embed="rId3"/>
          <a:srcRect t="407"/>
          <a:stretch/>
        </p:blipFill>
        <p:spPr>
          <a:xfrm>
            <a:off x="198304" y="1115814"/>
            <a:ext cx="4298486" cy="2795957"/>
          </a:xfrm>
          <a:prstGeom prst="rect">
            <a:avLst/>
          </a:prstGeom>
        </p:spPr>
      </p:pic>
      <p:pic>
        <p:nvPicPr>
          <p:cNvPr id="41" name="Imagen 40"/>
          <p:cNvPicPr>
            <a:picLocks noChangeAspect="1"/>
          </p:cNvPicPr>
          <p:nvPr/>
        </p:nvPicPr>
        <p:blipFill rotWithShape="1">
          <a:blip r:embed="rId4"/>
          <a:srcRect t="323"/>
          <a:stretch/>
        </p:blipFill>
        <p:spPr>
          <a:xfrm>
            <a:off x="259046" y="3230838"/>
            <a:ext cx="4203814" cy="2744961"/>
          </a:xfrm>
          <a:prstGeom prst="rect">
            <a:avLst/>
          </a:prstGeom>
        </p:spPr>
      </p:pic>
      <p:pic>
        <p:nvPicPr>
          <p:cNvPr id="8" name="Imagen 7"/>
          <p:cNvPicPr>
            <a:picLocks noChangeAspect="1"/>
          </p:cNvPicPr>
          <p:nvPr/>
        </p:nvPicPr>
        <p:blipFill rotWithShape="1">
          <a:blip r:embed="rId5"/>
          <a:srcRect t="519" b="-1"/>
          <a:stretch/>
        </p:blipFill>
        <p:spPr>
          <a:xfrm>
            <a:off x="4585469" y="1115814"/>
            <a:ext cx="4374906" cy="2824779"/>
          </a:xfrm>
          <a:prstGeom prst="rect">
            <a:avLst/>
          </a:prstGeom>
        </p:spPr>
      </p:pic>
      <p:pic>
        <p:nvPicPr>
          <p:cNvPr id="7" name="Imagen 6"/>
          <p:cNvPicPr>
            <a:picLocks noChangeAspect="1"/>
          </p:cNvPicPr>
          <p:nvPr/>
        </p:nvPicPr>
        <p:blipFill rotWithShape="1">
          <a:blip r:embed="rId6"/>
          <a:srcRect b="9142"/>
          <a:stretch/>
        </p:blipFill>
        <p:spPr>
          <a:xfrm>
            <a:off x="4704755" y="3230838"/>
            <a:ext cx="4136335" cy="2635687"/>
          </a:xfrm>
          <a:prstGeom prst="rect">
            <a:avLst/>
          </a:prstGeom>
        </p:spPr>
      </p:pic>
      <p:sp>
        <p:nvSpPr>
          <p:cNvPr id="44" name="Marcador de texto 1"/>
          <p:cNvSpPr txBox="1">
            <a:spLocks/>
          </p:cNvSpPr>
          <p:nvPr/>
        </p:nvSpPr>
        <p:spPr>
          <a:xfrm>
            <a:off x="3635896" y="6467635"/>
            <a:ext cx="8489950" cy="360039"/>
          </a:xfrm>
          <a:prstGeom prst="rect">
            <a:avLst/>
          </a:prstGeom>
        </p:spPr>
        <p:txBody>
          <a:bodyPr/>
          <a:lstStyle>
            <a:lvl1pPr marL="0" indent="0" algn="l" defTabSz="914342" rtl="0" eaLnBrk="1" latinLnBrk="0" hangingPunct="1">
              <a:spcBef>
                <a:spcPts val="120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600"/>
              </a:spcBef>
              <a:buClr>
                <a:schemeClr val="tx1"/>
              </a:buClr>
              <a:buSzPct val="10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600"/>
              </a:spcBef>
              <a:buClr>
                <a:schemeClr val="tx1"/>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600"/>
              </a:spcBef>
              <a:buClr>
                <a:schemeClr val="tx1"/>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600"/>
              </a:spcBef>
              <a:buClr>
                <a:schemeClr val="tx1"/>
              </a:buClr>
              <a:buFont typeface="Arial" panose="020B0402040204020203" pitchFamily="34" charset="0"/>
              <a:buChar char="‒"/>
              <a:defRPr sz="1400" kern="1200" baseline="0">
                <a:solidFill>
                  <a:schemeClr val="tx1"/>
                </a:solidFill>
                <a:latin typeface="+mn-lt"/>
                <a:ea typeface="+mn-ea"/>
                <a:cs typeface="+mn-cs"/>
              </a:defRPr>
            </a:lvl9pPr>
          </a:lstStyle>
          <a:p>
            <a:r>
              <a:rPr lang="es-AR" sz="1200" dirty="0"/>
              <a:t>info@fixscr.com</a:t>
            </a:r>
          </a:p>
        </p:txBody>
      </p:sp>
      <p:sp>
        <p:nvSpPr>
          <p:cNvPr id="45" name="Título 2"/>
          <p:cNvSpPr>
            <a:spLocks noGrp="1"/>
          </p:cNvSpPr>
          <p:nvPr>
            <p:ph type="title"/>
          </p:nvPr>
        </p:nvSpPr>
        <p:spPr>
          <a:xfrm>
            <a:off x="323850" y="115889"/>
            <a:ext cx="7817646" cy="576261"/>
          </a:xfrm>
        </p:spPr>
        <p:txBody>
          <a:bodyPr/>
          <a:lstStyle/>
          <a:p>
            <a:r>
              <a:rPr lang="es-AR" dirty="0"/>
              <a:t>Productos y Servicios: Publicaciones Recientes</a:t>
            </a:r>
          </a:p>
        </p:txBody>
      </p:sp>
    </p:spTree>
    <p:extLst>
      <p:ext uri="{BB962C8B-B14F-4D97-AF65-F5344CB8AC3E}">
        <p14:creationId xmlns:p14="http://schemas.microsoft.com/office/powerpoint/2010/main" val="23594598"/>
      </p:ext>
    </p:extLst>
  </p:cSld>
  <p:clrMapOvr>
    <a:masterClrMapping/>
  </p:clrMapOvr>
  <p:transition spd="slow">
    <p:wipe/>
  </p:transition>
</p:sld>
</file>

<file path=ppt/theme/theme1.xml><?xml version="1.0" encoding="utf-8"?>
<a:theme xmlns:a="http://schemas.openxmlformats.org/drawingml/2006/main" name="Fitch Template_Screen">
  <a:themeElements>
    <a:clrScheme name="FitchRating">
      <a:dk1>
        <a:srgbClr val="5E6A71"/>
      </a:dk1>
      <a:lt1>
        <a:srgbClr val="FFFFFF"/>
      </a:lt1>
      <a:dk2>
        <a:srgbClr val="7091A2"/>
      </a:dk2>
      <a:lt2>
        <a:srgbClr val="C6D3D7"/>
      </a:lt2>
      <a:accent1>
        <a:srgbClr val="0563B8"/>
      </a:accent1>
      <a:accent2>
        <a:srgbClr val="0BB29B"/>
      </a:accent2>
      <a:accent3>
        <a:srgbClr val="8BC43F"/>
      </a:accent3>
      <a:accent4>
        <a:srgbClr val="FDA925"/>
      </a:accent4>
      <a:accent5>
        <a:srgbClr val="CC0033"/>
      </a:accent5>
      <a:accent6>
        <a:srgbClr val="AE3F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54000" tIns="54000" rIns="54000" bIns="54000" rtlCol="0" anchor="ctr"/>
      <a:lstStyle>
        <a:defPPr algn="ctr">
          <a:defRPr sz="1600"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Graph 1st Series">
      <a:srgbClr val="0563B8"/>
    </a:custClr>
    <a:custClr name="Graph 2nd Series">
      <a:srgbClr val="0BB29B"/>
    </a:custClr>
    <a:custClr name="Graph 3rd Series">
      <a:srgbClr val="6DC3EA"/>
    </a:custClr>
    <a:custClr name="Graph 4th Series">
      <a:srgbClr val="AE3F85"/>
    </a:custClr>
    <a:custClr name="Graph 5th Series">
      <a:srgbClr val="FDA925"/>
    </a:custClr>
    <a:custClr name="Graph 6th Series">
      <a:srgbClr val="5E6A71"/>
    </a:custClr>
    <a:custClr name="Graph 7th Series">
      <a:srgbClr val="8BC43F"/>
    </a:custClr>
    <a:custClr name="Graph 8th Series">
      <a:srgbClr val="FF4E0A"/>
    </a:custClr>
    <a:custClr name="Graph 9th Series">
      <a:srgbClr val="9B7737"/>
    </a:custClr>
    <a:custClr name="Graph 10th Series">
      <a:srgbClr val="E50007"/>
    </a:custClr>
    <a:custClr name="Table Background">
      <a:srgbClr val="E2E9EC"/>
    </a:custClr>
    <a:custClr name="Table Highlight Row">
      <a:srgbClr val="CEE0F1"/>
    </a:custClr>
  </a:custClrLst>
  <a:extLst>
    <a:ext uri="{05A4C25C-085E-4340-85A3-A5531E510DB2}">
      <thm15:themeFamily xmlns:thm15="http://schemas.microsoft.com/office/thememl/2012/main" name="Fitch Template_Screen.potx" id="{6F3EE1C3-22BD-4954-AB39-58961ED5C213}" vid="{91B6E006-6323-4FC3-96A1-8AEAA61406C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itch">
      <a:dk1>
        <a:srgbClr val="505A5F"/>
      </a:dk1>
      <a:lt1>
        <a:sysClr val="window" lastClr="FFFFFF"/>
      </a:lt1>
      <a:dk2>
        <a:srgbClr val="7091A2"/>
      </a:dk2>
      <a:lt2>
        <a:srgbClr val="C6D3D7"/>
      </a:lt2>
      <a:accent1>
        <a:srgbClr val="0563B8"/>
      </a:accent1>
      <a:accent2>
        <a:srgbClr val="0BB29B"/>
      </a:accent2>
      <a:accent3>
        <a:srgbClr val="8BC43F"/>
      </a:accent3>
      <a:accent4>
        <a:srgbClr val="FDA925"/>
      </a:accent4>
      <a:accent5>
        <a:srgbClr val="E50007"/>
      </a:accent5>
      <a:accent6>
        <a:srgbClr val="AE3F85"/>
      </a:accent6>
      <a:hlink>
        <a:srgbClr val="0563B8"/>
      </a:hlink>
      <a:folHlink>
        <a:srgbClr val="AE3F85"/>
      </a:folHlink>
    </a:clrScheme>
    <a:fontScheme name="Fit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theme>
</file>

<file path=ppt/theme/theme4.xml><?xml version="1.0" encoding="utf-8"?>
<a:theme xmlns:a="http://schemas.openxmlformats.org/drawingml/2006/main" name="Office Theme">
  <a:themeElements>
    <a:clrScheme name="Fitch">
      <a:dk1>
        <a:srgbClr val="505A5F"/>
      </a:dk1>
      <a:lt1>
        <a:sysClr val="window" lastClr="FFFFFF"/>
      </a:lt1>
      <a:dk2>
        <a:srgbClr val="7091A2"/>
      </a:dk2>
      <a:lt2>
        <a:srgbClr val="C6D3D7"/>
      </a:lt2>
      <a:accent1>
        <a:srgbClr val="0563B8"/>
      </a:accent1>
      <a:accent2>
        <a:srgbClr val="0BB29B"/>
      </a:accent2>
      <a:accent3>
        <a:srgbClr val="8BC43F"/>
      </a:accent3>
      <a:accent4>
        <a:srgbClr val="FDA925"/>
      </a:accent4>
      <a:accent5>
        <a:srgbClr val="E50007"/>
      </a:accent5>
      <a:accent6>
        <a:srgbClr val="AE3F85"/>
      </a:accent6>
      <a:hlink>
        <a:srgbClr val="0563B8"/>
      </a:hlink>
      <a:folHlink>
        <a:srgbClr val="AE3F85"/>
      </a:folHlink>
    </a:clrScheme>
    <a:fontScheme name="Fit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S_PresentationSetup>
  <Brand>FitchRatings</Brand>
  <LangTrans>
    <LangID>1033</LangID>
    <LangName>English (US)</LangName>
    <LangDate>mmmm,  dd yyyy</LangDate>
    <LangJan>January</LangJan>
    <LangFeb>February</LangFeb>
    <LangMar>March</LangMar>
    <LangApr>April</LangApr>
    <LangMay>May</LangMay>
    <LangJun>June</LangJun>
    <LangJul>July</LangJul>
    <LangAug>August</LangAug>
    <LangSep>September</LangSep>
    <LangOct>October</LangOct>
    <LangNov>November</LangNov>
    <LangDec>December</LangDec>
    <LangContents>Contents</LangContents>
    <LangFontHead>Arial</LangFontHead>
    <LangFontBody>Arial</LangFontBody>
  </LangTrans>
  <Colours>
    <Col_120pc>
      <LgG>12038039</LgG>
      <DkG>8351827</DkG>
      <Ac1>9261593</Ac1>
      <Ac2>8359700</Ac2>
      <Ac3>3578994</Ac3>
      <Ac4>165592</Ac4>
      <Ac5>2490521</Ac5>
      <Ac6>7156879</Ac6>
    </Col_120pc>
    <Col_100pc>
      <LgG>14144454</LgG>
      <DkG>10654064</DkG>
      <Ac1>12083973</Ac1>
      <Ac2>10203659</Ac2>
      <Ac3>4179083</Ac3>
      <Ac4>2468349</Ac4>
      <Ac5>3342540</Ac5>
      <Ac6>8732590</Ac6>
    </Col_100pc>
    <Col_080pc>
      <LgG>14671057</LgG>
      <DkG>11904909</DkG>
      <Ac1>13009463</Ac1>
      <Ac2>11518268</Ac2>
      <Ac3>6672546</Ac3>
      <Ac4>5356285</Ac4>
      <Ac5>6042582</Ac5>
      <Ac6>10315198</Ac6>
    </Col_080pc>
    <Col_060pc>
      <LgG>15197661</LgG>
      <DkG>13090217</DkG>
      <Ac1>13934953</Ac1>
      <Ac2>12833133</Ac2>
      <Ac3>9231545</Ac3>
      <Ac4>8178686</Ac4>
      <Ac5>8742624</Ac5>
      <Ac6>11963598</Ac6>
    </Col_060pc>
    <Col_040pc>
      <LgG>15724008</LgG>
      <DkG>14341062</DkG>
      <Ac1>14926235</Ac1>
      <Ac2>14147741</Ac2>
      <Ac3>11724753</Ac3>
      <Ac4>11066878</Ac4>
      <Ac5>11377131</Ac5>
      <Ac6>13546207</Ac6>
    </Col_040pc>
    <Col_020pc>
      <LgG>16250612</LgG>
      <DkG>15526370</DkG>
      <Ac1>15851725</Ac1>
      <Ac2>15462606</Ac2>
      <Ac3>14283752</Ac3>
      <Ac4>13889279</Ac4>
      <Ac5>14077173</Ac5>
      <Ac6>15194607</Ac6>
    </Col_020pc>
    <Col_010pc>
      <LgG>16514041</LgG>
      <DkG>16184561</DkG>
      <Ac1>16314598</Ac1>
      <Ac2>16119783</Ac2>
      <Ac3>15530484</Ac3>
      <Ac4>15398911</Ac4>
      <Ac5>15460090</Ac5>
      <Ac6>15985911</Ac6>
    </Col_010pc>
  </Colours>
</CTS_PresentationSetup>
</file>

<file path=customXml/itemProps1.xml><?xml version="1.0" encoding="utf-8"?>
<ds:datastoreItem xmlns:ds="http://schemas.openxmlformats.org/officeDocument/2006/customXml" ds:itemID="{AE4DE7DB-0F75-42F3-9D47-8BFEF3981284}">
  <ds:schemaRefs/>
</ds:datastoreItem>
</file>

<file path=docProps/app.xml><?xml version="1.0" encoding="utf-8"?>
<Properties xmlns="http://schemas.openxmlformats.org/officeDocument/2006/extended-properties" xmlns:vt="http://schemas.openxmlformats.org/officeDocument/2006/docPropsVTypes">
  <Template/>
  <TotalTime>7347</TotalTime>
  <Words>1438</Words>
  <Application>Microsoft Office PowerPoint</Application>
  <PresentationFormat>Presentación en pantalla (4:3)</PresentationFormat>
  <Paragraphs>208</Paragraphs>
  <Slides>31</Slides>
  <Notes>11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31</vt:i4>
      </vt:variant>
    </vt:vector>
  </HeadingPairs>
  <TitlesOfParts>
    <vt:vector size="41" baseType="lpstr">
      <vt:lpstr>Arial</vt:lpstr>
      <vt:lpstr>Calibri</vt:lpstr>
      <vt:lpstr>Calibri Light</vt:lpstr>
      <vt:lpstr>Gill Sans MT Ext Condensed Bold</vt:lpstr>
      <vt:lpstr>Lato</vt:lpstr>
      <vt:lpstr>Marlett</vt:lpstr>
      <vt:lpstr>Wingdings</vt:lpstr>
      <vt:lpstr>Wingdings 2</vt:lpstr>
      <vt:lpstr>Fitch Template_Screen</vt:lpstr>
      <vt:lpstr>Diseño personalizado</vt:lpstr>
      <vt:lpstr>Transparencia y Eficiencia en Mercados: Calificaciones Crediticias, Ambientales, Sociales y de Gobernanza (ESG)</vt:lpstr>
      <vt:lpstr>Contenido de la Presentación</vt:lpstr>
      <vt:lpstr>Quiénes Somos? FIX &amp; FITCH GROUP</vt:lpstr>
      <vt:lpstr>Productos y Servicios</vt:lpstr>
      <vt:lpstr>Productos y Servicios: Calificaciones (Ratings) </vt:lpstr>
      <vt:lpstr>Productos y Servicios: Calificaciones por Entidad/Emisión</vt:lpstr>
      <vt:lpstr>Productos y Servicios: Publicaciones Recientes</vt:lpstr>
      <vt:lpstr>Productos y Servicios: Publicaciones Recientes</vt:lpstr>
      <vt:lpstr>Productos y Servicios: Publicaciones Recientes</vt:lpstr>
      <vt:lpstr>Productos y Servicios: Publicaciones Recientes</vt:lpstr>
      <vt:lpstr>Productos y Servicios: Publicaciones Recientes</vt:lpstr>
      <vt:lpstr>Calificaciones Crediticias</vt:lpstr>
      <vt:lpstr>¿Qué es una Calificación Crediticia?</vt:lpstr>
      <vt:lpstr>¿Qué es una Calificación Crediticia?</vt:lpstr>
      <vt:lpstr>¿Qué es una Calificación Crediticia?</vt:lpstr>
      <vt:lpstr>¿Qué es una Calificación Crediticia?</vt:lpstr>
      <vt:lpstr>Juicio Absoluto y Juicio Relativo </vt:lpstr>
      <vt:lpstr>Juicio Absoluto y Juicio Relativo </vt:lpstr>
      <vt:lpstr>Proceso de Calificación</vt:lpstr>
      <vt:lpstr>Proceso de Calificación</vt:lpstr>
      <vt:lpstr>Proceso de Calificación </vt:lpstr>
      <vt:lpstr>Usuarios de las Calificaciones</vt:lpstr>
      <vt:lpstr>Calificaciones</vt:lpstr>
      <vt:lpstr>Que contemplan las Calificaciones</vt:lpstr>
      <vt:lpstr>Calificaciones ESG &amp; Sostenibles</vt:lpstr>
      <vt:lpstr>Reporte Integrado: Información Financiera y No-Financiera</vt:lpstr>
      <vt:lpstr>Productos y Servicios: Finanzas Sostenibles</vt:lpstr>
      <vt:lpstr>Productos y Servicios: Finanzas Sostenibles</vt:lpstr>
      <vt:lpstr>Productos y Servicios: Calificaciones ESG Entidad</vt:lpstr>
      <vt:lpstr>Productos y Servicios: Calificaciones ESG de Bonos</vt:lpstr>
      <vt:lpstr>MUCHAS GRACIAS</vt:lpstr>
    </vt:vector>
  </TitlesOfParts>
  <Company>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Size and grid – double column</dc:title>
  <dc:creator>Sue</dc:creator>
  <cp:lastModifiedBy>CNV</cp:lastModifiedBy>
  <cp:revision>458</cp:revision>
  <cp:lastPrinted>2021-05-30T00:27:27Z</cp:lastPrinted>
  <dcterms:created xsi:type="dcterms:W3CDTF">2016-03-07T09:51:05Z</dcterms:created>
  <dcterms:modified xsi:type="dcterms:W3CDTF">2021-10-05T16:39:52Z</dcterms:modified>
</cp:coreProperties>
</file>