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8"/>
  </p:notesMasterIdLst>
  <p:sldIdLst>
    <p:sldId id="256" r:id="rId2"/>
    <p:sldId id="422" r:id="rId3"/>
    <p:sldId id="480" r:id="rId4"/>
    <p:sldId id="479" r:id="rId5"/>
    <p:sldId id="487" r:id="rId6"/>
    <p:sldId id="488" r:id="rId7"/>
    <p:sldId id="447" r:id="rId8"/>
    <p:sldId id="486" r:id="rId9"/>
    <p:sldId id="476" r:id="rId10"/>
    <p:sldId id="477" r:id="rId11"/>
    <p:sldId id="481" r:id="rId12"/>
    <p:sldId id="482" r:id="rId13"/>
    <p:sldId id="483" r:id="rId14"/>
    <p:sldId id="484" r:id="rId15"/>
    <p:sldId id="485" r:id="rId16"/>
    <p:sldId id="399" r:id="rId17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A024"/>
    <a:srgbClr val="294970"/>
    <a:srgbClr val="99CCFF"/>
    <a:srgbClr val="A8B9F0"/>
    <a:srgbClr val="0000FF"/>
    <a:srgbClr val="B77833"/>
    <a:srgbClr val="990000"/>
    <a:srgbClr val="993300"/>
    <a:srgbClr val="D39E63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1" autoAdjust="0"/>
    <p:restoredTop sz="93716" autoAdjust="0"/>
  </p:normalViewPr>
  <p:slideViewPr>
    <p:cSldViewPr>
      <p:cViewPr varScale="1">
        <p:scale>
          <a:sx n="80" d="100"/>
          <a:sy n="80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DA2B3FE2-D6F2-4D36-B4A9-CC72AD71D9F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2189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68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/>
          </a:p>
        </p:txBody>
      </p:sp>
      <p:sp>
        <p:nvSpPr>
          <p:cNvPr id="368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E324A7-49AE-48B5-8121-025426CA13B7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6656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3988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193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6442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108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143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0409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dirty="0"/>
              <a:t>Haga clic para modificar el estilo de subtítulo del patrón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570BE-541E-4247-A3B6-BDB7741F2F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022DD-AE96-4487-9B76-6329EAD32B4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95259-AA09-4D75-A5A7-5EC15A0067B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D16C-880A-4DA8-8A5F-5BAD0DF799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4A463-1E87-45C9-BD62-5CA6CA4C691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2848F-A841-46BC-B172-CE026C1F9FA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DC213-2C50-423B-AF9B-4F05357D063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45AE1-416A-417A-97F2-9BCEB67B141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F0FEA-7E03-4FBD-BBFE-A3272BADD05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BAD47-0E4F-4AE2-BB22-8F1059A2A1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F184D-ACB9-475C-918F-9F744211360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</a:blip>
          <a:srcRect/>
          <a:stretch>
            <a:fillRect l="20000" t="16000" r="20000" b="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75BBED0-C0BA-457A-AF09-682D7692D39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v.gov.py/" TargetMode="External"/><Relationship Id="rId7" Type="http://schemas.openxmlformats.org/officeDocument/2006/relationships/hyperlink" Target="https://www.bcp.gov.py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osco.org/" TargetMode="External"/><Relationship Id="rId5" Type="http://schemas.openxmlformats.org/officeDocument/2006/relationships/hyperlink" Target="http://www.iimv.org/" TargetMode="External"/><Relationship Id="rId4" Type="http://schemas.openxmlformats.org/officeDocument/2006/relationships/hyperlink" Target="http://www.bvpasa.com.py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51522" y="4509122"/>
            <a:ext cx="8640959" cy="10156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 dirty="0"/>
              <a:t>Luis Carlos Berino Díaz de Bedoya </a:t>
            </a:r>
            <a:endParaRPr lang="es-ES" sz="2400" dirty="0"/>
          </a:p>
          <a:p>
            <a:pPr algn="ctr">
              <a:spcBef>
                <a:spcPct val="50000"/>
              </a:spcBef>
            </a:pPr>
            <a:r>
              <a:rPr lang="es-ES" sz="2400" dirty="0"/>
              <a:t>Director de Estudios Económicos y Análisis Financieros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51522" y="6063681"/>
            <a:ext cx="8640959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 dirty="0"/>
              <a:t>Octubre 2021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73176" y="2700291"/>
            <a:ext cx="8654813" cy="1277273"/>
          </a:xfrm>
          <a:prstGeom prst="rect">
            <a:avLst/>
          </a:prstGeom>
          <a:solidFill>
            <a:srgbClr val="29497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3600" b="1" dirty="0">
                <a:solidFill>
                  <a:schemeClr val="bg1"/>
                </a:solidFill>
              </a:rPr>
              <a:t>La Regulación en </a:t>
            </a:r>
          </a:p>
          <a:p>
            <a:pPr algn="ctr">
              <a:spcBef>
                <a:spcPts val="600"/>
              </a:spcBef>
            </a:pPr>
            <a:r>
              <a:rPr lang="es-ES" sz="3600" b="1" dirty="0">
                <a:solidFill>
                  <a:schemeClr val="bg1"/>
                </a:solidFill>
              </a:rPr>
              <a:t>el Mercado de Valores</a:t>
            </a:r>
          </a:p>
        </p:txBody>
      </p:sp>
      <p:sp>
        <p:nvSpPr>
          <p:cNvPr id="11" name="10 Rectángulo"/>
          <p:cNvSpPr/>
          <p:nvPr/>
        </p:nvSpPr>
        <p:spPr bwMode="auto">
          <a:xfrm>
            <a:off x="8395088" y="2692952"/>
            <a:ext cx="517910" cy="1277273"/>
          </a:xfrm>
          <a:prstGeom prst="rect">
            <a:avLst/>
          </a:prstGeom>
          <a:solidFill>
            <a:srgbClr val="F4A024"/>
          </a:solidFill>
          <a:ln w="12700" cap="sq" cmpd="sng" algn="ctr">
            <a:solidFill>
              <a:srgbClr val="F4A024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4" name="1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-213428"/>
            <a:ext cx="5197875" cy="2924944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B10B9F77-C208-40F4-9803-D9754236A3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177" y="272863"/>
            <a:ext cx="3290712" cy="171567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251522" y="362415"/>
            <a:ext cx="8654813" cy="584775"/>
            <a:chOff x="259909" y="2538827"/>
            <a:chExt cx="8654813" cy="827856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259909" y="2582397"/>
              <a:ext cx="8654813" cy="740714"/>
            </a:xfrm>
            <a:prstGeom prst="rect">
              <a:avLst/>
            </a:prstGeom>
            <a:solidFill>
              <a:srgbClr val="29497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 anchor="ctr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s-PY" sz="2800" b="1" dirty="0">
                  <a:solidFill>
                    <a:schemeClr val="bg1"/>
                  </a:solidFill>
                </a:rPr>
                <a:t>Comisión Nacional de Valores </a:t>
              </a:r>
              <a:endParaRPr lang="es-ES" sz="1600" dirty="0">
                <a:solidFill>
                  <a:schemeClr val="bg1"/>
                </a:solidFill>
              </a:endParaRPr>
            </a:p>
          </p:txBody>
        </p:sp>
        <p:sp>
          <p:nvSpPr>
            <p:cNvPr id="6" name="5 Rectángulo"/>
            <p:cNvSpPr/>
            <p:nvPr/>
          </p:nvSpPr>
          <p:spPr bwMode="auto">
            <a:xfrm>
              <a:off x="8388424" y="2538827"/>
              <a:ext cx="517910" cy="827856"/>
            </a:xfrm>
            <a:prstGeom prst="rect">
              <a:avLst/>
            </a:prstGeom>
            <a:solidFill>
              <a:srgbClr val="F4A024"/>
            </a:solidFill>
            <a:ln w="12700" cap="sq" cmpd="sng" algn="ctr">
              <a:solidFill>
                <a:srgbClr val="F4A02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81"/>
            <a:ext cx="1800200" cy="1013007"/>
          </a:xfrm>
          <a:prstGeom prst="rect">
            <a:avLst/>
          </a:prstGeom>
        </p:spPr>
      </p:pic>
      <p:sp>
        <p:nvSpPr>
          <p:cNvPr id="9" name="Text Box 4">
            <a:extLst>
              <a:ext uri="{FF2B5EF4-FFF2-40B4-BE49-F238E27FC236}">
                <a16:creationId xmlns:a16="http://schemas.microsoft.com/office/drawing/2014/main" id="{0C1B69C4-128E-4802-80BD-A60C053C2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1" y="1124744"/>
            <a:ext cx="2088480" cy="523220"/>
          </a:xfrm>
          <a:prstGeom prst="rect">
            <a:avLst/>
          </a:prstGeom>
          <a:solidFill>
            <a:srgbClr val="294970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None/>
            </a:pPr>
            <a:r>
              <a:rPr lang="es-ES" altLang="es-PY" sz="28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s-ES" altLang="es-PY" sz="28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Cuatro Ejes</a:t>
            </a:r>
            <a:endParaRPr lang="es-ES" altLang="es-PY" sz="2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84FDE095-8649-4D61-B09F-7C3BECD4F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29" y="2060848"/>
            <a:ext cx="73732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PY" sz="2800" dirty="0">
                <a:latin typeface="Calibri" pitchFamily="34" charset="0"/>
                <a:cs typeface="Calibri" pitchFamily="34" charset="0"/>
              </a:rPr>
              <a:t>1. </a:t>
            </a:r>
            <a:r>
              <a:rPr lang="es-ES" altLang="es-PY" sz="2800" b="1" u="sng" dirty="0">
                <a:latin typeface="Calibri" pitchFamily="34" charset="0"/>
                <a:cs typeface="Calibri" pitchFamily="34" charset="0"/>
              </a:rPr>
              <a:t>Reglamentar</a:t>
            </a:r>
            <a:r>
              <a:rPr lang="es-ES" altLang="es-PY" sz="2800" dirty="0">
                <a:latin typeface="Calibri" pitchFamily="34" charset="0"/>
                <a:cs typeface="Calibri" pitchFamily="34" charset="0"/>
              </a:rPr>
              <a:t> el Mercado de Valores Nacional</a:t>
            </a:r>
            <a:r>
              <a:rPr lang="es-ES" altLang="es-PY" sz="20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0D1F26FE-BC04-4DEE-A99F-CA0ED7172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28" y="2685157"/>
            <a:ext cx="812851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PY" sz="2800" dirty="0">
                <a:latin typeface="Calibri" pitchFamily="34" charset="0"/>
                <a:cs typeface="Calibri" pitchFamily="34" charset="0"/>
              </a:rPr>
              <a:t>2. Llevar el </a:t>
            </a:r>
            <a:r>
              <a:rPr lang="es-ES" altLang="es-PY" sz="2800" b="1" u="sng" dirty="0">
                <a:latin typeface="Calibri" pitchFamily="34" charset="0"/>
                <a:cs typeface="Calibri" pitchFamily="34" charset="0"/>
              </a:rPr>
              <a:t>registro y control</a:t>
            </a:r>
            <a:r>
              <a:rPr lang="es-ES" altLang="es-PY" sz="2800" dirty="0">
                <a:latin typeface="Calibri" pitchFamily="34" charset="0"/>
                <a:cs typeface="Calibri" pitchFamily="34" charset="0"/>
              </a:rPr>
              <a:t> de agentes participantes en el Mercado de Valores y de los títulos emitidos.</a:t>
            </a:r>
            <a:r>
              <a:rPr lang="es-ES" altLang="es-PY" sz="2000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38C392D8-E5A7-4B76-B680-E26264FFD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28" y="3843963"/>
            <a:ext cx="792088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PY" sz="2800" dirty="0">
                <a:latin typeface="Calibri" pitchFamily="34" charset="0"/>
                <a:cs typeface="Calibri" pitchFamily="34" charset="0"/>
              </a:rPr>
              <a:t>3. Realizar </a:t>
            </a:r>
            <a:r>
              <a:rPr lang="es-ES" altLang="es-PY" sz="2800" b="1" u="sng" dirty="0">
                <a:latin typeface="Calibri" pitchFamily="34" charset="0"/>
                <a:cs typeface="Calibri" pitchFamily="34" charset="0"/>
              </a:rPr>
              <a:t>inspecciones y fiscalizaciones</a:t>
            </a:r>
            <a:r>
              <a:rPr lang="es-ES" altLang="es-PY" sz="2800" dirty="0">
                <a:latin typeface="Calibri" pitchFamily="34" charset="0"/>
                <a:cs typeface="Calibri" pitchFamily="34" charset="0"/>
              </a:rPr>
              <a:t> in situ a los diferentes agentes.</a:t>
            </a:r>
            <a:r>
              <a:rPr lang="es-ES" altLang="es-PY" sz="2000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1EC80209-08DA-458C-AC59-80F4FA81F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28" y="5012861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PY" sz="2800" dirty="0">
                <a:latin typeface="Calibri" pitchFamily="34" charset="0"/>
                <a:cs typeface="Calibri" pitchFamily="34" charset="0"/>
              </a:rPr>
              <a:t>4. </a:t>
            </a:r>
            <a:r>
              <a:rPr lang="es-ES" altLang="es-PY" sz="2800" b="1" u="sng" dirty="0">
                <a:latin typeface="Calibri" pitchFamily="34" charset="0"/>
                <a:cs typeface="Calibri" pitchFamily="34" charset="0"/>
              </a:rPr>
              <a:t>Promocionar</a:t>
            </a:r>
            <a:r>
              <a:rPr lang="es-ES" altLang="es-PY" sz="2800" dirty="0">
                <a:latin typeface="Calibri" pitchFamily="34" charset="0"/>
                <a:cs typeface="Calibri" pitchFamily="34" charset="0"/>
              </a:rPr>
              <a:t> el Mercado de Valores Nacional.</a:t>
            </a:r>
            <a:r>
              <a:rPr lang="es-ES" altLang="es-PY" sz="2000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25807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251522" y="362415"/>
            <a:ext cx="8654813" cy="584775"/>
            <a:chOff x="259909" y="2538827"/>
            <a:chExt cx="8654813" cy="827856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259909" y="2582397"/>
              <a:ext cx="8654813" cy="740714"/>
            </a:xfrm>
            <a:prstGeom prst="rect">
              <a:avLst/>
            </a:prstGeom>
            <a:solidFill>
              <a:srgbClr val="29497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 anchor="ctr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s-PY" sz="2800" b="1" dirty="0">
                  <a:solidFill>
                    <a:schemeClr val="bg1"/>
                  </a:solidFill>
                </a:rPr>
                <a:t>Comisión Nacional de Valores – Eje 1 </a:t>
              </a:r>
              <a:endParaRPr lang="es-ES" sz="1600" dirty="0">
                <a:solidFill>
                  <a:schemeClr val="bg1"/>
                </a:solidFill>
              </a:endParaRPr>
            </a:p>
          </p:txBody>
        </p:sp>
        <p:sp>
          <p:nvSpPr>
            <p:cNvPr id="6" name="5 Rectángulo"/>
            <p:cNvSpPr/>
            <p:nvPr/>
          </p:nvSpPr>
          <p:spPr bwMode="auto">
            <a:xfrm>
              <a:off x="8388424" y="2538827"/>
              <a:ext cx="517910" cy="827856"/>
            </a:xfrm>
            <a:prstGeom prst="rect">
              <a:avLst/>
            </a:prstGeom>
            <a:solidFill>
              <a:srgbClr val="F4A024"/>
            </a:solidFill>
            <a:ln w="12700" cap="sq" cmpd="sng" algn="ctr">
              <a:solidFill>
                <a:srgbClr val="F4A02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81"/>
            <a:ext cx="1800200" cy="1013007"/>
          </a:xfrm>
          <a:prstGeom prst="rect">
            <a:avLst/>
          </a:prstGeom>
        </p:spPr>
      </p:pic>
      <p:sp>
        <p:nvSpPr>
          <p:cNvPr id="14" name="Text Box 4">
            <a:extLst>
              <a:ext uri="{FF2B5EF4-FFF2-40B4-BE49-F238E27FC236}">
                <a16:creationId xmlns:a16="http://schemas.microsoft.com/office/drawing/2014/main" id="{25FE9E4C-7C79-4A7C-B122-DDB345BB3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773238"/>
            <a:ext cx="8208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s-ES" altLang="es-PY" sz="2400" b="1" dirty="0"/>
              <a:t> </a:t>
            </a:r>
            <a:r>
              <a:rPr lang="es-ES" altLang="es-PY" sz="2400" b="1" u="sng" dirty="0"/>
              <a:t>Principales Disposiciones Normativas</a:t>
            </a:r>
            <a:r>
              <a:rPr lang="es-ES" altLang="es-PY" sz="2400" b="1" dirty="0"/>
              <a:t>:</a:t>
            </a:r>
            <a:endParaRPr lang="es-ES" altLang="es-PY" sz="2400" dirty="0"/>
          </a:p>
        </p:txBody>
      </p:sp>
      <p:sp>
        <p:nvSpPr>
          <p:cNvPr id="15" name="Text Box 24">
            <a:extLst>
              <a:ext uri="{FF2B5EF4-FFF2-40B4-BE49-F238E27FC236}">
                <a16:creationId xmlns:a16="http://schemas.microsoft.com/office/drawing/2014/main" id="{846027AE-9D35-4C5D-8F35-F12F17C20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349500"/>
            <a:ext cx="5832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s-PY" sz="2400" dirty="0"/>
              <a:t>1. Ley 5810/17 del Mercado de Valores</a:t>
            </a:r>
            <a:endParaRPr lang="es-ES" altLang="es-PY" dirty="0"/>
          </a:p>
        </p:txBody>
      </p:sp>
      <p:sp>
        <p:nvSpPr>
          <p:cNvPr id="16" name="Text Box 25">
            <a:extLst>
              <a:ext uri="{FF2B5EF4-FFF2-40B4-BE49-F238E27FC236}">
                <a16:creationId xmlns:a16="http://schemas.microsoft.com/office/drawing/2014/main" id="{1BB59C81-280B-4398-A510-205A76CA8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827338"/>
            <a:ext cx="67675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s-PY" sz="2400"/>
              <a:t>2. Ley 3899/09 de Calificadoras de Riesgos</a:t>
            </a:r>
            <a:endParaRPr lang="es-ES" altLang="es-PY"/>
          </a:p>
        </p:txBody>
      </p:sp>
      <p:sp>
        <p:nvSpPr>
          <p:cNvPr id="17" name="Text Box 25">
            <a:extLst>
              <a:ext uri="{FF2B5EF4-FFF2-40B4-BE49-F238E27FC236}">
                <a16:creationId xmlns:a16="http://schemas.microsoft.com/office/drawing/2014/main" id="{043E2984-BFD8-49F4-B6FA-2DE3FF696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357563"/>
            <a:ext cx="79200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s-PY" sz="2400" dirty="0"/>
              <a:t>3. Ley 5452/15 de Fondos Patrimoniales de Inversión</a:t>
            </a:r>
            <a:endParaRPr lang="es-ES" altLang="es-PY" dirty="0"/>
          </a:p>
        </p:txBody>
      </p:sp>
      <p:sp>
        <p:nvSpPr>
          <p:cNvPr id="18" name="Text Box 25">
            <a:extLst>
              <a:ext uri="{FF2B5EF4-FFF2-40B4-BE49-F238E27FC236}">
                <a16:creationId xmlns:a16="http://schemas.microsoft.com/office/drawing/2014/main" id="{3E661499-8838-4D7D-B19B-1ED8C5481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860800"/>
            <a:ext cx="79200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s-PY" sz="2400" dirty="0"/>
              <a:t>4. </a:t>
            </a:r>
            <a:r>
              <a:rPr lang="es-ES" sz="2400" dirty="0"/>
              <a:t>Ley 1163/97 Bolsa de Productos + Ley </a:t>
            </a:r>
            <a:r>
              <a:rPr lang="es-ES" sz="2400" dirty="0" err="1"/>
              <a:t>modif</a:t>
            </a:r>
            <a:r>
              <a:rPr lang="es-ES" sz="2400" dirty="0"/>
              <a:t>. 5067/13</a:t>
            </a:r>
            <a:endParaRPr lang="es-ES" altLang="es-PY" sz="2400" dirty="0"/>
          </a:p>
        </p:txBody>
      </p:sp>
      <p:sp>
        <p:nvSpPr>
          <p:cNvPr id="19" name="Text Box 25">
            <a:extLst>
              <a:ext uri="{FF2B5EF4-FFF2-40B4-BE49-F238E27FC236}">
                <a16:creationId xmlns:a16="http://schemas.microsoft.com/office/drawing/2014/main" id="{6CAFB1CE-4000-43C7-96FA-FA0E482FB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365625"/>
            <a:ext cx="79200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s-PY" sz="2400" dirty="0"/>
              <a:t>5. Res. CNV CG </a:t>
            </a:r>
            <a:r>
              <a:rPr lang="es-ES" altLang="es-PY" sz="2400" dirty="0" err="1"/>
              <a:t>Nº</a:t>
            </a:r>
            <a:r>
              <a:rPr lang="es-ES" altLang="es-PY" sz="2400" dirty="0"/>
              <a:t> 30/21 que reglamenta Ley 5810/17 </a:t>
            </a:r>
            <a:endParaRPr lang="es-ES" altLang="es-PY" dirty="0"/>
          </a:p>
        </p:txBody>
      </p:sp>
    </p:spTree>
    <p:extLst>
      <p:ext uri="{BB962C8B-B14F-4D97-AF65-F5344CB8AC3E}">
        <p14:creationId xmlns:p14="http://schemas.microsoft.com/office/powerpoint/2010/main" val="30898048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251522" y="362415"/>
            <a:ext cx="8654813" cy="584775"/>
            <a:chOff x="259909" y="2538827"/>
            <a:chExt cx="8654813" cy="827856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259909" y="2582397"/>
              <a:ext cx="8654813" cy="740714"/>
            </a:xfrm>
            <a:prstGeom prst="rect">
              <a:avLst/>
            </a:prstGeom>
            <a:solidFill>
              <a:srgbClr val="29497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 anchor="ctr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s-PY" sz="2800" b="1" dirty="0">
                  <a:solidFill>
                    <a:schemeClr val="bg1"/>
                  </a:solidFill>
                </a:rPr>
                <a:t>Comisión Nacional de Valores – Eje 2 </a:t>
              </a:r>
              <a:endParaRPr lang="es-ES" sz="1600" dirty="0">
                <a:solidFill>
                  <a:schemeClr val="bg1"/>
                </a:solidFill>
              </a:endParaRPr>
            </a:p>
          </p:txBody>
        </p:sp>
        <p:sp>
          <p:nvSpPr>
            <p:cNvPr id="6" name="5 Rectángulo"/>
            <p:cNvSpPr/>
            <p:nvPr/>
          </p:nvSpPr>
          <p:spPr bwMode="auto">
            <a:xfrm>
              <a:off x="8388424" y="2538827"/>
              <a:ext cx="517910" cy="827856"/>
            </a:xfrm>
            <a:prstGeom prst="rect">
              <a:avLst/>
            </a:prstGeom>
            <a:solidFill>
              <a:srgbClr val="F4A024"/>
            </a:solidFill>
            <a:ln w="12700" cap="sq" cmpd="sng" algn="ctr">
              <a:solidFill>
                <a:srgbClr val="F4A02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81"/>
            <a:ext cx="1800200" cy="1013007"/>
          </a:xfrm>
          <a:prstGeom prst="rect">
            <a:avLst/>
          </a:prstGeom>
        </p:spPr>
      </p:pic>
      <p:sp>
        <p:nvSpPr>
          <p:cNvPr id="12" name="Text Box 4">
            <a:extLst>
              <a:ext uri="{FF2B5EF4-FFF2-40B4-BE49-F238E27FC236}">
                <a16:creationId xmlns:a16="http://schemas.microsoft.com/office/drawing/2014/main" id="{B422B08D-91AD-4B4C-A910-AAB6F268F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773238"/>
            <a:ext cx="2881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s-ES" altLang="es-PY" sz="2400" b="1" dirty="0"/>
              <a:t> </a:t>
            </a:r>
            <a:r>
              <a:rPr lang="es-ES" altLang="es-PY" sz="2400" b="1" u="sng" dirty="0"/>
              <a:t>Registro</a:t>
            </a:r>
            <a:r>
              <a:rPr lang="es-ES" altLang="es-PY" sz="2400" b="1" dirty="0"/>
              <a:t>:</a:t>
            </a:r>
            <a:endParaRPr lang="es-ES" altLang="es-PY" sz="2400" dirty="0"/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BBCE2E70-F995-408B-82DE-E3CDAD286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349500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s-PY" sz="2400" dirty="0"/>
              <a:t>Tipos:</a:t>
            </a:r>
            <a:endParaRPr lang="es-ES" altLang="es-PY" dirty="0"/>
          </a:p>
        </p:txBody>
      </p:sp>
      <p:sp>
        <p:nvSpPr>
          <p:cNvPr id="20" name="Text Box 12">
            <a:extLst>
              <a:ext uri="{FF2B5EF4-FFF2-40B4-BE49-F238E27FC236}">
                <a16:creationId xmlns:a16="http://schemas.microsoft.com/office/drawing/2014/main" id="{B209724C-9D1E-4771-A3CD-2658D18F5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738" y="2362200"/>
            <a:ext cx="6767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s-PY" sz="2400" dirty="0"/>
              <a:t>1. De Agentes (una vez + actualizaciones)</a:t>
            </a:r>
            <a:endParaRPr lang="es-ES" altLang="es-PY" dirty="0"/>
          </a:p>
        </p:txBody>
      </p:sp>
      <p:sp>
        <p:nvSpPr>
          <p:cNvPr id="21" name="Text Box 14">
            <a:extLst>
              <a:ext uri="{FF2B5EF4-FFF2-40B4-BE49-F238E27FC236}">
                <a16:creationId xmlns:a16="http://schemas.microsoft.com/office/drawing/2014/main" id="{213D5F5C-869B-469F-A69C-7A0C20103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0869" y="2754550"/>
            <a:ext cx="6337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s-PY" sz="2400" dirty="0"/>
              <a:t>2. Programas de Emisión Global (PEG).</a:t>
            </a:r>
            <a:endParaRPr lang="es-ES" altLang="es-PY" dirty="0"/>
          </a:p>
        </p:txBody>
      </p:sp>
      <p:sp>
        <p:nvSpPr>
          <p:cNvPr id="22" name="Text Box 15">
            <a:extLst>
              <a:ext uri="{FF2B5EF4-FFF2-40B4-BE49-F238E27FC236}">
                <a16:creationId xmlns:a16="http://schemas.microsoft.com/office/drawing/2014/main" id="{E5C74D72-BA00-48B9-8EFB-106E41B69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789363"/>
            <a:ext cx="2881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s-ES" altLang="es-PY" sz="2400" b="1"/>
              <a:t> </a:t>
            </a:r>
            <a:r>
              <a:rPr lang="es-ES" altLang="es-PY" sz="2400" b="1" u="sng"/>
              <a:t>Control</a:t>
            </a:r>
            <a:r>
              <a:rPr lang="es-ES" altLang="es-PY" sz="2400" b="1"/>
              <a:t>:</a:t>
            </a:r>
            <a:endParaRPr lang="es-ES" altLang="es-PY" sz="2400"/>
          </a:p>
        </p:txBody>
      </p:sp>
      <p:sp>
        <p:nvSpPr>
          <p:cNvPr id="23" name="Text Box 16">
            <a:extLst>
              <a:ext uri="{FF2B5EF4-FFF2-40B4-BE49-F238E27FC236}">
                <a16:creationId xmlns:a16="http://schemas.microsoft.com/office/drawing/2014/main" id="{106897B0-2861-48BA-9211-8A95FA170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365625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s-PY" sz="2400"/>
              <a:t>Tipos:</a:t>
            </a:r>
            <a:endParaRPr lang="es-ES" altLang="es-PY"/>
          </a:p>
        </p:txBody>
      </p:sp>
      <p:sp>
        <p:nvSpPr>
          <p:cNvPr id="24" name="Text Box 17">
            <a:extLst>
              <a:ext uri="{FF2B5EF4-FFF2-40B4-BE49-F238E27FC236}">
                <a16:creationId xmlns:a16="http://schemas.microsoft.com/office/drawing/2014/main" id="{1F068B4F-FB99-4650-AE6B-959FBAC86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738" y="4378325"/>
            <a:ext cx="63357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s-PY" sz="2400" dirty="0"/>
              <a:t>1.De Agentes (balances, operaciones, vinculaciones)</a:t>
            </a:r>
            <a:endParaRPr lang="es-ES" altLang="es-PY" dirty="0"/>
          </a:p>
        </p:txBody>
      </p:sp>
      <p:sp>
        <p:nvSpPr>
          <p:cNvPr id="25" name="Text Box 18">
            <a:extLst>
              <a:ext uri="{FF2B5EF4-FFF2-40B4-BE49-F238E27FC236}">
                <a16:creationId xmlns:a16="http://schemas.microsoft.com/office/drawing/2014/main" id="{F38206F7-CA2B-4DCE-B8C1-70CA9E3DD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5276850"/>
            <a:ext cx="64087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s-PY" sz="2400"/>
              <a:t>2. De Títulos (situación de pago, destino de los fondos, tasas)</a:t>
            </a:r>
            <a:endParaRPr lang="es-ES" altLang="es-PY"/>
          </a:p>
        </p:txBody>
      </p:sp>
    </p:spTree>
    <p:extLst>
      <p:ext uri="{BB962C8B-B14F-4D97-AF65-F5344CB8AC3E}">
        <p14:creationId xmlns:p14="http://schemas.microsoft.com/office/powerpoint/2010/main" val="37726861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251522" y="362415"/>
            <a:ext cx="8654813" cy="584775"/>
            <a:chOff x="259909" y="2538827"/>
            <a:chExt cx="8654813" cy="827856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259909" y="2582397"/>
              <a:ext cx="8654813" cy="740714"/>
            </a:xfrm>
            <a:prstGeom prst="rect">
              <a:avLst/>
            </a:prstGeom>
            <a:solidFill>
              <a:srgbClr val="29497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 anchor="ctr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s-PY" sz="2800" b="1" dirty="0">
                  <a:solidFill>
                    <a:schemeClr val="bg1"/>
                  </a:solidFill>
                </a:rPr>
                <a:t>Comisión Nacional de Valores – Eje 3 </a:t>
              </a:r>
              <a:endParaRPr lang="es-ES" sz="1600" dirty="0">
                <a:solidFill>
                  <a:schemeClr val="bg1"/>
                </a:solidFill>
              </a:endParaRPr>
            </a:p>
          </p:txBody>
        </p:sp>
        <p:sp>
          <p:nvSpPr>
            <p:cNvPr id="6" name="5 Rectángulo"/>
            <p:cNvSpPr/>
            <p:nvPr/>
          </p:nvSpPr>
          <p:spPr bwMode="auto">
            <a:xfrm>
              <a:off x="8388424" y="2538827"/>
              <a:ext cx="517910" cy="827856"/>
            </a:xfrm>
            <a:prstGeom prst="rect">
              <a:avLst/>
            </a:prstGeom>
            <a:solidFill>
              <a:srgbClr val="F4A024"/>
            </a:solidFill>
            <a:ln w="12700" cap="sq" cmpd="sng" algn="ctr">
              <a:solidFill>
                <a:srgbClr val="F4A02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81"/>
            <a:ext cx="1800200" cy="1013007"/>
          </a:xfrm>
          <a:prstGeom prst="rect">
            <a:avLst/>
          </a:prstGeom>
        </p:spPr>
      </p:pic>
      <p:sp>
        <p:nvSpPr>
          <p:cNvPr id="18" name="Text Box 11">
            <a:extLst>
              <a:ext uri="{FF2B5EF4-FFF2-40B4-BE49-F238E27FC236}">
                <a16:creationId xmlns:a16="http://schemas.microsoft.com/office/drawing/2014/main" id="{F7978160-F9BE-4600-BA4B-FC1A33528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32" y="1704603"/>
            <a:ext cx="2881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s-ES" altLang="es-PY" sz="2400" b="1" dirty="0"/>
              <a:t> </a:t>
            </a:r>
            <a:r>
              <a:rPr lang="es-ES" altLang="es-PY" sz="2400" b="1" u="sng" dirty="0"/>
              <a:t>Objetivo</a:t>
            </a:r>
            <a:r>
              <a:rPr lang="es-ES" altLang="es-PY" sz="2400" b="1" dirty="0"/>
              <a:t>:</a:t>
            </a:r>
            <a:endParaRPr lang="es-ES" altLang="es-PY" sz="2400" dirty="0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498289D7-9609-49A0-9A63-5E79228BD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32" y="2280865"/>
            <a:ext cx="69834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s-PY" sz="2400" dirty="0"/>
              <a:t>1. Verificar veracidad de las informaciones remitidas a la CNV.</a:t>
            </a:r>
            <a:endParaRPr lang="es-ES" altLang="es-PY" dirty="0"/>
          </a:p>
        </p:txBody>
      </p:sp>
      <p:sp>
        <p:nvSpPr>
          <p:cNvPr id="26" name="Text Box 15">
            <a:extLst>
              <a:ext uri="{FF2B5EF4-FFF2-40B4-BE49-F238E27FC236}">
                <a16:creationId xmlns:a16="http://schemas.microsoft.com/office/drawing/2014/main" id="{C167F6EC-96EF-4556-A127-B18AD011E4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32" y="3185740"/>
            <a:ext cx="69834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s-PY" sz="2400" dirty="0"/>
              <a:t>2. Aclarar dudas sobre informaciones remitidas a la CNV.</a:t>
            </a:r>
            <a:endParaRPr lang="es-ES" altLang="es-PY" dirty="0"/>
          </a:p>
        </p:txBody>
      </p:sp>
      <p:sp>
        <p:nvSpPr>
          <p:cNvPr id="27" name="Text Box 16">
            <a:extLst>
              <a:ext uri="{FF2B5EF4-FFF2-40B4-BE49-F238E27FC236}">
                <a16:creationId xmlns:a16="http://schemas.microsoft.com/office/drawing/2014/main" id="{C19E3B34-8171-4F80-B4C9-4FAF0C618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32" y="4343028"/>
            <a:ext cx="84248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s-ES" altLang="es-PY" sz="2400" b="1"/>
              <a:t> Se complementa con el trabajo de los Auditores Externos.</a:t>
            </a:r>
            <a:endParaRPr lang="es-ES" altLang="es-PY" sz="2400"/>
          </a:p>
        </p:txBody>
      </p:sp>
    </p:spTree>
    <p:extLst>
      <p:ext uri="{BB962C8B-B14F-4D97-AF65-F5344CB8AC3E}">
        <p14:creationId xmlns:p14="http://schemas.microsoft.com/office/powerpoint/2010/main" val="8502346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251522" y="362415"/>
            <a:ext cx="8654813" cy="584775"/>
            <a:chOff x="259909" y="2538827"/>
            <a:chExt cx="8654813" cy="827856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259909" y="2582397"/>
              <a:ext cx="8654813" cy="740714"/>
            </a:xfrm>
            <a:prstGeom prst="rect">
              <a:avLst/>
            </a:prstGeom>
            <a:solidFill>
              <a:srgbClr val="29497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 anchor="ctr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s-PY" sz="2800" b="1" dirty="0">
                  <a:solidFill>
                    <a:schemeClr val="bg1"/>
                  </a:solidFill>
                </a:rPr>
                <a:t>Comisión Nacional de Valores – Eje 4 </a:t>
              </a:r>
              <a:endParaRPr lang="es-ES" sz="1600" dirty="0">
                <a:solidFill>
                  <a:schemeClr val="bg1"/>
                </a:solidFill>
              </a:endParaRPr>
            </a:p>
          </p:txBody>
        </p:sp>
        <p:sp>
          <p:nvSpPr>
            <p:cNvPr id="6" name="5 Rectángulo"/>
            <p:cNvSpPr/>
            <p:nvPr/>
          </p:nvSpPr>
          <p:spPr bwMode="auto">
            <a:xfrm>
              <a:off x="8388424" y="2538827"/>
              <a:ext cx="517910" cy="827856"/>
            </a:xfrm>
            <a:prstGeom prst="rect">
              <a:avLst/>
            </a:prstGeom>
            <a:solidFill>
              <a:srgbClr val="F4A024"/>
            </a:solidFill>
            <a:ln w="12700" cap="sq" cmpd="sng" algn="ctr">
              <a:solidFill>
                <a:srgbClr val="F4A02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81"/>
            <a:ext cx="1800200" cy="1013007"/>
          </a:xfrm>
          <a:prstGeom prst="rect">
            <a:avLst/>
          </a:prstGeom>
        </p:spPr>
      </p:pic>
      <p:sp>
        <p:nvSpPr>
          <p:cNvPr id="10" name="Text Box 4">
            <a:extLst>
              <a:ext uri="{FF2B5EF4-FFF2-40B4-BE49-F238E27FC236}">
                <a16:creationId xmlns:a16="http://schemas.microsoft.com/office/drawing/2014/main" id="{5931C8D6-0132-432B-BD69-91CB9ED93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611438"/>
            <a:ext cx="8424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s-ES" altLang="es-PY" sz="2400" b="1"/>
              <a:t> Función más restricta por motivos presupuestarios.</a:t>
            </a:r>
            <a:endParaRPr lang="es-ES" altLang="es-PY" sz="2400"/>
          </a:p>
        </p:txBody>
      </p:sp>
      <p:sp>
        <p:nvSpPr>
          <p:cNvPr id="11" name="Text Box 15">
            <a:extLst>
              <a:ext uri="{FF2B5EF4-FFF2-40B4-BE49-F238E27FC236}">
                <a16:creationId xmlns:a16="http://schemas.microsoft.com/office/drawing/2014/main" id="{7AC37EFE-997F-443B-924B-3BA30EE9D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698" y="3199801"/>
            <a:ext cx="84248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s-ES" altLang="es-PY" sz="2400" b="1" dirty="0"/>
              <a:t> Complementada con labor de la Bolsa y Casas de Bolsa.</a:t>
            </a:r>
            <a:endParaRPr lang="es-ES" altLang="es-PY" sz="2400" dirty="0"/>
          </a:p>
        </p:txBody>
      </p:sp>
      <p:sp>
        <p:nvSpPr>
          <p:cNvPr id="12" name="Text Box 16">
            <a:extLst>
              <a:ext uri="{FF2B5EF4-FFF2-40B4-BE49-F238E27FC236}">
                <a16:creationId xmlns:a16="http://schemas.microsoft.com/office/drawing/2014/main" id="{8BC732F8-0184-4B47-8A42-2A0CDF0EE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195763"/>
            <a:ext cx="417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s-ES" altLang="es-PY" sz="2400" b="1"/>
              <a:t> </a:t>
            </a:r>
            <a:r>
              <a:rPr lang="es-ES" altLang="es-PY" sz="2400" b="1" u="sng"/>
              <a:t>Formas de promoción</a:t>
            </a:r>
            <a:r>
              <a:rPr lang="es-ES" altLang="es-PY" sz="2400" b="1"/>
              <a:t>:</a:t>
            </a:r>
            <a:endParaRPr lang="es-ES" altLang="es-PY" sz="2400"/>
          </a:p>
        </p:txBody>
      </p:sp>
      <p:sp>
        <p:nvSpPr>
          <p:cNvPr id="13" name="Text Box 17">
            <a:extLst>
              <a:ext uri="{FF2B5EF4-FFF2-40B4-BE49-F238E27FC236}">
                <a16:creationId xmlns:a16="http://schemas.microsoft.com/office/drawing/2014/main" id="{1581BA28-E5A3-4A8A-B475-4823EB62C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767263"/>
            <a:ext cx="6983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s-PY" sz="2400"/>
              <a:t>1. Charlas, seminarios, conferencias.</a:t>
            </a:r>
            <a:endParaRPr lang="es-ES" altLang="es-PY"/>
          </a:p>
        </p:txBody>
      </p:sp>
      <p:sp>
        <p:nvSpPr>
          <p:cNvPr id="14" name="Text Box 18">
            <a:extLst>
              <a:ext uri="{FF2B5EF4-FFF2-40B4-BE49-F238E27FC236}">
                <a16:creationId xmlns:a16="http://schemas.microsoft.com/office/drawing/2014/main" id="{56964675-0FDA-4B15-BFB5-AD711207B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76850"/>
            <a:ext cx="6983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s-PY" sz="2400"/>
              <a:t>2. Folletos informativos.</a:t>
            </a:r>
            <a:endParaRPr lang="es-ES" altLang="es-PY"/>
          </a:p>
        </p:txBody>
      </p:sp>
      <p:sp>
        <p:nvSpPr>
          <p:cNvPr id="15" name="Text Box 19">
            <a:extLst>
              <a:ext uri="{FF2B5EF4-FFF2-40B4-BE49-F238E27FC236}">
                <a16:creationId xmlns:a16="http://schemas.microsoft.com/office/drawing/2014/main" id="{7236CDA0-5693-4F37-A876-37BA4687D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780088"/>
            <a:ext cx="6983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s-PY" sz="2400"/>
              <a:t>3. Aclarando dudas, brindando información.</a:t>
            </a:r>
            <a:endParaRPr lang="es-ES" altLang="es-PY"/>
          </a:p>
        </p:txBody>
      </p:sp>
      <p:sp>
        <p:nvSpPr>
          <p:cNvPr id="16" name="Text Box 20">
            <a:extLst>
              <a:ext uri="{FF2B5EF4-FFF2-40B4-BE49-F238E27FC236}">
                <a16:creationId xmlns:a16="http://schemas.microsoft.com/office/drawing/2014/main" id="{3E83CF5C-7259-43AE-8678-633565A8C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700213"/>
            <a:ext cx="84248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s-ES" altLang="es-PY" sz="2400" b="1" dirty="0"/>
              <a:t> Importante en un Mercado de Capitales como el paraguayo.</a:t>
            </a:r>
            <a:endParaRPr lang="es-ES" altLang="es-PY" sz="2400" dirty="0"/>
          </a:p>
        </p:txBody>
      </p:sp>
    </p:spTree>
    <p:extLst>
      <p:ext uri="{BB962C8B-B14F-4D97-AF65-F5344CB8AC3E}">
        <p14:creationId xmlns:p14="http://schemas.microsoft.com/office/powerpoint/2010/main" val="39313069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251522" y="364616"/>
            <a:ext cx="8654813" cy="523220"/>
            <a:chOff x="259909" y="2582397"/>
            <a:chExt cx="8654813" cy="740714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259909" y="2582397"/>
              <a:ext cx="8654813" cy="740714"/>
            </a:xfrm>
            <a:prstGeom prst="rect">
              <a:avLst/>
            </a:prstGeom>
            <a:solidFill>
              <a:srgbClr val="29497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 anchor="ctr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s-PY" sz="2800" b="1" dirty="0" err="1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Websites</a:t>
              </a:r>
              <a:r>
                <a:rPr lang="es-PY" sz="28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 de Interés</a:t>
              </a:r>
              <a:r>
                <a:rPr lang="es-PY" sz="2800" b="1" dirty="0">
                  <a:solidFill>
                    <a:schemeClr val="bg1"/>
                  </a:solidFill>
                </a:rPr>
                <a:t> </a:t>
              </a:r>
              <a:endParaRPr lang="es-ES" sz="1600" dirty="0">
                <a:solidFill>
                  <a:schemeClr val="bg1"/>
                </a:solidFill>
              </a:endParaRPr>
            </a:p>
          </p:txBody>
        </p:sp>
        <p:sp>
          <p:nvSpPr>
            <p:cNvPr id="6" name="5 Rectángulo"/>
            <p:cNvSpPr/>
            <p:nvPr/>
          </p:nvSpPr>
          <p:spPr bwMode="auto">
            <a:xfrm>
              <a:off x="8388424" y="2582397"/>
              <a:ext cx="517910" cy="740714"/>
            </a:xfrm>
            <a:prstGeom prst="rect">
              <a:avLst/>
            </a:prstGeom>
            <a:solidFill>
              <a:srgbClr val="F4A024"/>
            </a:solidFill>
            <a:ln w="12700" cap="sq" cmpd="sng" algn="ctr">
              <a:solidFill>
                <a:srgbClr val="F4A02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303" y="5601441"/>
            <a:ext cx="1800200" cy="1013007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DFC7BE1A-299A-4E6B-A709-428E4B3ED007}"/>
              </a:ext>
            </a:extLst>
          </p:cNvPr>
          <p:cNvSpPr txBox="1"/>
          <p:nvPr/>
        </p:nvSpPr>
        <p:spPr>
          <a:xfrm>
            <a:off x="323528" y="1196752"/>
            <a:ext cx="868997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dirty="0"/>
              <a:t>• Comisión Nacional de Valores (CNV):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hlinkClick r:id="rId3"/>
              </a:rPr>
              <a:t>http://www.cnv.gov.py</a:t>
            </a:r>
            <a:endParaRPr lang="es-ES" sz="2400" dirty="0"/>
          </a:p>
          <a:p>
            <a:pPr>
              <a:lnSpc>
                <a:spcPct val="150000"/>
              </a:lnSpc>
            </a:pPr>
            <a:r>
              <a:rPr lang="es-ES" sz="2400" dirty="0"/>
              <a:t>• Bolsa de Valores y Productos de Asunción S.A. (BVPASA)</a:t>
            </a:r>
          </a:p>
          <a:p>
            <a:pPr>
              <a:lnSpc>
                <a:spcPct val="150000"/>
              </a:lnSpc>
            </a:pPr>
            <a:r>
              <a:rPr lang="es-PY" sz="2400" dirty="0">
                <a:hlinkClick r:id="rId4"/>
              </a:rPr>
              <a:t>http://www.bvpasa.com.py/</a:t>
            </a:r>
            <a:endParaRPr lang="es-PY" sz="2400" dirty="0"/>
          </a:p>
          <a:p>
            <a:pPr>
              <a:lnSpc>
                <a:spcPct val="150000"/>
              </a:lnSpc>
            </a:pPr>
            <a:r>
              <a:rPr lang="es-ES" sz="2400" dirty="0"/>
              <a:t>• Otros: (casas de bolsa, bolsas de valores regionales, entes reguladores regionales, IIMV, IOSCO, BCP, etc.)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hlinkClick r:id="rId5"/>
              </a:rPr>
              <a:t>http://www.iimv.org/</a:t>
            </a:r>
            <a:endParaRPr lang="es-ES" sz="2400" dirty="0"/>
          </a:p>
          <a:p>
            <a:pPr>
              <a:lnSpc>
                <a:spcPct val="150000"/>
              </a:lnSpc>
            </a:pPr>
            <a:r>
              <a:rPr lang="es-ES" sz="2400" dirty="0">
                <a:hlinkClick r:id="rId6"/>
              </a:rPr>
              <a:t>https://www.iosco.org/</a:t>
            </a:r>
            <a:endParaRPr lang="es-ES" sz="2400" dirty="0"/>
          </a:p>
          <a:p>
            <a:pPr>
              <a:lnSpc>
                <a:spcPct val="150000"/>
              </a:lnSpc>
            </a:pPr>
            <a:r>
              <a:rPr lang="es-PY" sz="2400" dirty="0">
                <a:hlinkClick r:id="rId7"/>
              </a:rPr>
              <a:t>https://www.bcp.gov.py/</a:t>
            </a:r>
            <a:endParaRPr lang="es-PY" sz="2400" dirty="0"/>
          </a:p>
        </p:txBody>
      </p:sp>
    </p:spTree>
    <p:extLst>
      <p:ext uri="{BB962C8B-B14F-4D97-AF65-F5344CB8AC3E}">
        <p14:creationId xmlns:p14="http://schemas.microsoft.com/office/powerpoint/2010/main" val="1850927838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7 CuadroTexto"/>
          <p:cNvSpPr txBox="1">
            <a:spLocks noChangeArrowheads="1"/>
          </p:cNvSpPr>
          <p:nvPr/>
        </p:nvSpPr>
        <p:spPr bwMode="auto">
          <a:xfrm>
            <a:off x="269875" y="1203253"/>
            <a:ext cx="85995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endParaRPr lang="es-PY" sz="2000" b="1" dirty="0"/>
          </a:p>
          <a:p>
            <a:pPr algn="ctr">
              <a:buNone/>
            </a:pPr>
            <a:endParaRPr lang="es-PY" sz="2000" b="1" dirty="0"/>
          </a:p>
          <a:p>
            <a:pPr algn="ctr">
              <a:buNone/>
            </a:pPr>
            <a:endParaRPr lang="es-PY" sz="2000" b="1" dirty="0"/>
          </a:p>
          <a:p>
            <a:pPr algn="ctr">
              <a:buNone/>
            </a:pPr>
            <a:endParaRPr lang="es-PY" sz="2000" b="1" dirty="0"/>
          </a:p>
          <a:p>
            <a:pPr algn="ctr">
              <a:buNone/>
            </a:pPr>
            <a:endParaRPr lang="es-PY" sz="2000" b="1" dirty="0"/>
          </a:p>
          <a:p>
            <a:pPr algn="ctr">
              <a:buNone/>
            </a:pPr>
            <a:r>
              <a:rPr lang="es-PY" sz="4400" b="1" dirty="0"/>
              <a:t>MUCHAS GRACIAS</a:t>
            </a:r>
          </a:p>
          <a:p>
            <a:pPr algn="ctr">
              <a:buNone/>
            </a:pPr>
            <a:endParaRPr lang="es-PY" b="1" dirty="0"/>
          </a:p>
          <a:p>
            <a:pPr algn="ctr">
              <a:buNone/>
            </a:pPr>
            <a:endParaRPr lang="es-PY" b="1" dirty="0"/>
          </a:p>
          <a:p>
            <a:pPr algn="ctr">
              <a:buNone/>
            </a:pPr>
            <a:endParaRPr lang="es-PY" b="1" dirty="0"/>
          </a:p>
          <a:p>
            <a:pPr algn="ctr">
              <a:buNone/>
            </a:pPr>
            <a:endParaRPr lang="es-PY" sz="2000" b="1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81"/>
            <a:ext cx="1800200" cy="1013007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9875" y="515807"/>
            <a:ext cx="8599500" cy="369332"/>
          </a:xfrm>
          <a:prstGeom prst="rect">
            <a:avLst/>
          </a:prstGeom>
          <a:solidFill>
            <a:srgbClr val="29497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8388424" y="399417"/>
            <a:ext cx="517910" cy="602112"/>
          </a:xfrm>
          <a:prstGeom prst="rect">
            <a:avLst/>
          </a:prstGeom>
          <a:solidFill>
            <a:srgbClr val="F4A024"/>
          </a:solidFill>
          <a:ln w="12700" cap="sq" cmpd="sng" algn="ctr">
            <a:solidFill>
              <a:srgbClr val="F4A024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28466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 Grupo"/>
          <p:cNvGrpSpPr/>
          <p:nvPr/>
        </p:nvGrpSpPr>
        <p:grpSpPr>
          <a:xfrm>
            <a:off x="251522" y="362415"/>
            <a:ext cx="8654813" cy="584775"/>
            <a:chOff x="259909" y="2538827"/>
            <a:chExt cx="8654813" cy="827856"/>
          </a:xfrm>
        </p:grpSpPr>
        <p:sp>
          <p:nvSpPr>
            <p:cNvPr id="23" name="Text Box 2"/>
            <p:cNvSpPr txBox="1">
              <a:spLocks noChangeArrowheads="1"/>
            </p:cNvSpPr>
            <p:nvPr/>
          </p:nvSpPr>
          <p:spPr bwMode="auto">
            <a:xfrm>
              <a:off x="259909" y="2582397"/>
              <a:ext cx="8654813" cy="740714"/>
            </a:xfrm>
            <a:prstGeom prst="rect">
              <a:avLst/>
            </a:prstGeom>
            <a:solidFill>
              <a:srgbClr val="29497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 anchor="ctr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s-PY" sz="28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Reseña Histórica</a:t>
              </a:r>
              <a:endParaRPr lang="es-ES" sz="1600" dirty="0">
                <a:solidFill>
                  <a:schemeClr val="bg1"/>
                </a:solidFill>
              </a:endParaRPr>
            </a:p>
          </p:txBody>
        </p:sp>
        <p:sp>
          <p:nvSpPr>
            <p:cNvPr id="24" name="23 Rectángulo"/>
            <p:cNvSpPr/>
            <p:nvPr/>
          </p:nvSpPr>
          <p:spPr bwMode="auto">
            <a:xfrm>
              <a:off x="8388424" y="2538827"/>
              <a:ext cx="517910" cy="827856"/>
            </a:xfrm>
            <a:prstGeom prst="rect">
              <a:avLst/>
            </a:prstGeom>
            <a:solidFill>
              <a:srgbClr val="F4A024"/>
            </a:solidFill>
            <a:ln w="12700" cap="sq" cmpd="sng" algn="ctr">
              <a:solidFill>
                <a:srgbClr val="F4A02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25" name="2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81"/>
            <a:ext cx="1800200" cy="1013007"/>
          </a:xfrm>
          <a:prstGeom prst="rect">
            <a:avLst/>
          </a:prstGeom>
        </p:spPr>
      </p:pic>
      <p:sp>
        <p:nvSpPr>
          <p:cNvPr id="31" name="Rectangle 1">
            <a:extLst>
              <a:ext uri="{FF2B5EF4-FFF2-40B4-BE49-F238E27FC236}">
                <a16:creationId xmlns:a16="http://schemas.microsoft.com/office/drawing/2014/main" id="{E1F41E6C-70D4-42F1-AE6C-FFB2ED2EE1EE}"/>
              </a:ext>
            </a:extLst>
          </p:cNvPr>
          <p:cNvSpPr/>
          <p:nvPr/>
        </p:nvSpPr>
        <p:spPr bwMode="auto">
          <a:xfrm>
            <a:off x="256044" y="1124744"/>
            <a:ext cx="130161" cy="5616000"/>
          </a:xfrm>
          <a:prstGeom prst="rect">
            <a:avLst/>
          </a:prstGeom>
          <a:solidFill>
            <a:srgbClr val="29497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">
            <a:extLst>
              <a:ext uri="{FF2B5EF4-FFF2-40B4-BE49-F238E27FC236}">
                <a16:creationId xmlns:a16="http://schemas.microsoft.com/office/drawing/2014/main" id="{F1522FFE-19C3-4171-99F5-C1699C7F43A3}"/>
              </a:ext>
            </a:extLst>
          </p:cNvPr>
          <p:cNvSpPr/>
          <p:nvPr/>
        </p:nvSpPr>
        <p:spPr bwMode="auto">
          <a:xfrm>
            <a:off x="346478" y="1127178"/>
            <a:ext cx="841146" cy="429614"/>
          </a:xfrm>
          <a:prstGeom prst="rect">
            <a:avLst/>
          </a:prstGeom>
          <a:solidFill>
            <a:srgbClr val="29497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1977</a:t>
            </a:r>
          </a:p>
        </p:txBody>
      </p:sp>
      <p:sp>
        <p:nvSpPr>
          <p:cNvPr id="33" name="Rectangle 8">
            <a:extLst>
              <a:ext uri="{FF2B5EF4-FFF2-40B4-BE49-F238E27FC236}">
                <a16:creationId xmlns:a16="http://schemas.microsoft.com/office/drawing/2014/main" id="{BDB75184-61FE-4C7B-8758-C4F090D5B871}"/>
              </a:ext>
            </a:extLst>
          </p:cNvPr>
          <p:cNvSpPr/>
          <p:nvPr/>
        </p:nvSpPr>
        <p:spPr bwMode="auto">
          <a:xfrm>
            <a:off x="342190" y="1844824"/>
            <a:ext cx="841146" cy="429614"/>
          </a:xfrm>
          <a:prstGeom prst="rect">
            <a:avLst/>
          </a:prstGeom>
          <a:solidFill>
            <a:srgbClr val="29497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1979</a:t>
            </a:r>
          </a:p>
        </p:txBody>
      </p:sp>
      <p:sp>
        <p:nvSpPr>
          <p:cNvPr id="34" name="ZoneTexte 6">
            <a:extLst>
              <a:ext uri="{FF2B5EF4-FFF2-40B4-BE49-F238E27FC236}">
                <a16:creationId xmlns:a16="http://schemas.microsoft.com/office/drawing/2014/main" id="{04020917-7329-44FB-A63A-2566F2E2B6DC}"/>
              </a:ext>
            </a:extLst>
          </p:cNvPr>
          <p:cNvSpPr txBox="1"/>
          <p:nvPr/>
        </p:nvSpPr>
        <p:spPr>
          <a:xfrm>
            <a:off x="1183336" y="1157319"/>
            <a:ext cx="2262158" cy="3754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50" dirty="0">
                <a:latin typeface="Calibri" pitchFamily="34" charset="0"/>
                <a:cs typeface="Calibri" pitchFamily="34" charset="0"/>
              </a:rPr>
              <a:t>Fund</a:t>
            </a:r>
            <a:r>
              <a:rPr lang="es-PY" sz="1850" dirty="0">
                <a:latin typeface="Calibri" pitchFamily="34" charset="0"/>
                <a:cs typeface="Calibri" pitchFamily="34" charset="0"/>
              </a:rPr>
              <a:t>ación de la Bolsa</a:t>
            </a:r>
            <a:endParaRPr lang="fr-FR" sz="18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ZoneTexte 11">
            <a:extLst>
              <a:ext uri="{FF2B5EF4-FFF2-40B4-BE49-F238E27FC236}">
                <a16:creationId xmlns:a16="http://schemas.microsoft.com/office/drawing/2014/main" id="{F3AC7861-D7B6-425B-A084-3949C39A9D9B}"/>
              </a:ext>
            </a:extLst>
          </p:cNvPr>
          <p:cNvSpPr txBox="1"/>
          <p:nvPr/>
        </p:nvSpPr>
        <p:spPr>
          <a:xfrm>
            <a:off x="1187624" y="1851721"/>
            <a:ext cx="3663054" cy="3754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Y" sz="1850" dirty="0">
                <a:latin typeface="Calibri" pitchFamily="34" charset="0"/>
                <a:cs typeface="Calibri" pitchFamily="34" charset="0"/>
              </a:rPr>
              <a:t>Suspensión Temporal de Actividades</a:t>
            </a:r>
            <a:endParaRPr lang="fr-FR" sz="18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ectangle 12">
            <a:extLst>
              <a:ext uri="{FF2B5EF4-FFF2-40B4-BE49-F238E27FC236}">
                <a16:creationId xmlns:a16="http://schemas.microsoft.com/office/drawing/2014/main" id="{8F2ECED4-CAA3-4FB6-A971-04F90A646C01}"/>
              </a:ext>
            </a:extLst>
          </p:cNvPr>
          <p:cNvSpPr/>
          <p:nvPr/>
        </p:nvSpPr>
        <p:spPr bwMode="auto">
          <a:xfrm>
            <a:off x="342190" y="2564904"/>
            <a:ext cx="841146" cy="429614"/>
          </a:xfrm>
          <a:prstGeom prst="rect">
            <a:avLst/>
          </a:prstGeom>
          <a:solidFill>
            <a:srgbClr val="29497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1991</a:t>
            </a:r>
          </a:p>
        </p:txBody>
      </p:sp>
      <p:sp>
        <p:nvSpPr>
          <p:cNvPr id="37" name="ZoneTexte 13">
            <a:extLst>
              <a:ext uri="{FF2B5EF4-FFF2-40B4-BE49-F238E27FC236}">
                <a16:creationId xmlns:a16="http://schemas.microsoft.com/office/drawing/2014/main" id="{554CB383-3E33-453F-B109-AC09B4EB0EC8}"/>
              </a:ext>
            </a:extLst>
          </p:cNvPr>
          <p:cNvSpPr txBox="1"/>
          <p:nvPr/>
        </p:nvSpPr>
        <p:spPr>
          <a:xfrm>
            <a:off x="1187624" y="2571801"/>
            <a:ext cx="3259034" cy="3754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50" dirty="0">
                <a:latin typeface="Calibri" pitchFamily="34" charset="0"/>
                <a:cs typeface="Calibri" pitchFamily="34" charset="0"/>
              </a:rPr>
              <a:t>Ley 94/91 </a:t>
            </a:r>
            <a:r>
              <a:rPr lang="fr-FR" sz="1850" dirty="0" err="1">
                <a:latin typeface="Calibri" pitchFamily="34" charset="0"/>
                <a:cs typeface="Calibri" pitchFamily="34" charset="0"/>
              </a:rPr>
              <a:t>Mercado</a:t>
            </a:r>
            <a:r>
              <a:rPr lang="fr-FR" sz="1850" dirty="0">
                <a:latin typeface="Calibri" pitchFamily="34" charset="0"/>
                <a:cs typeface="Calibri" pitchFamily="34" charset="0"/>
              </a:rPr>
              <a:t> de Capitales</a:t>
            </a:r>
          </a:p>
        </p:txBody>
      </p:sp>
      <p:sp>
        <p:nvSpPr>
          <p:cNvPr id="38" name="Rectangle 14">
            <a:extLst>
              <a:ext uri="{FF2B5EF4-FFF2-40B4-BE49-F238E27FC236}">
                <a16:creationId xmlns:a16="http://schemas.microsoft.com/office/drawing/2014/main" id="{E2FC25A1-12AB-497D-AA36-30A56E9DAD1D}"/>
              </a:ext>
            </a:extLst>
          </p:cNvPr>
          <p:cNvSpPr/>
          <p:nvPr/>
        </p:nvSpPr>
        <p:spPr bwMode="auto">
          <a:xfrm>
            <a:off x="342190" y="3284984"/>
            <a:ext cx="841146" cy="429614"/>
          </a:xfrm>
          <a:prstGeom prst="rect">
            <a:avLst/>
          </a:prstGeom>
          <a:solidFill>
            <a:srgbClr val="29497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1992</a:t>
            </a:r>
          </a:p>
        </p:txBody>
      </p:sp>
      <p:sp>
        <p:nvSpPr>
          <p:cNvPr id="39" name="ZoneTexte 15">
            <a:extLst>
              <a:ext uri="{FF2B5EF4-FFF2-40B4-BE49-F238E27FC236}">
                <a16:creationId xmlns:a16="http://schemas.microsoft.com/office/drawing/2014/main" id="{866D5B93-66BE-4C4D-A0B4-2236292441D5}"/>
              </a:ext>
            </a:extLst>
          </p:cNvPr>
          <p:cNvSpPr txBox="1"/>
          <p:nvPr/>
        </p:nvSpPr>
        <p:spPr>
          <a:xfrm>
            <a:off x="1183336" y="4025913"/>
            <a:ext cx="7171259" cy="3754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50" dirty="0">
                <a:latin typeface="Calibri" pitchFamily="34" charset="0"/>
                <a:cs typeface="Calibri" pitchFamily="34" charset="0"/>
              </a:rPr>
              <a:t>Reapertura y operaciones de la Bolsa de Valores y Productos de Asunción</a:t>
            </a:r>
            <a:endParaRPr lang="fr-FR" sz="18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Rectangle 16">
            <a:extLst>
              <a:ext uri="{FF2B5EF4-FFF2-40B4-BE49-F238E27FC236}">
                <a16:creationId xmlns:a16="http://schemas.microsoft.com/office/drawing/2014/main" id="{A7E798DD-5B71-4ED2-857B-A9DD32F8A1E2}"/>
              </a:ext>
            </a:extLst>
          </p:cNvPr>
          <p:cNvSpPr/>
          <p:nvPr/>
        </p:nvSpPr>
        <p:spPr bwMode="auto">
          <a:xfrm>
            <a:off x="342190" y="4005064"/>
            <a:ext cx="841146" cy="429614"/>
          </a:xfrm>
          <a:prstGeom prst="rect">
            <a:avLst/>
          </a:prstGeom>
          <a:solidFill>
            <a:srgbClr val="29497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1993</a:t>
            </a:r>
          </a:p>
        </p:txBody>
      </p:sp>
      <p:sp>
        <p:nvSpPr>
          <p:cNvPr id="41" name="ZoneTexte 17">
            <a:extLst>
              <a:ext uri="{FF2B5EF4-FFF2-40B4-BE49-F238E27FC236}">
                <a16:creationId xmlns:a16="http://schemas.microsoft.com/office/drawing/2014/main" id="{9A94399D-F0BC-422F-B30A-7565DE42DD05}"/>
              </a:ext>
            </a:extLst>
          </p:cNvPr>
          <p:cNvSpPr txBox="1"/>
          <p:nvPr/>
        </p:nvSpPr>
        <p:spPr>
          <a:xfrm>
            <a:off x="1202604" y="4767747"/>
            <a:ext cx="6070188" cy="3754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altLang="es-PY" sz="1850" dirty="0">
                <a:latin typeface="Calibri" pitchFamily="34" charset="0"/>
                <a:cs typeface="Calibri" pitchFamily="34" charset="0"/>
              </a:rPr>
              <a:t>Promulgación de nueva Ley del Mercado de Valores (N° 1284)</a:t>
            </a:r>
            <a:endParaRPr lang="fr-FR" sz="18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Rectangle 18">
            <a:extLst>
              <a:ext uri="{FF2B5EF4-FFF2-40B4-BE49-F238E27FC236}">
                <a16:creationId xmlns:a16="http://schemas.microsoft.com/office/drawing/2014/main" id="{B4CA3C91-7048-49EA-8A41-C6DF8D5C4FFB}"/>
              </a:ext>
            </a:extLst>
          </p:cNvPr>
          <p:cNvSpPr/>
          <p:nvPr/>
        </p:nvSpPr>
        <p:spPr bwMode="auto">
          <a:xfrm>
            <a:off x="342190" y="4725144"/>
            <a:ext cx="841146" cy="429614"/>
          </a:xfrm>
          <a:prstGeom prst="rect">
            <a:avLst/>
          </a:prstGeom>
          <a:solidFill>
            <a:srgbClr val="29497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1998</a:t>
            </a:r>
            <a:endParaRPr kumimoji="0" lang="fr-FR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Rectangle 20">
            <a:extLst>
              <a:ext uri="{FF2B5EF4-FFF2-40B4-BE49-F238E27FC236}">
                <a16:creationId xmlns:a16="http://schemas.microsoft.com/office/drawing/2014/main" id="{23376B56-38CA-42DF-BD18-6C2C95E113DD}"/>
              </a:ext>
            </a:extLst>
          </p:cNvPr>
          <p:cNvSpPr/>
          <p:nvPr/>
        </p:nvSpPr>
        <p:spPr bwMode="auto">
          <a:xfrm>
            <a:off x="342190" y="5579909"/>
            <a:ext cx="841146" cy="429614"/>
          </a:xfrm>
          <a:prstGeom prst="rect">
            <a:avLst/>
          </a:prstGeom>
          <a:solidFill>
            <a:srgbClr val="29497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Y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2004</a:t>
            </a:r>
            <a:endParaRPr kumimoji="0" lang="fr-FR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ZoneTexte 21">
            <a:extLst>
              <a:ext uri="{FF2B5EF4-FFF2-40B4-BE49-F238E27FC236}">
                <a16:creationId xmlns:a16="http://schemas.microsoft.com/office/drawing/2014/main" id="{B5F2DB06-E16A-4CB6-8BDD-0A844F037344}"/>
              </a:ext>
            </a:extLst>
          </p:cNvPr>
          <p:cNvSpPr txBox="1"/>
          <p:nvPr/>
        </p:nvSpPr>
        <p:spPr>
          <a:xfrm>
            <a:off x="1187227" y="5500389"/>
            <a:ext cx="6628546" cy="658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altLang="es-PY" sz="1850" dirty="0">
                <a:latin typeface="Calibri" pitchFamily="34" charset="0"/>
                <a:cs typeface="Calibri" pitchFamily="34" charset="0"/>
              </a:rPr>
              <a:t>Simplificación del proceso de registro de bonos con garantía común</a:t>
            </a:r>
          </a:p>
          <a:p>
            <a:r>
              <a:rPr lang="es-ES" altLang="es-PY" sz="1850" dirty="0">
                <a:latin typeface="Calibri" pitchFamily="34" charset="0"/>
                <a:cs typeface="Calibri" pitchFamily="34" charset="0"/>
              </a:rPr>
              <a:t>Promulgación de la Ley de Adecuación Fiscal (N° 2421)</a:t>
            </a:r>
            <a:endParaRPr lang="fr-FR" sz="18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2848ACE6-50D4-408D-B559-D708EBF79BBC}"/>
              </a:ext>
            </a:extLst>
          </p:cNvPr>
          <p:cNvSpPr txBox="1"/>
          <p:nvPr/>
        </p:nvSpPr>
        <p:spPr>
          <a:xfrm>
            <a:off x="1244926" y="3183067"/>
            <a:ext cx="7503537" cy="65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1850" dirty="0">
                <a:latin typeface="Calibri" pitchFamily="34" charset="0"/>
                <a:cs typeface="Calibri" pitchFamily="34" charset="0"/>
              </a:rPr>
              <a:t>Creación de la Comisión Nacional de Valores y emisión disposiciones normativas para el mercado de valores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02BC34AA-9C33-4EDD-9FDD-438DC07E2BCA}"/>
              </a:ext>
            </a:extLst>
          </p:cNvPr>
          <p:cNvSpPr/>
          <p:nvPr/>
        </p:nvSpPr>
        <p:spPr bwMode="auto">
          <a:xfrm>
            <a:off x="-1" y="2132856"/>
            <a:ext cx="8380037" cy="1940287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Y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127178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 Grupo"/>
          <p:cNvGrpSpPr/>
          <p:nvPr/>
        </p:nvGrpSpPr>
        <p:grpSpPr>
          <a:xfrm>
            <a:off x="251522" y="362415"/>
            <a:ext cx="8654813" cy="584775"/>
            <a:chOff x="259909" y="2538827"/>
            <a:chExt cx="8654813" cy="827856"/>
          </a:xfrm>
        </p:grpSpPr>
        <p:sp>
          <p:nvSpPr>
            <p:cNvPr id="23" name="Text Box 2"/>
            <p:cNvSpPr txBox="1">
              <a:spLocks noChangeArrowheads="1"/>
            </p:cNvSpPr>
            <p:nvPr/>
          </p:nvSpPr>
          <p:spPr bwMode="auto">
            <a:xfrm>
              <a:off x="259909" y="2582397"/>
              <a:ext cx="8654813" cy="740714"/>
            </a:xfrm>
            <a:prstGeom prst="rect">
              <a:avLst/>
            </a:prstGeom>
            <a:solidFill>
              <a:srgbClr val="29497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 anchor="ctr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s-PY" sz="28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Reseña Histórica</a:t>
              </a:r>
              <a:endParaRPr lang="es-ES" sz="1600" dirty="0">
                <a:solidFill>
                  <a:schemeClr val="bg1"/>
                </a:solidFill>
              </a:endParaRPr>
            </a:p>
          </p:txBody>
        </p:sp>
        <p:sp>
          <p:nvSpPr>
            <p:cNvPr id="24" name="23 Rectángulo"/>
            <p:cNvSpPr/>
            <p:nvPr/>
          </p:nvSpPr>
          <p:spPr bwMode="auto">
            <a:xfrm>
              <a:off x="8388424" y="2538827"/>
              <a:ext cx="517910" cy="827856"/>
            </a:xfrm>
            <a:prstGeom prst="rect">
              <a:avLst/>
            </a:prstGeom>
            <a:solidFill>
              <a:srgbClr val="F4A024"/>
            </a:solidFill>
            <a:ln w="12700" cap="sq" cmpd="sng" algn="ctr">
              <a:solidFill>
                <a:srgbClr val="F4A02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25" name="2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81"/>
            <a:ext cx="1800200" cy="1013007"/>
          </a:xfrm>
          <a:prstGeom prst="rect">
            <a:avLst/>
          </a:prstGeom>
        </p:spPr>
      </p:pic>
      <p:sp>
        <p:nvSpPr>
          <p:cNvPr id="53" name="Rectangle 1">
            <a:extLst>
              <a:ext uri="{FF2B5EF4-FFF2-40B4-BE49-F238E27FC236}">
                <a16:creationId xmlns:a16="http://schemas.microsoft.com/office/drawing/2014/main" id="{30B772AA-C16E-4B28-BB54-53408C467194}"/>
              </a:ext>
            </a:extLst>
          </p:cNvPr>
          <p:cNvSpPr/>
          <p:nvPr/>
        </p:nvSpPr>
        <p:spPr bwMode="auto">
          <a:xfrm>
            <a:off x="256044" y="1124744"/>
            <a:ext cx="130161" cy="5616000"/>
          </a:xfrm>
          <a:prstGeom prst="rect">
            <a:avLst/>
          </a:prstGeom>
          <a:solidFill>
            <a:srgbClr val="29497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4" name="Rectangle 3">
            <a:extLst>
              <a:ext uri="{FF2B5EF4-FFF2-40B4-BE49-F238E27FC236}">
                <a16:creationId xmlns:a16="http://schemas.microsoft.com/office/drawing/2014/main" id="{A2B00A49-4298-4E10-B24D-CEC65FD804FE}"/>
              </a:ext>
            </a:extLst>
          </p:cNvPr>
          <p:cNvSpPr/>
          <p:nvPr/>
        </p:nvSpPr>
        <p:spPr bwMode="auto">
          <a:xfrm>
            <a:off x="346478" y="1127178"/>
            <a:ext cx="841146" cy="429614"/>
          </a:xfrm>
          <a:prstGeom prst="rect">
            <a:avLst/>
          </a:prstGeom>
          <a:solidFill>
            <a:srgbClr val="29497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2005</a:t>
            </a: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DAE73E3D-5612-4CE7-90FB-AC7CA39FC159}"/>
              </a:ext>
            </a:extLst>
          </p:cNvPr>
          <p:cNvSpPr/>
          <p:nvPr/>
        </p:nvSpPr>
        <p:spPr bwMode="auto">
          <a:xfrm>
            <a:off x="342190" y="1844824"/>
            <a:ext cx="841146" cy="429614"/>
          </a:xfrm>
          <a:prstGeom prst="rect">
            <a:avLst/>
          </a:prstGeom>
          <a:solidFill>
            <a:srgbClr val="29497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2008</a:t>
            </a:r>
          </a:p>
        </p:txBody>
      </p:sp>
      <p:sp>
        <p:nvSpPr>
          <p:cNvPr id="56" name="ZoneTexte 6">
            <a:extLst>
              <a:ext uri="{FF2B5EF4-FFF2-40B4-BE49-F238E27FC236}">
                <a16:creationId xmlns:a16="http://schemas.microsoft.com/office/drawing/2014/main" id="{C45CBF95-EBEF-4583-A2A7-E7757FC08783}"/>
              </a:ext>
            </a:extLst>
          </p:cNvPr>
          <p:cNvSpPr txBox="1"/>
          <p:nvPr/>
        </p:nvSpPr>
        <p:spPr>
          <a:xfrm>
            <a:off x="1183336" y="1157319"/>
            <a:ext cx="4246419" cy="377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altLang="es-PY" sz="1850" dirty="0">
                <a:latin typeface="Calibri" pitchFamily="34" charset="0"/>
                <a:cs typeface="Calibri" pitchFamily="34" charset="0"/>
              </a:rPr>
              <a:t>Emisión de Bonos a través de fideicomisos</a:t>
            </a:r>
            <a:endParaRPr lang="fr-FR" sz="18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ZoneTexte 11">
            <a:extLst>
              <a:ext uri="{FF2B5EF4-FFF2-40B4-BE49-F238E27FC236}">
                <a16:creationId xmlns:a16="http://schemas.microsoft.com/office/drawing/2014/main" id="{563E5582-1C59-4CF6-BE34-2719C3A126B3}"/>
              </a:ext>
            </a:extLst>
          </p:cNvPr>
          <p:cNvSpPr txBox="1"/>
          <p:nvPr/>
        </p:nvSpPr>
        <p:spPr>
          <a:xfrm>
            <a:off x="1187624" y="1851721"/>
            <a:ext cx="3218253" cy="377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altLang="es-PY" sz="1850" dirty="0">
                <a:latin typeface="Calibri" pitchFamily="34" charset="0"/>
                <a:cs typeface="Calibri" pitchFamily="34" charset="0"/>
              </a:rPr>
              <a:t>Bonos Bursátiles de Corto Plazo</a:t>
            </a:r>
            <a:endParaRPr lang="fr-FR" sz="18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12">
            <a:extLst>
              <a:ext uri="{FF2B5EF4-FFF2-40B4-BE49-F238E27FC236}">
                <a16:creationId xmlns:a16="http://schemas.microsoft.com/office/drawing/2014/main" id="{11A1AA89-25DE-430F-9950-26CD2A3D6BCD}"/>
              </a:ext>
            </a:extLst>
          </p:cNvPr>
          <p:cNvSpPr/>
          <p:nvPr/>
        </p:nvSpPr>
        <p:spPr bwMode="auto">
          <a:xfrm>
            <a:off x="342190" y="2564904"/>
            <a:ext cx="841146" cy="429614"/>
          </a:xfrm>
          <a:prstGeom prst="rect">
            <a:avLst/>
          </a:prstGeom>
          <a:solidFill>
            <a:srgbClr val="29497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2009</a:t>
            </a:r>
          </a:p>
        </p:txBody>
      </p:sp>
      <p:sp>
        <p:nvSpPr>
          <p:cNvPr id="59" name="ZoneTexte 13">
            <a:extLst>
              <a:ext uri="{FF2B5EF4-FFF2-40B4-BE49-F238E27FC236}">
                <a16:creationId xmlns:a16="http://schemas.microsoft.com/office/drawing/2014/main" id="{CE138F2A-170C-4F8A-A5BC-F634E14E7964}"/>
              </a:ext>
            </a:extLst>
          </p:cNvPr>
          <p:cNvSpPr txBox="1"/>
          <p:nvPr/>
        </p:nvSpPr>
        <p:spPr>
          <a:xfrm>
            <a:off x="1187624" y="2571801"/>
            <a:ext cx="6916830" cy="377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altLang="es-PY" sz="1850" dirty="0">
                <a:latin typeface="Calibri" pitchFamily="34" charset="0"/>
                <a:cs typeface="Calibri" pitchFamily="34" charset="0"/>
              </a:rPr>
              <a:t>Promulgación de la nueva Ley para Sociedades Calificadoras de Riesgo</a:t>
            </a:r>
            <a:endParaRPr lang="fr-FR" sz="18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0" name="Rectangle 14">
            <a:extLst>
              <a:ext uri="{FF2B5EF4-FFF2-40B4-BE49-F238E27FC236}">
                <a16:creationId xmlns:a16="http://schemas.microsoft.com/office/drawing/2014/main" id="{CD323754-6EEA-45FE-8220-4FFD1D4540C1}"/>
              </a:ext>
            </a:extLst>
          </p:cNvPr>
          <p:cNvSpPr/>
          <p:nvPr/>
        </p:nvSpPr>
        <p:spPr bwMode="auto">
          <a:xfrm>
            <a:off x="342190" y="3284984"/>
            <a:ext cx="841146" cy="429614"/>
          </a:xfrm>
          <a:prstGeom prst="rect">
            <a:avLst/>
          </a:prstGeom>
          <a:solidFill>
            <a:srgbClr val="29497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2010</a:t>
            </a:r>
          </a:p>
        </p:txBody>
      </p:sp>
      <p:sp>
        <p:nvSpPr>
          <p:cNvPr id="61" name="ZoneTexte 15">
            <a:extLst>
              <a:ext uri="{FF2B5EF4-FFF2-40B4-BE49-F238E27FC236}">
                <a16:creationId xmlns:a16="http://schemas.microsoft.com/office/drawing/2014/main" id="{3798668B-09F6-47CB-B1EA-897AA4777817}"/>
              </a:ext>
            </a:extLst>
          </p:cNvPr>
          <p:cNvSpPr txBox="1"/>
          <p:nvPr/>
        </p:nvSpPr>
        <p:spPr>
          <a:xfrm>
            <a:off x="1172460" y="3896705"/>
            <a:ext cx="5052986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altLang="es-PY" sz="1850" dirty="0">
                <a:latin typeface="Calibri" pitchFamily="34" charset="0"/>
                <a:cs typeface="Calibri" pitchFamily="34" charset="0"/>
              </a:rPr>
              <a:t>Promulgación de la nueva Ley de Fondos (N° 5452)</a:t>
            </a:r>
          </a:p>
          <a:p>
            <a:r>
              <a:rPr lang="es-ES" altLang="es-PY" sz="1850" dirty="0">
                <a:latin typeface="Calibri" pitchFamily="34" charset="0"/>
                <a:cs typeface="Calibri" pitchFamily="34" charset="0"/>
              </a:rPr>
              <a:t>Negociación de Bonos del Tesoro a través de Bolsa</a:t>
            </a:r>
            <a:endParaRPr lang="fr-FR" sz="18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Rectangle 16">
            <a:extLst>
              <a:ext uri="{FF2B5EF4-FFF2-40B4-BE49-F238E27FC236}">
                <a16:creationId xmlns:a16="http://schemas.microsoft.com/office/drawing/2014/main" id="{0E63AFDF-5BEA-48C4-B333-BA0A27C4176A}"/>
              </a:ext>
            </a:extLst>
          </p:cNvPr>
          <p:cNvSpPr/>
          <p:nvPr/>
        </p:nvSpPr>
        <p:spPr bwMode="auto">
          <a:xfrm>
            <a:off x="342190" y="4005064"/>
            <a:ext cx="841146" cy="429614"/>
          </a:xfrm>
          <a:prstGeom prst="rect">
            <a:avLst/>
          </a:prstGeom>
          <a:solidFill>
            <a:srgbClr val="29497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2015</a:t>
            </a:r>
          </a:p>
        </p:txBody>
      </p:sp>
      <p:sp>
        <p:nvSpPr>
          <p:cNvPr id="63" name="ZoneTexte 17">
            <a:extLst>
              <a:ext uri="{FF2B5EF4-FFF2-40B4-BE49-F238E27FC236}">
                <a16:creationId xmlns:a16="http://schemas.microsoft.com/office/drawing/2014/main" id="{601C3174-2F98-48A0-A139-C0227DCB68F5}"/>
              </a:ext>
            </a:extLst>
          </p:cNvPr>
          <p:cNvSpPr txBox="1"/>
          <p:nvPr/>
        </p:nvSpPr>
        <p:spPr>
          <a:xfrm>
            <a:off x="1196970" y="4582819"/>
            <a:ext cx="6329681" cy="9464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altLang="es-PY" sz="1850" dirty="0">
                <a:latin typeface="Calibri" pitchFamily="34" charset="0"/>
                <a:cs typeface="Calibri" pitchFamily="34" charset="0"/>
              </a:rPr>
              <a:t>Promulgación de la nueva Ley del Mercado de Valores (N° 5810)</a:t>
            </a:r>
          </a:p>
          <a:p>
            <a:r>
              <a:rPr lang="es-ES" altLang="es-PY" sz="1850" dirty="0">
                <a:latin typeface="Calibri" pitchFamily="34" charset="0"/>
                <a:cs typeface="Calibri" pitchFamily="34" charset="0"/>
              </a:rPr>
              <a:t>Emisión de Bonos por Organismos Multilaterales</a:t>
            </a:r>
          </a:p>
          <a:p>
            <a:r>
              <a:rPr lang="es-ES" altLang="es-PY" sz="1850" dirty="0">
                <a:latin typeface="Calibri" pitchFamily="34" charset="0"/>
                <a:cs typeface="Calibri" pitchFamily="34" charset="0"/>
              </a:rPr>
              <a:t>Futuro Dólar-Guaraní</a:t>
            </a:r>
            <a:endParaRPr lang="fr-FR" sz="18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18">
            <a:extLst>
              <a:ext uri="{FF2B5EF4-FFF2-40B4-BE49-F238E27FC236}">
                <a16:creationId xmlns:a16="http://schemas.microsoft.com/office/drawing/2014/main" id="{96F33FEE-382C-4908-833D-F2D1DE665644}"/>
              </a:ext>
            </a:extLst>
          </p:cNvPr>
          <p:cNvSpPr/>
          <p:nvPr/>
        </p:nvSpPr>
        <p:spPr bwMode="auto">
          <a:xfrm>
            <a:off x="342190" y="4725144"/>
            <a:ext cx="841146" cy="429614"/>
          </a:xfrm>
          <a:prstGeom prst="rect">
            <a:avLst/>
          </a:prstGeom>
          <a:solidFill>
            <a:srgbClr val="29497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2017</a:t>
            </a:r>
          </a:p>
        </p:txBody>
      </p:sp>
      <p:sp>
        <p:nvSpPr>
          <p:cNvPr id="65" name="Rectangle 20">
            <a:extLst>
              <a:ext uri="{FF2B5EF4-FFF2-40B4-BE49-F238E27FC236}">
                <a16:creationId xmlns:a16="http://schemas.microsoft.com/office/drawing/2014/main" id="{E3726347-1E70-4C16-B6AA-93B68076318F}"/>
              </a:ext>
            </a:extLst>
          </p:cNvPr>
          <p:cNvSpPr/>
          <p:nvPr/>
        </p:nvSpPr>
        <p:spPr bwMode="auto">
          <a:xfrm>
            <a:off x="342190" y="5579909"/>
            <a:ext cx="841146" cy="429614"/>
          </a:xfrm>
          <a:prstGeom prst="rect">
            <a:avLst/>
          </a:prstGeom>
          <a:solidFill>
            <a:srgbClr val="29497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Y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2019</a:t>
            </a:r>
            <a:endParaRPr kumimoji="0" lang="fr-FR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6" name="ZoneTexte 21">
            <a:extLst>
              <a:ext uri="{FF2B5EF4-FFF2-40B4-BE49-F238E27FC236}">
                <a16:creationId xmlns:a16="http://schemas.microsoft.com/office/drawing/2014/main" id="{A88B4208-0281-499A-9E3C-2E46D46878CE}"/>
              </a:ext>
            </a:extLst>
          </p:cNvPr>
          <p:cNvSpPr txBox="1"/>
          <p:nvPr/>
        </p:nvSpPr>
        <p:spPr>
          <a:xfrm>
            <a:off x="1196970" y="5579924"/>
            <a:ext cx="7946406" cy="377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50" dirty="0" err="1">
                <a:latin typeface="Calibri" pitchFamily="34" charset="0"/>
                <a:cs typeface="Calibri" pitchFamily="34" charset="0"/>
              </a:rPr>
              <a:t>Elaboración</a:t>
            </a:r>
            <a:r>
              <a:rPr lang="fr-FR" sz="1850" dirty="0">
                <a:latin typeface="Calibri" pitchFamily="34" charset="0"/>
                <a:cs typeface="Calibri" pitchFamily="34" charset="0"/>
              </a:rPr>
              <a:t> </a:t>
            </a:r>
            <a:r>
              <a:rPr lang="fr-FR" sz="1850" dirty="0" err="1">
                <a:latin typeface="Calibri" pitchFamily="34" charset="0"/>
                <a:cs typeface="Calibri" pitchFamily="34" charset="0"/>
              </a:rPr>
              <a:t>Reglamento</a:t>
            </a:r>
            <a:r>
              <a:rPr lang="fr-FR" sz="1850" dirty="0">
                <a:latin typeface="Calibri" pitchFamily="34" charset="0"/>
                <a:cs typeface="Calibri" pitchFamily="34" charset="0"/>
              </a:rPr>
              <a:t> General del </a:t>
            </a:r>
            <a:r>
              <a:rPr lang="fr-FR" sz="1850" dirty="0" err="1">
                <a:latin typeface="Calibri" pitchFamily="34" charset="0"/>
                <a:cs typeface="Calibri" pitchFamily="34" charset="0"/>
              </a:rPr>
              <a:t>Mercado</a:t>
            </a:r>
            <a:r>
              <a:rPr lang="fr-FR" sz="1850" dirty="0">
                <a:latin typeface="Calibri" pitchFamily="34" charset="0"/>
                <a:cs typeface="Calibri" pitchFamily="34" charset="0"/>
              </a:rPr>
              <a:t> de Valores (</a:t>
            </a:r>
            <a:r>
              <a:rPr lang="fr-FR" sz="1850" dirty="0" err="1">
                <a:latin typeface="Calibri" pitchFamily="34" charset="0"/>
                <a:cs typeface="Calibri" pitchFamily="34" charset="0"/>
              </a:rPr>
              <a:t>Res</a:t>
            </a:r>
            <a:r>
              <a:rPr lang="fr-FR" sz="1850" dirty="0">
                <a:latin typeface="Calibri" pitchFamily="34" charset="0"/>
                <a:cs typeface="Calibri" pitchFamily="34" charset="0"/>
              </a:rPr>
              <a:t>. CNV CG N° 6/19) 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1178921A-2952-4C56-917F-926840D7EAC6}"/>
              </a:ext>
            </a:extLst>
          </p:cNvPr>
          <p:cNvSpPr txBox="1"/>
          <p:nvPr/>
        </p:nvSpPr>
        <p:spPr>
          <a:xfrm>
            <a:off x="1187227" y="3183067"/>
            <a:ext cx="7503537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s-PY" sz="1850" dirty="0">
                <a:latin typeface="Calibri" pitchFamily="34" charset="0"/>
                <a:cs typeface="Calibri" pitchFamily="34" charset="0"/>
              </a:rPr>
              <a:t>Implementación del Sistema de Negociación Electrónica (SEN)</a:t>
            </a:r>
          </a:p>
          <a:p>
            <a:r>
              <a:rPr lang="es-ES" sz="1850" dirty="0">
                <a:latin typeface="Calibri" pitchFamily="34" charset="0"/>
                <a:cs typeface="Calibri" pitchFamily="34" charset="0"/>
              </a:rPr>
              <a:t>Implementación de Programas de Emisión Globales</a:t>
            </a:r>
            <a:endParaRPr lang="fr-FR" sz="18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8" name="Rectangle 20">
            <a:extLst>
              <a:ext uri="{FF2B5EF4-FFF2-40B4-BE49-F238E27FC236}">
                <a16:creationId xmlns:a16="http://schemas.microsoft.com/office/drawing/2014/main" id="{E5884998-2AED-4162-9C46-6272A6E3554B}"/>
              </a:ext>
            </a:extLst>
          </p:cNvPr>
          <p:cNvSpPr/>
          <p:nvPr/>
        </p:nvSpPr>
        <p:spPr bwMode="auto">
          <a:xfrm>
            <a:off x="376882" y="6308899"/>
            <a:ext cx="841146" cy="429614"/>
          </a:xfrm>
          <a:prstGeom prst="rect">
            <a:avLst/>
          </a:prstGeom>
          <a:solidFill>
            <a:srgbClr val="29497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Y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2021</a:t>
            </a:r>
            <a:endParaRPr kumimoji="0" lang="fr-FR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ZoneTexte 21">
            <a:extLst>
              <a:ext uri="{FF2B5EF4-FFF2-40B4-BE49-F238E27FC236}">
                <a16:creationId xmlns:a16="http://schemas.microsoft.com/office/drawing/2014/main" id="{851A02F2-3FEA-4763-A4E6-EE1E7C8C15F9}"/>
              </a:ext>
            </a:extLst>
          </p:cNvPr>
          <p:cNvSpPr txBox="1"/>
          <p:nvPr/>
        </p:nvSpPr>
        <p:spPr>
          <a:xfrm>
            <a:off x="1198401" y="6331507"/>
            <a:ext cx="4453912" cy="377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50" dirty="0" err="1">
                <a:latin typeface="Calibri" pitchFamily="34" charset="0"/>
                <a:cs typeface="Calibri" pitchFamily="34" charset="0"/>
              </a:rPr>
              <a:t>Res</a:t>
            </a:r>
            <a:r>
              <a:rPr lang="fr-FR" sz="1850" dirty="0">
                <a:latin typeface="Calibri" pitchFamily="34" charset="0"/>
                <a:cs typeface="Calibri" pitchFamily="34" charset="0"/>
              </a:rPr>
              <a:t>. CNV CG N° 30/21 (</a:t>
            </a:r>
            <a:r>
              <a:rPr lang="fr-FR" sz="1850" dirty="0" err="1">
                <a:latin typeface="Calibri" pitchFamily="34" charset="0"/>
                <a:cs typeface="Calibri" pitchFamily="34" charset="0"/>
              </a:rPr>
              <a:t>actualización</a:t>
            </a:r>
            <a:r>
              <a:rPr lang="fr-FR" sz="1850" dirty="0">
                <a:latin typeface="Calibri" pitchFamily="34" charset="0"/>
                <a:cs typeface="Calibri" pitchFamily="34" charset="0"/>
              </a:rPr>
              <a:t> RGMV) </a:t>
            </a:r>
          </a:p>
        </p:txBody>
      </p:sp>
    </p:spTree>
    <p:extLst>
      <p:ext uri="{BB962C8B-B14F-4D97-AF65-F5344CB8AC3E}">
        <p14:creationId xmlns:p14="http://schemas.microsoft.com/office/powerpoint/2010/main" val="2724445859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 Grupo"/>
          <p:cNvGrpSpPr/>
          <p:nvPr/>
        </p:nvGrpSpPr>
        <p:grpSpPr>
          <a:xfrm>
            <a:off x="251522" y="362415"/>
            <a:ext cx="8654813" cy="584775"/>
            <a:chOff x="259909" y="2538827"/>
            <a:chExt cx="8654813" cy="827856"/>
          </a:xfrm>
        </p:grpSpPr>
        <p:sp>
          <p:nvSpPr>
            <p:cNvPr id="23" name="Text Box 2"/>
            <p:cNvSpPr txBox="1">
              <a:spLocks noChangeArrowheads="1"/>
            </p:cNvSpPr>
            <p:nvPr/>
          </p:nvSpPr>
          <p:spPr bwMode="auto">
            <a:xfrm>
              <a:off x="259909" y="2582397"/>
              <a:ext cx="8654813" cy="740714"/>
            </a:xfrm>
            <a:prstGeom prst="rect">
              <a:avLst/>
            </a:prstGeom>
            <a:solidFill>
              <a:srgbClr val="29497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 anchor="ctr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s-PY" sz="28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Regulación del Mercado de Valores</a:t>
              </a:r>
              <a:endParaRPr lang="es-ES" sz="1600" dirty="0">
                <a:solidFill>
                  <a:schemeClr val="bg1"/>
                </a:solidFill>
              </a:endParaRPr>
            </a:p>
          </p:txBody>
        </p:sp>
        <p:sp>
          <p:nvSpPr>
            <p:cNvPr id="24" name="23 Rectángulo"/>
            <p:cNvSpPr/>
            <p:nvPr/>
          </p:nvSpPr>
          <p:spPr bwMode="auto">
            <a:xfrm>
              <a:off x="8388424" y="2538827"/>
              <a:ext cx="517910" cy="827856"/>
            </a:xfrm>
            <a:prstGeom prst="rect">
              <a:avLst/>
            </a:prstGeom>
            <a:solidFill>
              <a:srgbClr val="F4A024"/>
            </a:solidFill>
            <a:ln w="12700" cap="sq" cmpd="sng" algn="ctr">
              <a:solidFill>
                <a:srgbClr val="F4A02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25" name="2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81"/>
            <a:ext cx="1800200" cy="1013007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98D54E49-F71A-4573-83B4-4B9547C72E03}"/>
              </a:ext>
            </a:extLst>
          </p:cNvPr>
          <p:cNvSpPr txBox="1"/>
          <p:nvPr/>
        </p:nvSpPr>
        <p:spPr>
          <a:xfrm>
            <a:off x="690496" y="2782388"/>
            <a:ext cx="7776864" cy="1374672"/>
          </a:xfrm>
          <a:prstGeom prst="rect">
            <a:avLst/>
          </a:prstGeom>
          <a:noFill/>
          <a:ln w="38100">
            <a:solidFill>
              <a:srgbClr val="F4A024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PY" sz="2400" b="1" dirty="0"/>
              <a:t>GENERAR </a:t>
            </a:r>
          </a:p>
          <a:p>
            <a:pPr algn="ctr">
              <a:lnSpc>
                <a:spcPct val="150000"/>
              </a:lnSpc>
            </a:pPr>
            <a:r>
              <a:rPr lang="es-PY" sz="3600" b="1" dirty="0"/>
              <a:t>OPORTUNIDADES DE NEGOCIO</a:t>
            </a:r>
          </a:p>
        </p:txBody>
      </p:sp>
    </p:spTree>
    <p:extLst>
      <p:ext uri="{BB962C8B-B14F-4D97-AF65-F5344CB8AC3E}">
        <p14:creationId xmlns:p14="http://schemas.microsoft.com/office/powerpoint/2010/main" val="47023456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 Grupo"/>
          <p:cNvGrpSpPr/>
          <p:nvPr/>
        </p:nvGrpSpPr>
        <p:grpSpPr>
          <a:xfrm>
            <a:off x="251522" y="362415"/>
            <a:ext cx="8654813" cy="584775"/>
            <a:chOff x="259909" y="2538827"/>
            <a:chExt cx="8654813" cy="827856"/>
          </a:xfrm>
        </p:grpSpPr>
        <p:sp>
          <p:nvSpPr>
            <p:cNvPr id="23" name="Text Box 2"/>
            <p:cNvSpPr txBox="1">
              <a:spLocks noChangeArrowheads="1"/>
            </p:cNvSpPr>
            <p:nvPr/>
          </p:nvSpPr>
          <p:spPr bwMode="auto">
            <a:xfrm>
              <a:off x="259909" y="2582397"/>
              <a:ext cx="8654813" cy="740714"/>
            </a:xfrm>
            <a:prstGeom prst="rect">
              <a:avLst/>
            </a:prstGeom>
            <a:solidFill>
              <a:srgbClr val="29497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 anchor="ctr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s-PY" sz="28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Regulación del Mercado de Valores</a:t>
              </a:r>
              <a:endParaRPr lang="es-ES" sz="1600" dirty="0">
                <a:solidFill>
                  <a:schemeClr val="bg1"/>
                </a:solidFill>
              </a:endParaRPr>
            </a:p>
          </p:txBody>
        </p:sp>
        <p:sp>
          <p:nvSpPr>
            <p:cNvPr id="24" name="23 Rectángulo"/>
            <p:cNvSpPr/>
            <p:nvPr/>
          </p:nvSpPr>
          <p:spPr bwMode="auto">
            <a:xfrm>
              <a:off x="8388424" y="2538827"/>
              <a:ext cx="517910" cy="827856"/>
            </a:xfrm>
            <a:prstGeom prst="rect">
              <a:avLst/>
            </a:prstGeom>
            <a:solidFill>
              <a:srgbClr val="F4A024"/>
            </a:solidFill>
            <a:ln w="12700" cap="sq" cmpd="sng" algn="ctr">
              <a:solidFill>
                <a:srgbClr val="F4A02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25" name="2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697" y="5733256"/>
            <a:ext cx="1800200" cy="1013007"/>
          </a:xfrm>
          <a:prstGeom prst="rect">
            <a:avLst/>
          </a:prstGeom>
        </p:spPr>
      </p:pic>
      <p:sp>
        <p:nvSpPr>
          <p:cNvPr id="18" name="Text Box 19">
            <a:extLst>
              <a:ext uri="{FF2B5EF4-FFF2-40B4-BE49-F238E27FC236}">
                <a16:creationId xmlns:a16="http://schemas.microsoft.com/office/drawing/2014/main" id="{629EE1C2-B99E-4FAD-AE42-FD7F39D45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0" y="4437112"/>
            <a:ext cx="8497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s-ES" altLang="es-PY" sz="2400" b="1" dirty="0"/>
              <a:t> Se busca mitigar las fallas del mercado </a:t>
            </a:r>
            <a:endParaRPr lang="es-ES" altLang="es-PY" sz="24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DC4B59C-6086-4871-90AB-449B77B1130F}"/>
              </a:ext>
            </a:extLst>
          </p:cNvPr>
          <p:cNvSpPr txBox="1"/>
          <p:nvPr/>
        </p:nvSpPr>
        <p:spPr>
          <a:xfrm>
            <a:off x="939789" y="1832248"/>
            <a:ext cx="7264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sz="2800" b="1" dirty="0"/>
              <a:t>EL MERCADO TIENE FALLAS</a:t>
            </a: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id="{B5960DE6-575B-4C50-954E-50FDB035A0C9}"/>
              </a:ext>
            </a:extLst>
          </p:cNvPr>
          <p:cNvSpPr/>
          <p:nvPr/>
        </p:nvSpPr>
        <p:spPr bwMode="auto">
          <a:xfrm>
            <a:off x="4067944" y="2852936"/>
            <a:ext cx="864096" cy="1224136"/>
          </a:xfrm>
          <a:prstGeom prst="downArrow">
            <a:avLst/>
          </a:prstGeom>
          <a:solidFill>
            <a:srgbClr val="F4A024"/>
          </a:solidFill>
          <a:ln w="12700" cap="sq" cmpd="sng" algn="ctr">
            <a:solidFill>
              <a:srgbClr val="F4A024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Y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9900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251522" y="362415"/>
            <a:ext cx="8654813" cy="584775"/>
            <a:chOff x="259909" y="2538827"/>
            <a:chExt cx="8654813" cy="827856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259909" y="2582397"/>
              <a:ext cx="8654813" cy="740714"/>
            </a:xfrm>
            <a:prstGeom prst="rect">
              <a:avLst/>
            </a:prstGeom>
            <a:solidFill>
              <a:srgbClr val="29497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 anchor="ctr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s-PY" sz="28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Fallas del Mercado</a:t>
              </a:r>
              <a:endParaRPr lang="es-ES" sz="1600" dirty="0">
                <a:solidFill>
                  <a:schemeClr val="bg1"/>
                </a:solidFill>
              </a:endParaRPr>
            </a:p>
          </p:txBody>
        </p:sp>
        <p:sp>
          <p:nvSpPr>
            <p:cNvPr id="6" name="5 Rectángulo"/>
            <p:cNvSpPr/>
            <p:nvPr/>
          </p:nvSpPr>
          <p:spPr bwMode="auto">
            <a:xfrm>
              <a:off x="8388424" y="2538827"/>
              <a:ext cx="517910" cy="827856"/>
            </a:xfrm>
            <a:prstGeom prst="rect">
              <a:avLst/>
            </a:prstGeom>
            <a:solidFill>
              <a:srgbClr val="F4A024"/>
            </a:solidFill>
            <a:ln w="12700" cap="sq" cmpd="sng" algn="ctr">
              <a:solidFill>
                <a:srgbClr val="F4A02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" name="Text Box 6">
            <a:extLst>
              <a:ext uri="{FF2B5EF4-FFF2-40B4-BE49-F238E27FC236}">
                <a16:creationId xmlns:a16="http://schemas.microsoft.com/office/drawing/2014/main" id="{42F94E00-B6F9-4227-87A5-7A17A9708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412776"/>
            <a:ext cx="8280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PY" sz="2400" b="1" dirty="0"/>
              <a:t>El mercado no alcanza a proveer ciertos bienes o lo hace de un modo imperfecto</a:t>
            </a:r>
            <a:r>
              <a:rPr lang="es-ES" altLang="es-PY" sz="2400" dirty="0"/>
              <a:t>.</a:t>
            </a:r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703C9D48-D57D-45E9-80F7-C197A971A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8144" y="2924944"/>
            <a:ext cx="2952080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s-PY" b="1" dirty="0"/>
              <a:t>monopolios naturales, 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ES" altLang="es-PY" b="1" dirty="0"/>
              <a:t>competencia imperfecta, 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ES" altLang="es-PY" b="1" dirty="0"/>
              <a:t>bienes públicos (puros), 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ES" altLang="es-PY" b="1" dirty="0"/>
              <a:t>información asimétrica, 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ES" altLang="es-PY" b="1" dirty="0"/>
              <a:t>externalidades, 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ES" altLang="es-PY" b="1" dirty="0"/>
              <a:t>mercados incompletos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83489A5-84EC-4C46-8AB3-6D331B309D2D}"/>
              </a:ext>
            </a:extLst>
          </p:cNvPr>
          <p:cNvSpPr txBox="1"/>
          <p:nvPr/>
        </p:nvSpPr>
        <p:spPr>
          <a:xfrm>
            <a:off x="776576" y="3873624"/>
            <a:ext cx="2160240" cy="369332"/>
          </a:xfrm>
          <a:prstGeom prst="rect">
            <a:avLst/>
          </a:prstGeom>
          <a:noFill/>
          <a:ln w="38100">
            <a:solidFill>
              <a:srgbClr val="F4A02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Y" b="1" dirty="0"/>
              <a:t>INEFICIENCIA</a:t>
            </a:r>
          </a:p>
        </p:txBody>
      </p:sp>
      <p:sp>
        <p:nvSpPr>
          <p:cNvPr id="3" name="Flecha: a la derecha 2">
            <a:extLst>
              <a:ext uri="{FF2B5EF4-FFF2-40B4-BE49-F238E27FC236}">
                <a16:creationId xmlns:a16="http://schemas.microsoft.com/office/drawing/2014/main" id="{ECC633DD-FACE-4E8F-891B-19F037AADBD8}"/>
              </a:ext>
            </a:extLst>
          </p:cNvPr>
          <p:cNvSpPr/>
          <p:nvPr/>
        </p:nvSpPr>
        <p:spPr bwMode="auto">
          <a:xfrm>
            <a:off x="3650794" y="3861048"/>
            <a:ext cx="1872208" cy="369332"/>
          </a:xfrm>
          <a:prstGeom prst="rightArrow">
            <a:avLst/>
          </a:prstGeom>
          <a:solidFill>
            <a:srgbClr val="F4A024"/>
          </a:solidFill>
          <a:ln w="12700" cap="sq" cmpd="sng" algn="ctr">
            <a:solidFill>
              <a:srgbClr val="F4A024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Y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F6065B0-8878-4F59-898A-919C8B0FF3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5171" y="5845976"/>
            <a:ext cx="1798476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2884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251522" y="362415"/>
            <a:ext cx="8654813" cy="584775"/>
            <a:chOff x="259909" y="2538827"/>
            <a:chExt cx="8654813" cy="827856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259909" y="2582397"/>
              <a:ext cx="8654813" cy="740714"/>
            </a:xfrm>
            <a:prstGeom prst="rect">
              <a:avLst/>
            </a:prstGeom>
            <a:solidFill>
              <a:srgbClr val="29497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 anchor="ctr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s-PY" sz="28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Fallas del Mercado</a:t>
              </a:r>
              <a:endParaRPr lang="es-ES" sz="1600" dirty="0">
                <a:solidFill>
                  <a:schemeClr val="bg1"/>
                </a:solidFill>
              </a:endParaRPr>
            </a:p>
          </p:txBody>
        </p:sp>
        <p:sp>
          <p:nvSpPr>
            <p:cNvPr id="6" name="5 Rectángulo"/>
            <p:cNvSpPr/>
            <p:nvPr/>
          </p:nvSpPr>
          <p:spPr bwMode="auto">
            <a:xfrm>
              <a:off x="8388424" y="2538827"/>
              <a:ext cx="517910" cy="827856"/>
            </a:xfrm>
            <a:prstGeom prst="rect">
              <a:avLst/>
            </a:prstGeom>
            <a:solidFill>
              <a:srgbClr val="F4A024"/>
            </a:solidFill>
            <a:ln w="12700" cap="sq" cmpd="sng" algn="ctr">
              <a:solidFill>
                <a:srgbClr val="F4A02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213" y="5846741"/>
            <a:ext cx="1800200" cy="1013007"/>
          </a:xfrm>
          <a:prstGeom prst="rect">
            <a:avLst/>
          </a:prstGeom>
        </p:spPr>
      </p:pic>
      <p:sp>
        <p:nvSpPr>
          <p:cNvPr id="11" name="Text Box 14">
            <a:extLst>
              <a:ext uri="{FF2B5EF4-FFF2-40B4-BE49-F238E27FC236}">
                <a16:creationId xmlns:a16="http://schemas.microsoft.com/office/drawing/2014/main" id="{81417E05-8E97-44D4-B758-0300DD8AA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701" y="2527502"/>
            <a:ext cx="338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s-ES" altLang="es-PY" sz="2400" b="1"/>
              <a:t> </a:t>
            </a:r>
            <a:r>
              <a:rPr lang="es-ES" altLang="es-PY" sz="2400" b="1" u="sng"/>
              <a:t>Intervención Estatal</a:t>
            </a:r>
            <a:r>
              <a:rPr lang="es-ES" altLang="es-PY" sz="2400"/>
              <a:t>: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EED9B566-CAE4-4A25-8BF1-9D45461AB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6401" y="2337002"/>
            <a:ext cx="30956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PY" sz="2400" b="1"/>
              <a:t>MERCADOS REGULADOS</a:t>
            </a:r>
            <a:endParaRPr lang="es-ES" altLang="es-PY" sz="2400"/>
          </a:p>
        </p:txBody>
      </p:sp>
      <p:sp>
        <p:nvSpPr>
          <p:cNvPr id="13" name="AutoShape 17">
            <a:extLst>
              <a:ext uri="{FF2B5EF4-FFF2-40B4-BE49-F238E27FC236}">
                <a16:creationId xmlns:a16="http://schemas.microsoft.com/office/drawing/2014/main" id="{5A77DA47-E58E-49A5-9E67-7E113AA0D79F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385595" y="1748833"/>
            <a:ext cx="1011237" cy="2016125"/>
          </a:xfrm>
          <a:prstGeom prst="downArrow">
            <a:avLst>
              <a:gd name="adj1" fmla="val 50000"/>
              <a:gd name="adj2" fmla="val 49843"/>
            </a:avLst>
          </a:prstGeom>
          <a:solidFill>
            <a:srgbClr val="F4A024"/>
          </a:solidFill>
          <a:ln w="12700" cap="sq">
            <a:solidFill>
              <a:srgbClr val="F4A024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PY"/>
          </a:p>
        </p:txBody>
      </p:sp>
      <p:sp>
        <p:nvSpPr>
          <p:cNvPr id="14" name="Text Box 18">
            <a:extLst>
              <a:ext uri="{FF2B5EF4-FFF2-40B4-BE49-F238E27FC236}">
                <a16:creationId xmlns:a16="http://schemas.microsoft.com/office/drawing/2014/main" id="{822C5977-8F56-4ED7-A814-718A67E5A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888" y="4198917"/>
            <a:ext cx="2016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s-PY" sz="2000" b="1" dirty="0"/>
              <a:t>¿Para qué?</a:t>
            </a:r>
          </a:p>
        </p:txBody>
      </p:sp>
      <p:sp>
        <p:nvSpPr>
          <p:cNvPr id="15" name="Text Box 19">
            <a:extLst>
              <a:ext uri="{FF2B5EF4-FFF2-40B4-BE49-F238E27FC236}">
                <a16:creationId xmlns:a16="http://schemas.microsoft.com/office/drawing/2014/main" id="{19A68D70-F262-4DFC-B101-500F6A2CF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7113" y="4198917"/>
            <a:ext cx="6337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s-PY" sz="2000"/>
              <a:t>Para corregir fallas y mejorar los resultados</a:t>
            </a:r>
          </a:p>
        </p:txBody>
      </p:sp>
      <p:sp>
        <p:nvSpPr>
          <p:cNvPr id="16" name="Text Box 20">
            <a:extLst>
              <a:ext uri="{FF2B5EF4-FFF2-40B4-BE49-F238E27FC236}">
                <a16:creationId xmlns:a16="http://schemas.microsoft.com/office/drawing/2014/main" id="{14B09AB5-D7BF-4F0E-AB3B-3218CE26F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888" y="4775180"/>
            <a:ext cx="1657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s-PY" sz="2000" b="1" dirty="0"/>
              <a:t>¿Cómo?</a:t>
            </a:r>
          </a:p>
        </p:txBody>
      </p:sp>
      <p:sp>
        <p:nvSpPr>
          <p:cNvPr id="17" name="Text Box 21">
            <a:extLst>
              <a:ext uri="{FF2B5EF4-FFF2-40B4-BE49-F238E27FC236}">
                <a16:creationId xmlns:a16="http://schemas.microsoft.com/office/drawing/2014/main" id="{FCE91C44-FB2E-46DB-B43F-E9F08DCBA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7113" y="4757717"/>
            <a:ext cx="6337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PY" sz="2000"/>
              <a:t>A través de leyes, reglamentos, impuestos y subvenciones.</a:t>
            </a:r>
            <a:r>
              <a:rPr lang="es-ES" altLang="es-PY" sz="1600"/>
              <a:t> </a:t>
            </a:r>
            <a:endParaRPr lang="es-ES" altLang="es-PY" sz="2000"/>
          </a:p>
        </p:txBody>
      </p:sp>
    </p:spTree>
    <p:extLst>
      <p:ext uri="{BB962C8B-B14F-4D97-AF65-F5344CB8AC3E}">
        <p14:creationId xmlns:p14="http://schemas.microsoft.com/office/powerpoint/2010/main" val="40853569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 Grupo"/>
          <p:cNvGrpSpPr/>
          <p:nvPr/>
        </p:nvGrpSpPr>
        <p:grpSpPr>
          <a:xfrm>
            <a:off x="251522" y="362415"/>
            <a:ext cx="8654813" cy="584775"/>
            <a:chOff x="259909" y="2538827"/>
            <a:chExt cx="8654813" cy="827856"/>
          </a:xfrm>
        </p:grpSpPr>
        <p:sp>
          <p:nvSpPr>
            <p:cNvPr id="23" name="Text Box 2"/>
            <p:cNvSpPr txBox="1">
              <a:spLocks noChangeArrowheads="1"/>
            </p:cNvSpPr>
            <p:nvPr/>
          </p:nvSpPr>
          <p:spPr bwMode="auto">
            <a:xfrm>
              <a:off x="259909" y="2582397"/>
              <a:ext cx="8654813" cy="740714"/>
            </a:xfrm>
            <a:prstGeom prst="rect">
              <a:avLst/>
            </a:prstGeom>
            <a:solidFill>
              <a:srgbClr val="29497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 anchor="ctr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s-PY" sz="28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Regulación del Mercado de Valores</a:t>
              </a:r>
              <a:endParaRPr lang="es-ES" sz="1600" dirty="0">
                <a:solidFill>
                  <a:schemeClr val="bg1"/>
                </a:solidFill>
              </a:endParaRPr>
            </a:p>
          </p:txBody>
        </p:sp>
        <p:sp>
          <p:nvSpPr>
            <p:cNvPr id="24" name="23 Rectángulo"/>
            <p:cNvSpPr/>
            <p:nvPr/>
          </p:nvSpPr>
          <p:spPr bwMode="auto">
            <a:xfrm>
              <a:off x="8388424" y="2538827"/>
              <a:ext cx="517910" cy="827856"/>
            </a:xfrm>
            <a:prstGeom prst="rect">
              <a:avLst/>
            </a:prstGeom>
            <a:solidFill>
              <a:srgbClr val="F4A024"/>
            </a:solidFill>
            <a:ln w="12700" cap="sq" cmpd="sng" algn="ctr">
              <a:solidFill>
                <a:srgbClr val="F4A02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25" name="2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697" y="5733256"/>
            <a:ext cx="1800200" cy="1013007"/>
          </a:xfrm>
          <a:prstGeom prst="rect">
            <a:avLst/>
          </a:prstGeom>
        </p:spPr>
      </p:pic>
      <p:sp>
        <p:nvSpPr>
          <p:cNvPr id="9" name="Text Box 4">
            <a:extLst>
              <a:ext uri="{FF2B5EF4-FFF2-40B4-BE49-F238E27FC236}">
                <a16:creationId xmlns:a16="http://schemas.microsoft.com/office/drawing/2014/main" id="{3DB5CC33-D235-42D1-941A-0937C31E4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2" y="1340274"/>
            <a:ext cx="8497887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PY" sz="2400" b="1" dirty="0"/>
              <a:t>Para corregir la asimetría en la información. </a:t>
            </a:r>
          </a:p>
          <a:p>
            <a:pPr algn="ctr" eaLnBrk="1" hangingPunct="1">
              <a:spcBef>
                <a:spcPct val="50000"/>
              </a:spcBef>
            </a:pPr>
            <a:r>
              <a:rPr lang="es-ES" altLang="es-PY" b="1" dirty="0"/>
              <a:t>(Una de las partes tiene mayor información que la otra)</a:t>
            </a:r>
            <a:endParaRPr lang="es-ES" altLang="es-PY" dirty="0"/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61F4176D-2585-4F99-AFA6-15D9A266D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8062" y="2776415"/>
            <a:ext cx="3095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PY" sz="2400" b="1" dirty="0"/>
              <a:t>Selección Adversa</a:t>
            </a:r>
          </a:p>
        </p:txBody>
      </p:sp>
      <p:sp>
        <p:nvSpPr>
          <p:cNvPr id="11" name="Text Box 17">
            <a:extLst>
              <a:ext uri="{FF2B5EF4-FFF2-40B4-BE49-F238E27FC236}">
                <a16:creationId xmlns:a16="http://schemas.microsoft.com/office/drawing/2014/main" id="{F31EB7EA-81C9-4C9E-9F65-EAECB9243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412" y="2776415"/>
            <a:ext cx="3095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s-PY" sz="2400" b="1" dirty="0"/>
              <a:t>Riesgo Moral</a:t>
            </a:r>
          </a:p>
        </p:txBody>
      </p:sp>
      <p:grpSp>
        <p:nvGrpSpPr>
          <p:cNvPr id="13" name="Group 25">
            <a:extLst>
              <a:ext uri="{FF2B5EF4-FFF2-40B4-BE49-F238E27FC236}">
                <a16:creationId xmlns:a16="http://schemas.microsoft.com/office/drawing/2014/main" id="{6686D2CB-9B99-49FC-8941-2BBDF6A80343}"/>
              </a:ext>
            </a:extLst>
          </p:cNvPr>
          <p:cNvGrpSpPr>
            <a:grpSpLocks/>
          </p:cNvGrpSpPr>
          <p:nvPr/>
        </p:nvGrpSpPr>
        <p:grpSpPr bwMode="auto">
          <a:xfrm>
            <a:off x="2476124" y="3305052"/>
            <a:ext cx="4322763" cy="1428750"/>
            <a:chOff x="1338" y="2704"/>
            <a:chExt cx="2723" cy="900"/>
          </a:xfrm>
          <a:solidFill>
            <a:srgbClr val="898537"/>
          </a:solidFill>
        </p:grpSpPr>
        <p:sp>
          <p:nvSpPr>
            <p:cNvPr id="14" name="AutoShape 20">
              <a:extLst>
                <a:ext uri="{FF2B5EF4-FFF2-40B4-BE49-F238E27FC236}">
                  <a16:creationId xmlns:a16="http://schemas.microsoft.com/office/drawing/2014/main" id="{5975CF24-695E-47DB-8CB8-A5C0FA314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8" y="2704"/>
              <a:ext cx="637" cy="900"/>
            </a:xfrm>
            <a:prstGeom prst="downArrow">
              <a:avLst>
                <a:gd name="adj1" fmla="val 50000"/>
                <a:gd name="adj2" fmla="val 35322"/>
              </a:avLst>
            </a:prstGeom>
            <a:solidFill>
              <a:srgbClr val="F4A024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s-ES">
                <a:latin typeface="Arial" charset="0"/>
              </a:endParaRPr>
            </a:p>
          </p:txBody>
        </p:sp>
        <p:sp>
          <p:nvSpPr>
            <p:cNvPr id="15" name="AutoShape 21">
              <a:extLst>
                <a:ext uri="{FF2B5EF4-FFF2-40B4-BE49-F238E27FC236}">
                  <a16:creationId xmlns:a16="http://schemas.microsoft.com/office/drawing/2014/main" id="{01E80275-CE72-4DA7-9B05-9D31EE272A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4" y="2704"/>
              <a:ext cx="637" cy="900"/>
            </a:xfrm>
            <a:prstGeom prst="downArrow">
              <a:avLst>
                <a:gd name="adj1" fmla="val 50000"/>
                <a:gd name="adj2" fmla="val 35322"/>
              </a:avLst>
            </a:prstGeom>
            <a:solidFill>
              <a:srgbClr val="F4A024"/>
            </a:solidFill>
            <a:ln w="12700" cap="sq">
              <a:solidFill>
                <a:srgbClr val="F4A024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s-ES">
                <a:latin typeface="Arial" charset="0"/>
              </a:endParaRPr>
            </a:p>
          </p:txBody>
        </p:sp>
      </p:grpSp>
      <p:sp>
        <p:nvSpPr>
          <p:cNvPr id="16" name="Text Box 22">
            <a:extLst>
              <a:ext uri="{FF2B5EF4-FFF2-40B4-BE49-F238E27FC236}">
                <a16:creationId xmlns:a16="http://schemas.microsoft.com/office/drawing/2014/main" id="{0AFA4B94-1630-4201-952C-89B1F248A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4324" y="4817940"/>
            <a:ext cx="19431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PY" sz="1600"/>
              <a:t>Productos malos desplazan a los buenos</a:t>
            </a:r>
          </a:p>
        </p:txBody>
      </p:sp>
      <p:sp>
        <p:nvSpPr>
          <p:cNvPr id="17" name="Text Box 22">
            <a:extLst>
              <a:ext uri="{FF2B5EF4-FFF2-40B4-BE49-F238E27FC236}">
                <a16:creationId xmlns:a16="http://schemas.microsoft.com/office/drawing/2014/main" id="{AD7121F2-9429-4BCB-818A-F6788D381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412" y="4889377"/>
            <a:ext cx="19431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PY" sz="1600"/>
              <a:t>Asumir riesgos fuera de contrato</a:t>
            </a:r>
          </a:p>
        </p:txBody>
      </p:sp>
    </p:spTree>
    <p:extLst>
      <p:ext uri="{BB962C8B-B14F-4D97-AF65-F5344CB8AC3E}">
        <p14:creationId xmlns:p14="http://schemas.microsoft.com/office/powerpoint/2010/main" val="41842137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251522" y="393191"/>
            <a:ext cx="8654813" cy="523220"/>
            <a:chOff x="259909" y="2582397"/>
            <a:chExt cx="8654813" cy="740714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259909" y="2582397"/>
              <a:ext cx="8654813" cy="740714"/>
            </a:xfrm>
            <a:prstGeom prst="rect">
              <a:avLst/>
            </a:prstGeom>
            <a:solidFill>
              <a:srgbClr val="29497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 anchor="ctr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s-PY" sz="2800" b="1" dirty="0">
                  <a:solidFill>
                    <a:schemeClr val="bg1"/>
                  </a:solidFill>
                </a:rPr>
                <a:t>Comisión Nacional de Valores </a:t>
              </a:r>
              <a:endParaRPr lang="es-ES" sz="1600" dirty="0">
                <a:solidFill>
                  <a:schemeClr val="bg1"/>
                </a:solidFill>
              </a:endParaRPr>
            </a:p>
          </p:txBody>
        </p:sp>
        <p:sp>
          <p:nvSpPr>
            <p:cNvPr id="6" name="5 Rectángulo"/>
            <p:cNvSpPr/>
            <p:nvPr/>
          </p:nvSpPr>
          <p:spPr bwMode="auto">
            <a:xfrm>
              <a:off x="8388424" y="2582397"/>
              <a:ext cx="517910" cy="740714"/>
            </a:xfrm>
            <a:prstGeom prst="rect">
              <a:avLst/>
            </a:prstGeom>
            <a:solidFill>
              <a:srgbClr val="F4A024"/>
            </a:solidFill>
            <a:ln w="12700" cap="sq" cmpd="sng" algn="ctr">
              <a:solidFill>
                <a:srgbClr val="F4A02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81"/>
            <a:ext cx="1800200" cy="1013007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6B1BA288-11A9-40E2-8207-2DC9389441A1}"/>
              </a:ext>
            </a:extLst>
          </p:cNvPr>
          <p:cNvSpPr txBox="1"/>
          <p:nvPr/>
        </p:nvSpPr>
        <p:spPr>
          <a:xfrm>
            <a:off x="395536" y="126876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b="1" dirty="0"/>
              <a:t>Funcionamiento competitivo</a:t>
            </a:r>
          </a:p>
          <a:p>
            <a:r>
              <a:rPr lang="es-PY" b="1" dirty="0"/>
              <a:t>Confiable y transparente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0258DAB-2D23-480C-ADAB-DF7EA54C0514}"/>
              </a:ext>
            </a:extLst>
          </p:cNvPr>
          <p:cNvSpPr txBox="1"/>
          <p:nvPr/>
        </p:nvSpPr>
        <p:spPr>
          <a:xfrm>
            <a:off x="416074" y="2132056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b="1" dirty="0"/>
              <a:t>Veracidad y relevancia de las informaciones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26757FF-1418-448A-9566-DFC227F9EC15}"/>
              </a:ext>
            </a:extLst>
          </p:cNvPr>
          <p:cNvSpPr txBox="1"/>
          <p:nvPr/>
        </p:nvSpPr>
        <p:spPr>
          <a:xfrm>
            <a:off x="459156" y="2713881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b="1" dirty="0"/>
              <a:t>Correcta formación de los precios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2882BF9-2920-459B-B2FC-730340FA3C20}"/>
              </a:ext>
            </a:extLst>
          </p:cNvPr>
          <p:cNvSpPr txBox="1"/>
          <p:nvPr/>
        </p:nvSpPr>
        <p:spPr>
          <a:xfrm>
            <a:off x="427345" y="3356992"/>
            <a:ext cx="4816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b="1" dirty="0"/>
              <a:t>Protección de los intereses de las partes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E01DA3A-A9B0-4401-9E0C-E23D1239AE60}"/>
              </a:ext>
            </a:extLst>
          </p:cNvPr>
          <p:cNvSpPr txBox="1"/>
          <p:nvPr/>
        </p:nvSpPr>
        <p:spPr>
          <a:xfrm>
            <a:off x="5991915" y="2005995"/>
            <a:ext cx="2894175" cy="1077218"/>
          </a:xfrm>
          <a:prstGeom prst="rect">
            <a:avLst/>
          </a:prstGeom>
          <a:noFill/>
          <a:ln w="38100">
            <a:solidFill>
              <a:srgbClr val="F4A02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Y" sz="3200" b="1" dirty="0"/>
              <a:t>MERCADO DE VALORES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7745CF9-7B2B-4CEE-B601-73CF698E3277}"/>
              </a:ext>
            </a:extLst>
          </p:cNvPr>
          <p:cNvSpPr txBox="1"/>
          <p:nvPr/>
        </p:nvSpPr>
        <p:spPr>
          <a:xfrm>
            <a:off x="862128" y="4793359"/>
            <a:ext cx="7776864" cy="523220"/>
          </a:xfrm>
          <a:prstGeom prst="rect">
            <a:avLst/>
          </a:prstGeom>
          <a:noFill/>
          <a:ln w="38100">
            <a:solidFill>
              <a:srgbClr val="F4A024"/>
            </a:solidFill>
          </a:ln>
        </p:spPr>
        <p:txBody>
          <a:bodyPr wrap="square" rtlCol="0">
            <a:spAutoFit/>
          </a:bodyPr>
          <a:lstStyle/>
          <a:p>
            <a:r>
              <a:rPr lang="es-PY" sz="2800" b="1" dirty="0"/>
              <a:t>INVERSIONISTAS Y PUBLICO EN GENERAL</a:t>
            </a:r>
          </a:p>
        </p:txBody>
      </p:sp>
    </p:spTree>
    <p:extLst>
      <p:ext uri="{BB962C8B-B14F-4D97-AF65-F5344CB8AC3E}">
        <p14:creationId xmlns:p14="http://schemas.microsoft.com/office/powerpoint/2010/main" val="652586935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7914</TotalTime>
  <Words>794</Words>
  <Application>Microsoft Office PowerPoint</Application>
  <PresentationFormat>Presentación en pantalla (4:3)</PresentationFormat>
  <Paragraphs>138</Paragraphs>
  <Slides>16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Comisión Nacional de Valores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sbuhk</dc:creator>
  <cp:lastModifiedBy>Luis Berino</cp:lastModifiedBy>
  <cp:revision>593</cp:revision>
  <dcterms:created xsi:type="dcterms:W3CDTF">2007-05-30T19:35:13Z</dcterms:created>
  <dcterms:modified xsi:type="dcterms:W3CDTF">2021-10-04T16:28:40Z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TC011408203082</vt:lpwstr>
  </property>
</Properties>
</file>