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Fredoka One" panose="02000000000000000000" pitchFamily="2" charset="0"/>
      <p:regular r:id="rId25"/>
    </p:embeddedFont>
    <p:embeddedFont>
      <p:font typeface="Libre Baskerville" panose="02000000000000000000" pitchFamily="2" charset="0"/>
      <p:regular r:id="rId26"/>
      <p:bold r:id="rId27"/>
      <p:italic r:id="rId28"/>
    </p:embeddedFont>
    <p:embeddedFont>
      <p:font typeface="Montserrat" panose="00000500000000000000" pitchFamily="2" charset="0"/>
      <p:regular r:id="rId29"/>
      <p:bold r:id="rId30"/>
      <p:italic r:id="rId31"/>
      <p:boldItalic r:id="rId32"/>
    </p:embeddedFont>
    <p:embeddedFont>
      <p:font typeface="Overlock"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1NEXam7mffISf5YiI45Dt/Z5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“Build your future, be smart about money”. Tematica de la Semana Mundial del Dinero 2022: “Construye tu futuro, se inteligente con tu dinero”</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e954123a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11e954123a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4 momentos: Diagnóstico previo; juegos; retroalimentación; evaluación final.</a:t>
            </a:r>
            <a:endParaRPr/>
          </a:p>
          <a:p>
            <a:pPr marL="0" lvl="0" indent="0" algn="l" rtl="0">
              <a:spcBef>
                <a:spcPts val="0"/>
              </a:spcBef>
              <a:spcAft>
                <a:spcPts val="0"/>
              </a:spcAft>
              <a:buNone/>
            </a:pPr>
            <a:r>
              <a:rPr lang="es-ES"/>
              <a:t>3 juegos.</a:t>
            </a: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Al final fueron 31 jóvenes los que contestaron :) IMPACTO.</a:t>
            </a:r>
            <a:endParaRPr/>
          </a:p>
        </p:txBody>
      </p:sp>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100">
                <a:latin typeface="Montserrat"/>
                <a:ea typeface="Montserrat"/>
                <a:cs typeface="Montserrat"/>
                <a:sym typeface="Montserrat"/>
              </a:rPr>
              <a:t>“La gente necesita conocer las reglas de tránsito. ¿Significará esto que no tenemos accidentes de tráfico? No. Pero imagina lo que pasaría si no tuviéramos exámenes de manejo”. “Necesitamos que la gente conozca el ABC de las finanzas o de lo contrario tendremos muchos accidentes. No todos tomarán siempre buenas decisiones, pero al menos tendrán las herramientas básicas que necesitan”.</a:t>
            </a:r>
            <a:endParaRPr sz="110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latin typeface="Montserrat"/>
                <a:ea typeface="Montserrat"/>
                <a:cs typeface="Montserrat"/>
                <a:sym typeface="Montserrat"/>
              </a:rPr>
              <a:t>“</a:t>
            </a:r>
            <a:r>
              <a:rPr lang="es-ES" sz="1100">
                <a:latin typeface="Montserrat"/>
                <a:ea typeface="Montserrat"/>
                <a:cs typeface="Montserrat"/>
                <a:sym typeface="Montserrat"/>
              </a:rPr>
              <a:t>La generación de mis padres vivía en una época de inflación que cancelaba sus deudas, tenían muy buenas pensiones y sus inversiones en los mercados financieros eran muy sencillas. Los jóvenes enfrentan grandes desafíos. La pensión deberá ser al menos parcialmente privada. Y la demografía actual en todo el mundo significa que los gobiernos no podrán mantener las pensiones que se otorgaron a las generaciones anteriores”.</a:t>
            </a:r>
            <a:endParaRPr sz="1100"/>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g22GEQ16QCHnaMsM0sdIQ15wN2fOLZAU/view"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5810018"/>
            <a:ext cx="12192000" cy="104798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 descr="Logotipo, Icono&#10;&#10;Descripción generada automáticamente con confianza media"/>
          <p:cNvPicPr preferRelativeResize="0"/>
          <p:nvPr/>
        </p:nvPicPr>
        <p:blipFill rotWithShape="1">
          <a:blip r:embed="rId3">
            <a:alphaModFix/>
          </a:blip>
          <a:srcRect/>
          <a:stretch/>
        </p:blipFill>
        <p:spPr>
          <a:xfrm>
            <a:off x="2043284" y="1527914"/>
            <a:ext cx="3900062" cy="3636129"/>
          </a:xfrm>
          <a:prstGeom prst="rect">
            <a:avLst/>
          </a:prstGeom>
          <a:noFill/>
          <a:ln>
            <a:noFill/>
          </a:ln>
        </p:spPr>
      </p:pic>
      <p:pic>
        <p:nvPicPr>
          <p:cNvPr id="90" name="Google Shape;90;p1" descr="Home"/>
          <p:cNvPicPr preferRelativeResize="0"/>
          <p:nvPr/>
        </p:nvPicPr>
        <p:blipFill rotWithShape="1">
          <a:blip r:embed="rId4">
            <a:alphaModFix/>
          </a:blip>
          <a:srcRect/>
          <a:stretch/>
        </p:blipFill>
        <p:spPr>
          <a:xfrm>
            <a:off x="7621455" y="5926130"/>
            <a:ext cx="2176376" cy="827023"/>
          </a:xfrm>
          <a:prstGeom prst="rect">
            <a:avLst/>
          </a:prstGeom>
          <a:noFill/>
          <a:ln>
            <a:noFill/>
          </a:ln>
        </p:spPr>
      </p:pic>
      <p:pic>
        <p:nvPicPr>
          <p:cNvPr id="91" name="Google Shape;91;p1" descr="Comisión Nacional de Valores"/>
          <p:cNvPicPr preferRelativeResize="0"/>
          <p:nvPr/>
        </p:nvPicPr>
        <p:blipFill rotWithShape="1">
          <a:blip r:embed="rId5">
            <a:alphaModFix/>
          </a:blip>
          <a:srcRect/>
          <a:stretch/>
        </p:blipFill>
        <p:spPr>
          <a:xfrm>
            <a:off x="9995536" y="5911616"/>
            <a:ext cx="2196464" cy="897843"/>
          </a:xfrm>
          <a:prstGeom prst="rect">
            <a:avLst/>
          </a:prstGeom>
          <a:noFill/>
          <a:ln>
            <a:noFill/>
          </a:ln>
        </p:spPr>
      </p:pic>
      <p:pic>
        <p:nvPicPr>
          <p:cNvPr id="92" name="Google Shape;92;p1" descr="Organisation for Economic Co-operation and Development (OECD) | Extractive  Industries Transparency Initiative"/>
          <p:cNvPicPr preferRelativeResize="0"/>
          <p:nvPr/>
        </p:nvPicPr>
        <p:blipFill rotWithShape="1">
          <a:blip r:embed="rId6">
            <a:alphaModFix/>
          </a:blip>
          <a:srcRect/>
          <a:stretch/>
        </p:blipFill>
        <p:spPr>
          <a:xfrm>
            <a:off x="4752779" y="5640007"/>
            <a:ext cx="2686442" cy="1387995"/>
          </a:xfrm>
          <a:prstGeom prst="rect">
            <a:avLst/>
          </a:prstGeom>
          <a:noFill/>
          <a:ln>
            <a:noFill/>
          </a:ln>
        </p:spPr>
      </p:pic>
      <p:sp>
        <p:nvSpPr>
          <p:cNvPr id="93" name="Google Shape;93;p1"/>
          <p:cNvSpPr txBox="1"/>
          <p:nvPr/>
        </p:nvSpPr>
        <p:spPr>
          <a:xfrm>
            <a:off x="5943346" y="2314926"/>
            <a:ext cx="60456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b="1" i="0" u="none" strike="noStrike" cap="none">
                <a:solidFill>
                  <a:srgbClr val="014BAC"/>
                </a:solidFill>
                <a:latin typeface="Montserrat"/>
                <a:ea typeface="Montserrat"/>
                <a:cs typeface="Montserrat"/>
                <a:sym typeface="Montserrat"/>
              </a:rPr>
              <a:t>DOBLE CLIC A LA EDUCACIÓN FINANCIERA</a:t>
            </a:r>
            <a:r>
              <a:rPr lang="es-ES" sz="3200" b="0" i="0" u="none" strike="noStrike" cap="none">
                <a:solidFill>
                  <a:srgbClr val="014BAC"/>
                </a:solidFill>
                <a:latin typeface="Montserrat"/>
                <a:ea typeface="Montserrat"/>
                <a:cs typeface="Montserrat"/>
                <a:sym typeface="Montserrat"/>
              </a:rPr>
              <a:t>: EXPERIENCIAS CON LA GAMIFICACIÓN AL CENTRO</a:t>
            </a:r>
            <a:endParaRPr sz="3200" cap="none">
              <a:solidFill>
                <a:srgbClr val="014BAC"/>
              </a:solidFill>
              <a:latin typeface="Montserrat"/>
              <a:ea typeface="Montserrat"/>
              <a:cs typeface="Montserrat"/>
              <a:sym typeface="Montserrat"/>
            </a:endParaRPr>
          </a:p>
        </p:txBody>
      </p:sp>
      <p:pic>
        <p:nvPicPr>
          <p:cNvPr id="94" name="Google Shape;94;p1" descr="Una caricatura de una persona&#10;&#10;Descripción generada automáticamente con confianza media"/>
          <p:cNvPicPr preferRelativeResize="0"/>
          <p:nvPr/>
        </p:nvPicPr>
        <p:blipFill rotWithShape="1">
          <a:blip r:embed="rId7">
            <a:alphaModFix/>
          </a:blip>
          <a:srcRect l="20395" t="11821" r="20473" b="19291"/>
          <a:stretch/>
        </p:blipFill>
        <p:spPr>
          <a:xfrm>
            <a:off x="203200" y="1689130"/>
            <a:ext cx="2652032" cy="30896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p:nvPr/>
        </p:nvSpPr>
        <p:spPr>
          <a:xfrm>
            <a:off x="0" y="0"/>
            <a:ext cx="12192000" cy="685800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2" name="Google Shape;192;p10"/>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193" name="Google Shape;193;p10"/>
          <p:cNvSpPr txBox="1"/>
          <p:nvPr/>
        </p:nvSpPr>
        <p:spPr>
          <a:xfrm>
            <a:off x="5378131" y="2768993"/>
            <a:ext cx="609600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800"/>
              <a:buFont typeface="Montserrat"/>
              <a:buNone/>
            </a:pPr>
            <a:r>
              <a:rPr lang="es-ES" sz="4800" b="1" cap="none">
                <a:solidFill>
                  <a:schemeClr val="lt1"/>
                </a:solidFill>
                <a:latin typeface="Montserrat"/>
                <a:ea typeface="Montserrat"/>
                <a:cs typeface="Montserrat"/>
                <a:sym typeface="Montserrat"/>
              </a:rPr>
              <a:t>GAMIFICACIÓN </a:t>
            </a:r>
            <a:endParaRPr/>
          </a:p>
          <a:p>
            <a:pPr marL="0" marR="0" lvl="0" indent="0" algn="ctr" rtl="0">
              <a:lnSpc>
                <a:spcPct val="100000"/>
              </a:lnSpc>
              <a:spcBef>
                <a:spcPts val="0"/>
              </a:spcBef>
              <a:spcAft>
                <a:spcPts val="0"/>
              </a:spcAft>
              <a:buClr>
                <a:schemeClr val="lt1"/>
              </a:buClr>
              <a:buSzPts val="4800"/>
              <a:buFont typeface="Montserrat"/>
              <a:buNone/>
            </a:pPr>
            <a:r>
              <a:rPr lang="es-ES" sz="4800" cap="none">
                <a:solidFill>
                  <a:schemeClr val="lt1"/>
                </a:solidFill>
                <a:latin typeface="Montserrat"/>
                <a:ea typeface="Montserrat"/>
                <a:cs typeface="Montserrat"/>
                <a:sym typeface="Montserrat"/>
              </a:rPr>
              <a:t>ES LA RESPUESTA</a:t>
            </a:r>
            <a:endParaRPr sz="4800" i="0" u="none" strike="noStrike" cap="none">
              <a:solidFill>
                <a:schemeClr val="lt1"/>
              </a:solidFill>
              <a:latin typeface="Montserrat"/>
              <a:ea typeface="Montserrat"/>
              <a:cs typeface="Montserrat"/>
              <a:sym typeface="Montserrat"/>
            </a:endParaRPr>
          </a:p>
        </p:txBody>
      </p:sp>
      <p:sp>
        <p:nvSpPr>
          <p:cNvPr id="194" name="Google Shape;194;p10"/>
          <p:cNvSpPr/>
          <p:nvPr/>
        </p:nvSpPr>
        <p:spPr>
          <a:xfrm>
            <a:off x="0" y="5010183"/>
            <a:ext cx="12192000" cy="1885950"/>
          </a:xfrm>
          <a:prstGeom prst="rect">
            <a:avLst/>
          </a:prstGeom>
          <a:solidFill>
            <a:srgbClr val="8D5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5" name="Google Shape;195;p10"/>
          <p:cNvGrpSpPr/>
          <p:nvPr/>
        </p:nvGrpSpPr>
        <p:grpSpPr>
          <a:xfrm>
            <a:off x="1244088" y="219800"/>
            <a:ext cx="3899831" cy="6858000"/>
            <a:chOff x="346675" y="238162"/>
            <a:chExt cx="3899831" cy="6858000"/>
          </a:xfrm>
        </p:grpSpPr>
        <p:pic>
          <p:nvPicPr>
            <p:cNvPr id="196" name="Google Shape;196;p10"/>
            <p:cNvPicPr preferRelativeResize="0"/>
            <p:nvPr/>
          </p:nvPicPr>
          <p:blipFill rotWithShape="1">
            <a:blip r:embed="rId4">
              <a:alphaModFix/>
            </a:blip>
            <a:srcRect/>
            <a:stretch/>
          </p:blipFill>
          <p:spPr>
            <a:xfrm>
              <a:off x="346675" y="238162"/>
              <a:ext cx="3796533" cy="6858000"/>
            </a:xfrm>
            <a:prstGeom prst="rect">
              <a:avLst/>
            </a:prstGeom>
            <a:noFill/>
            <a:ln>
              <a:noFill/>
            </a:ln>
          </p:spPr>
        </p:pic>
        <p:sp>
          <p:nvSpPr>
            <p:cNvPr id="197" name="Google Shape;197;p10"/>
            <p:cNvSpPr/>
            <p:nvPr/>
          </p:nvSpPr>
          <p:spPr>
            <a:xfrm>
              <a:off x="838056" y="939122"/>
              <a:ext cx="2929904" cy="5051775"/>
            </a:xfrm>
            <a:prstGeom prst="rect">
              <a:avLst/>
            </a:prstGeom>
            <a:solidFill>
              <a:srgbClr val="450A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 name="Google Shape;198;p10"/>
            <p:cNvSpPr txBox="1"/>
            <p:nvPr/>
          </p:nvSpPr>
          <p:spPr>
            <a:xfrm rot="-330014">
              <a:off x="521127" y="1624505"/>
              <a:ext cx="3563762" cy="994346"/>
            </a:xfrm>
            <a:prstGeom prst="rect">
              <a:avLst/>
            </a:prstGeom>
            <a:noFill/>
            <a:ln>
              <a:noFill/>
            </a:ln>
          </p:spPr>
          <p:txBody>
            <a:bodyPr spcFirstLastPara="1" wrap="square" lIns="91425" tIns="91425" rIns="91425" bIns="91425" anchor="ctr" anchorCtr="0">
              <a:noAutofit/>
            </a:bodyPr>
            <a:lstStyle/>
            <a:p>
              <a:pPr marL="0" marR="0" lvl="0" indent="0" algn="ctr" rtl="0">
                <a:lnSpc>
                  <a:spcPct val="140000"/>
                </a:lnSpc>
                <a:spcBef>
                  <a:spcPts val="0"/>
                </a:spcBef>
                <a:spcAft>
                  <a:spcPts val="0"/>
                </a:spcAft>
                <a:buClr>
                  <a:schemeClr val="lt1"/>
                </a:buClr>
                <a:buSzPts val="3200"/>
                <a:buFont typeface="Fredoka One"/>
                <a:buNone/>
              </a:pPr>
              <a:r>
                <a:rPr lang="es-ES" sz="3200">
                  <a:solidFill>
                    <a:schemeClr val="lt1"/>
                  </a:solidFill>
                  <a:latin typeface="Fredoka One"/>
                  <a:ea typeface="Fredoka One"/>
                  <a:cs typeface="Fredoka One"/>
                  <a:sym typeface="Fredoka One"/>
                </a:rPr>
                <a:t>¡JUGUEMOS!</a:t>
              </a:r>
              <a:endParaRPr sz="3200">
                <a:solidFill>
                  <a:schemeClr val="lt1"/>
                </a:solidFill>
                <a:latin typeface="Fredoka One"/>
                <a:ea typeface="Fredoka One"/>
                <a:cs typeface="Fredoka One"/>
                <a:sym typeface="Fredoka One"/>
              </a:endParaRPr>
            </a:p>
          </p:txBody>
        </p:sp>
        <p:pic>
          <p:nvPicPr>
            <p:cNvPr id="199" name="Google Shape;199;p10" descr="Una caricatura de una persona&#10;&#10;Descripción generada automáticamente con confianza media"/>
            <p:cNvPicPr preferRelativeResize="0"/>
            <p:nvPr/>
          </p:nvPicPr>
          <p:blipFill rotWithShape="1">
            <a:blip r:embed="rId5">
              <a:alphaModFix/>
            </a:blip>
            <a:srcRect/>
            <a:stretch/>
          </p:blipFill>
          <p:spPr>
            <a:xfrm>
              <a:off x="346675" y="2418070"/>
              <a:ext cx="3899831" cy="389983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e954123aa_1_0"/>
          <p:cNvSpPr/>
          <p:nvPr/>
        </p:nvSpPr>
        <p:spPr>
          <a:xfrm>
            <a:off x="0" y="0"/>
            <a:ext cx="12192000" cy="175470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g11e954123aa_1_0"/>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06" name="Google Shape;206;g11e954123aa_1_0"/>
          <p:cNvSpPr txBox="1"/>
          <p:nvPr/>
        </p:nvSpPr>
        <p:spPr>
          <a:xfrm>
            <a:off x="0" y="577471"/>
            <a:ext cx="10343700" cy="72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800"/>
              <a:buFont typeface="Montserrat"/>
              <a:buNone/>
            </a:pPr>
            <a:r>
              <a:rPr lang="es-ES" sz="4100" b="1">
                <a:solidFill>
                  <a:schemeClr val="lt1"/>
                </a:solidFill>
                <a:latin typeface="Montserrat"/>
                <a:ea typeface="Montserrat"/>
                <a:cs typeface="Montserrat"/>
                <a:sym typeface="Montserrat"/>
              </a:rPr>
              <a:t>APRENDIZAJE BASADO EN JUEGOS</a:t>
            </a:r>
            <a:endParaRPr sz="4100" i="0" u="none" strike="noStrike" cap="none">
              <a:solidFill>
                <a:schemeClr val="lt1"/>
              </a:solidFill>
              <a:latin typeface="Montserrat"/>
              <a:ea typeface="Montserrat"/>
              <a:cs typeface="Montserrat"/>
              <a:sym typeface="Montserrat"/>
            </a:endParaRPr>
          </a:p>
        </p:txBody>
      </p:sp>
      <p:pic>
        <p:nvPicPr>
          <p:cNvPr id="207" name="Google Shape;207;g11e954123aa_1_0" descr="Interfaz de usuario gráfica, Aplicación&#10;&#10;Descripción generada automáticamente"/>
          <p:cNvPicPr preferRelativeResize="0"/>
          <p:nvPr/>
        </p:nvPicPr>
        <p:blipFill rotWithShape="1">
          <a:blip r:embed="rId4">
            <a:alphaModFix/>
          </a:blip>
          <a:srcRect/>
          <a:stretch/>
        </p:blipFill>
        <p:spPr>
          <a:xfrm>
            <a:off x="8397925" y="2477125"/>
            <a:ext cx="5120150" cy="5120150"/>
          </a:xfrm>
          <a:prstGeom prst="rect">
            <a:avLst/>
          </a:prstGeom>
          <a:noFill/>
          <a:ln>
            <a:noFill/>
          </a:ln>
        </p:spPr>
      </p:pic>
      <p:pic>
        <p:nvPicPr>
          <p:cNvPr id="208" name="Google Shape;208;g11e954123aa_1_0"/>
          <p:cNvPicPr preferRelativeResize="0"/>
          <p:nvPr/>
        </p:nvPicPr>
        <p:blipFill rotWithShape="1">
          <a:blip r:embed="rId5">
            <a:alphaModFix/>
          </a:blip>
          <a:srcRect l="9847" t="16704" r="8292" b="9248"/>
          <a:stretch/>
        </p:blipFill>
        <p:spPr>
          <a:xfrm>
            <a:off x="2082790" y="1886100"/>
            <a:ext cx="7569210" cy="4833549"/>
          </a:xfrm>
          <a:prstGeom prst="rect">
            <a:avLst/>
          </a:prstGeom>
          <a:noFill/>
          <a:ln>
            <a:noFill/>
          </a:ln>
        </p:spPr>
      </p:pic>
      <p:pic>
        <p:nvPicPr>
          <p:cNvPr id="209" name="Google Shape;209;g11e954123aa_1_0"/>
          <p:cNvPicPr preferRelativeResize="0"/>
          <p:nvPr/>
        </p:nvPicPr>
        <p:blipFill rotWithShape="1">
          <a:blip r:embed="rId3">
            <a:alphaModFix/>
          </a:blip>
          <a:srcRect/>
          <a:stretch/>
        </p:blipFill>
        <p:spPr>
          <a:xfrm rot="-494020">
            <a:off x="4987711" y="2913354"/>
            <a:ext cx="801354" cy="708642"/>
          </a:xfrm>
          <a:prstGeom prst="rect">
            <a:avLst/>
          </a:prstGeom>
          <a:noFill/>
          <a:ln>
            <a:noFill/>
          </a:ln>
        </p:spPr>
      </p:pic>
      <p:pic>
        <p:nvPicPr>
          <p:cNvPr id="210" name="Google Shape;210;g11e954123aa_1_0"/>
          <p:cNvPicPr preferRelativeResize="0"/>
          <p:nvPr/>
        </p:nvPicPr>
        <p:blipFill rotWithShape="1">
          <a:blip r:embed="rId3">
            <a:alphaModFix/>
          </a:blip>
          <a:srcRect/>
          <a:stretch/>
        </p:blipFill>
        <p:spPr>
          <a:xfrm rot="-16">
            <a:off x="7549961" y="3191104"/>
            <a:ext cx="801354" cy="708641"/>
          </a:xfrm>
          <a:prstGeom prst="rect">
            <a:avLst/>
          </a:prstGeom>
          <a:noFill/>
          <a:ln>
            <a:noFill/>
          </a:ln>
        </p:spPr>
      </p:pic>
      <p:pic>
        <p:nvPicPr>
          <p:cNvPr id="211" name="Google Shape;211;g11e954123aa_1_0"/>
          <p:cNvPicPr preferRelativeResize="0"/>
          <p:nvPr/>
        </p:nvPicPr>
        <p:blipFill rotWithShape="1">
          <a:blip r:embed="rId3">
            <a:alphaModFix/>
          </a:blip>
          <a:srcRect/>
          <a:stretch/>
        </p:blipFill>
        <p:spPr>
          <a:xfrm rot="858008">
            <a:off x="3143786" y="3307679"/>
            <a:ext cx="801354" cy="7086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1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p:nvPr/>
        </p:nvSpPr>
        <p:spPr>
          <a:xfrm>
            <a:off x="-229641" y="0"/>
            <a:ext cx="5411241" cy="6858000"/>
          </a:xfrm>
          <a:prstGeom prst="rect">
            <a:avLst/>
          </a:prstGeom>
          <a:solidFill>
            <a:srgbClr val="8D5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14"/>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19" name="Google Shape;219;p14"/>
          <p:cNvSpPr txBox="1"/>
          <p:nvPr/>
        </p:nvSpPr>
        <p:spPr>
          <a:xfrm>
            <a:off x="167503" y="2551837"/>
            <a:ext cx="46101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Montserrat"/>
              <a:buNone/>
            </a:pPr>
            <a:r>
              <a:rPr lang="es-ES" sz="3600" b="1" cap="none">
                <a:solidFill>
                  <a:schemeClr val="lt1"/>
                </a:solidFill>
                <a:latin typeface="Montserrat"/>
                <a:ea typeface="Montserrat"/>
                <a:cs typeface="Montserrat"/>
                <a:sym typeface="Montserrat"/>
              </a:rPr>
              <a:t>CONSTRUIMOS JUNTOS EL CONOCIMIENTO!</a:t>
            </a:r>
            <a:endParaRPr sz="3600" i="0" u="none" strike="noStrike" cap="none">
              <a:solidFill>
                <a:schemeClr val="lt1"/>
              </a:solidFill>
              <a:latin typeface="Montserrat"/>
              <a:ea typeface="Montserrat"/>
              <a:cs typeface="Montserrat"/>
              <a:sym typeface="Montserrat"/>
            </a:endParaRPr>
          </a:p>
        </p:txBody>
      </p:sp>
      <p:pic>
        <p:nvPicPr>
          <p:cNvPr id="220" name="Google Shape;220;p14" descr="Una caricatura de una persona&#10;&#10;Descripción generada automáticamente con confianza media"/>
          <p:cNvPicPr preferRelativeResize="0"/>
          <p:nvPr/>
        </p:nvPicPr>
        <p:blipFill rotWithShape="1">
          <a:blip r:embed="rId4">
            <a:alphaModFix/>
          </a:blip>
          <a:srcRect/>
          <a:stretch/>
        </p:blipFill>
        <p:spPr>
          <a:xfrm>
            <a:off x="2972814" y="2551837"/>
            <a:ext cx="4761905" cy="4761905"/>
          </a:xfrm>
          <a:prstGeom prst="rect">
            <a:avLst/>
          </a:prstGeom>
          <a:noFill/>
          <a:ln>
            <a:noFill/>
          </a:ln>
        </p:spPr>
      </p:pic>
      <p:sp>
        <p:nvSpPr>
          <p:cNvPr id="221" name="Google Shape;221;p14"/>
          <p:cNvSpPr txBox="1"/>
          <p:nvPr/>
        </p:nvSpPr>
        <p:spPr>
          <a:xfrm>
            <a:off x="7056763" y="2255133"/>
            <a:ext cx="5135237"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ontserrat"/>
                <a:ea typeface="Montserrat"/>
                <a:cs typeface="Montserrat"/>
                <a:sym typeface="Montserrat"/>
              </a:rPr>
              <a:t>“…Lo fundamental</a:t>
            </a:r>
            <a:endParaRPr/>
          </a:p>
          <a:p>
            <a:pPr marL="0" marR="0" lvl="0" indent="0" algn="l" rtl="0">
              <a:spcBef>
                <a:spcPts val="0"/>
              </a:spcBef>
              <a:spcAft>
                <a:spcPts val="0"/>
              </a:spcAft>
              <a:buNone/>
            </a:pPr>
            <a:r>
              <a:rPr lang="es-ES" sz="2400">
                <a:solidFill>
                  <a:schemeClr val="dk1"/>
                </a:solidFill>
                <a:latin typeface="Montserrat"/>
                <a:ea typeface="Montserrat"/>
                <a:cs typeface="Montserrat"/>
                <a:sym typeface="Montserrat"/>
              </a:rPr>
              <a:t>para lograr el aprendizaje, </a:t>
            </a:r>
            <a:r>
              <a:rPr lang="es-ES" sz="2400" b="1">
                <a:solidFill>
                  <a:schemeClr val="dk1"/>
                </a:solidFill>
                <a:latin typeface="Montserrat"/>
                <a:ea typeface="Montserrat"/>
                <a:cs typeface="Montserrat"/>
                <a:sym typeface="Montserrat"/>
              </a:rPr>
              <a:t>es propiciar los espacios</a:t>
            </a:r>
            <a:r>
              <a:rPr lang="es-ES" sz="2400">
                <a:solidFill>
                  <a:schemeClr val="dk1"/>
                </a:solidFill>
                <a:latin typeface="Montserrat"/>
                <a:ea typeface="Montserrat"/>
                <a:cs typeface="Montserrat"/>
                <a:sym typeface="Montserrat"/>
              </a:rPr>
              <a:t>, medios y recursos necesarios para</a:t>
            </a:r>
            <a:endParaRPr/>
          </a:p>
          <a:p>
            <a:pPr marL="0" marR="0" lvl="0" indent="0" algn="l" rtl="0">
              <a:spcBef>
                <a:spcPts val="0"/>
              </a:spcBef>
              <a:spcAft>
                <a:spcPts val="0"/>
              </a:spcAft>
              <a:buNone/>
            </a:pPr>
            <a:r>
              <a:rPr lang="es-ES" sz="2400">
                <a:solidFill>
                  <a:schemeClr val="dk1"/>
                </a:solidFill>
                <a:latin typeface="Montserrat"/>
                <a:ea typeface="Montserrat"/>
                <a:cs typeface="Montserrat"/>
                <a:sym typeface="Montserrat"/>
              </a:rPr>
              <a:t>que el niño construya a partir de la interacción activa sus propios esquemas mentales”</a:t>
            </a:r>
            <a:endParaRPr sz="2400">
              <a:solidFill>
                <a:schemeClr val="dk1"/>
              </a:solidFill>
              <a:latin typeface="Montserrat"/>
              <a:ea typeface="Montserrat"/>
              <a:cs typeface="Montserrat"/>
              <a:sym typeface="Montserrat"/>
            </a:endParaRPr>
          </a:p>
        </p:txBody>
      </p:sp>
      <p:sp>
        <p:nvSpPr>
          <p:cNvPr id="222" name="Google Shape;222;p14"/>
          <p:cNvSpPr txBox="1"/>
          <p:nvPr/>
        </p:nvSpPr>
        <p:spPr>
          <a:xfrm>
            <a:off x="7056763" y="4932789"/>
            <a:ext cx="47461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a:solidFill>
                  <a:schemeClr val="lt1"/>
                </a:solidFill>
                <a:highlight>
                  <a:srgbClr val="8D50FF"/>
                </a:highlight>
                <a:latin typeface="Montserrat"/>
                <a:ea typeface="Montserrat"/>
                <a:cs typeface="Montserrat"/>
                <a:sym typeface="Montserrat"/>
              </a:rPr>
              <a:t>Jean Piaget</a:t>
            </a:r>
            <a:endParaRPr/>
          </a:p>
        </p:txBody>
      </p:sp>
      <p:sp>
        <p:nvSpPr>
          <p:cNvPr id="223" name="Google Shape;223;p14"/>
          <p:cNvSpPr txBox="1"/>
          <p:nvPr/>
        </p:nvSpPr>
        <p:spPr>
          <a:xfrm>
            <a:off x="7056763" y="5332899"/>
            <a:ext cx="47461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i="1">
                <a:solidFill>
                  <a:srgbClr val="8D50FF"/>
                </a:solidFill>
                <a:latin typeface="Montserrat"/>
                <a:ea typeface="Montserrat"/>
                <a:cs typeface="Montserrat"/>
                <a:sym typeface="Montserrat"/>
              </a:rPr>
              <a:t>Enciclopedia Lexus (2005)</a:t>
            </a:r>
            <a:endParaRPr sz="2000" i="1">
              <a:solidFill>
                <a:srgbClr val="8D50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p:nvPr/>
        </p:nvSpPr>
        <p:spPr>
          <a:xfrm>
            <a:off x="0" y="0"/>
            <a:ext cx="12192000" cy="188595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9" name="Google Shape;229;p12"/>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30" name="Google Shape;230;p12"/>
          <p:cNvSpPr txBox="1"/>
          <p:nvPr/>
        </p:nvSpPr>
        <p:spPr>
          <a:xfrm>
            <a:off x="0" y="568521"/>
            <a:ext cx="1034365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800"/>
              <a:buFont typeface="Montserrat"/>
              <a:buNone/>
            </a:pPr>
            <a:r>
              <a:rPr lang="es-ES" sz="4800" b="1" cap="none">
                <a:solidFill>
                  <a:schemeClr val="lt1"/>
                </a:solidFill>
                <a:latin typeface="Montserrat"/>
                <a:ea typeface="Montserrat"/>
                <a:cs typeface="Montserrat"/>
                <a:sym typeface="Montserrat"/>
              </a:rPr>
              <a:t>EXPERIENCIA EN </a:t>
            </a:r>
            <a:r>
              <a:rPr lang="es-ES" sz="4800" cap="none">
                <a:solidFill>
                  <a:schemeClr val="lt1"/>
                </a:solidFill>
                <a:latin typeface="Montserrat"/>
                <a:ea typeface="Montserrat"/>
                <a:cs typeface="Montserrat"/>
                <a:sym typeface="Montserrat"/>
              </a:rPr>
              <a:t>PARAGUAY</a:t>
            </a:r>
            <a:endParaRPr sz="4800" i="0" u="none" strike="noStrike" cap="none">
              <a:solidFill>
                <a:schemeClr val="lt1"/>
              </a:solidFill>
              <a:latin typeface="Montserrat"/>
              <a:ea typeface="Montserrat"/>
              <a:cs typeface="Montserrat"/>
              <a:sym typeface="Montserrat"/>
            </a:endParaRPr>
          </a:p>
        </p:txBody>
      </p:sp>
      <p:pic>
        <p:nvPicPr>
          <p:cNvPr id="231" name="Google Shape;231;p12" descr="Un hombre con un celular en la mano&#10;&#10;Descripción generada automáticamente con confianza media"/>
          <p:cNvPicPr preferRelativeResize="0"/>
          <p:nvPr/>
        </p:nvPicPr>
        <p:blipFill rotWithShape="1">
          <a:blip r:embed="rId4">
            <a:alphaModFix/>
          </a:blip>
          <a:srcRect r="26550"/>
          <a:stretch/>
        </p:blipFill>
        <p:spPr>
          <a:xfrm>
            <a:off x="7389606" y="1677494"/>
            <a:ext cx="3395812" cy="46233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2" name="Google Shape;232;p12" descr="Un hombre sentado con una camisa azul&#10;&#10;Descripción generada automáticamente con confianza media"/>
          <p:cNvPicPr preferRelativeResize="0"/>
          <p:nvPr/>
        </p:nvPicPr>
        <p:blipFill rotWithShape="1">
          <a:blip r:embed="rId5">
            <a:alphaModFix/>
          </a:blip>
          <a:srcRect/>
          <a:stretch/>
        </p:blipFill>
        <p:spPr>
          <a:xfrm>
            <a:off x="4464864" y="1677494"/>
            <a:ext cx="2600624" cy="462333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3" name="Google Shape;233;p12" descr="Un grupo de personas en un salón de clases&#10;&#10;Descripción generada automáticamente con confianza media"/>
          <p:cNvPicPr preferRelativeResize="0"/>
          <p:nvPr/>
        </p:nvPicPr>
        <p:blipFill rotWithShape="1">
          <a:blip r:embed="rId6">
            <a:alphaModFix/>
          </a:blip>
          <a:srcRect l="19157"/>
          <a:stretch/>
        </p:blipFill>
        <p:spPr>
          <a:xfrm>
            <a:off x="403135" y="1677494"/>
            <a:ext cx="3737638" cy="462333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4" name="Google Shape;234;p12" descr="Interfaz de usuario gráfica, Aplicación&#10;&#10;Descripción generada automáticamente"/>
          <p:cNvPicPr preferRelativeResize="0"/>
          <p:nvPr/>
        </p:nvPicPr>
        <p:blipFill rotWithShape="1">
          <a:blip r:embed="rId7">
            <a:alphaModFix/>
          </a:blip>
          <a:srcRect/>
          <a:stretch/>
        </p:blipFill>
        <p:spPr>
          <a:xfrm>
            <a:off x="8684523" y="2763731"/>
            <a:ext cx="4833550" cy="483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p:nvPr/>
        </p:nvSpPr>
        <p:spPr>
          <a:xfrm>
            <a:off x="0" y="0"/>
            <a:ext cx="12192000" cy="188595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13"/>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41" name="Google Shape;241;p13"/>
          <p:cNvSpPr txBox="1"/>
          <p:nvPr/>
        </p:nvSpPr>
        <p:spPr>
          <a:xfrm>
            <a:off x="0" y="568521"/>
            <a:ext cx="1034365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800"/>
              <a:buFont typeface="Montserrat"/>
              <a:buNone/>
            </a:pPr>
            <a:r>
              <a:rPr lang="es-ES" sz="4800" b="1" cap="none">
                <a:solidFill>
                  <a:schemeClr val="lt1"/>
                </a:solidFill>
                <a:latin typeface="Montserrat"/>
                <a:ea typeface="Montserrat"/>
                <a:cs typeface="Montserrat"/>
                <a:sym typeface="Montserrat"/>
              </a:rPr>
              <a:t>ALGUNOS DATOS LOCALES</a:t>
            </a:r>
            <a:endParaRPr sz="4800" i="0" u="none" strike="noStrike" cap="none">
              <a:solidFill>
                <a:schemeClr val="lt1"/>
              </a:solidFill>
              <a:latin typeface="Montserrat"/>
              <a:ea typeface="Montserrat"/>
              <a:cs typeface="Montserrat"/>
              <a:sym typeface="Montserrat"/>
            </a:endParaRPr>
          </a:p>
        </p:txBody>
      </p:sp>
      <p:sp>
        <p:nvSpPr>
          <p:cNvPr id="242" name="Google Shape;242;p13"/>
          <p:cNvSpPr txBox="1"/>
          <p:nvPr/>
        </p:nvSpPr>
        <p:spPr>
          <a:xfrm>
            <a:off x="4467297" y="2778706"/>
            <a:ext cx="72630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i="0" u="none" strike="noStrike">
                <a:solidFill>
                  <a:srgbClr val="000000"/>
                </a:solidFill>
                <a:latin typeface="Montserrat"/>
                <a:ea typeface="Montserrat"/>
                <a:cs typeface="Montserrat"/>
                <a:sym typeface="Montserrat"/>
              </a:rPr>
              <a:t>Brecha de género del 8%</a:t>
            </a:r>
            <a:r>
              <a:rPr lang="es-ES" sz="2400">
                <a:latin typeface="Montserrat"/>
                <a:ea typeface="Montserrat"/>
                <a:cs typeface="Montserrat"/>
                <a:sym typeface="Montserrat"/>
              </a:rPr>
              <a:t> </a:t>
            </a:r>
            <a:r>
              <a:rPr lang="es-ES" sz="2400" b="0" i="0" u="none" strike="noStrike">
                <a:solidFill>
                  <a:srgbClr val="000000"/>
                </a:solidFill>
                <a:latin typeface="Montserrat"/>
                <a:ea typeface="Montserrat"/>
                <a:cs typeface="Montserrat"/>
                <a:sym typeface="Montserrat"/>
              </a:rPr>
              <a:t>en alfabetismo financiero en jóvenes de la misma edad, nivel socioeconómico y educativo.</a:t>
            </a:r>
            <a:endParaRPr sz="2400" b="0">
              <a:solidFill>
                <a:schemeClr val="dk1"/>
              </a:solidFill>
              <a:latin typeface="Montserrat"/>
              <a:ea typeface="Montserrat"/>
              <a:cs typeface="Montserrat"/>
              <a:sym typeface="Montserrat"/>
            </a:endParaRPr>
          </a:p>
          <a:p>
            <a:pPr marL="0" marR="0" lvl="0" indent="0" algn="l" rtl="0">
              <a:spcBef>
                <a:spcPts val="0"/>
              </a:spcBef>
              <a:spcAft>
                <a:spcPts val="0"/>
              </a:spcAft>
              <a:buNone/>
            </a:pPr>
            <a:br>
              <a:rPr lang="es-ES" sz="2400" b="0">
                <a:solidFill>
                  <a:schemeClr val="dk1"/>
                </a:solidFill>
                <a:latin typeface="Montserrat"/>
                <a:ea typeface="Montserrat"/>
                <a:cs typeface="Montserrat"/>
                <a:sym typeface="Montserrat"/>
              </a:rPr>
            </a:br>
            <a:r>
              <a:rPr lang="es-ES" sz="2400" b="0" i="0" u="none" strike="noStrike">
                <a:solidFill>
                  <a:srgbClr val="000000"/>
                </a:solidFill>
                <a:latin typeface="Montserrat"/>
                <a:ea typeface="Montserrat"/>
                <a:cs typeface="Montserrat"/>
                <a:sym typeface="Montserrat"/>
              </a:rPr>
              <a:t>La </a:t>
            </a:r>
            <a:r>
              <a:rPr lang="es-ES" sz="2400" b="1" i="0" u="none" strike="noStrike">
                <a:solidFill>
                  <a:srgbClr val="000000"/>
                </a:solidFill>
                <a:latin typeface="Montserrat"/>
                <a:ea typeface="Montserrat"/>
                <a:cs typeface="Montserrat"/>
                <a:sym typeface="Montserrat"/>
              </a:rPr>
              <a:t>mayor dificultad </a:t>
            </a:r>
            <a:r>
              <a:rPr lang="es-ES" sz="2400" b="0" i="0" u="none" strike="noStrike">
                <a:solidFill>
                  <a:srgbClr val="000000"/>
                </a:solidFill>
                <a:latin typeface="Montserrat"/>
                <a:ea typeface="Montserrat"/>
                <a:cs typeface="Montserrat"/>
                <a:sym typeface="Montserrat"/>
              </a:rPr>
              <a:t>se presentó en la pregunta de </a:t>
            </a:r>
            <a:r>
              <a:rPr lang="es-ES" sz="2400" b="1">
                <a:latin typeface="Montserrat"/>
                <a:ea typeface="Montserrat"/>
                <a:cs typeface="Montserrat"/>
                <a:sym typeface="Montserrat"/>
              </a:rPr>
              <a:t>interés </a:t>
            </a:r>
            <a:r>
              <a:rPr lang="es-ES" sz="2400" b="1" i="0" u="none" strike="noStrike">
                <a:solidFill>
                  <a:srgbClr val="000000"/>
                </a:solidFill>
                <a:latin typeface="Montserrat"/>
                <a:ea typeface="Montserrat"/>
                <a:cs typeface="Montserrat"/>
                <a:sym typeface="Montserrat"/>
              </a:rPr>
              <a:t>compuesto</a:t>
            </a:r>
            <a:r>
              <a:rPr lang="es-ES" sz="2400" b="0" i="0" u="none" strike="noStrike">
                <a:solidFill>
                  <a:srgbClr val="000000"/>
                </a:solidFill>
                <a:latin typeface="Montserrat"/>
                <a:ea typeface="Montserrat"/>
                <a:cs typeface="Montserrat"/>
                <a:sym typeface="Montserrat"/>
              </a:rPr>
              <a:t> donde sólo el 39% del </a:t>
            </a:r>
            <a:r>
              <a:rPr lang="es-ES" sz="2400">
                <a:latin typeface="Montserrat"/>
                <a:ea typeface="Montserrat"/>
                <a:cs typeface="Montserrat"/>
                <a:sym typeface="Montserrat"/>
              </a:rPr>
              <a:t>género masculino</a:t>
            </a:r>
            <a:r>
              <a:rPr lang="es-ES" sz="2400" b="0" i="0" u="none" strike="noStrike">
                <a:solidFill>
                  <a:srgbClr val="000000"/>
                </a:solidFill>
                <a:latin typeface="Montserrat"/>
                <a:ea typeface="Montserrat"/>
                <a:cs typeface="Montserrat"/>
                <a:sym typeface="Montserrat"/>
              </a:rPr>
              <a:t> contest</a:t>
            </a:r>
            <a:r>
              <a:rPr lang="es-ES" sz="2400">
                <a:latin typeface="Montserrat"/>
                <a:ea typeface="Montserrat"/>
                <a:cs typeface="Montserrat"/>
                <a:sym typeface="Montserrat"/>
              </a:rPr>
              <a:t>ó</a:t>
            </a:r>
            <a:r>
              <a:rPr lang="es-ES" sz="2400" b="0" i="0" u="none" strike="noStrike">
                <a:solidFill>
                  <a:srgbClr val="000000"/>
                </a:solidFill>
                <a:latin typeface="Montserrat"/>
                <a:ea typeface="Montserrat"/>
                <a:cs typeface="Montserrat"/>
                <a:sym typeface="Montserrat"/>
              </a:rPr>
              <a:t> bien contra apenas el 16% de</a:t>
            </a:r>
            <a:r>
              <a:rPr lang="es-ES" sz="2400">
                <a:latin typeface="Montserrat"/>
                <a:ea typeface="Montserrat"/>
                <a:cs typeface="Montserrat"/>
                <a:sym typeface="Montserrat"/>
              </a:rPr>
              <a:t>l género femenino.</a:t>
            </a:r>
            <a:endParaRPr sz="2400">
              <a:highlight>
                <a:schemeClr val="accent4"/>
              </a:highlight>
              <a:latin typeface="Montserrat"/>
              <a:ea typeface="Montserrat"/>
              <a:cs typeface="Montserrat"/>
              <a:sym typeface="Montserrat"/>
            </a:endParaRPr>
          </a:p>
        </p:txBody>
      </p:sp>
      <p:grpSp>
        <p:nvGrpSpPr>
          <p:cNvPr id="243" name="Google Shape;243;p13"/>
          <p:cNvGrpSpPr/>
          <p:nvPr/>
        </p:nvGrpSpPr>
        <p:grpSpPr>
          <a:xfrm>
            <a:off x="247650" y="1968039"/>
            <a:ext cx="4648200" cy="4669045"/>
            <a:chOff x="3715047" y="1048047"/>
            <a:chExt cx="4761905" cy="4761905"/>
          </a:xfrm>
        </p:grpSpPr>
        <p:pic>
          <p:nvPicPr>
            <p:cNvPr id="244" name="Google Shape;244;p13" descr="Dibujo animado de un personaje animado&#10;&#10;Descripción generada automáticamente con confianza baja"/>
            <p:cNvPicPr preferRelativeResize="0"/>
            <p:nvPr/>
          </p:nvPicPr>
          <p:blipFill rotWithShape="1">
            <a:blip r:embed="rId4">
              <a:alphaModFix/>
            </a:blip>
            <a:srcRect/>
            <a:stretch/>
          </p:blipFill>
          <p:spPr>
            <a:xfrm>
              <a:off x="3715047" y="1048047"/>
              <a:ext cx="4761905" cy="4761905"/>
            </a:xfrm>
            <a:prstGeom prst="rect">
              <a:avLst/>
            </a:prstGeom>
            <a:noFill/>
            <a:ln>
              <a:noFill/>
            </a:ln>
          </p:spPr>
        </p:pic>
        <p:sp>
          <p:nvSpPr>
            <p:cNvPr id="245" name="Google Shape;245;p13"/>
            <p:cNvSpPr/>
            <p:nvPr/>
          </p:nvSpPr>
          <p:spPr>
            <a:xfrm>
              <a:off x="4627621" y="1480167"/>
              <a:ext cx="507885" cy="485775"/>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6" name="Google Shape;246;p13" descr="Insignia de corazón con relleno sólido"/>
            <p:cNvPicPr preferRelativeResize="0"/>
            <p:nvPr/>
          </p:nvPicPr>
          <p:blipFill rotWithShape="1">
            <a:blip r:embed="rId5">
              <a:alphaModFix/>
            </a:blip>
            <a:srcRect/>
            <a:stretch/>
          </p:blipFill>
          <p:spPr>
            <a:xfrm>
              <a:off x="4639269" y="1480166"/>
              <a:ext cx="485775" cy="4857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5"/>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52" name="Google Shape;252;p15"/>
          <p:cNvSpPr txBox="1"/>
          <p:nvPr/>
        </p:nvSpPr>
        <p:spPr>
          <a:xfrm>
            <a:off x="5397000" y="2457150"/>
            <a:ext cx="60960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D50FF"/>
              </a:buClr>
              <a:buSzPts val="5400"/>
              <a:buFont typeface="Montserrat"/>
              <a:buNone/>
            </a:pPr>
            <a:r>
              <a:rPr lang="es-ES" sz="5400" b="1" cap="none">
                <a:solidFill>
                  <a:srgbClr val="004AAD"/>
                </a:solidFill>
                <a:latin typeface="Montserrat"/>
                <a:ea typeface="Montserrat"/>
                <a:cs typeface="Montserrat"/>
                <a:sym typeface="Montserrat"/>
              </a:rPr>
              <a:t>¡ESTO RECIÉN EMPIEZA!</a:t>
            </a:r>
            <a:endParaRPr sz="5400" i="0" u="none" strike="noStrike" cap="none">
              <a:solidFill>
                <a:srgbClr val="004AAD"/>
              </a:solidFill>
              <a:latin typeface="Montserrat"/>
              <a:ea typeface="Montserrat"/>
              <a:cs typeface="Montserrat"/>
              <a:sym typeface="Montserrat"/>
            </a:endParaRPr>
          </a:p>
        </p:txBody>
      </p:sp>
      <p:sp>
        <p:nvSpPr>
          <p:cNvPr id="253" name="Google Shape;253;p15"/>
          <p:cNvSpPr/>
          <p:nvPr/>
        </p:nvSpPr>
        <p:spPr>
          <a:xfrm>
            <a:off x="0" y="5010183"/>
            <a:ext cx="12192000" cy="188595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4" name="Google Shape;254;p15"/>
          <p:cNvGrpSpPr/>
          <p:nvPr/>
        </p:nvGrpSpPr>
        <p:grpSpPr>
          <a:xfrm>
            <a:off x="1244088" y="219800"/>
            <a:ext cx="3899831" cy="6858000"/>
            <a:chOff x="346675" y="238162"/>
            <a:chExt cx="3899831" cy="6858000"/>
          </a:xfrm>
        </p:grpSpPr>
        <p:pic>
          <p:nvPicPr>
            <p:cNvPr id="255" name="Google Shape;255;p15"/>
            <p:cNvPicPr preferRelativeResize="0"/>
            <p:nvPr/>
          </p:nvPicPr>
          <p:blipFill rotWithShape="1">
            <a:blip r:embed="rId4">
              <a:alphaModFix/>
            </a:blip>
            <a:srcRect/>
            <a:stretch/>
          </p:blipFill>
          <p:spPr>
            <a:xfrm>
              <a:off x="346675" y="238162"/>
              <a:ext cx="3796533" cy="6858000"/>
            </a:xfrm>
            <a:prstGeom prst="rect">
              <a:avLst/>
            </a:prstGeom>
            <a:noFill/>
            <a:ln>
              <a:noFill/>
            </a:ln>
          </p:spPr>
        </p:pic>
        <p:sp>
          <p:nvSpPr>
            <p:cNvPr id="256" name="Google Shape;256;p15"/>
            <p:cNvSpPr/>
            <p:nvPr/>
          </p:nvSpPr>
          <p:spPr>
            <a:xfrm>
              <a:off x="838056" y="939122"/>
              <a:ext cx="2929904" cy="5051775"/>
            </a:xfrm>
            <a:prstGeom prst="rect">
              <a:avLst/>
            </a:prstGeom>
            <a:solidFill>
              <a:srgbClr val="450A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257;p15"/>
            <p:cNvSpPr txBox="1"/>
            <p:nvPr/>
          </p:nvSpPr>
          <p:spPr>
            <a:xfrm rot="-330014">
              <a:off x="521127" y="1624505"/>
              <a:ext cx="3563762" cy="994346"/>
            </a:xfrm>
            <a:prstGeom prst="rect">
              <a:avLst/>
            </a:prstGeom>
            <a:noFill/>
            <a:ln>
              <a:noFill/>
            </a:ln>
          </p:spPr>
          <p:txBody>
            <a:bodyPr spcFirstLastPara="1" wrap="square" lIns="91425" tIns="91425" rIns="91425" bIns="91425" anchor="ctr" anchorCtr="0">
              <a:noAutofit/>
            </a:bodyPr>
            <a:lstStyle/>
            <a:p>
              <a:pPr marL="0" marR="0" lvl="0" indent="0" algn="ctr" rtl="0">
                <a:lnSpc>
                  <a:spcPct val="140000"/>
                </a:lnSpc>
                <a:spcBef>
                  <a:spcPts val="0"/>
                </a:spcBef>
                <a:spcAft>
                  <a:spcPts val="0"/>
                </a:spcAft>
                <a:buClr>
                  <a:schemeClr val="lt1"/>
                </a:buClr>
                <a:buSzPts val="3200"/>
                <a:buFont typeface="Fredoka One"/>
                <a:buNone/>
              </a:pPr>
              <a:r>
                <a:rPr lang="es-ES" sz="3200">
                  <a:solidFill>
                    <a:schemeClr val="lt1"/>
                  </a:solidFill>
                  <a:latin typeface="Fredoka One"/>
                  <a:ea typeface="Fredoka One"/>
                  <a:cs typeface="Fredoka One"/>
                  <a:sym typeface="Fredoka One"/>
                </a:rPr>
                <a:t>¡JUGUEMOS!</a:t>
              </a:r>
              <a:endParaRPr sz="3200">
                <a:solidFill>
                  <a:schemeClr val="lt1"/>
                </a:solidFill>
                <a:latin typeface="Fredoka One"/>
                <a:ea typeface="Fredoka One"/>
                <a:cs typeface="Fredoka One"/>
                <a:sym typeface="Fredoka One"/>
              </a:endParaRPr>
            </a:p>
          </p:txBody>
        </p:sp>
        <p:pic>
          <p:nvPicPr>
            <p:cNvPr id="258" name="Google Shape;258;p15" descr="Una caricatura de una persona&#10;&#10;Descripción generada automáticamente con confianza media"/>
            <p:cNvPicPr preferRelativeResize="0"/>
            <p:nvPr/>
          </p:nvPicPr>
          <p:blipFill rotWithShape="1">
            <a:blip r:embed="rId5">
              <a:alphaModFix/>
            </a:blip>
            <a:srcRect/>
            <a:stretch/>
          </p:blipFill>
          <p:spPr>
            <a:xfrm>
              <a:off x="346675" y="2418070"/>
              <a:ext cx="3899831" cy="3899831"/>
            </a:xfrm>
            <a:prstGeom prst="rect">
              <a:avLst/>
            </a:prstGeom>
            <a:noFill/>
            <a:ln>
              <a:noFill/>
            </a:ln>
          </p:spPr>
        </p:pic>
      </p:grpSp>
      <p:sp>
        <p:nvSpPr>
          <p:cNvPr id="259" name="Google Shape;259;p15"/>
          <p:cNvSpPr txBox="1"/>
          <p:nvPr/>
        </p:nvSpPr>
        <p:spPr>
          <a:xfrm>
            <a:off x="5500298" y="5638597"/>
            <a:ext cx="60960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Montserrat"/>
              <a:buNone/>
            </a:pPr>
            <a:r>
              <a:rPr lang="es-ES" sz="3200" b="1" cap="none">
                <a:solidFill>
                  <a:schemeClr val="lt1"/>
                </a:solidFill>
                <a:latin typeface="Montserrat"/>
                <a:ea typeface="Montserrat"/>
                <a:cs typeface="Montserrat"/>
                <a:sym typeface="Montserrat"/>
              </a:rPr>
              <a:t>¿SE ANIMAN A SER PARTE?</a:t>
            </a:r>
            <a:endParaRPr sz="320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6" title="Video Pagina.mov">
            <a:hlinkClick r:id="rId3"/>
          </p:cNvPr>
          <p:cNvPicPr preferRelativeResize="0"/>
          <p:nvPr/>
        </p:nvPicPr>
        <p:blipFill>
          <a:blip r:embed="rId4">
            <a:alphaModFix/>
          </a:blip>
          <a:stretch>
            <a:fillRect/>
          </a:stretch>
        </p:blipFill>
        <p:spPr>
          <a:xfrm>
            <a:off x="-118533" y="0"/>
            <a:ext cx="12310534" cy="6924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p:nvPr/>
        </p:nvSpPr>
        <p:spPr>
          <a:xfrm>
            <a:off x="0" y="0"/>
            <a:ext cx="12192000" cy="188610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7"/>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71" name="Google Shape;271;p17"/>
          <p:cNvSpPr txBox="1"/>
          <p:nvPr/>
        </p:nvSpPr>
        <p:spPr>
          <a:xfrm>
            <a:off x="677340" y="574119"/>
            <a:ext cx="1034365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800"/>
              <a:buFont typeface="Montserrat"/>
              <a:buNone/>
            </a:pPr>
            <a:r>
              <a:rPr lang="es-ES" sz="4800" b="1" cap="none">
                <a:solidFill>
                  <a:schemeClr val="lt1"/>
                </a:solidFill>
                <a:latin typeface="Montserrat"/>
                <a:ea typeface="Montserrat"/>
                <a:cs typeface="Montserrat"/>
                <a:sym typeface="Montserrat"/>
              </a:rPr>
              <a:t>¡MUCHAS GRACIAS!</a:t>
            </a:r>
            <a:endParaRPr sz="4800" i="0" u="none" strike="noStrike" cap="none">
              <a:solidFill>
                <a:schemeClr val="lt1"/>
              </a:solidFill>
              <a:latin typeface="Montserrat"/>
              <a:ea typeface="Montserrat"/>
              <a:cs typeface="Montserrat"/>
              <a:sym typeface="Montserrat"/>
            </a:endParaRPr>
          </a:p>
        </p:txBody>
      </p:sp>
      <p:pic>
        <p:nvPicPr>
          <p:cNvPr id="272" name="Google Shape;272;p17"/>
          <p:cNvPicPr preferRelativeResize="0"/>
          <p:nvPr/>
        </p:nvPicPr>
        <p:blipFill rotWithShape="1">
          <a:blip r:embed="rId4">
            <a:alphaModFix/>
          </a:blip>
          <a:srcRect l="31896" t="16682" r="18712" b="9662"/>
          <a:stretch/>
        </p:blipFill>
        <p:spPr>
          <a:xfrm>
            <a:off x="5185499" y="2660401"/>
            <a:ext cx="2080024" cy="3101850"/>
          </a:xfrm>
          <a:prstGeom prst="rect">
            <a:avLst/>
          </a:prstGeom>
          <a:noFill/>
          <a:ln>
            <a:noFill/>
          </a:ln>
        </p:spPr>
      </p:pic>
      <p:sp>
        <p:nvSpPr>
          <p:cNvPr id="273" name="Google Shape;273;p17"/>
          <p:cNvSpPr/>
          <p:nvPr/>
        </p:nvSpPr>
        <p:spPr>
          <a:xfrm>
            <a:off x="1065977" y="4107290"/>
            <a:ext cx="3372219" cy="1371499"/>
          </a:xfrm>
          <a:custGeom>
            <a:avLst/>
            <a:gdLst/>
            <a:ahLst/>
            <a:cxnLst/>
            <a:rect l="l" t="t" r="r" b="b"/>
            <a:pathLst>
              <a:path w="2993618" h="1217520" extrusionOk="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8D50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74" name="Google Shape;274;p17"/>
          <p:cNvGrpSpPr/>
          <p:nvPr/>
        </p:nvGrpSpPr>
        <p:grpSpPr>
          <a:xfrm>
            <a:off x="1065977" y="4535814"/>
            <a:ext cx="3372218" cy="753775"/>
            <a:chOff x="0" y="-38100"/>
            <a:chExt cx="5413800" cy="1210120"/>
          </a:xfrm>
        </p:grpSpPr>
        <p:sp>
          <p:nvSpPr>
            <p:cNvPr id="275" name="Google Shape;275;p17"/>
            <p:cNvSpPr txBox="1"/>
            <p:nvPr/>
          </p:nvSpPr>
          <p:spPr>
            <a:xfrm>
              <a:off x="0" y="-38100"/>
              <a:ext cx="5413800" cy="640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lt1"/>
                </a:buClr>
                <a:buSzPts val="2600"/>
                <a:buFont typeface="Fredoka One"/>
                <a:buNone/>
              </a:pPr>
              <a:r>
                <a:rPr lang="es-ES" sz="2600" i="0" u="none" strike="noStrike" cap="none">
                  <a:solidFill>
                    <a:schemeClr val="lt1"/>
                  </a:solidFill>
                  <a:latin typeface="Fredoka One"/>
                  <a:ea typeface="Fredoka One"/>
                  <a:cs typeface="Fredoka One"/>
                  <a:sym typeface="Fredoka One"/>
                </a:rPr>
                <a:t>Lucas Elettore</a:t>
              </a:r>
              <a:endParaRPr sz="1800">
                <a:solidFill>
                  <a:schemeClr val="lt1"/>
                </a:solidFill>
                <a:latin typeface="Fredoka One"/>
                <a:ea typeface="Fredoka One"/>
                <a:cs typeface="Fredoka One"/>
                <a:sym typeface="Fredoka One"/>
              </a:endParaRPr>
            </a:p>
          </p:txBody>
        </p:sp>
        <p:sp>
          <p:nvSpPr>
            <p:cNvPr id="276" name="Google Shape;276;p17"/>
            <p:cNvSpPr txBox="1"/>
            <p:nvPr/>
          </p:nvSpPr>
          <p:spPr>
            <a:xfrm>
              <a:off x="0" y="482600"/>
              <a:ext cx="5413800" cy="68942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chemeClr val="lt1"/>
                </a:buClr>
                <a:buSzPts val="2400"/>
                <a:buFont typeface="Calibri"/>
                <a:buNone/>
              </a:pPr>
              <a:r>
                <a:rPr lang="es-ES" sz="2400" i="0" u="none" strike="noStrike" cap="none">
                  <a:solidFill>
                    <a:schemeClr val="lt1"/>
                  </a:solidFill>
                  <a:latin typeface="Calibri"/>
                  <a:ea typeface="Calibri"/>
                  <a:cs typeface="Calibri"/>
                  <a:sym typeface="Calibri"/>
                </a:rPr>
                <a:t>CEO</a:t>
              </a:r>
              <a:endParaRPr sz="1800">
                <a:solidFill>
                  <a:schemeClr val="lt1"/>
                </a:solidFill>
                <a:latin typeface="Calibri"/>
                <a:ea typeface="Calibri"/>
                <a:cs typeface="Calibri"/>
                <a:sym typeface="Calibri"/>
              </a:endParaRPr>
            </a:p>
          </p:txBody>
        </p:sp>
      </p:grpSp>
      <p:sp>
        <p:nvSpPr>
          <p:cNvPr id="277" name="Google Shape;277;p17"/>
          <p:cNvSpPr/>
          <p:nvPr/>
        </p:nvSpPr>
        <p:spPr>
          <a:xfrm>
            <a:off x="7455465" y="4135652"/>
            <a:ext cx="3981450" cy="1371499"/>
          </a:xfrm>
          <a:custGeom>
            <a:avLst/>
            <a:gdLst/>
            <a:ahLst/>
            <a:cxnLst/>
            <a:rect l="l" t="t" r="r" b="b"/>
            <a:pathLst>
              <a:path w="2993618" h="1217520" extrusionOk="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8D50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78" name="Google Shape;278;p17"/>
          <p:cNvGrpSpPr/>
          <p:nvPr/>
        </p:nvGrpSpPr>
        <p:grpSpPr>
          <a:xfrm>
            <a:off x="7760081" y="4555583"/>
            <a:ext cx="3372218" cy="841405"/>
            <a:chOff x="0" y="-38100"/>
            <a:chExt cx="5413800" cy="1350803"/>
          </a:xfrm>
        </p:grpSpPr>
        <p:sp>
          <p:nvSpPr>
            <p:cNvPr id="279" name="Google Shape;279;p17"/>
            <p:cNvSpPr txBox="1"/>
            <p:nvPr/>
          </p:nvSpPr>
          <p:spPr>
            <a:xfrm>
              <a:off x="0" y="-38100"/>
              <a:ext cx="5413800" cy="71151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lt1"/>
                </a:buClr>
                <a:buSzPts val="2400"/>
                <a:buFont typeface="Fredoka One"/>
                <a:buNone/>
              </a:pPr>
              <a:r>
                <a:rPr lang="es-ES" sz="2400" i="0" u="none" strike="noStrike" cap="none">
                  <a:solidFill>
                    <a:schemeClr val="lt1"/>
                  </a:solidFill>
                  <a:latin typeface="Fredoka One"/>
                  <a:ea typeface="Fredoka One"/>
                  <a:cs typeface="Fredoka One"/>
                  <a:sym typeface="Fredoka One"/>
                </a:rPr>
                <a:t>Valeria Riera Filártiga</a:t>
              </a:r>
              <a:endParaRPr sz="1600">
                <a:solidFill>
                  <a:schemeClr val="lt1"/>
                </a:solidFill>
                <a:latin typeface="Fredoka One"/>
                <a:ea typeface="Fredoka One"/>
                <a:cs typeface="Fredoka One"/>
                <a:sym typeface="Fredoka One"/>
              </a:endParaRPr>
            </a:p>
          </p:txBody>
        </p:sp>
        <p:sp>
          <p:nvSpPr>
            <p:cNvPr id="280" name="Google Shape;280;p17"/>
            <p:cNvSpPr txBox="1"/>
            <p:nvPr/>
          </p:nvSpPr>
          <p:spPr>
            <a:xfrm>
              <a:off x="0" y="482600"/>
              <a:ext cx="5413800" cy="830103"/>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chemeClr val="lt1"/>
                </a:buClr>
                <a:buSzPts val="2400"/>
                <a:buFont typeface="Calibri"/>
                <a:buNone/>
              </a:pPr>
              <a:r>
                <a:rPr lang="es-ES" sz="2400" i="0" u="none" strike="noStrike" cap="none">
                  <a:solidFill>
                    <a:schemeClr val="lt1"/>
                  </a:solidFill>
                  <a:latin typeface="Calibri"/>
                  <a:ea typeface="Calibri"/>
                  <a:cs typeface="Calibri"/>
                  <a:sym typeface="Calibri"/>
                </a:rPr>
                <a:t>Embajador</a:t>
              </a:r>
              <a:r>
                <a:rPr lang="es-ES" sz="2400">
                  <a:solidFill>
                    <a:schemeClr val="lt1"/>
                  </a:solidFill>
                  <a:latin typeface="Calibri"/>
                  <a:ea typeface="Calibri"/>
                  <a:cs typeface="Calibri"/>
                  <a:sym typeface="Calibri"/>
                </a:rPr>
                <a:t>a en Paraguay</a:t>
              </a:r>
              <a:endParaRPr sz="1800">
                <a:solidFill>
                  <a:schemeClr val="lt1"/>
                </a:solidFill>
                <a:latin typeface="Calibri"/>
                <a:ea typeface="Calibri"/>
                <a:cs typeface="Calibri"/>
                <a:sym typeface="Calibri"/>
              </a:endParaRPr>
            </a:p>
          </p:txBody>
        </p:sp>
      </p:grpSp>
      <p:pic>
        <p:nvPicPr>
          <p:cNvPr id="281" name="Google Shape;281;p17"/>
          <p:cNvPicPr preferRelativeResize="0"/>
          <p:nvPr/>
        </p:nvPicPr>
        <p:blipFill rotWithShape="1">
          <a:blip r:embed="rId5">
            <a:alphaModFix/>
          </a:blip>
          <a:srcRect l="7468" r="7467" b="9917"/>
          <a:stretch/>
        </p:blipFill>
        <p:spPr>
          <a:xfrm>
            <a:off x="8271281" y="2071466"/>
            <a:ext cx="2349818" cy="2484117"/>
          </a:xfrm>
          <a:prstGeom prst="ellipse">
            <a:avLst/>
          </a:prstGeom>
          <a:noFill/>
          <a:ln>
            <a:noFill/>
          </a:ln>
        </p:spPr>
      </p:pic>
      <p:sp>
        <p:nvSpPr>
          <p:cNvPr id="282" name="Google Shape;282;p17"/>
          <p:cNvSpPr txBox="1"/>
          <p:nvPr/>
        </p:nvSpPr>
        <p:spPr>
          <a:xfrm>
            <a:off x="3383605" y="6114319"/>
            <a:ext cx="5341686" cy="5170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8D50FF"/>
              </a:buClr>
              <a:buSzPts val="2400"/>
              <a:buFont typeface="Montserrat"/>
              <a:buNone/>
            </a:pPr>
            <a:r>
              <a:rPr lang="es-ES" sz="2400" i="0" u="none" strike="noStrike" cap="none">
                <a:solidFill>
                  <a:srgbClr val="8D50FF"/>
                </a:solidFill>
                <a:latin typeface="Montserrat"/>
                <a:ea typeface="Montserrat"/>
                <a:cs typeface="Montserrat"/>
                <a:sym typeface="Montserrat"/>
              </a:rPr>
              <a:t>hola@lufindo.com</a:t>
            </a:r>
            <a:endParaRPr sz="2400">
              <a:solidFill>
                <a:srgbClr val="8D50FF"/>
              </a:solidFill>
              <a:latin typeface="Montserrat"/>
              <a:ea typeface="Montserrat"/>
              <a:cs typeface="Montserrat"/>
              <a:sym typeface="Montserrat"/>
            </a:endParaRPr>
          </a:p>
        </p:txBody>
      </p:sp>
      <p:sp>
        <p:nvSpPr>
          <p:cNvPr id="283" name="Google Shape;283;p17"/>
          <p:cNvSpPr txBox="1"/>
          <p:nvPr/>
        </p:nvSpPr>
        <p:spPr>
          <a:xfrm>
            <a:off x="2933315" y="5762252"/>
            <a:ext cx="6325370"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8D50FF"/>
              </a:buClr>
              <a:buSzPts val="2800"/>
              <a:buFont typeface="Fredoka One"/>
              <a:buNone/>
            </a:pPr>
            <a:r>
              <a:rPr lang="es-ES" sz="2800">
                <a:solidFill>
                  <a:srgbClr val="8D50FF"/>
                </a:solidFill>
                <a:latin typeface="Fredoka One"/>
                <a:ea typeface="Fredoka One"/>
                <a:cs typeface="Fredoka One"/>
                <a:sym typeface="Fredoka One"/>
              </a:rPr>
              <a:t>www.lufindo.com</a:t>
            </a:r>
            <a:endParaRPr sz="2800">
              <a:solidFill>
                <a:srgbClr val="8D50FF"/>
              </a:solidFill>
              <a:latin typeface="Fredoka One"/>
              <a:ea typeface="Fredoka One"/>
              <a:cs typeface="Fredoka One"/>
              <a:sym typeface="Fredoka One"/>
            </a:endParaRPr>
          </a:p>
        </p:txBody>
      </p:sp>
      <p:pic>
        <p:nvPicPr>
          <p:cNvPr id="284" name="Google Shape;284;p17"/>
          <p:cNvPicPr preferRelativeResize="0"/>
          <p:nvPr/>
        </p:nvPicPr>
        <p:blipFill>
          <a:blip r:embed="rId6">
            <a:alphaModFix/>
          </a:blip>
          <a:stretch>
            <a:fillRect/>
          </a:stretch>
        </p:blipFill>
        <p:spPr>
          <a:xfrm>
            <a:off x="9030700" y="5221925"/>
            <a:ext cx="831000" cy="831000"/>
          </a:xfrm>
          <a:prstGeom prst="rect">
            <a:avLst/>
          </a:prstGeom>
          <a:noFill/>
          <a:ln>
            <a:noFill/>
          </a:ln>
        </p:spPr>
      </p:pic>
      <p:pic>
        <p:nvPicPr>
          <p:cNvPr id="285" name="Google Shape;285;p17"/>
          <p:cNvPicPr preferRelativeResize="0"/>
          <p:nvPr/>
        </p:nvPicPr>
        <p:blipFill>
          <a:blip r:embed="rId7">
            <a:alphaModFix/>
          </a:blip>
          <a:stretch>
            <a:fillRect/>
          </a:stretch>
        </p:blipFill>
        <p:spPr>
          <a:xfrm>
            <a:off x="2313075" y="5191225"/>
            <a:ext cx="892399" cy="892399"/>
          </a:xfrm>
          <a:prstGeom prst="rect">
            <a:avLst/>
          </a:prstGeom>
          <a:noFill/>
          <a:ln>
            <a:noFill/>
          </a:ln>
        </p:spPr>
      </p:pic>
      <p:pic>
        <p:nvPicPr>
          <p:cNvPr id="286" name="Google Shape;286;p17"/>
          <p:cNvPicPr preferRelativeResize="0"/>
          <p:nvPr/>
        </p:nvPicPr>
        <p:blipFill>
          <a:blip r:embed="rId8">
            <a:alphaModFix/>
          </a:blip>
          <a:stretch>
            <a:fillRect/>
          </a:stretch>
        </p:blipFill>
        <p:spPr>
          <a:xfrm>
            <a:off x="1546525" y="2085425"/>
            <a:ext cx="2425500" cy="2425500"/>
          </a:xfrm>
          <a:prstGeom prst="flowChartConnector">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8"/>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292" name="Google Shape;292;p18"/>
          <p:cNvSpPr/>
          <p:nvPr/>
        </p:nvSpPr>
        <p:spPr>
          <a:xfrm>
            <a:off x="0" y="5010183"/>
            <a:ext cx="12192000" cy="188595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8"/>
          <p:cNvSpPr txBox="1"/>
          <p:nvPr/>
        </p:nvSpPr>
        <p:spPr>
          <a:xfrm>
            <a:off x="1590158" y="5568892"/>
            <a:ext cx="1034365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4800"/>
              <a:buFont typeface="Montserrat"/>
              <a:buNone/>
            </a:pPr>
            <a:r>
              <a:rPr lang="es-ES" sz="4800" b="1" cap="none">
                <a:solidFill>
                  <a:schemeClr val="lt1"/>
                </a:solidFill>
                <a:latin typeface="Montserrat"/>
                <a:ea typeface="Montserrat"/>
                <a:cs typeface="Montserrat"/>
                <a:sym typeface="Montserrat"/>
              </a:rPr>
              <a:t>¡SIGAMOS EN CONTACTO!</a:t>
            </a:r>
            <a:endParaRPr sz="4800" i="0" u="none" strike="noStrike" cap="none">
              <a:solidFill>
                <a:schemeClr val="lt1"/>
              </a:solidFill>
              <a:latin typeface="Montserrat"/>
              <a:ea typeface="Montserrat"/>
              <a:cs typeface="Montserrat"/>
              <a:sym typeface="Montserrat"/>
            </a:endParaRPr>
          </a:p>
        </p:txBody>
      </p:sp>
      <p:pic>
        <p:nvPicPr>
          <p:cNvPr id="294" name="Google Shape;294;p18"/>
          <p:cNvPicPr preferRelativeResize="0"/>
          <p:nvPr/>
        </p:nvPicPr>
        <p:blipFill rotWithShape="1">
          <a:blip r:embed="rId4">
            <a:alphaModFix/>
          </a:blip>
          <a:srcRect r="38860" b="49675"/>
          <a:stretch/>
        </p:blipFill>
        <p:spPr>
          <a:xfrm>
            <a:off x="3744685" y="227622"/>
            <a:ext cx="2162681" cy="906872"/>
          </a:xfrm>
          <a:prstGeom prst="rect">
            <a:avLst/>
          </a:prstGeom>
          <a:noFill/>
          <a:ln>
            <a:noFill/>
          </a:ln>
        </p:spPr>
      </p:pic>
      <p:pic>
        <p:nvPicPr>
          <p:cNvPr id="295" name="Google Shape;295;p18"/>
          <p:cNvPicPr preferRelativeResize="0"/>
          <p:nvPr/>
        </p:nvPicPr>
        <p:blipFill rotWithShape="1">
          <a:blip r:embed="rId4">
            <a:alphaModFix/>
          </a:blip>
          <a:srcRect l="59985" t="49675" r="18032"/>
          <a:stretch/>
        </p:blipFill>
        <p:spPr>
          <a:xfrm>
            <a:off x="6653783" y="322261"/>
            <a:ext cx="836036" cy="975012"/>
          </a:xfrm>
          <a:prstGeom prst="rect">
            <a:avLst/>
          </a:prstGeom>
          <a:noFill/>
          <a:ln>
            <a:noFill/>
          </a:ln>
        </p:spPr>
      </p:pic>
      <p:pic>
        <p:nvPicPr>
          <p:cNvPr id="296" name="Google Shape;296;p18"/>
          <p:cNvPicPr preferRelativeResize="0"/>
          <p:nvPr/>
        </p:nvPicPr>
        <p:blipFill rotWithShape="1">
          <a:blip r:embed="rId4">
            <a:alphaModFix/>
          </a:blip>
          <a:srcRect t="48710" r="81600"/>
          <a:stretch/>
        </p:blipFill>
        <p:spPr>
          <a:xfrm>
            <a:off x="5934743" y="303557"/>
            <a:ext cx="699786" cy="993716"/>
          </a:xfrm>
          <a:prstGeom prst="rect">
            <a:avLst/>
          </a:prstGeom>
          <a:noFill/>
          <a:ln>
            <a:noFill/>
          </a:ln>
        </p:spPr>
      </p:pic>
      <p:sp>
        <p:nvSpPr>
          <p:cNvPr id="297" name="Google Shape;297;p18"/>
          <p:cNvSpPr txBox="1"/>
          <p:nvPr/>
        </p:nvSpPr>
        <p:spPr>
          <a:xfrm rot="-427">
            <a:off x="137440" y="372701"/>
            <a:ext cx="3322303" cy="566214"/>
          </a:xfrm>
          <a:prstGeom prst="rect">
            <a:avLst/>
          </a:prstGeom>
          <a:noFill/>
          <a:ln>
            <a:noFill/>
          </a:ln>
        </p:spPr>
        <p:txBody>
          <a:bodyPr spcFirstLastPara="1" wrap="square" lIns="91425" tIns="91425" rIns="91425" bIns="91425" anchor="ctr" anchorCtr="0">
            <a:noAutofit/>
          </a:bodyPr>
          <a:lstStyle/>
          <a:p>
            <a:pPr marL="0" marR="0" lvl="0" indent="0" algn="r" rtl="0">
              <a:lnSpc>
                <a:spcPct val="140000"/>
              </a:lnSpc>
              <a:spcBef>
                <a:spcPts val="0"/>
              </a:spcBef>
              <a:spcAft>
                <a:spcPts val="0"/>
              </a:spcAft>
              <a:buClr>
                <a:srgbClr val="8D50FF"/>
              </a:buClr>
              <a:buSzPts val="4000"/>
              <a:buFont typeface="Fredoka One"/>
              <a:buNone/>
            </a:pPr>
            <a:r>
              <a:rPr lang="es-ES" sz="4000">
                <a:solidFill>
                  <a:srgbClr val="8D50FF"/>
                </a:solidFill>
                <a:latin typeface="Fredoka One"/>
                <a:ea typeface="Fredoka One"/>
                <a:cs typeface="Fredoka One"/>
                <a:sym typeface="Fredoka One"/>
              </a:rPr>
              <a:t>¡SEGUINOS!</a:t>
            </a:r>
            <a:endParaRPr sz="4000">
              <a:solidFill>
                <a:srgbClr val="8D50FF"/>
              </a:solidFill>
              <a:latin typeface="Fredoka One"/>
              <a:ea typeface="Fredoka One"/>
              <a:cs typeface="Fredoka One"/>
              <a:sym typeface="Fredoka One"/>
            </a:endParaRPr>
          </a:p>
        </p:txBody>
      </p:sp>
      <p:pic>
        <p:nvPicPr>
          <p:cNvPr id="298" name="Google Shape;298;p18"/>
          <p:cNvPicPr preferRelativeResize="0"/>
          <p:nvPr/>
        </p:nvPicPr>
        <p:blipFill rotWithShape="1">
          <a:blip r:embed="rId5">
            <a:alphaModFix/>
          </a:blip>
          <a:srcRect t="28724"/>
          <a:stretch/>
        </p:blipFill>
        <p:spPr>
          <a:xfrm>
            <a:off x="2711115" y="1674357"/>
            <a:ext cx="2729320" cy="2795962"/>
          </a:xfrm>
          <a:prstGeom prst="rect">
            <a:avLst/>
          </a:prstGeom>
          <a:noFill/>
          <a:ln>
            <a:noFill/>
          </a:ln>
        </p:spPr>
      </p:pic>
      <p:pic>
        <p:nvPicPr>
          <p:cNvPr id="299" name="Google Shape;299;p18"/>
          <p:cNvPicPr preferRelativeResize="0"/>
          <p:nvPr/>
        </p:nvPicPr>
        <p:blipFill rotWithShape="1">
          <a:blip r:embed="rId6">
            <a:alphaModFix/>
          </a:blip>
          <a:srcRect b="29585"/>
          <a:stretch/>
        </p:blipFill>
        <p:spPr>
          <a:xfrm>
            <a:off x="6456193" y="1735372"/>
            <a:ext cx="2734713" cy="2778567"/>
          </a:xfrm>
          <a:prstGeom prst="rect">
            <a:avLst/>
          </a:prstGeom>
          <a:noFill/>
          <a:ln>
            <a:noFill/>
          </a:ln>
        </p:spPr>
      </p:pic>
      <p:pic>
        <p:nvPicPr>
          <p:cNvPr id="300" name="Google Shape;300;p18"/>
          <p:cNvPicPr preferRelativeResize="0"/>
          <p:nvPr/>
        </p:nvPicPr>
        <p:blipFill rotWithShape="1">
          <a:blip r:embed="rId7">
            <a:alphaModFix/>
          </a:blip>
          <a:srcRect l="7468" r="7467" b="9917"/>
          <a:stretch/>
        </p:blipFill>
        <p:spPr>
          <a:xfrm>
            <a:off x="8944398" y="2106489"/>
            <a:ext cx="1827300" cy="1931700"/>
          </a:xfrm>
          <a:prstGeom prst="ellipse">
            <a:avLst/>
          </a:prstGeom>
          <a:noFill/>
          <a:ln>
            <a:noFill/>
          </a:ln>
        </p:spPr>
      </p:pic>
      <p:pic>
        <p:nvPicPr>
          <p:cNvPr id="301" name="Google Shape;301;p18" descr="Logotipo&#10;&#10;Descripción generada automáticamente"/>
          <p:cNvPicPr preferRelativeResize="0"/>
          <p:nvPr/>
        </p:nvPicPr>
        <p:blipFill rotWithShape="1">
          <a:blip r:embed="rId8">
            <a:alphaModFix/>
          </a:blip>
          <a:srcRect l="10819" t="24065" r="9222" b="20753"/>
          <a:stretch/>
        </p:blipFill>
        <p:spPr>
          <a:xfrm>
            <a:off x="0" y="4290861"/>
            <a:ext cx="3719816" cy="2567140"/>
          </a:xfrm>
          <a:prstGeom prst="rect">
            <a:avLst/>
          </a:prstGeom>
          <a:noFill/>
          <a:ln>
            <a:noFill/>
          </a:ln>
        </p:spPr>
      </p:pic>
      <p:pic>
        <p:nvPicPr>
          <p:cNvPr id="302" name="Google Shape;302;p18"/>
          <p:cNvPicPr preferRelativeResize="0"/>
          <p:nvPr/>
        </p:nvPicPr>
        <p:blipFill>
          <a:blip r:embed="rId9">
            <a:alphaModFix/>
          </a:blip>
          <a:stretch>
            <a:fillRect/>
          </a:stretch>
        </p:blipFill>
        <p:spPr>
          <a:xfrm>
            <a:off x="1022463" y="2137200"/>
            <a:ext cx="1827300" cy="1827300"/>
          </a:xfrm>
          <a:prstGeom prst="flowChartConnector">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50FF"/>
        </a:solidFill>
        <a:effectLst/>
      </p:bgPr>
    </p:bg>
    <p:spTree>
      <p:nvGrpSpPr>
        <p:cNvPr id="1" name="Shape 98"/>
        <p:cNvGrpSpPr/>
        <p:nvPr/>
      </p:nvGrpSpPr>
      <p:grpSpPr>
        <a:xfrm>
          <a:off x="0" y="0"/>
          <a:ext cx="0" cy="0"/>
          <a:chOff x="0" y="0"/>
          <a:chExt cx="0" cy="0"/>
        </a:xfrm>
      </p:grpSpPr>
      <p:pic>
        <p:nvPicPr>
          <p:cNvPr id="99" name="Google Shape;99;p2" descr="Logotipo, Icono&#10;&#10;Descripción generada automáticamente con confianza media"/>
          <p:cNvPicPr preferRelativeResize="0"/>
          <p:nvPr/>
        </p:nvPicPr>
        <p:blipFill rotWithShape="1">
          <a:blip r:embed="rId3">
            <a:alphaModFix/>
          </a:blip>
          <a:srcRect/>
          <a:stretch/>
        </p:blipFill>
        <p:spPr>
          <a:xfrm>
            <a:off x="849936" y="1784130"/>
            <a:ext cx="3292524" cy="3163405"/>
          </a:xfrm>
          <a:prstGeom prst="rect">
            <a:avLst/>
          </a:prstGeom>
          <a:noFill/>
          <a:ln>
            <a:noFill/>
          </a:ln>
        </p:spPr>
      </p:pic>
      <p:sp>
        <p:nvSpPr>
          <p:cNvPr id="100" name="Google Shape;100;p2"/>
          <p:cNvSpPr txBox="1"/>
          <p:nvPr/>
        </p:nvSpPr>
        <p:spPr>
          <a:xfrm>
            <a:off x="4854607" y="3970564"/>
            <a:ext cx="4735300" cy="1061829"/>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Fredoka One"/>
              <a:buNone/>
            </a:pPr>
            <a:r>
              <a:rPr lang="es-ES" sz="6000">
                <a:solidFill>
                  <a:schemeClr val="lt1"/>
                </a:solidFill>
                <a:latin typeface="Fredoka One"/>
                <a:ea typeface="Fredoka One"/>
                <a:cs typeface="Fredoka One"/>
                <a:sym typeface="Fredoka One"/>
              </a:rPr>
              <a:t>LUFINDO</a:t>
            </a:r>
            <a:endParaRPr/>
          </a:p>
        </p:txBody>
      </p:sp>
      <p:sp>
        <p:nvSpPr>
          <p:cNvPr id="101" name="Google Shape;101;p2"/>
          <p:cNvSpPr txBox="1"/>
          <p:nvPr/>
        </p:nvSpPr>
        <p:spPr>
          <a:xfrm>
            <a:off x="4845630" y="5045882"/>
            <a:ext cx="6099643" cy="109446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3200"/>
              <a:buFont typeface="Montserrat"/>
              <a:buNone/>
            </a:pPr>
            <a:r>
              <a:rPr lang="es-ES" sz="3200" i="0" u="none" strike="noStrike" cap="none">
                <a:solidFill>
                  <a:srgbClr val="FFFFFF"/>
                </a:solidFill>
                <a:latin typeface="Montserrat"/>
                <a:ea typeface="Montserrat"/>
                <a:cs typeface="Montserrat"/>
                <a:sym typeface="Montserrat"/>
              </a:rPr>
              <a:t>The First EdFinTech in LATAM</a:t>
            </a:r>
            <a:endParaRPr sz="1200">
              <a:solidFill>
                <a:schemeClr val="dk1"/>
              </a:solidFill>
              <a:latin typeface="Montserrat"/>
              <a:ea typeface="Montserrat"/>
              <a:cs typeface="Montserrat"/>
              <a:sym typeface="Montserrat"/>
            </a:endParaRPr>
          </a:p>
          <a:p>
            <a:pPr marL="0" marR="0" lvl="0" indent="0" algn="l" rtl="0">
              <a:lnSpc>
                <a:spcPct val="163000"/>
              </a:lnSpc>
              <a:spcBef>
                <a:spcPts val="0"/>
              </a:spcBef>
              <a:spcAft>
                <a:spcPts val="0"/>
              </a:spcAft>
              <a:buClr>
                <a:srgbClr val="FFFFFF"/>
              </a:buClr>
              <a:buSzPts val="2400"/>
              <a:buFont typeface="Montserrat"/>
              <a:buNone/>
            </a:pPr>
            <a:r>
              <a:rPr lang="es-ES" sz="2400" i="0" u="none" strike="noStrike" cap="none">
                <a:solidFill>
                  <a:srgbClr val="FFFFFF"/>
                </a:solidFill>
                <a:latin typeface="Montserrat"/>
                <a:ea typeface="Montserrat"/>
                <a:cs typeface="Montserrat"/>
                <a:sym typeface="Montserrat"/>
              </a:rPr>
              <a:t>Primera EdFinTech en Latinoam</a:t>
            </a:r>
            <a:r>
              <a:rPr lang="es-ES" sz="2400">
                <a:solidFill>
                  <a:srgbClr val="FFFFFF"/>
                </a:solidFill>
                <a:latin typeface="Montserrat"/>
                <a:ea typeface="Montserrat"/>
                <a:cs typeface="Montserrat"/>
                <a:sym typeface="Montserrat"/>
              </a:rPr>
              <a:t>é</a:t>
            </a:r>
            <a:r>
              <a:rPr lang="es-ES" sz="2400" i="0" u="none" strike="noStrike" cap="none">
                <a:solidFill>
                  <a:srgbClr val="FFFFFF"/>
                </a:solidFill>
                <a:latin typeface="Montserrat"/>
                <a:ea typeface="Montserrat"/>
                <a:cs typeface="Montserrat"/>
                <a:sym typeface="Montserrat"/>
              </a:rPr>
              <a:t>rica</a:t>
            </a:r>
            <a:endParaRPr sz="1400">
              <a:solidFill>
                <a:schemeClr val="dk1"/>
              </a:solidFill>
              <a:latin typeface="Montserrat"/>
              <a:ea typeface="Montserrat"/>
              <a:cs typeface="Montserrat"/>
              <a:sym typeface="Montserrat"/>
            </a:endParaRPr>
          </a:p>
        </p:txBody>
      </p:sp>
      <p:grpSp>
        <p:nvGrpSpPr>
          <p:cNvPr id="102" name="Google Shape;102;p2"/>
          <p:cNvGrpSpPr/>
          <p:nvPr/>
        </p:nvGrpSpPr>
        <p:grpSpPr>
          <a:xfrm>
            <a:off x="4142460" y="481346"/>
            <a:ext cx="3669221" cy="3685676"/>
            <a:chOff x="3715047" y="1048047"/>
            <a:chExt cx="4761905" cy="4761905"/>
          </a:xfrm>
        </p:grpSpPr>
        <p:pic>
          <p:nvPicPr>
            <p:cNvPr id="103" name="Google Shape;103;p2" descr="Dibujo animado de un personaje animado&#10;&#10;Descripción generada automáticamente con confianza baja"/>
            <p:cNvPicPr preferRelativeResize="0"/>
            <p:nvPr/>
          </p:nvPicPr>
          <p:blipFill rotWithShape="1">
            <a:blip r:embed="rId4">
              <a:alphaModFix/>
            </a:blip>
            <a:srcRect/>
            <a:stretch/>
          </p:blipFill>
          <p:spPr>
            <a:xfrm>
              <a:off x="3715047" y="1048047"/>
              <a:ext cx="4761905" cy="4761905"/>
            </a:xfrm>
            <a:prstGeom prst="rect">
              <a:avLst/>
            </a:prstGeom>
            <a:noFill/>
            <a:ln>
              <a:noFill/>
            </a:ln>
          </p:spPr>
        </p:pic>
        <p:sp>
          <p:nvSpPr>
            <p:cNvPr id="104" name="Google Shape;104;p2"/>
            <p:cNvSpPr/>
            <p:nvPr/>
          </p:nvSpPr>
          <p:spPr>
            <a:xfrm>
              <a:off x="4627621" y="1480167"/>
              <a:ext cx="507885" cy="485775"/>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2" descr="Insignia de corazón con relleno sólido"/>
            <p:cNvPicPr preferRelativeResize="0"/>
            <p:nvPr/>
          </p:nvPicPr>
          <p:blipFill rotWithShape="1">
            <a:blip r:embed="rId5">
              <a:alphaModFix/>
            </a:blip>
            <a:srcRect/>
            <a:stretch/>
          </p:blipFill>
          <p:spPr>
            <a:xfrm>
              <a:off x="4639269" y="1480166"/>
              <a:ext cx="485775" cy="485775"/>
            </a:xfrm>
            <a:prstGeom prst="rect">
              <a:avLst/>
            </a:prstGeom>
            <a:noFill/>
            <a:ln>
              <a:noFill/>
            </a:ln>
          </p:spPr>
        </p:pic>
      </p:grpSp>
      <p:sp>
        <p:nvSpPr>
          <p:cNvPr id="106" name="Google Shape;106;p2"/>
          <p:cNvSpPr/>
          <p:nvPr/>
        </p:nvSpPr>
        <p:spPr>
          <a:xfrm>
            <a:off x="0" y="6376654"/>
            <a:ext cx="12192000" cy="481346"/>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 name="Google Shape;107;p2"/>
          <p:cNvGrpSpPr/>
          <p:nvPr/>
        </p:nvGrpSpPr>
        <p:grpSpPr>
          <a:xfrm>
            <a:off x="684352" y="215114"/>
            <a:ext cx="3626077" cy="6642886"/>
            <a:chOff x="516383" y="155020"/>
            <a:chExt cx="3626077" cy="6642886"/>
          </a:xfrm>
        </p:grpSpPr>
        <p:pic>
          <p:nvPicPr>
            <p:cNvPr id="108" name="Google Shape;108;p2"/>
            <p:cNvPicPr preferRelativeResize="0"/>
            <p:nvPr/>
          </p:nvPicPr>
          <p:blipFill rotWithShape="1">
            <a:blip r:embed="rId6">
              <a:alphaModFix/>
            </a:blip>
            <a:srcRect/>
            <a:stretch/>
          </p:blipFill>
          <p:spPr>
            <a:xfrm>
              <a:off x="516383" y="155020"/>
              <a:ext cx="3626077" cy="6642886"/>
            </a:xfrm>
            <a:prstGeom prst="rect">
              <a:avLst/>
            </a:prstGeom>
            <a:noFill/>
            <a:ln>
              <a:noFill/>
            </a:ln>
          </p:spPr>
        </p:pic>
        <p:pic>
          <p:nvPicPr>
            <p:cNvPr id="109" name="Google Shape;109;p2"/>
            <p:cNvPicPr preferRelativeResize="0"/>
            <p:nvPr/>
          </p:nvPicPr>
          <p:blipFill rotWithShape="1">
            <a:blip r:embed="rId7">
              <a:alphaModFix/>
            </a:blip>
            <a:srcRect/>
            <a:stretch/>
          </p:blipFill>
          <p:spPr>
            <a:xfrm>
              <a:off x="989807" y="745069"/>
              <a:ext cx="2823028" cy="5599215"/>
            </a:xfrm>
            <a:prstGeom prst="roundRect">
              <a:avLst>
                <a:gd name="adj" fmla="val 5356"/>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4BAC"/>
        </a:solidFill>
        <a:effectLst/>
      </p:bgPr>
    </p:bg>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l="29772" t="16682" r="20836" b="9662"/>
          <a:stretch/>
        </p:blipFill>
        <p:spPr>
          <a:xfrm>
            <a:off x="1090701" y="1271496"/>
            <a:ext cx="3097919" cy="4619807"/>
          </a:xfrm>
          <a:prstGeom prst="rect">
            <a:avLst/>
          </a:prstGeom>
          <a:noFill/>
          <a:ln>
            <a:noFill/>
          </a:ln>
        </p:spPr>
      </p:pic>
      <p:sp>
        <p:nvSpPr>
          <p:cNvPr id="115" name="Google Shape;115;p3"/>
          <p:cNvSpPr txBox="1"/>
          <p:nvPr/>
        </p:nvSpPr>
        <p:spPr>
          <a:xfrm>
            <a:off x="4188620" y="2317931"/>
            <a:ext cx="7843838" cy="3114699"/>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Montserrat"/>
              <a:buNone/>
            </a:pPr>
            <a:r>
              <a:rPr lang="es-ES" sz="4400">
                <a:solidFill>
                  <a:schemeClr val="lt1"/>
                </a:solidFill>
                <a:latin typeface="Montserrat"/>
                <a:ea typeface="Montserrat"/>
                <a:cs typeface="Montserrat"/>
                <a:sym typeface="Montserrat"/>
              </a:rPr>
              <a:t>¿QUÉ PASARÍA SI HUBIÉSEMOS TENIDO </a:t>
            </a:r>
            <a:r>
              <a:rPr lang="es-ES" sz="4400">
                <a:solidFill>
                  <a:schemeClr val="lt1"/>
                </a:solidFill>
                <a:highlight>
                  <a:srgbClr val="8D50FF"/>
                </a:highlight>
                <a:latin typeface="Montserrat"/>
                <a:ea typeface="Montserrat"/>
                <a:cs typeface="Montserrat"/>
                <a:sym typeface="Montserrat"/>
              </a:rPr>
              <a:t>EDUCACIÓN FINANCIERA ANTES</a:t>
            </a:r>
            <a:r>
              <a:rPr lang="es-ES" sz="4400">
                <a:solidFill>
                  <a:schemeClr val="lt1"/>
                </a:solidFill>
                <a:latin typeface="Montserrat"/>
                <a:ea typeface="Montserrat"/>
                <a:cs typeface="Montserrat"/>
                <a:sym typeface="Montserrat"/>
              </a:rPr>
              <a:t> DE LOS </a:t>
            </a:r>
            <a:r>
              <a:rPr lang="es-ES" sz="4400">
                <a:solidFill>
                  <a:schemeClr val="lt1"/>
                </a:solidFill>
                <a:highlight>
                  <a:srgbClr val="8D50FF"/>
                </a:highlight>
                <a:latin typeface="Montserrat"/>
                <a:ea typeface="Montserrat"/>
                <a:cs typeface="Montserrat"/>
                <a:sym typeface="Montserrat"/>
              </a:rPr>
              <a:t>20 AÑOS</a:t>
            </a:r>
            <a:r>
              <a:rPr lang="es-ES"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sp>
        <p:nvSpPr>
          <p:cNvPr id="116" name="Google Shape;116;p3"/>
          <p:cNvSpPr txBox="1"/>
          <p:nvPr/>
        </p:nvSpPr>
        <p:spPr>
          <a:xfrm>
            <a:off x="4188620" y="1658444"/>
            <a:ext cx="598982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800"/>
              <a:buFont typeface="Montserrat"/>
              <a:buNone/>
            </a:pPr>
            <a:r>
              <a:rPr lang="es-ES" sz="2800" b="1" i="0" u="none" strike="noStrike" cap="none">
                <a:solidFill>
                  <a:srgbClr val="FFFFFF"/>
                </a:solidFill>
                <a:latin typeface="Montserrat"/>
                <a:ea typeface="Montserrat"/>
                <a:cs typeface="Montserrat"/>
                <a:sym typeface="Montserrat"/>
              </a:rPr>
              <a:t>SE PUSIERON A PENSAR…</a:t>
            </a:r>
            <a:endParaRPr sz="1100" b="1">
              <a:solidFill>
                <a:schemeClr val="dk1"/>
              </a:solidFill>
              <a:latin typeface="Montserrat"/>
              <a:ea typeface="Montserrat"/>
              <a:cs typeface="Montserrat"/>
              <a:sym typeface="Montserrat"/>
            </a:endParaRPr>
          </a:p>
        </p:txBody>
      </p:sp>
      <p:pic>
        <p:nvPicPr>
          <p:cNvPr id="117" name="Google Shape;117;p3"/>
          <p:cNvPicPr preferRelativeResize="0"/>
          <p:nvPr/>
        </p:nvPicPr>
        <p:blipFill rotWithShape="1">
          <a:blip r:embed="rId4">
            <a:alphaModFix/>
          </a:blip>
          <a:srcRect/>
          <a:stretch/>
        </p:blipFill>
        <p:spPr>
          <a:xfrm>
            <a:off x="10287839" y="219800"/>
            <a:ext cx="1626919" cy="1438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229641" y="0"/>
            <a:ext cx="5411241" cy="6858000"/>
          </a:xfrm>
          <a:prstGeom prst="rect">
            <a:avLst/>
          </a:prstGeom>
          <a:solidFill>
            <a:srgbClr val="8D5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14BAC"/>
              </a:highlight>
              <a:latin typeface="Calibri"/>
              <a:ea typeface="Calibri"/>
              <a:cs typeface="Calibri"/>
              <a:sym typeface="Calibri"/>
            </a:endParaRPr>
          </a:p>
        </p:txBody>
      </p:sp>
      <p:pic>
        <p:nvPicPr>
          <p:cNvPr id="123" name="Google Shape;123;p4" descr="Interfaz de usuario gráfica, Aplicación&#10;&#10;Descripción generada automáticamente"/>
          <p:cNvPicPr preferRelativeResize="0"/>
          <p:nvPr/>
        </p:nvPicPr>
        <p:blipFill rotWithShape="1">
          <a:blip r:embed="rId3">
            <a:alphaModFix/>
          </a:blip>
          <a:srcRect/>
          <a:stretch/>
        </p:blipFill>
        <p:spPr>
          <a:xfrm flipH="1">
            <a:off x="1881336" y="1877691"/>
            <a:ext cx="6238875" cy="6238875"/>
          </a:xfrm>
          <a:prstGeom prst="rect">
            <a:avLst/>
          </a:prstGeom>
          <a:noFill/>
          <a:ln>
            <a:noFill/>
          </a:ln>
        </p:spPr>
      </p:pic>
      <p:sp>
        <p:nvSpPr>
          <p:cNvPr id="124" name="Google Shape;124;p4"/>
          <p:cNvSpPr txBox="1"/>
          <p:nvPr/>
        </p:nvSpPr>
        <p:spPr>
          <a:xfrm>
            <a:off x="6335315" y="1896741"/>
            <a:ext cx="5856685" cy="44935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4BAC"/>
              </a:buClr>
              <a:buSzPts val="2200"/>
              <a:buFont typeface="Montserrat"/>
              <a:buNone/>
            </a:pPr>
            <a:r>
              <a:rPr lang="es-ES" sz="2200">
                <a:solidFill>
                  <a:srgbClr val="014BAC"/>
                </a:solidFill>
                <a:latin typeface="Montserrat"/>
                <a:ea typeface="Montserrat"/>
                <a:cs typeface="Montserrat"/>
                <a:sym typeface="Montserrat"/>
              </a:rPr>
              <a:t>E</a:t>
            </a:r>
            <a:r>
              <a:rPr lang="es-ES" sz="2200" i="0" u="none" strike="noStrike" cap="none">
                <a:solidFill>
                  <a:srgbClr val="014BAC"/>
                </a:solidFill>
                <a:latin typeface="Montserrat"/>
                <a:ea typeface="Montserrat"/>
                <a:cs typeface="Montserrat"/>
                <a:sym typeface="Montserrat"/>
              </a:rPr>
              <a:t>l proceso por el cual los consumidores/inversionistas financieros </a:t>
            </a:r>
            <a:r>
              <a:rPr lang="es-ES" sz="2200" i="0" u="none" strike="noStrike" cap="none">
                <a:solidFill>
                  <a:schemeClr val="lt1"/>
                </a:solidFill>
                <a:highlight>
                  <a:srgbClr val="8D50FF"/>
                </a:highlight>
                <a:latin typeface="Montserrat"/>
                <a:ea typeface="Montserrat"/>
                <a:cs typeface="Montserrat"/>
                <a:sym typeface="Montserrat"/>
              </a:rPr>
              <a:t>mejoran su comprensión </a:t>
            </a:r>
            <a:r>
              <a:rPr lang="es-ES" sz="2200" i="0" u="none" strike="noStrike" cap="none">
                <a:solidFill>
                  <a:srgbClr val="014BAC"/>
                </a:solidFill>
                <a:latin typeface="Montserrat"/>
                <a:ea typeface="Montserrat"/>
                <a:cs typeface="Montserrat"/>
                <a:sym typeface="Montserrat"/>
              </a:rPr>
              <a:t>de los productos financieros, los conceptos y los riesgos, y, a través de información, instrucción y/o el asesoramiento objetivo, </a:t>
            </a:r>
            <a:r>
              <a:rPr lang="es-ES" sz="2200">
                <a:solidFill>
                  <a:schemeClr val="lt1"/>
                </a:solidFill>
                <a:highlight>
                  <a:srgbClr val="8D50FF"/>
                </a:highlight>
                <a:latin typeface="Montserrat"/>
                <a:ea typeface="Montserrat"/>
                <a:cs typeface="Montserrat"/>
                <a:sym typeface="Montserrat"/>
              </a:rPr>
              <a:t>desarrollan las habilidades </a:t>
            </a:r>
            <a:r>
              <a:rPr lang="es-ES" sz="2200" i="0" u="none" strike="noStrike" cap="none">
                <a:solidFill>
                  <a:srgbClr val="014BAC"/>
                </a:solidFill>
                <a:latin typeface="Montserrat"/>
                <a:ea typeface="Montserrat"/>
                <a:cs typeface="Montserrat"/>
                <a:sym typeface="Montserrat"/>
              </a:rPr>
              <a:t>y confianza para: ser más conscientes de los riesgos y oportunidades financieras, tomar decisiones informadas, saber a dónde ir para obtener ayuda y ejercer cualquier acción eficaz </a:t>
            </a:r>
            <a:r>
              <a:rPr lang="es-ES" sz="2200">
                <a:solidFill>
                  <a:schemeClr val="lt1"/>
                </a:solidFill>
                <a:highlight>
                  <a:srgbClr val="8D50FF"/>
                </a:highlight>
                <a:latin typeface="Montserrat"/>
                <a:ea typeface="Montserrat"/>
                <a:cs typeface="Montserrat"/>
                <a:sym typeface="Montserrat"/>
              </a:rPr>
              <a:t>para mejorar su bienestar económico </a:t>
            </a:r>
            <a:r>
              <a:rPr lang="es-ES" sz="2200" i="0" u="none" strike="noStrike" cap="none">
                <a:solidFill>
                  <a:srgbClr val="014BAC"/>
                </a:solidFill>
                <a:latin typeface="Montserrat"/>
                <a:ea typeface="Montserrat"/>
                <a:cs typeface="Montserrat"/>
                <a:sym typeface="Montserrat"/>
              </a:rPr>
              <a:t>(OECD, 2005a).</a:t>
            </a:r>
            <a:endParaRPr/>
          </a:p>
        </p:txBody>
      </p:sp>
      <p:pic>
        <p:nvPicPr>
          <p:cNvPr id="125" name="Google Shape;125;p4"/>
          <p:cNvPicPr preferRelativeResize="0"/>
          <p:nvPr/>
        </p:nvPicPr>
        <p:blipFill rotWithShape="1">
          <a:blip r:embed="rId4">
            <a:alphaModFix/>
          </a:blip>
          <a:srcRect/>
          <a:stretch/>
        </p:blipFill>
        <p:spPr>
          <a:xfrm>
            <a:off x="10287839" y="219800"/>
            <a:ext cx="1626919" cy="1438644"/>
          </a:xfrm>
          <a:prstGeom prst="rect">
            <a:avLst/>
          </a:prstGeom>
          <a:noFill/>
          <a:ln>
            <a:noFill/>
          </a:ln>
        </p:spPr>
      </p:pic>
      <p:sp>
        <p:nvSpPr>
          <p:cNvPr id="126" name="Google Shape;126;p4"/>
          <p:cNvSpPr txBox="1"/>
          <p:nvPr/>
        </p:nvSpPr>
        <p:spPr>
          <a:xfrm>
            <a:off x="445444" y="1952450"/>
            <a:ext cx="4440900" cy="2235000"/>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Montserrat"/>
              <a:buNone/>
            </a:pPr>
            <a:r>
              <a:rPr lang="es-ES" sz="4400" b="1">
                <a:solidFill>
                  <a:schemeClr val="lt1"/>
                </a:solidFill>
                <a:latin typeface="Montserrat"/>
                <a:ea typeface="Montserrat"/>
                <a:cs typeface="Montserrat"/>
                <a:sym typeface="Montserrat"/>
              </a:rPr>
              <a:t>¿EDUCACIÓN FINANCIERA…</a:t>
            </a:r>
            <a:endParaRPr sz="4400" b="1">
              <a:solidFill>
                <a:schemeClr val="lt1"/>
              </a:solidFill>
              <a:latin typeface="Montserrat"/>
              <a:ea typeface="Montserrat"/>
              <a:cs typeface="Montserrat"/>
              <a:sym typeface="Montserrat"/>
            </a:endParaRPr>
          </a:p>
          <a:p>
            <a:pPr marL="0" marR="0" lvl="0" indent="0" algn="l" rtl="0">
              <a:lnSpc>
                <a:spcPct val="115000"/>
              </a:lnSpc>
              <a:spcBef>
                <a:spcPts val="0"/>
              </a:spcBef>
              <a:spcAft>
                <a:spcPts val="0"/>
              </a:spcAft>
              <a:buClr>
                <a:schemeClr val="lt1"/>
              </a:buClr>
              <a:buSzPts val="1100"/>
              <a:buFont typeface="Fredoka One"/>
              <a:buNone/>
            </a:pPr>
            <a:r>
              <a:rPr lang="es-ES" sz="4400" b="1">
                <a:solidFill>
                  <a:schemeClr val="lt1"/>
                </a:solidFill>
                <a:highlight>
                  <a:srgbClr val="014BAC"/>
                </a:highlight>
                <a:latin typeface="Montserrat"/>
                <a:ea typeface="Montserrat"/>
                <a:cs typeface="Montserrat"/>
                <a:sym typeface="Montserrat"/>
              </a:rPr>
              <a:t>…QUÉ ES?</a:t>
            </a:r>
            <a:endParaRPr sz="4400" b="1">
              <a:solidFill>
                <a:schemeClr val="lt1"/>
              </a:solidFill>
              <a:highlight>
                <a:srgbClr val="014BAC"/>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p:nvPr/>
        </p:nvSpPr>
        <p:spPr>
          <a:xfrm>
            <a:off x="-229641" y="0"/>
            <a:ext cx="5411241" cy="685800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5" descr="Un dibujo de un personaje de caricatura&#10;&#10;Descripción generada automáticamente con confianza baja"/>
          <p:cNvPicPr preferRelativeResize="0"/>
          <p:nvPr/>
        </p:nvPicPr>
        <p:blipFill rotWithShape="1">
          <a:blip r:embed="rId3">
            <a:alphaModFix/>
          </a:blip>
          <a:srcRect/>
          <a:stretch/>
        </p:blipFill>
        <p:spPr>
          <a:xfrm flipH="1">
            <a:off x="2627859" y="2476501"/>
            <a:ext cx="5135237" cy="5135237"/>
          </a:xfrm>
          <a:prstGeom prst="rect">
            <a:avLst/>
          </a:prstGeom>
          <a:noFill/>
          <a:ln>
            <a:noFill/>
          </a:ln>
        </p:spPr>
      </p:pic>
      <p:sp>
        <p:nvSpPr>
          <p:cNvPr id="134" name="Google Shape;134;p5"/>
          <p:cNvSpPr txBox="1"/>
          <p:nvPr/>
        </p:nvSpPr>
        <p:spPr>
          <a:xfrm>
            <a:off x="6503643" y="2939341"/>
            <a:ext cx="5802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ontserrat"/>
                <a:ea typeface="Montserrat"/>
                <a:cs typeface="Montserrat"/>
                <a:sym typeface="Montserrat"/>
              </a:rPr>
              <a:t>“Permitir que los niños salgan al mundo sin educación financiera es lo mismo que permitir que la gente maneje sin licencia de conducir”</a:t>
            </a:r>
            <a:endParaRPr sz="2400">
              <a:solidFill>
                <a:schemeClr val="dk1"/>
              </a:solidFill>
              <a:latin typeface="Montserrat"/>
              <a:ea typeface="Montserrat"/>
              <a:cs typeface="Montserrat"/>
              <a:sym typeface="Montserrat"/>
            </a:endParaRPr>
          </a:p>
        </p:txBody>
      </p:sp>
      <p:pic>
        <p:nvPicPr>
          <p:cNvPr id="135" name="Google Shape;135;p5"/>
          <p:cNvPicPr preferRelativeResize="0"/>
          <p:nvPr/>
        </p:nvPicPr>
        <p:blipFill rotWithShape="1">
          <a:blip r:embed="rId4">
            <a:alphaModFix/>
          </a:blip>
          <a:srcRect/>
          <a:stretch/>
        </p:blipFill>
        <p:spPr>
          <a:xfrm>
            <a:off x="10287839" y="219800"/>
            <a:ext cx="1626919" cy="1438644"/>
          </a:xfrm>
          <a:prstGeom prst="rect">
            <a:avLst/>
          </a:prstGeom>
          <a:noFill/>
          <a:ln>
            <a:noFill/>
          </a:ln>
        </p:spPr>
      </p:pic>
      <p:sp>
        <p:nvSpPr>
          <p:cNvPr id="136" name="Google Shape;136;p5"/>
          <p:cNvSpPr txBox="1"/>
          <p:nvPr/>
        </p:nvSpPr>
        <p:spPr>
          <a:xfrm>
            <a:off x="6503643" y="4537660"/>
            <a:ext cx="474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i="0">
                <a:solidFill>
                  <a:schemeClr val="lt1"/>
                </a:solidFill>
                <a:highlight>
                  <a:srgbClr val="8D50FF"/>
                </a:highlight>
                <a:latin typeface="Montserrat"/>
                <a:ea typeface="Montserrat"/>
                <a:cs typeface="Montserrat"/>
                <a:sym typeface="Montserrat"/>
              </a:rPr>
              <a:t>Annamaria Lusardi</a:t>
            </a:r>
            <a:endParaRPr sz="2000" b="1">
              <a:solidFill>
                <a:schemeClr val="lt1"/>
              </a:solidFill>
              <a:highlight>
                <a:srgbClr val="8D50FF"/>
              </a:highlight>
              <a:latin typeface="Montserrat"/>
              <a:ea typeface="Montserrat"/>
              <a:cs typeface="Montserrat"/>
              <a:sym typeface="Montserrat"/>
            </a:endParaRPr>
          </a:p>
        </p:txBody>
      </p:sp>
      <p:sp>
        <p:nvSpPr>
          <p:cNvPr id="137" name="Google Shape;137;p5"/>
          <p:cNvSpPr txBox="1"/>
          <p:nvPr/>
        </p:nvSpPr>
        <p:spPr>
          <a:xfrm>
            <a:off x="445444" y="1952450"/>
            <a:ext cx="4440900" cy="3013800"/>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Montserrat"/>
              <a:buNone/>
            </a:pPr>
            <a:r>
              <a:rPr lang="es-ES" sz="4400" b="1">
                <a:solidFill>
                  <a:schemeClr val="lt1"/>
                </a:solidFill>
                <a:latin typeface="Montserrat"/>
                <a:ea typeface="Montserrat"/>
                <a:cs typeface="Montserrat"/>
                <a:sym typeface="Montserrat"/>
              </a:rPr>
              <a:t>¿EDUCACIÓN FINANCIERA…</a:t>
            </a:r>
            <a:endParaRPr sz="4400" b="1">
              <a:solidFill>
                <a:schemeClr val="lt1"/>
              </a:solidFill>
              <a:latin typeface="Montserrat"/>
              <a:ea typeface="Montserrat"/>
              <a:cs typeface="Montserrat"/>
              <a:sym typeface="Montserrat"/>
            </a:endParaRPr>
          </a:p>
          <a:p>
            <a:pPr marL="0" marR="0" lvl="0" indent="0" algn="l" rtl="0">
              <a:lnSpc>
                <a:spcPct val="115000"/>
              </a:lnSpc>
              <a:spcBef>
                <a:spcPts val="0"/>
              </a:spcBef>
              <a:spcAft>
                <a:spcPts val="0"/>
              </a:spcAft>
              <a:buClr>
                <a:schemeClr val="lt1"/>
              </a:buClr>
              <a:buSzPts val="1100"/>
              <a:buFont typeface="Fredoka One"/>
              <a:buNone/>
            </a:pPr>
            <a:r>
              <a:rPr lang="es-ES" sz="4400" b="1">
                <a:solidFill>
                  <a:schemeClr val="lt1"/>
                </a:solidFill>
                <a:highlight>
                  <a:srgbClr val="8D50FF"/>
                </a:highlight>
                <a:latin typeface="Montserrat"/>
                <a:ea typeface="Montserrat"/>
                <a:cs typeface="Montserrat"/>
                <a:sym typeface="Montserrat"/>
              </a:rPr>
              <a:t>…PARA JÓVENES?</a:t>
            </a:r>
            <a:endParaRPr sz="4400" b="1">
              <a:solidFill>
                <a:schemeClr val="lt1"/>
              </a:solidFill>
              <a:highlight>
                <a:srgbClr val="8D50FF"/>
              </a:highlight>
              <a:latin typeface="Montserrat"/>
              <a:ea typeface="Montserrat"/>
              <a:cs typeface="Montserrat"/>
              <a:sym typeface="Montserrat"/>
            </a:endParaRPr>
          </a:p>
        </p:txBody>
      </p:sp>
      <p:sp>
        <p:nvSpPr>
          <p:cNvPr id="138" name="Google Shape;138;p5"/>
          <p:cNvSpPr txBox="1"/>
          <p:nvPr/>
        </p:nvSpPr>
        <p:spPr>
          <a:xfrm>
            <a:off x="6503650" y="4966250"/>
            <a:ext cx="5411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a:solidFill>
                  <a:srgbClr val="8D50FF"/>
                </a:solidFill>
                <a:highlight>
                  <a:schemeClr val="lt1"/>
                </a:highlight>
                <a:latin typeface="Montserrat"/>
                <a:ea typeface="Montserrat"/>
                <a:cs typeface="Montserrat"/>
                <a:sym typeface="Montserrat"/>
              </a:rPr>
              <a:t>Economista italiana | Profesora universitaria de la Escuela de Negocios de la Universidad George Washington</a:t>
            </a:r>
            <a:endParaRPr sz="2000" b="1">
              <a:solidFill>
                <a:schemeClr val="lt1"/>
              </a:solidFill>
              <a:highlight>
                <a:srgbClr val="8D50FF"/>
              </a:highlight>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p:nvPr/>
        </p:nvSpPr>
        <p:spPr>
          <a:xfrm>
            <a:off x="-229641" y="0"/>
            <a:ext cx="5411241" cy="685800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chemeClr val="lt1"/>
              </a:solidFill>
              <a:latin typeface="Montserrat"/>
              <a:ea typeface="Montserrat"/>
              <a:cs typeface="Montserrat"/>
              <a:sym typeface="Montserrat"/>
            </a:endParaRPr>
          </a:p>
        </p:txBody>
      </p:sp>
      <p:sp>
        <p:nvSpPr>
          <p:cNvPr id="145" name="Google Shape;145;p6"/>
          <p:cNvSpPr txBox="1"/>
          <p:nvPr/>
        </p:nvSpPr>
        <p:spPr>
          <a:xfrm>
            <a:off x="445444" y="1952450"/>
            <a:ext cx="4440900" cy="3013800"/>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Montserrat"/>
              <a:buNone/>
            </a:pPr>
            <a:r>
              <a:rPr lang="es-ES" sz="4400" b="1">
                <a:solidFill>
                  <a:schemeClr val="lt1"/>
                </a:solidFill>
                <a:latin typeface="Montserrat"/>
                <a:ea typeface="Montserrat"/>
                <a:cs typeface="Montserrat"/>
                <a:sym typeface="Montserrat"/>
              </a:rPr>
              <a:t>¿EDUCACIÓN FINANCIERA…</a:t>
            </a:r>
            <a:endParaRPr sz="4400" b="1">
              <a:solidFill>
                <a:schemeClr val="lt1"/>
              </a:solidFill>
              <a:latin typeface="Montserrat"/>
              <a:ea typeface="Montserrat"/>
              <a:cs typeface="Montserrat"/>
              <a:sym typeface="Montserrat"/>
            </a:endParaRPr>
          </a:p>
          <a:p>
            <a:pPr marL="0" marR="0" lvl="0" indent="0" algn="l" rtl="0">
              <a:lnSpc>
                <a:spcPct val="115000"/>
              </a:lnSpc>
              <a:spcBef>
                <a:spcPts val="0"/>
              </a:spcBef>
              <a:spcAft>
                <a:spcPts val="0"/>
              </a:spcAft>
              <a:buClr>
                <a:schemeClr val="lt1"/>
              </a:buClr>
              <a:buSzPts val="1100"/>
              <a:buFont typeface="Fredoka One"/>
              <a:buNone/>
            </a:pPr>
            <a:r>
              <a:rPr lang="es-ES" sz="4400" b="1">
                <a:solidFill>
                  <a:schemeClr val="lt1"/>
                </a:solidFill>
                <a:highlight>
                  <a:srgbClr val="8D50FF"/>
                </a:highlight>
                <a:latin typeface="Montserrat"/>
                <a:ea typeface="Montserrat"/>
                <a:cs typeface="Montserrat"/>
                <a:sym typeface="Montserrat"/>
              </a:rPr>
              <a:t>…PARA JÓVENES?</a:t>
            </a:r>
            <a:endParaRPr sz="4400" b="1">
              <a:solidFill>
                <a:schemeClr val="lt1"/>
              </a:solidFill>
              <a:highlight>
                <a:srgbClr val="8D50FF"/>
              </a:highlight>
              <a:latin typeface="Montserrat"/>
              <a:ea typeface="Montserrat"/>
              <a:cs typeface="Montserrat"/>
              <a:sym typeface="Montserrat"/>
            </a:endParaRPr>
          </a:p>
        </p:txBody>
      </p:sp>
      <p:sp>
        <p:nvSpPr>
          <p:cNvPr id="146" name="Google Shape;146;p6"/>
          <p:cNvSpPr txBox="1"/>
          <p:nvPr/>
        </p:nvSpPr>
        <p:spPr>
          <a:xfrm>
            <a:off x="6527342" y="2953666"/>
            <a:ext cx="513523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ontserrat"/>
                <a:ea typeface="Montserrat"/>
                <a:cs typeface="Montserrat"/>
                <a:sym typeface="Montserrat"/>
              </a:rPr>
              <a:t>“La gente más joven se enfrenta a una situación financiera mucho más complicada que la que tenían sus padres”</a:t>
            </a:r>
            <a:endParaRPr sz="2400">
              <a:solidFill>
                <a:schemeClr val="dk1"/>
              </a:solidFill>
              <a:latin typeface="Montserrat"/>
              <a:ea typeface="Montserrat"/>
              <a:cs typeface="Montserrat"/>
              <a:sym typeface="Montserrat"/>
            </a:endParaRPr>
          </a:p>
        </p:txBody>
      </p:sp>
      <p:pic>
        <p:nvPicPr>
          <p:cNvPr id="147" name="Google Shape;147;p6"/>
          <p:cNvPicPr preferRelativeResize="0"/>
          <p:nvPr/>
        </p:nvPicPr>
        <p:blipFill rotWithShape="1">
          <a:blip r:embed="rId3">
            <a:alphaModFix/>
          </a:blip>
          <a:srcRect/>
          <a:stretch/>
        </p:blipFill>
        <p:spPr>
          <a:xfrm>
            <a:off x="10287839" y="219800"/>
            <a:ext cx="1626919" cy="1438644"/>
          </a:xfrm>
          <a:prstGeom prst="rect">
            <a:avLst/>
          </a:prstGeom>
          <a:noFill/>
          <a:ln>
            <a:noFill/>
          </a:ln>
        </p:spPr>
      </p:pic>
      <p:sp>
        <p:nvSpPr>
          <p:cNvPr id="148" name="Google Shape;148;p6"/>
          <p:cNvSpPr txBox="1"/>
          <p:nvPr/>
        </p:nvSpPr>
        <p:spPr>
          <a:xfrm>
            <a:off x="6503643" y="4537660"/>
            <a:ext cx="474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i="0">
                <a:solidFill>
                  <a:schemeClr val="lt1"/>
                </a:solidFill>
                <a:highlight>
                  <a:srgbClr val="8D50FF"/>
                </a:highlight>
                <a:latin typeface="Montserrat"/>
                <a:ea typeface="Montserrat"/>
                <a:cs typeface="Montserrat"/>
                <a:sym typeface="Montserrat"/>
              </a:rPr>
              <a:t>Annamaria Lusardi</a:t>
            </a:r>
            <a:endParaRPr sz="2000" b="1">
              <a:solidFill>
                <a:schemeClr val="lt1"/>
              </a:solidFill>
              <a:highlight>
                <a:srgbClr val="8D50FF"/>
              </a:highlight>
              <a:latin typeface="Montserrat"/>
              <a:ea typeface="Montserrat"/>
              <a:cs typeface="Montserrat"/>
              <a:sym typeface="Montserrat"/>
            </a:endParaRPr>
          </a:p>
        </p:txBody>
      </p:sp>
      <p:sp>
        <p:nvSpPr>
          <p:cNvPr id="149" name="Google Shape;149;p6"/>
          <p:cNvSpPr txBox="1"/>
          <p:nvPr/>
        </p:nvSpPr>
        <p:spPr>
          <a:xfrm>
            <a:off x="6503650" y="4966250"/>
            <a:ext cx="5411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a:solidFill>
                  <a:srgbClr val="8D50FF"/>
                </a:solidFill>
                <a:highlight>
                  <a:schemeClr val="lt1"/>
                </a:highlight>
                <a:latin typeface="Montserrat"/>
                <a:ea typeface="Montserrat"/>
                <a:cs typeface="Montserrat"/>
                <a:sym typeface="Montserrat"/>
              </a:rPr>
              <a:t>Economista italiana | Profesora universitaria de la Escuela de Negocios de la Universidad George Washington</a:t>
            </a:r>
            <a:endParaRPr sz="2000" b="1">
              <a:solidFill>
                <a:schemeClr val="lt1"/>
              </a:solidFill>
              <a:highlight>
                <a:srgbClr val="8D50FF"/>
              </a:highlight>
              <a:latin typeface="Montserrat"/>
              <a:ea typeface="Montserrat"/>
              <a:cs typeface="Montserrat"/>
              <a:sym typeface="Montserrat"/>
            </a:endParaRPr>
          </a:p>
        </p:txBody>
      </p:sp>
      <p:grpSp>
        <p:nvGrpSpPr>
          <p:cNvPr id="150" name="Google Shape;150;p6"/>
          <p:cNvGrpSpPr/>
          <p:nvPr/>
        </p:nvGrpSpPr>
        <p:grpSpPr>
          <a:xfrm>
            <a:off x="3223234" y="2864906"/>
            <a:ext cx="4171905" cy="4330000"/>
            <a:chOff x="3715047" y="1048047"/>
            <a:chExt cx="4761905" cy="4761905"/>
          </a:xfrm>
        </p:grpSpPr>
        <p:pic>
          <p:nvPicPr>
            <p:cNvPr id="151" name="Google Shape;151;p6" descr="Dibujo animado de un personaje animado&#10;&#10;Descripción generada automáticamente con confianza baja"/>
            <p:cNvPicPr preferRelativeResize="0"/>
            <p:nvPr/>
          </p:nvPicPr>
          <p:blipFill rotWithShape="1">
            <a:blip r:embed="rId4">
              <a:alphaModFix/>
            </a:blip>
            <a:srcRect/>
            <a:stretch/>
          </p:blipFill>
          <p:spPr>
            <a:xfrm>
              <a:off x="3715047" y="1048047"/>
              <a:ext cx="4761905" cy="4761905"/>
            </a:xfrm>
            <a:prstGeom prst="rect">
              <a:avLst/>
            </a:prstGeom>
            <a:noFill/>
            <a:ln>
              <a:noFill/>
            </a:ln>
          </p:spPr>
        </p:pic>
        <p:sp>
          <p:nvSpPr>
            <p:cNvPr id="152" name="Google Shape;152;p6"/>
            <p:cNvSpPr/>
            <p:nvPr/>
          </p:nvSpPr>
          <p:spPr>
            <a:xfrm>
              <a:off x="4627621" y="1480167"/>
              <a:ext cx="507900" cy="485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6" descr="Insignia de corazón con relleno sólido"/>
            <p:cNvPicPr preferRelativeResize="0"/>
            <p:nvPr/>
          </p:nvPicPr>
          <p:blipFill rotWithShape="1">
            <a:blip r:embed="rId5">
              <a:alphaModFix/>
            </a:blip>
            <a:srcRect/>
            <a:stretch/>
          </p:blipFill>
          <p:spPr>
            <a:xfrm>
              <a:off x="4639269" y="1480166"/>
              <a:ext cx="485775" cy="4857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a:stretch/>
        </p:blipFill>
        <p:spPr>
          <a:xfrm>
            <a:off x="407947" y="1931479"/>
            <a:ext cx="8879533" cy="3938264"/>
          </a:xfrm>
          <a:prstGeom prst="rect">
            <a:avLst/>
          </a:prstGeom>
          <a:noFill/>
          <a:ln>
            <a:noFill/>
          </a:ln>
        </p:spPr>
      </p:pic>
      <p:pic>
        <p:nvPicPr>
          <p:cNvPr id="159" name="Google Shape;159;p7" descr="Dibujo en blanco y negro&#10;&#10;Descripción generada automáticamente con confianza baja"/>
          <p:cNvPicPr preferRelativeResize="0"/>
          <p:nvPr/>
        </p:nvPicPr>
        <p:blipFill rotWithShape="1">
          <a:blip r:embed="rId4">
            <a:alphaModFix/>
          </a:blip>
          <a:srcRect/>
          <a:stretch/>
        </p:blipFill>
        <p:spPr>
          <a:xfrm>
            <a:off x="9264428" y="101250"/>
            <a:ext cx="3148553" cy="3148553"/>
          </a:xfrm>
          <a:prstGeom prst="rect">
            <a:avLst/>
          </a:prstGeom>
          <a:noFill/>
          <a:ln>
            <a:noFill/>
          </a:ln>
        </p:spPr>
      </p:pic>
      <p:sp>
        <p:nvSpPr>
          <p:cNvPr id="160" name="Google Shape;160;p7"/>
          <p:cNvSpPr txBox="1"/>
          <p:nvPr/>
        </p:nvSpPr>
        <p:spPr>
          <a:xfrm>
            <a:off x="1692266" y="588576"/>
            <a:ext cx="759521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i="0" u="none" strike="noStrike" cap="none">
                <a:solidFill>
                  <a:srgbClr val="014BAC"/>
                </a:solidFill>
                <a:latin typeface="Montserrat"/>
                <a:ea typeface="Montserrat"/>
                <a:cs typeface="Montserrat"/>
                <a:sym typeface="Montserrat"/>
              </a:rPr>
              <a:t>ALFABETIZACIÓN FINANCIERA A TRAVÉS DE LA EDAD EN LOS ESTADOS UNIDOS</a:t>
            </a:r>
            <a:endParaRPr sz="2400" i="1" cap="none">
              <a:solidFill>
                <a:srgbClr val="014BAC"/>
              </a:solidFill>
              <a:latin typeface="Montserrat"/>
              <a:ea typeface="Montserrat"/>
              <a:cs typeface="Montserrat"/>
              <a:sym typeface="Montserrat"/>
            </a:endParaRPr>
          </a:p>
        </p:txBody>
      </p:sp>
      <p:sp>
        <p:nvSpPr>
          <p:cNvPr id="161" name="Google Shape;161;p7"/>
          <p:cNvSpPr txBox="1"/>
          <p:nvPr/>
        </p:nvSpPr>
        <p:spPr>
          <a:xfrm>
            <a:off x="9595710" y="2992670"/>
            <a:ext cx="2486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0" i="0" u="none" strike="noStrike">
                <a:solidFill>
                  <a:srgbClr val="000000"/>
                </a:solidFill>
                <a:latin typeface="Montserrat"/>
                <a:ea typeface="Montserrat"/>
                <a:cs typeface="Montserrat"/>
                <a:sym typeface="Montserrat"/>
              </a:rPr>
              <a:t>Esta figura muestra el porcentaje de encuestados que respondieron correctamente las tres grandes preguntas </a:t>
            </a:r>
            <a:r>
              <a:rPr lang="es-ES" sz="2000">
                <a:latin typeface="Montserrat"/>
                <a:ea typeface="Montserrat"/>
                <a:cs typeface="Montserrat"/>
                <a:sym typeface="Montserrat"/>
              </a:rPr>
              <a:t>de educación financiera </a:t>
            </a:r>
            <a:r>
              <a:rPr lang="es-ES" sz="2000" b="0" i="0" u="none" strike="noStrike">
                <a:solidFill>
                  <a:srgbClr val="000000"/>
                </a:solidFill>
                <a:latin typeface="Montserrat"/>
                <a:ea typeface="Montserrat"/>
                <a:cs typeface="Montserrat"/>
                <a:sym typeface="Montserrat"/>
              </a:rPr>
              <a:t>por grupo de edad (año 2015)</a:t>
            </a:r>
            <a:endParaRPr sz="2000">
              <a:solidFill>
                <a:schemeClr val="dk1"/>
              </a:solidFill>
              <a:latin typeface="Montserrat"/>
              <a:ea typeface="Montserrat"/>
              <a:cs typeface="Montserrat"/>
              <a:sym typeface="Montserrat"/>
            </a:endParaRPr>
          </a:p>
        </p:txBody>
      </p:sp>
      <p:sp>
        <p:nvSpPr>
          <p:cNvPr id="162" name="Google Shape;162;p7"/>
          <p:cNvSpPr/>
          <p:nvPr/>
        </p:nvSpPr>
        <p:spPr>
          <a:xfrm>
            <a:off x="550063" y="6259579"/>
            <a:ext cx="7287251" cy="210966"/>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Montserrat"/>
              <a:buNone/>
            </a:pPr>
            <a:r>
              <a:rPr lang="es-ES" sz="1600" i="1">
                <a:solidFill>
                  <a:srgbClr val="000000"/>
                </a:solidFill>
                <a:latin typeface="Montserrat"/>
                <a:ea typeface="Montserrat"/>
                <a:cs typeface="Montserrat"/>
                <a:sym typeface="Montserrat"/>
              </a:rPr>
              <a:t>Fuente: Estudio Nacional de Capacidad Financiera de EE. UU. de 2015 </a:t>
            </a:r>
            <a:endParaRPr/>
          </a:p>
        </p:txBody>
      </p:sp>
      <p:pic>
        <p:nvPicPr>
          <p:cNvPr id="163" name="Google Shape;163;p7" descr="🇺🇸 Bandera de Estados Unidos Emoji — Significado, copiar y pegar,  combinaciónes"/>
          <p:cNvPicPr preferRelativeResize="0"/>
          <p:nvPr/>
        </p:nvPicPr>
        <p:blipFill rotWithShape="1">
          <a:blip r:embed="rId5">
            <a:alphaModFix/>
          </a:blip>
          <a:srcRect/>
          <a:stretch/>
        </p:blipFill>
        <p:spPr>
          <a:xfrm>
            <a:off x="550063" y="524275"/>
            <a:ext cx="1000884" cy="10008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4BAC"/>
        </a:solidFill>
        <a:effectLst/>
      </p:bgPr>
    </p:bg>
    <p:spTree>
      <p:nvGrpSpPr>
        <p:cNvPr id="1" name="Shape 167"/>
        <p:cNvGrpSpPr/>
        <p:nvPr/>
      </p:nvGrpSpPr>
      <p:grpSpPr>
        <a:xfrm>
          <a:off x="0" y="0"/>
          <a:ext cx="0" cy="0"/>
          <a:chOff x="0" y="0"/>
          <a:chExt cx="0" cy="0"/>
        </a:xfrm>
      </p:grpSpPr>
      <p:sp>
        <p:nvSpPr>
          <p:cNvPr id="168" name="Google Shape;168;p8"/>
          <p:cNvSpPr txBox="1"/>
          <p:nvPr/>
        </p:nvSpPr>
        <p:spPr>
          <a:xfrm>
            <a:off x="467742" y="620573"/>
            <a:ext cx="11984129" cy="637097"/>
          </a:xfrm>
          <a:prstGeom prst="rect">
            <a:avLst/>
          </a:prstGeom>
          <a:noFill/>
          <a:ln>
            <a:noFill/>
          </a:ln>
          <a:effectLst>
            <a:outerShdw blurRad="57150" dist="152400" dir="5400000" algn="bl" rotWithShape="0">
              <a:srgbClr val="004AAD"/>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lt1"/>
              </a:buClr>
              <a:buSzPts val="1100"/>
              <a:buFont typeface="Montserrat"/>
              <a:buNone/>
            </a:pPr>
            <a:r>
              <a:rPr lang="es-ES" sz="3600">
                <a:solidFill>
                  <a:schemeClr val="lt1"/>
                </a:solidFill>
                <a:latin typeface="Montserrat"/>
                <a:ea typeface="Montserrat"/>
                <a:cs typeface="Montserrat"/>
                <a:sym typeface="Montserrat"/>
              </a:rPr>
              <a:t>¿</a:t>
            </a:r>
            <a:r>
              <a:rPr lang="es-ES" sz="3600" b="1">
                <a:solidFill>
                  <a:schemeClr val="lt1"/>
                </a:solidFill>
                <a:latin typeface="Montserrat"/>
                <a:ea typeface="Montserrat"/>
                <a:cs typeface="Montserrat"/>
                <a:sym typeface="Montserrat"/>
              </a:rPr>
              <a:t>QUÉ DICEN </a:t>
            </a:r>
            <a:r>
              <a:rPr lang="es-ES" sz="3600">
                <a:solidFill>
                  <a:schemeClr val="lt1"/>
                </a:solidFill>
                <a:latin typeface="Montserrat"/>
                <a:ea typeface="Montserrat"/>
                <a:cs typeface="Montserrat"/>
                <a:sym typeface="Montserrat"/>
              </a:rPr>
              <a:t>O ESPERAN </a:t>
            </a:r>
            <a:r>
              <a:rPr lang="es-ES" sz="3600" b="1">
                <a:solidFill>
                  <a:schemeClr val="lt1"/>
                </a:solidFill>
                <a:latin typeface="Montserrat"/>
                <a:ea typeface="Montserrat"/>
                <a:cs typeface="Montserrat"/>
                <a:sym typeface="Montserrat"/>
              </a:rPr>
              <a:t>LOS JÓVENES</a:t>
            </a:r>
            <a:r>
              <a:rPr lang="es-ES" sz="3600">
                <a:solidFill>
                  <a:schemeClr val="lt1"/>
                </a:solidFill>
                <a:latin typeface="Montserrat"/>
                <a:ea typeface="Montserrat"/>
                <a:cs typeface="Montserrat"/>
                <a:sym typeface="Montserrat"/>
              </a:rPr>
              <a:t>?</a:t>
            </a:r>
            <a:endParaRPr sz="3600">
              <a:solidFill>
                <a:schemeClr val="lt1"/>
              </a:solidFill>
              <a:latin typeface="Montserrat"/>
              <a:ea typeface="Montserrat"/>
              <a:cs typeface="Montserrat"/>
              <a:sym typeface="Montserrat"/>
            </a:endParaRPr>
          </a:p>
        </p:txBody>
      </p:sp>
      <p:pic>
        <p:nvPicPr>
          <p:cNvPr id="169" name="Google Shape;169;p8"/>
          <p:cNvPicPr preferRelativeResize="0"/>
          <p:nvPr/>
        </p:nvPicPr>
        <p:blipFill rotWithShape="1">
          <a:blip r:embed="rId3">
            <a:alphaModFix/>
          </a:blip>
          <a:srcRect/>
          <a:stretch/>
        </p:blipFill>
        <p:spPr>
          <a:xfrm>
            <a:off x="10287839" y="219800"/>
            <a:ext cx="1626919" cy="1438644"/>
          </a:xfrm>
          <a:prstGeom prst="rect">
            <a:avLst/>
          </a:prstGeom>
          <a:noFill/>
          <a:ln>
            <a:noFill/>
          </a:ln>
        </p:spPr>
      </p:pic>
      <p:grpSp>
        <p:nvGrpSpPr>
          <p:cNvPr id="170" name="Google Shape;170;p8"/>
          <p:cNvGrpSpPr/>
          <p:nvPr/>
        </p:nvGrpSpPr>
        <p:grpSpPr>
          <a:xfrm>
            <a:off x="-38100" y="1442673"/>
            <a:ext cx="5391150" cy="5415327"/>
            <a:chOff x="3715047" y="1048047"/>
            <a:chExt cx="4761905" cy="4761905"/>
          </a:xfrm>
        </p:grpSpPr>
        <p:pic>
          <p:nvPicPr>
            <p:cNvPr id="171" name="Google Shape;171;p8" descr="Dibujo animado de un personaje animado&#10;&#10;Descripción generada automáticamente con confianza baja"/>
            <p:cNvPicPr preferRelativeResize="0"/>
            <p:nvPr/>
          </p:nvPicPr>
          <p:blipFill rotWithShape="1">
            <a:blip r:embed="rId4">
              <a:alphaModFix/>
            </a:blip>
            <a:srcRect/>
            <a:stretch/>
          </p:blipFill>
          <p:spPr>
            <a:xfrm>
              <a:off x="3715047" y="1048047"/>
              <a:ext cx="4761905" cy="4761905"/>
            </a:xfrm>
            <a:prstGeom prst="rect">
              <a:avLst/>
            </a:prstGeom>
            <a:noFill/>
            <a:ln>
              <a:noFill/>
            </a:ln>
          </p:spPr>
        </p:pic>
        <p:sp>
          <p:nvSpPr>
            <p:cNvPr id="172" name="Google Shape;172;p8"/>
            <p:cNvSpPr/>
            <p:nvPr/>
          </p:nvSpPr>
          <p:spPr>
            <a:xfrm>
              <a:off x="4627621" y="1480167"/>
              <a:ext cx="507885" cy="485775"/>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descr="Insignia de corazón con relleno sólido"/>
            <p:cNvPicPr preferRelativeResize="0"/>
            <p:nvPr/>
          </p:nvPicPr>
          <p:blipFill rotWithShape="1">
            <a:blip r:embed="rId5">
              <a:alphaModFix/>
            </a:blip>
            <a:srcRect/>
            <a:stretch/>
          </p:blipFill>
          <p:spPr>
            <a:xfrm>
              <a:off x="4639269" y="1480166"/>
              <a:ext cx="485775" cy="485775"/>
            </a:xfrm>
            <a:prstGeom prst="rect">
              <a:avLst/>
            </a:prstGeom>
            <a:noFill/>
            <a:ln>
              <a:noFill/>
            </a:ln>
          </p:spPr>
        </p:pic>
      </p:grpSp>
      <p:sp>
        <p:nvSpPr>
          <p:cNvPr id="174" name="Google Shape;174;p8"/>
          <p:cNvSpPr txBox="1"/>
          <p:nvPr/>
        </p:nvSpPr>
        <p:spPr>
          <a:xfrm>
            <a:off x="4095750" y="1899192"/>
            <a:ext cx="7694084"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2000" b="0" i="1" u="none" strike="noStrike">
                <a:solidFill>
                  <a:schemeClr val="lt1"/>
                </a:solidFill>
                <a:latin typeface="Montserrat"/>
                <a:ea typeface="Montserrat"/>
                <a:cs typeface="Montserrat"/>
                <a:sym typeface="Montserrat"/>
              </a:rPr>
              <a:t>“Quiero aprender cosas que sean útiles para la vida”</a:t>
            </a:r>
            <a:endParaRPr sz="2000" b="0" i="1">
              <a:solidFill>
                <a:schemeClr val="lt1"/>
              </a:solidFill>
              <a:latin typeface="Montserrat"/>
              <a:ea typeface="Montserrat"/>
              <a:cs typeface="Montserrat"/>
              <a:sym typeface="Montserrat"/>
            </a:endParaRPr>
          </a:p>
        </p:txBody>
      </p:sp>
      <p:sp>
        <p:nvSpPr>
          <p:cNvPr id="175" name="Google Shape;175;p8"/>
          <p:cNvSpPr txBox="1"/>
          <p:nvPr/>
        </p:nvSpPr>
        <p:spPr>
          <a:xfrm>
            <a:off x="5791200" y="4659534"/>
            <a:ext cx="5860571"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2400" b="0" i="1" u="none" strike="noStrike">
                <a:solidFill>
                  <a:schemeClr val="lt1"/>
                </a:solidFill>
                <a:latin typeface="Overlock"/>
                <a:ea typeface="Overlock"/>
                <a:cs typeface="Overlock"/>
                <a:sym typeface="Overlock"/>
              </a:rPr>
              <a:t>“Una de mis mejores clases fue cuando un maestro nos hizo ver una película y luego discutir temas tratados en la película con él”</a:t>
            </a:r>
            <a:endParaRPr sz="2400" b="0" i="1">
              <a:solidFill>
                <a:schemeClr val="lt1"/>
              </a:solidFill>
              <a:latin typeface="Overlock"/>
              <a:ea typeface="Overlock"/>
              <a:cs typeface="Overlock"/>
              <a:sym typeface="Overlock"/>
            </a:endParaRPr>
          </a:p>
        </p:txBody>
      </p:sp>
      <p:sp>
        <p:nvSpPr>
          <p:cNvPr id="176" name="Google Shape;176;p8"/>
          <p:cNvSpPr txBox="1"/>
          <p:nvPr/>
        </p:nvSpPr>
        <p:spPr>
          <a:xfrm>
            <a:off x="4824363" y="3751947"/>
            <a:ext cx="6965471"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2400" b="0" i="1" u="none" strike="noStrike">
                <a:solidFill>
                  <a:schemeClr val="lt1"/>
                </a:solidFill>
                <a:latin typeface="Libre Baskerville"/>
                <a:ea typeface="Libre Baskerville"/>
                <a:cs typeface="Libre Baskerville"/>
                <a:sym typeface="Libre Baskerville"/>
              </a:rPr>
              <a:t>“Prefiero las clases interactivas, no me gustan las que son un monólogo del profesor”</a:t>
            </a:r>
            <a:endParaRPr sz="2400" i="1">
              <a:solidFill>
                <a:schemeClr val="lt1"/>
              </a:solidFill>
              <a:latin typeface="Libre Baskerville"/>
              <a:ea typeface="Libre Baskerville"/>
              <a:cs typeface="Libre Baskerville"/>
              <a:sym typeface="Libre Baskerville"/>
            </a:endParaRPr>
          </a:p>
        </p:txBody>
      </p:sp>
      <p:sp>
        <p:nvSpPr>
          <p:cNvPr id="177" name="Google Shape;177;p8"/>
          <p:cNvSpPr txBox="1"/>
          <p:nvPr/>
        </p:nvSpPr>
        <p:spPr>
          <a:xfrm>
            <a:off x="4267200" y="2540050"/>
            <a:ext cx="7522634"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2000" i="1">
                <a:solidFill>
                  <a:schemeClr val="lt1"/>
                </a:solidFill>
                <a:latin typeface="Montserrat"/>
                <a:ea typeface="Montserrat"/>
                <a:cs typeface="Montserrat"/>
                <a:sym typeface="Montserrat"/>
              </a:rPr>
              <a:t>“</a:t>
            </a:r>
            <a:r>
              <a:rPr lang="es-ES" sz="2000" b="1" i="1">
                <a:solidFill>
                  <a:schemeClr val="lt1"/>
                </a:solidFill>
                <a:latin typeface="Arial Rounded"/>
                <a:ea typeface="Arial Rounded"/>
                <a:cs typeface="Arial Rounded"/>
                <a:sym typeface="Arial Rounded"/>
              </a:rPr>
              <a:t>A mi una vez me contactaron por Instagram para trabajar en un proyecto donde pagaban muy bien, el que me contactó tenía una foto con un auto muy lujoso”</a:t>
            </a:r>
            <a:endParaRPr sz="2000" b="1" i="1">
              <a:solidFill>
                <a:schemeClr val="lt1"/>
              </a:solidFill>
              <a:latin typeface="Arial Rounded"/>
              <a:ea typeface="Arial Rounded"/>
              <a:cs typeface="Arial Rounded"/>
              <a:sym typeface="Arial Rounded"/>
            </a:endParaRPr>
          </a:p>
        </p:txBody>
      </p:sp>
      <p:sp>
        <p:nvSpPr>
          <p:cNvPr id="178" name="Google Shape;178;p8"/>
          <p:cNvSpPr txBox="1"/>
          <p:nvPr/>
        </p:nvSpPr>
        <p:spPr>
          <a:xfrm>
            <a:off x="7093013" y="6037372"/>
            <a:ext cx="4558758"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2000" b="0" i="1">
                <a:solidFill>
                  <a:schemeClr val="lt1"/>
                </a:solidFill>
                <a:highlight>
                  <a:srgbClr val="8D50FF"/>
                </a:highlight>
                <a:latin typeface="Montserrat"/>
                <a:ea typeface="Montserrat"/>
                <a:cs typeface="Montserrat"/>
                <a:sym typeface="Montserrat"/>
              </a:rPr>
              <a:t>FUENTE:</a:t>
            </a:r>
            <a:r>
              <a:rPr lang="es-ES" sz="2000" b="0" i="1">
                <a:solidFill>
                  <a:schemeClr val="lt1"/>
                </a:solidFill>
                <a:latin typeface="Montserrat"/>
                <a:ea typeface="Montserrat"/>
                <a:cs typeface="Montserrat"/>
                <a:sym typeface="Montserrat"/>
              </a:rPr>
              <a:t> SESIONES DE </a:t>
            </a:r>
            <a:r>
              <a:rPr lang="es-ES" sz="2000" i="1">
                <a:solidFill>
                  <a:schemeClr val="lt1"/>
                </a:solidFill>
                <a:latin typeface="Montserrat"/>
                <a:ea typeface="Montserrat"/>
                <a:cs typeface="Montserrat"/>
                <a:sym typeface="Montserrat"/>
              </a:rPr>
              <a:t>LUFINDO</a:t>
            </a:r>
            <a:endParaRPr sz="2000" b="0" i="1">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50FF"/>
        </a:solidFill>
        <a:effectLst/>
      </p:bgPr>
    </p:bg>
    <p:spTree>
      <p:nvGrpSpPr>
        <p:cNvPr id="1" name="Shape 182"/>
        <p:cNvGrpSpPr/>
        <p:nvPr/>
      </p:nvGrpSpPr>
      <p:grpSpPr>
        <a:xfrm>
          <a:off x="0" y="0"/>
          <a:ext cx="0" cy="0"/>
          <a:chOff x="0" y="0"/>
          <a:chExt cx="0" cy="0"/>
        </a:xfrm>
      </p:grpSpPr>
      <p:sp>
        <p:nvSpPr>
          <p:cNvPr id="183" name="Google Shape;183;p9"/>
          <p:cNvSpPr/>
          <p:nvPr/>
        </p:nvSpPr>
        <p:spPr>
          <a:xfrm>
            <a:off x="0" y="0"/>
            <a:ext cx="12192000" cy="1885950"/>
          </a:xfrm>
          <a:prstGeom prst="rect">
            <a:avLst/>
          </a:prstGeom>
          <a:solidFill>
            <a:srgbClr val="014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9"/>
          <p:cNvPicPr preferRelativeResize="0"/>
          <p:nvPr/>
        </p:nvPicPr>
        <p:blipFill rotWithShape="1">
          <a:blip r:embed="rId3">
            <a:alphaModFix/>
          </a:blip>
          <a:srcRect l="29772" t="16682" r="20836" b="9662"/>
          <a:stretch/>
        </p:blipFill>
        <p:spPr>
          <a:xfrm>
            <a:off x="410592" y="842005"/>
            <a:ext cx="4167099" cy="5918878"/>
          </a:xfrm>
          <a:prstGeom prst="rect">
            <a:avLst/>
          </a:prstGeom>
          <a:noFill/>
          <a:ln>
            <a:noFill/>
          </a:ln>
        </p:spPr>
      </p:pic>
      <p:pic>
        <p:nvPicPr>
          <p:cNvPr id="185" name="Google Shape;185;p9"/>
          <p:cNvPicPr preferRelativeResize="0"/>
          <p:nvPr/>
        </p:nvPicPr>
        <p:blipFill rotWithShape="1">
          <a:blip r:embed="rId4">
            <a:alphaModFix/>
          </a:blip>
          <a:srcRect/>
          <a:stretch/>
        </p:blipFill>
        <p:spPr>
          <a:xfrm>
            <a:off x="10287839" y="219800"/>
            <a:ext cx="1626919" cy="1438644"/>
          </a:xfrm>
          <a:prstGeom prst="rect">
            <a:avLst/>
          </a:prstGeom>
          <a:noFill/>
          <a:ln>
            <a:noFill/>
          </a:ln>
        </p:spPr>
      </p:pic>
      <p:sp>
        <p:nvSpPr>
          <p:cNvPr id="186" name="Google Shape;186;p9"/>
          <p:cNvSpPr txBox="1"/>
          <p:nvPr/>
        </p:nvSpPr>
        <p:spPr>
          <a:xfrm>
            <a:off x="4747150" y="2561550"/>
            <a:ext cx="71676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Montserrat"/>
              <a:buNone/>
            </a:pPr>
            <a:r>
              <a:rPr lang="es-ES" sz="3600" i="0" u="none" strike="noStrike" cap="none">
                <a:solidFill>
                  <a:schemeClr val="lt1"/>
                </a:solidFill>
                <a:latin typeface="Montserrat"/>
                <a:ea typeface="Montserrat"/>
                <a:cs typeface="Montserrat"/>
                <a:sym typeface="Montserrat"/>
              </a:rPr>
              <a:t>¿</a:t>
            </a:r>
            <a:r>
              <a:rPr lang="es-ES" sz="3600" cap="none">
                <a:solidFill>
                  <a:schemeClr val="lt1"/>
                </a:solidFill>
                <a:latin typeface="Montserrat"/>
                <a:ea typeface="Montserrat"/>
                <a:cs typeface="Montserrat"/>
                <a:sym typeface="Montserrat"/>
              </a:rPr>
              <a:t>CÓMO </a:t>
            </a:r>
            <a:r>
              <a:rPr lang="es-ES" sz="3600" b="1" cap="none">
                <a:solidFill>
                  <a:schemeClr val="lt1"/>
                </a:solidFill>
                <a:latin typeface="Montserrat"/>
                <a:ea typeface="Montserrat"/>
                <a:cs typeface="Montserrat"/>
                <a:sym typeface="Montserrat"/>
              </a:rPr>
              <a:t>RESPONDE</a:t>
            </a:r>
            <a:r>
              <a:rPr lang="es-ES" sz="3600" cap="none">
                <a:solidFill>
                  <a:schemeClr val="lt1"/>
                </a:solidFill>
                <a:latin typeface="Montserrat"/>
                <a:ea typeface="Montserrat"/>
                <a:cs typeface="Montserrat"/>
                <a:sym typeface="Montserrat"/>
              </a:rPr>
              <a:t> </a:t>
            </a:r>
            <a:r>
              <a:rPr lang="es-ES" sz="3600" i="0" u="none" strike="noStrike" cap="none">
                <a:solidFill>
                  <a:schemeClr val="lt1"/>
                </a:solidFill>
                <a:latin typeface="Montserrat"/>
                <a:ea typeface="Montserrat"/>
                <a:cs typeface="Montserrat"/>
                <a:sym typeface="Montserrat"/>
              </a:rPr>
              <a:t>LUFINDO A LOS JÓVENES?</a:t>
            </a:r>
            <a:endParaRPr/>
          </a:p>
          <a:p>
            <a:pPr marL="0" marR="0" lvl="0" indent="0" algn="l" rtl="0">
              <a:lnSpc>
                <a:spcPct val="100000"/>
              </a:lnSpc>
              <a:spcBef>
                <a:spcPts val="0"/>
              </a:spcBef>
              <a:spcAft>
                <a:spcPts val="0"/>
              </a:spcAft>
              <a:buClr>
                <a:schemeClr val="dk1"/>
              </a:buClr>
              <a:buSzPts val="3600"/>
              <a:buFont typeface="Calibri"/>
              <a:buNone/>
            </a:pPr>
            <a:endParaRPr sz="36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3600"/>
              <a:buFont typeface="Montserrat"/>
              <a:buNone/>
            </a:pPr>
            <a:r>
              <a:rPr lang="es-ES" sz="3600" i="0" u="none" strike="noStrike" cap="none">
                <a:solidFill>
                  <a:schemeClr val="lt1"/>
                </a:solidFill>
                <a:latin typeface="Montserrat"/>
                <a:ea typeface="Montserrat"/>
                <a:cs typeface="Montserrat"/>
                <a:sym typeface="Montserrat"/>
              </a:rPr>
              <a:t>¿CÓMO </a:t>
            </a:r>
            <a:r>
              <a:rPr lang="es-ES" sz="3600" b="1" i="0" u="none" strike="noStrike" cap="none">
                <a:solidFill>
                  <a:schemeClr val="lt1"/>
                </a:solidFill>
                <a:latin typeface="Montserrat"/>
                <a:ea typeface="Montserrat"/>
                <a:cs typeface="Montserrat"/>
                <a:sym typeface="Montserrat"/>
              </a:rPr>
              <a:t>CAPTAR LA ATENCIÓN </a:t>
            </a:r>
            <a:r>
              <a:rPr lang="es-ES" sz="3600" i="0" u="none" strike="noStrike" cap="none">
                <a:solidFill>
                  <a:schemeClr val="lt1"/>
                </a:solidFill>
                <a:latin typeface="Montserrat"/>
                <a:ea typeface="Montserrat"/>
                <a:cs typeface="Montserrat"/>
                <a:sym typeface="Montserrat"/>
              </a:rPr>
              <a:t>Y EL INTERÉS DE ESTE GRUPO? </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Panorámica</PresentationFormat>
  <Paragraphs>66</Paragraphs>
  <Slides>18</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Calibri</vt:lpstr>
      <vt:lpstr>Overlock</vt:lpstr>
      <vt:lpstr>Arial Rounded</vt:lpstr>
      <vt:lpstr>Montserrat</vt:lpstr>
      <vt:lpstr>Libre Baskerville</vt:lpstr>
      <vt:lpstr>Fredoka One</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 Riera Filártiga</dc:creator>
  <cp:lastModifiedBy>Marcelo  Echague</cp:lastModifiedBy>
  <cp:revision>1</cp:revision>
  <dcterms:created xsi:type="dcterms:W3CDTF">2022-03-21T16:07:29Z</dcterms:created>
  <dcterms:modified xsi:type="dcterms:W3CDTF">2022-03-22T13:46:52Z</dcterms:modified>
</cp:coreProperties>
</file>