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embeddedFontLst>
    <p:embeddedFont>
      <p:font typeface="Lato" panose="020F0502020204030203" pitchFamily="34" charset="0"/>
      <p:regular r:id="rId24"/>
      <p:bold r:id="rId25"/>
      <p:italic r:id="rId26"/>
      <p:boldItalic r:id="rId27"/>
    </p:embeddedFont>
    <p:embeddedFont>
      <p:font typeface="Montserrat" panose="00000500000000000000" pitchFamily="2" charset="0"/>
      <p:regular r:id="rId28"/>
      <p:bold r:id="rId29"/>
      <p:italic r:id="rId30"/>
      <p:boldItalic r:id="rId31"/>
    </p:embeddedFont>
    <p:embeddedFont>
      <p:font typeface="Montserrat Medium" panose="00000600000000000000" pitchFamily="2" charset="0"/>
      <p:regular r:id="rId32"/>
      <p:bold r:id="rId33"/>
      <p:italic r:id="rId34"/>
      <p:boldItalic r:id="rId35"/>
    </p:embeddedFont>
    <p:embeddedFont>
      <p:font typeface="Montserrat SemiBold" panose="00000700000000000000" pitchFamily="2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97F2535-C020-4719-B341-C16383C4798B}">
  <a:tblStyle styleId="{B97F2535-C020-4719-B341-C16383C4798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e4a3254157_1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e4a3254157_1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e4a3254157_1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e4a3254157_1_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e4a3254157_1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e4a3254157_1_3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e4a3254157_1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e4a3254157_1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e4a3254157_1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e4a3254157_1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b25e17fcc6_1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b25e17fcc6_1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e4a3254157_1_4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e4a3254157_1_4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e4a3254157_1_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e4a3254157_1_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e4a3254157_1_4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e4a3254157_1_4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e4a3254157_1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e4a3254157_1_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e83b71c76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e83b71c76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e4a3254157_1_4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e4a3254157_1_4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b25e17fcc6_1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b25e17fcc6_1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e4a3254157_1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e4a3254157_1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b25e17fcc6_1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b25e17fcc6_1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e4a3254157_1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e4a3254157_1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e4a3254157_1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e4a3254157_1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e4a3254157_1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e4a3254157_1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b1c5bb632b_1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b1c5bb632b_1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e4a3254157_1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e4a3254157_1_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0650" y="1726350"/>
            <a:ext cx="5242700" cy="169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2"/>
          <p:cNvSpPr/>
          <p:nvPr/>
        </p:nvSpPr>
        <p:spPr>
          <a:xfrm>
            <a:off x="0" y="0"/>
            <a:ext cx="9144000" cy="4530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</a:t>
            </a:r>
            <a:endParaRPr/>
          </a:p>
        </p:txBody>
      </p:sp>
      <p:sp>
        <p:nvSpPr>
          <p:cNvPr id="185" name="Google Shape;185;p22"/>
          <p:cNvSpPr txBox="1"/>
          <p:nvPr/>
        </p:nvSpPr>
        <p:spPr>
          <a:xfrm>
            <a:off x="520425" y="470325"/>
            <a:ext cx="4617000" cy="14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6" name="Google Shape;186;p22"/>
          <p:cNvSpPr txBox="1"/>
          <p:nvPr/>
        </p:nvSpPr>
        <p:spPr>
          <a:xfrm>
            <a:off x="736650" y="270450"/>
            <a:ext cx="7670700" cy="14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>
                <a:solidFill>
                  <a:srgbClr val="11A8EB"/>
                </a:solidFill>
                <a:latin typeface="Montserrat"/>
                <a:ea typeface="Montserrat"/>
                <a:cs typeface="Montserrat"/>
                <a:sym typeface="Montserrat"/>
              </a:rPr>
              <a:t>Comodidad</a:t>
            </a:r>
            <a:r>
              <a:rPr lang="es" sz="2000">
                <a:latin typeface="Montserrat SemiBold"/>
                <a:ea typeface="Montserrat SemiBold"/>
                <a:cs typeface="Montserrat SemiBold"/>
                <a:sym typeface="Montserrat SemiBold"/>
              </a:rPr>
              <a:t> como driver de decisión para el Delivery</a:t>
            </a:r>
            <a:endParaRPr sz="20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7" name="Google Shape;187;p22"/>
          <p:cNvSpPr txBox="1"/>
          <p:nvPr/>
        </p:nvSpPr>
        <p:spPr>
          <a:xfrm>
            <a:off x="1347800" y="1714650"/>
            <a:ext cx="879300" cy="5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Más de la mitad</a:t>
            </a:r>
            <a:endParaRPr sz="13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8" name="Google Shape;188;p22"/>
          <p:cNvSpPr txBox="1"/>
          <p:nvPr/>
        </p:nvSpPr>
        <p:spPr>
          <a:xfrm>
            <a:off x="1895475" y="1821225"/>
            <a:ext cx="2051400" cy="15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57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59%</a:t>
            </a:r>
            <a:r>
              <a:rPr lang="es" sz="43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43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Recibió el producto </a:t>
            </a:r>
            <a:endParaRPr sz="16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 su </a:t>
            </a:r>
            <a:r>
              <a:rPr lang="es" sz="1600" b="1">
                <a:solidFill>
                  <a:srgbClr val="11A8EB"/>
                </a:solidFill>
                <a:latin typeface="Lato"/>
                <a:ea typeface="Lato"/>
                <a:cs typeface="Lato"/>
                <a:sym typeface="Lato"/>
              </a:rPr>
              <a:t>domicilio</a:t>
            </a:r>
            <a:endParaRPr>
              <a:solidFill>
                <a:srgbClr val="11A8EB"/>
              </a:solidFill>
            </a:endParaRPr>
          </a:p>
        </p:txBody>
      </p:sp>
      <p:sp>
        <p:nvSpPr>
          <p:cNvPr id="189" name="Google Shape;189;p22"/>
          <p:cNvSpPr txBox="1"/>
          <p:nvPr/>
        </p:nvSpPr>
        <p:spPr>
          <a:xfrm>
            <a:off x="696750" y="792450"/>
            <a:ext cx="7750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 acuerdo a las siguientes opciones, ¿cómo fue el </a:t>
            </a:r>
            <a:r>
              <a:rPr lang="es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delivery </a:t>
            </a:r>
            <a:r>
              <a:rPr lang="es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del producto que compraste?</a:t>
            </a:r>
            <a:endParaRPr/>
          </a:p>
        </p:txBody>
      </p:sp>
      <p:sp>
        <p:nvSpPr>
          <p:cNvPr id="190" name="Google Shape;190;p22"/>
          <p:cNvSpPr/>
          <p:nvPr/>
        </p:nvSpPr>
        <p:spPr>
          <a:xfrm>
            <a:off x="1310450" y="1561800"/>
            <a:ext cx="954000" cy="869700"/>
          </a:xfrm>
          <a:prstGeom prst="ellipse">
            <a:avLst/>
          </a:prstGeom>
          <a:noFill/>
          <a:ln w="9525" cap="flat" cmpd="sng">
            <a:solidFill>
              <a:srgbClr val="11A8E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2"/>
          <p:cNvSpPr txBox="1"/>
          <p:nvPr/>
        </p:nvSpPr>
        <p:spPr>
          <a:xfrm>
            <a:off x="3835075" y="1928175"/>
            <a:ext cx="2051400" cy="10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28%</a:t>
            </a:r>
            <a:r>
              <a:rPr lang="es" sz="43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43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Pick Up</a:t>
            </a:r>
            <a:endParaRPr>
              <a:solidFill>
                <a:srgbClr val="11A8EB"/>
              </a:solidFill>
            </a:endParaRPr>
          </a:p>
        </p:txBody>
      </p:sp>
      <p:sp>
        <p:nvSpPr>
          <p:cNvPr id="192" name="Google Shape;192;p22"/>
          <p:cNvSpPr txBox="1"/>
          <p:nvPr/>
        </p:nvSpPr>
        <p:spPr>
          <a:xfrm>
            <a:off x="5318475" y="1928738"/>
            <a:ext cx="2051400" cy="10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11%</a:t>
            </a:r>
            <a:r>
              <a:rPr lang="es" sz="43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43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Otros</a:t>
            </a:r>
            <a:endParaRPr>
              <a:solidFill>
                <a:srgbClr val="11A8EB"/>
              </a:solidFill>
            </a:endParaRPr>
          </a:p>
        </p:txBody>
      </p:sp>
      <p:sp>
        <p:nvSpPr>
          <p:cNvPr id="193" name="Google Shape;193;p22"/>
          <p:cNvSpPr txBox="1"/>
          <p:nvPr/>
        </p:nvSpPr>
        <p:spPr>
          <a:xfrm>
            <a:off x="3819900" y="3877625"/>
            <a:ext cx="1504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Lato"/>
                <a:ea typeface="Lato"/>
                <a:cs typeface="Lato"/>
                <a:sym typeface="Lato"/>
              </a:rPr>
              <a:t>Base 650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94" name="Google Shape;19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75975" y="4654300"/>
            <a:ext cx="923100" cy="29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3"/>
          <p:cNvSpPr/>
          <p:nvPr/>
        </p:nvSpPr>
        <p:spPr>
          <a:xfrm>
            <a:off x="0" y="0"/>
            <a:ext cx="9144000" cy="4538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</a:t>
            </a:r>
            <a:endParaRPr/>
          </a:p>
        </p:txBody>
      </p:sp>
      <p:sp>
        <p:nvSpPr>
          <p:cNvPr id="200" name="Google Shape;200;p23"/>
          <p:cNvSpPr txBox="1"/>
          <p:nvPr/>
        </p:nvSpPr>
        <p:spPr>
          <a:xfrm>
            <a:off x="520425" y="470325"/>
            <a:ext cx="4617000" cy="14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1" name="Google Shape;201;p23"/>
          <p:cNvSpPr txBox="1"/>
          <p:nvPr/>
        </p:nvSpPr>
        <p:spPr>
          <a:xfrm>
            <a:off x="509450" y="283875"/>
            <a:ext cx="4553400" cy="14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latin typeface="Montserrat SemiBold"/>
                <a:ea typeface="Montserrat SemiBold"/>
                <a:cs typeface="Montserrat SemiBold"/>
                <a:sym typeface="Montserrat SemiBold"/>
              </a:rPr>
              <a:t>Experiencia de Compra</a:t>
            </a:r>
            <a:endParaRPr sz="20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2" name="Google Shape;202;p23"/>
          <p:cNvSpPr txBox="1"/>
          <p:nvPr/>
        </p:nvSpPr>
        <p:spPr>
          <a:xfrm>
            <a:off x="509450" y="749500"/>
            <a:ext cx="6249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¿Qué tan satisfecho quedó con todo el proceso de su última compra online?</a:t>
            </a:r>
            <a:endParaRPr/>
          </a:p>
        </p:txBody>
      </p:sp>
      <p:pic>
        <p:nvPicPr>
          <p:cNvPr id="203" name="Google Shape;203;p23" title="Points scored"/>
          <p:cNvPicPr preferRelativeResize="0"/>
          <p:nvPr/>
        </p:nvPicPr>
        <p:blipFill rotWithShape="1">
          <a:blip r:embed="rId4">
            <a:alphaModFix/>
          </a:blip>
          <a:srcRect l="31971" t="15329" r="22922" b="5077"/>
          <a:stretch/>
        </p:blipFill>
        <p:spPr>
          <a:xfrm>
            <a:off x="3400625" y="1166950"/>
            <a:ext cx="1592376" cy="2809601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3"/>
          <p:cNvSpPr txBox="1"/>
          <p:nvPr/>
        </p:nvSpPr>
        <p:spPr>
          <a:xfrm>
            <a:off x="964450" y="1420550"/>
            <a:ext cx="24528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Lato"/>
                <a:ea typeface="Lato"/>
                <a:cs typeface="Lato"/>
                <a:sym typeface="Lato"/>
              </a:rPr>
              <a:t>Extremadamente satisfecho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Lato"/>
                <a:ea typeface="Lato"/>
                <a:cs typeface="Lato"/>
                <a:sym typeface="Lato"/>
              </a:rPr>
              <a:t>Muy satisfecho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Lato"/>
                <a:ea typeface="Lato"/>
                <a:cs typeface="Lato"/>
                <a:sym typeface="Lato"/>
              </a:rPr>
              <a:t>Satisfecho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Lato"/>
                <a:ea typeface="Lato"/>
                <a:cs typeface="Lato"/>
                <a:sym typeface="Lato"/>
              </a:rPr>
              <a:t>No tan satisfecho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Lato"/>
                <a:ea typeface="Lato"/>
                <a:cs typeface="Lato"/>
                <a:sym typeface="Lato"/>
              </a:rPr>
              <a:t>Para nada satisfecho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5" name="Google Shape;205;p23"/>
          <p:cNvSpPr/>
          <p:nvPr/>
        </p:nvSpPr>
        <p:spPr>
          <a:xfrm>
            <a:off x="806700" y="1542675"/>
            <a:ext cx="193200" cy="1854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3"/>
          <p:cNvSpPr/>
          <p:nvPr/>
        </p:nvSpPr>
        <p:spPr>
          <a:xfrm>
            <a:off x="806700" y="1923675"/>
            <a:ext cx="193200" cy="185400"/>
          </a:xfrm>
          <a:prstGeom prst="ellipse">
            <a:avLst/>
          </a:prstGeom>
          <a:solidFill>
            <a:srgbClr val="1C76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u="sng"/>
          </a:p>
        </p:txBody>
      </p:sp>
      <p:sp>
        <p:nvSpPr>
          <p:cNvPr id="207" name="Google Shape;207;p23"/>
          <p:cNvSpPr/>
          <p:nvPr/>
        </p:nvSpPr>
        <p:spPr>
          <a:xfrm>
            <a:off x="806700" y="2380875"/>
            <a:ext cx="193200" cy="185400"/>
          </a:xfrm>
          <a:prstGeom prst="ellipse">
            <a:avLst/>
          </a:prstGeom>
          <a:solidFill>
            <a:srgbClr val="11A8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3"/>
          <p:cNvSpPr/>
          <p:nvPr/>
        </p:nvSpPr>
        <p:spPr>
          <a:xfrm>
            <a:off x="806700" y="2806475"/>
            <a:ext cx="193200" cy="185400"/>
          </a:xfrm>
          <a:prstGeom prst="ellipse">
            <a:avLst/>
          </a:prstGeom>
          <a:solidFill>
            <a:srgbClr val="0045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3"/>
          <p:cNvSpPr/>
          <p:nvPr/>
        </p:nvSpPr>
        <p:spPr>
          <a:xfrm>
            <a:off x="806700" y="3232075"/>
            <a:ext cx="193200" cy="185400"/>
          </a:xfrm>
          <a:prstGeom prst="ellipse">
            <a:avLst/>
          </a:prstGeom>
          <a:solidFill>
            <a:srgbClr val="76A5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3"/>
          <p:cNvSpPr/>
          <p:nvPr/>
        </p:nvSpPr>
        <p:spPr>
          <a:xfrm>
            <a:off x="4902050" y="1431100"/>
            <a:ext cx="237900" cy="1560900"/>
          </a:xfrm>
          <a:prstGeom prst="rightBrace">
            <a:avLst>
              <a:gd name="adj1" fmla="val 50000"/>
              <a:gd name="adj2" fmla="val 50000"/>
            </a:avLst>
          </a:prstGeom>
          <a:noFill/>
          <a:ln w="19050" cap="flat" cmpd="sng">
            <a:solidFill>
              <a:srgbClr val="11A8E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A8EB"/>
              </a:solidFill>
            </a:endParaRPr>
          </a:p>
        </p:txBody>
      </p:sp>
      <p:sp>
        <p:nvSpPr>
          <p:cNvPr id="211" name="Google Shape;211;p23"/>
          <p:cNvSpPr txBox="1"/>
          <p:nvPr/>
        </p:nvSpPr>
        <p:spPr>
          <a:xfrm>
            <a:off x="4993000" y="1575675"/>
            <a:ext cx="1864200" cy="13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300" b="1">
                <a:solidFill>
                  <a:srgbClr val="11A8EB"/>
                </a:solidFill>
                <a:latin typeface="Lato"/>
                <a:ea typeface="Lato"/>
                <a:cs typeface="Lato"/>
                <a:sym typeface="Lato"/>
              </a:rPr>
              <a:t>75%</a:t>
            </a:r>
            <a:endParaRPr sz="4300" b="1">
              <a:solidFill>
                <a:srgbClr val="11A8EB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Extremadamente y Muy satisfecho</a:t>
            </a:r>
            <a:endParaRPr sz="15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2" name="Google Shape;212;p23"/>
          <p:cNvSpPr txBox="1"/>
          <p:nvPr/>
        </p:nvSpPr>
        <p:spPr>
          <a:xfrm>
            <a:off x="3444713" y="4081200"/>
            <a:ext cx="1504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Lato"/>
                <a:ea typeface="Lato"/>
                <a:cs typeface="Lato"/>
                <a:sym typeface="Lato"/>
              </a:rPr>
              <a:t>Base 650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13" name="Google Shape;21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75975" y="4654300"/>
            <a:ext cx="923100" cy="29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4"/>
          <p:cNvSpPr/>
          <p:nvPr/>
        </p:nvSpPr>
        <p:spPr>
          <a:xfrm>
            <a:off x="0" y="0"/>
            <a:ext cx="9144000" cy="4530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</a:t>
            </a:r>
            <a:endParaRPr/>
          </a:p>
        </p:txBody>
      </p:sp>
      <p:sp>
        <p:nvSpPr>
          <p:cNvPr id="219" name="Google Shape;219;p24"/>
          <p:cNvSpPr txBox="1"/>
          <p:nvPr/>
        </p:nvSpPr>
        <p:spPr>
          <a:xfrm>
            <a:off x="520425" y="470325"/>
            <a:ext cx="4617000" cy="14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0" name="Google Shape;220;p24"/>
          <p:cNvSpPr txBox="1"/>
          <p:nvPr/>
        </p:nvSpPr>
        <p:spPr>
          <a:xfrm>
            <a:off x="509450" y="283875"/>
            <a:ext cx="4553400" cy="14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latin typeface="Montserrat SemiBold"/>
                <a:ea typeface="Montserrat SemiBold"/>
                <a:cs typeface="Montserrat SemiBold"/>
                <a:sym typeface="Montserrat SemiBold"/>
              </a:rPr>
              <a:t>Canales online más utilizados​</a:t>
            </a:r>
            <a:endParaRPr sz="20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1" name="Google Shape;221;p24"/>
          <p:cNvSpPr txBox="1"/>
          <p:nvPr/>
        </p:nvSpPr>
        <p:spPr>
          <a:xfrm>
            <a:off x="1882150" y="3224550"/>
            <a:ext cx="1598100" cy="5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2.5 sitios de compra online promedio</a:t>
            </a:r>
            <a:endParaRPr sz="13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2" name="Google Shape;222;p24"/>
          <p:cNvSpPr txBox="1"/>
          <p:nvPr/>
        </p:nvSpPr>
        <p:spPr>
          <a:xfrm>
            <a:off x="666850" y="1516425"/>
            <a:ext cx="4028700" cy="15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57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6 </a:t>
            </a:r>
            <a:r>
              <a:rPr lang="es" sz="33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</a:t>
            </a:r>
            <a:r>
              <a:rPr lang="es" sz="57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10</a:t>
            </a:r>
            <a:r>
              <a:rPr lang="es" sz="43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43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Personas compran vía </a:t>
            </a:r>
            <a:r>
              <a:rPr lang="es" sz="1600" b="1">
                <a:solidFill>
                  <a:srgbClr val="11A8EB"/>
                </a:solidFill>
                <a:latin typeface="Lato"/>
                <a:ea typeface="Lato"/>
                <a:cs typeface="Lato"/>
                <a:sym typeface="Lato"/>
              </a:rPr>
              <a:t>Redes Sociales</a:t>
            </a:r>
            <a:r>
              <a:rPr lang="es" sz="16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además de usar otras plataformas​</a:t>
            </a:r>
            <a:endParaRPr/>
          </a:p>
        </p:txBody>
      </p:sp>
      <p:sp>
        <p:nvSpPr>
          <p:cNvPr id="223" name="Google Shape;223;p24"/>
          <p:cNvSpPr txBox="1"/>
          <p:nvPr/>
        </p:nvSpPr>
        <p:spPr>
          <a:xfrm>
            <a:off x="147200" y="868425"/>
            <a:ext cx="52779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¿En qué </a:t>
            </a:r>
            <a:r>
              <a:rPr lang="es">
                <a:solidFill>
                  <a:srgbClr val="11A8EB"/>
                </a:solidFill>
                <a:latin typeface="Lato"/>
                <a:ea typeface="Lato"/>
                <a:cs typeface="Lato"/>
                <a:sym typeface="Lato"/>
              </a:rPr>
              <a:t>tipos de sitios web</a:t>
            </a:r>
            <a:r>
              <a:rPr lang="es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compra habitualmente o realizó compras en el último año?​</a:t>
            </a:r>
            <a:endParaRPr/>
          </a:p>
        </p:txBody>
      </p:sp>
      <p:sp>
        <p:nvSpPr>
          <p:cNvPr id="224" name="Google Shape;224;p24"/>
          <p:cNvSpPr/>
          <p:nvPr/>
        </p:nvSpPr>
        <p:spPr>
          <a:xfrm>
            <a:off x="2070100" y="3071025"/>
            <a:ext cx="1222200" cy="1101300"/>
          </a:xfrm>
          <a:prstGeom prst="ellipse">
            <a:avLst/>
          </a:prstGeom>
          <a:noFill/>
          <a:ln w="9525" cap="flat" cmpd="sng">
            <a:solidFill>
              <a:srgbClr val="11A8E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5" name="Google Shape;225;p24" title="Points score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0550" y="1316388"/>
            <a:ext cx="4553400" cy="2815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75975" y="4654300"/>
            <a:ext cx="923100" cy="29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5"/>
          <p:cNvSpPr/>
          <p:nvPr/>
        </p:nvSpPr>
        <p:spPr>
          <a:xfrm>
            <a:off x="0" y="0"/>
            <a:ext cx="9144000" cy="4560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</a:t>
            </a:r>
            <a:endParaRPr/>
          </a:p>
        </p:txBody>
      </p:sp>
      <p:sp>
        <p:nvSpPr>
          <p:cNvPr id="232" name="Google Shape;232;p25"/>
          <p:cNvSpPr txBox="1"/>
          <p:nvPr/>
        </p:nvSpPr>
        <p:spPr>
          <a:xfrm>
            <a:off x="520425" y="470325"/>
            <a:ext cx="4617000" cy="14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3" name="Google Shape;233;p25"/>
          <p:cNvSpPr txBox="1"/>
          <p:nvPr/>
        </p:nvSpPr>
        <p:spPr>
          <a:xfrm>
            <a:off x="509450" y="283875"/>
            <a:ext cx="7790100" cy="14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latin typeface="Montserrat SemiBold"/>
                <a:ea typeface="Montserrat SemiBold"/>
                <a:cs typeface="Montserrat SemiBold"/>
                <a:sym typeface="Montserrat SemiBold"/>
              </a:rPr>
              <a:t>Un espacio de interacción: </a:t>
            </a:r>
            <a:endParaRPr sz="20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latin typeface="Montserrat SemiBold"/>
                <a:ea typeface="Montserrat SemiBold"/>
                <a:cs typeface="Montserrat SemiBold"/>
                <a:sym typeface="Montserrat SemiBold"/>
              </a:rPr>
              <a:t>Las Redes Sociales como canal de compra online​</a:t>
            </a:r>
            <a:endParaRPr sz="20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4" name="Google Shape;234;p25"/>
          <p:cNvSpPr txBox="1"/>
          <p:nvPr/>
        </p:nvSpPr>
        <p:spPr>
          <a:xfrm>
            <a:off x="2391900" y="1126275"/>
            <a:ext cx="4360200" cy="6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¿En qué </a:t>
            </a:r>
            <a:r>
              <a:rPr lang="es">
                <a:solidFill>
                  <a:srgbClr val="11A8EB"/>
                </a:solidFill>
                <a:latin typeface="Lato"/>
                <a:ea typeface="Lato"/>
                <a:cs typeface="Lato"/>
                <a:sym typeface="Lato"/>
              </a:rPr>
              <a:t>redes sociales</a:t>
            </a:r>
            <a:r>
              <a:rPr lang="es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compra habitualmente?​ </a:t>
            </a:r>
            <a:r>
              <a:rPr lang="es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(Selección Múltiple)</a:t>
            </a:r>
            <a:endParaRPr sz="1100"/>
          </a:p>
        </p:txBody>
      </p:sp>
      <p:sp>
        <p:nvSpPr>
          <p:cNvPr id="235" name="Google Shape;235;p25"/>
          <p:cNvSpPr txBox="1"/>
          <p:nvPr/>
        </p:nvSpPr>
        <p:spPr>
          <a:xfrm>
            <a:off x="7280650" y="1786800"/>
            <a:ext cx="17610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>
                <a:solidFill>
                  <a:srgbClr val="11A8EB"/>
                </a:solidFill>
                <a:latin typeface="Montserrat"/>
                <a:ea typeface="Montserrat"/>
                <a:cs typeface="Montserrat"/>
                <a:sym typeface="Montserrat"/>
              </a:rPr>
              <a:t>Facebook</a:t>
            </a:r>
            <a:endParaRPr sz="2000" b="1">
              <a:solidFill>
                <a:srgbClr val="11A8E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Montserrat Medium"/>
                <a:ea typeface="Montserrat Medium"/>
                <a:cs typeface="Montserrat Medium"/>
                <a:sym typeface="Montserrat Medium"/>
              </a:rPr>
              <a:t>es la plataforma más fuerte para compras online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36" name="Google Shape;23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37275" y="1721713"/>
            <a:ext cx="1761025" cy="176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71675" y="2360424"/>
            <a:ext cx="1336100" cy="133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30525" y="2874675"/>
            <a:ext cx="723301" cy="723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43815" y="2055627"/>
            <a:ext cx="1003050" cy="100305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5"/>
          <p:cNvSpPr txBox="1"/>
          <p:nvPr/>
        </p:nvSpPr>
        <p:spPr>
          <a:xfrm>
            <a:off x="1690175" y="1632925"/>
            <a:ext cx="12339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>
                <a:latin typeface="Lato"/>
                <a:ea typeface="Lato"/>
                <a:cs typeface="Lato"/>
                <a:sym typeface="Lato"/>
              </a:rPr>
              <a:t>83%</a:t>
            </a:r>
            <a:endParaRPr sz="30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latin typeface="Lato"/>
                <a:ea typeface="Lato"/>
                <a:cs typeface="Lato"/>
                <a:sym typeface="Lato"/>
              </a:rPr>
              <a:t>Facebook</a:t>
            </a:r>
            <a:endParaRPr sz="150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1" name="Google Shape;241;p25"/>
          <p:cNvSpPr txBox="1"/>
          <p:nvPr/>
        </p:nvSpPr>
        <p:spPr>
          <a:xfrm>
            <a:off x="3774675" y="3330350"/>
            <a:ext cx="12339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 b="1">
                <a:latin typeface="Lato"/>
                <a:ea typeface="Lato"/>
                <a:cs typeface="Lato"/>
                <a:sym typeface="Lato"/>
              </a:rPr>
              <a:t>52%</a:t>
            </a:r>
            <a:endParaRPr sz="25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latin typeface="Lato"/>
                <a:ea typeface="Lato"/>
                <a:cs typeface="Lato"/>
                <a:sym typeface="Lato"/>
              </a:rPr>
              <a:t>Instagram</a:t>
            </a:r>
            <a:endParaRPr sz="150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2" name="Google Shape;242;p25"/>
          <p:cNvSpPr txBox="1"/>
          <p:nvPr/>
        </p:nvSpPr>
        <p:spPr>
          <a:xfrm>
            <a:off x="5557350" y="2973225"/>
            <a:ext cx="843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>
                <a:latin typeface="Lato"/>
                <a:ea typeface="Lato"/>
                <a:cs typeface="Lato"/>
                <a:sym typeface="Lato"/>
              </a:rPr>
              <a:t>11%</a:t>
            </a:r>
            <a:endParaRPr sz="15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latin typeface="Lato"/>
                <a:ea typeface="Lato"/>
                <a:cs typeface="Lato"/>
                <a:sym typeface="Lato"/>
              </a:rPr>
              <a:t>Otros</a:t>
            </a:r>
            <a:endParaRPr sz="150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3" name="Google Shape;243;p25"/>
          <p:cNvSpPr txBox="1"/>
          <p:nvPr/>
        </p:nvSpPr>
        <p:spPr>
          <a:xfrm>
            <a:off x="6570675" y="3330350"/>
            <a:ext cx="843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latin typeface="Lato"/>
                <a:ea typeface="Lato"/>
                <a:cs typeface="Lato"/>
                <a:sym typeface="Lato"/>
              </a:rPr>
              <a:t>1%</a:t>
            </a:r>
            <a:endParaRPr sz="15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b="1">
                <a:latin typeface="Lato"/>
                <a:ea typeface="Lato"/>
                <a:cs typeface="Lato"/>
                <a:sym typeface="Lato"/>
              </a:rPr>
              <a:t>Twitter</a:t>
            </a:r>
            <a:endParaRPr sz="130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4" name="Google Shape;244;p25"/>
          <p:cNvSpPr txBox="1"/>
          <p:nvPr/>
        </p:nvSpPr>
        <p:spPr>
          <a:xfrm>
            <a:off x="3819900" y="4081200"/>
            <a:ext cx="1504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Lato"/>
                <a:ea typeface="Lato"/>
                <a:cs typeface="Lato"/>
                <a:sym typeface="Lato"/>
              </a:rPr>
              <a:t>Base 377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45" name="Google Shape;245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075975" y="4654300"/>
            <a:ext cx="923100" cy="29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6"/>
          <p:cNvSpPr/>
          <p:nvPr/>
        </p:nvSpPr>
        <p:spPr>
          <a:xfrm>
            <a:off x="0" y="0"/>
            <a:ext cx="9144000" cy="4538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</a:t>
            </a:r>
            <a:endParaRPr/>
          </a:p>
        </p:txBody>
      </p:sp>
      <p:sp>
        <p:nvSpPr>
          <p:cNvPr id="251" name="Google Shape;251;p26"/>
          <p:cNvSpPr txBox="1"/>
          <p:nvPr/>
        </p:nvSpPr>
        <p:spPr>
          <a:xfrm>
            <a:off x="520425" y="470325"/>
            <a:ext cx="4617000" cy="14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2" name="Google Shape;252;p26"/>
          <p:cNvSpPr txBox="1"/>
          <p:nvPr/>
        </p:nvSpPr>
        <p:spPr>
          <a:xfrm>
            <a:off x="509450" y="283875"/>
            <a:ext cx="4553400" cy="14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latin typeface="Montserrat SemiBold"/>
                <a:ea typeface="Montserrat SemiBold"/>
                <a:cs typeface="Montserrat SemiBold"/>
                <a:sym typeface="Montserrat SemiBold"/>
              </a:rPr>
              <a:t>Medio de Pago. Tiendas/Apps​</a:t>
            </a:r>
            <a:endParaRPr sz="20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3" name="Google Shape;253;p26"/>
          <p:cNvSpPr txBox="1"/>
          <p:nvPr/>
        </p:nvSpPr>
        <p:spPr>
          <a:xfrm>
            <a:off x="1011450" y="683250"/>
            <a:ext cx="7121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¿Cuál es el </a:t>
            </a:r>
            <a:r>
              <a:rPr lang="es">
                <a:solidFill>
                  <a:srgbClr val="11A8EB"/>
                </a:solidFill>
                <a:latin typeface="Lato"/>
                <a:ea typeface="Lato"/>
                <a:cs typeface="Lato"/>
                <a:sym typeface="Lato"/>
              </a:rPr>
              <a:t>medio de pago que más utiliza</a:t>
            </a:r>
            <a:r>
              <a:rPr lang="es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para sus compras online?​</a:t>
            </a:r>
            <a:endParaRPr/>
          </a:p>
        </p:txBody>
      </p:sp>
      <p:pic>
        <p:nvPicPr>
          <p:cNvPr id="254" name="Google Shape;254;p26" title="Gráfic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699" y="1577288"/>
            <a:ext cx="4197724" cy="2594923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6"/>
          <p:cNvSpPr txBox="1"/>
          <p:nvPr/>
        </p:nvSpPr>
        <p:spPr>
          <a:xfrm>
            <a:off x="1170513" y="1177100"/>
            <a:ext cx="2444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Montserrat Medium"/>
                <a:ea typeface="Montserrat Medium"/>
                <a:cs typeface="Montserrat Medium"/>
                <a:sym typeface="Montserrat Medium"/>
              </a:rPr>
              <a:t>En Sitios y Apps</a:t>
            </a:r>
            <a:r>
              <a:rPr lang="es" b="1">
                <a:latin typeface="Montserrat"/>
                <a:ea typeface="Montserrat"/>
                <a:cs typeface="Montserrat"/>
                <a:sym typeface="Montserrat"/>
              </a:rPr>
              <a:t> Locales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56" name="Google Shape;256;p26"/>
          <p:cNvCxnSpPr/>
          <p:nvPr/>
        </p:nvCxnSpPr>
        <p:spPr>
          <a:xfrm>
            <a:off x="4572000" y="1083450"/>
            <a:ext cx="7500" cy="3120000"/>
          </a:xfrm>
          <a:prstGeom prst="straightConnector1">
            <a:avLst/>
          </a:prstGeom>
          <a:noFill/>
          <a:ln w="28575" cap="flat" cmpd="sng">
            <a:solidFill>
              <a:srgbClr val="11A8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7" name="Google Shape;257;p26"/>
          <p:cNvSpPr txBox="1"/>
          <p:nvPr/>
        </p:nvSpPr>
        <p:spPr>
          <a:xfrm>
            <a:off x="5392577" y="1177275"/>
            <a:ext cx="2799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Montserrat Medium"/>
                <a:ea typeface="Montserrat Medium"/>
                <a:cs typeface="Montserrat Medium"/>
                <a:sym typeface="Montserrat Medium"/>
              </a:rPr>
              <a:t>En Sitios y Apps</a:t>
            </a:r>
            <a:r>
              <a:rPr lang="es" b="1">
                <a:latin typeface="Montserrat"/>
                <a:ea typeface="Montserrat"/>
                <a:cs typeface="Montserrat"/>
                <a:sym typeface="Montserrat"/>
              </a:rPr>
              <a:t> Extranjeros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8" name="Google Shape;258;p26"/>
          <p:cNvSpPr txBox="1"/>
          <p:nvPr/>
        </p:nvSpPr>
        <p:spPr>
          <a:xfrm>
            <a:off x="1640475" y="4096000"/>
            <a:ext cx="1504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Lato"/>
                <a:ea typeface="Lato"/>
                <a:cs typeface="Lato"/>
                <a:sym typeface="Lato"/>
              </a:rPr>
              <a:t>Base 182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59" name="Google Shape;259;p26"/>
          <p:cNvGrpSpPr/>
          <p:nvPr/>
        </p:nvGrpSpPr>
        <p:grpSpPr>
          <a:xfrm>
            <a:off x="7221160" y="2994923"/>
            <a:ext cx="1456447" cy="1101071"/>
            <a:chOff x="2742475" y="1738799"/>
            <a:chExt cx="2384100" cy="1687206"/>
          </a:xfrm>
        </p:grpSpPr>
        <p:sp>
          <p:nvSpPr>
            <p:cNvPr id="260" name="Google Shape;260;p26"/>
            <p:cNvSpPr/>
            <p:nvPr/>
          </p:nvSpPr>
          <p:spPr>
            <a:xfrm>
              <a:off x="2742475" y="1785305"/>
              <a:ext cx="2384100" cy="1640700"/>
            </a:xfrm>
            <a:prstGeom prst="rect">
              <a:avLst/>
            </a:prstGeom>
            <a:noFill/>
            <a:ln w="38100" cap="flat" cmpd="sng">
              <a:solidFill>
                <a:srgbClr val="11A8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6"/>
            <p:cNvSpPr txBox="1"/>
            <p:nvPr/>
          </p:nvSpPr>
          <p:spPr>
            <a:xfrm>
              <a:off x="3218438" y="1738799"/>
              <a:ext cx="1432200" cy="8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500" b="1">
                  <a:latin typeface="Lato"/>
                  <a:ea typeface="Lato"/>
                  <a:cs typeface="Lato"/>
                  <a:sym typeface="Lato"/>
                </a:rPr>
                <a:t>AYGAS</a:t>
              </a:r>
              <a:endParaRPr sz="1500" b="1"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500" b="1">
                  <a:latin typeface="Lato"/>
                  <a:ea typeface="Lato"/>
                  <a:cs typeface="Lato"/>
                  <a:sym typeface="Lato"/>
                </a:rPr>
                <a:t>68%</a:t>
              </a:r>
              <a:endParaRPr sz="1500" b="1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62" name="Google Shape;262;p26"/>
            <p:cNvSpPr txBox="1"/>
            <p:nvPr/>
          </p:nvSpPr>
          <p:spPr>
            <a:xfrm>
              <a:off x="2898687" y="2529500"/>
              <a:ext cx="2105700" cy="83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500" b="1">
                  <a:latin typeface="Lato"/>
                  <a:ea typeface="Lato"/>
                  <a:cs typeface="Lato"/>
                  <a:sym typeface="Lato"/>
                </a:rPr>
                <a:t>Interior</a:t>
              </a:r>
              <a:endParaRPr sz="1500" b="1"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500" b="1">
                  <a:latin typeface="Lato"/>
                  <a:ea typeface="Lato"/>
                  <a:cs typeface="Lato"/>
                  <a:sym typeface="Lato"/>
                </a:rPr>
                <a:t>41%</a:t>
              </a:r>
              <a:endParaRPr sz="1500" b="1">
                <a:latin typeface="Lato"/>
                <a:ea typeface="Lato"/>
                <a:cs typeface="Lato"/>
                <a:sym typeface="Lato"/>
              </a:endParaRPr>
            </a:p>
          </p:txBody>
        </p:sp>
        <p:cxnSp>
          <p:nvCxnSpPr>
            <p:cNvPr id="263" name="Google Shape;263;p26"/>
            <p:cNvCxnSpPr/>
            <p:nvPr/>
          </p:nvCxnSpPr>
          <p:spPr>
            <a:xfrm>
              <a:off x="2742475" y="2605655"/>
              <a:ext cx="23841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64" name="Google Shape;264;p26"/>
          <p:cNvSpPr txBox="1"/>
          <p:nvPr/>
        </p:nvSpPr>
        <p:spPr>
          <a:xfrm>
            <a:off x="4875563" y="1614825"/>
            <a:ext cx="2182200" cy="11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200" b="1">
                <a:solidFill>
                  <a:srgbClr val="11A8EB"/>
                </a:solidFill>
                <a:latin typeface="Lato"/>
                <a:ea typeface="Lato"/>
                <a:cs typeface="Lato"/>
                <a:sym typeface="Lato"/>
              </a:rPr>
              <a:t>58%</a:t>
            </a:r>
            <a:r>
              <a:rPr lang="es" sz="2800" b="1">
                <a:latin typeface="Lato"/>
                <a:ea typeface="Lato"/>
                <a:cs typeface="Lato"/>
                <a:sym typeface="Lato"/>
              </a:rPr>
              <a:t> </a:t>
            </a:r>
            <a:endParaRPr sz="28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b="1">
                <a:latin typeface="Lato"/>
                <a:ea typeface="Lato"/>
                <a:cs typeface="Lato"/>
                <a:sym typeface="Lato"/>
              </a:rPr>
              <a:t>Pago con </a:t>
            </a:r>
            <a:r>
              <a:rPr lang="es" sz="1200" b="1">
                <a:solidFill>
                  <a:srgbClr val="11A8EB"/>
                </a:solidFill>
                <a:latin typeface="Lato"/>
                <a:ea typeface="Lato"/>
                <a:cs typeface="Lato"/>
                <a:sym typeface="Lato"/>
              </a:rPr>
              <a:t>Tarjeta de Crédito</a:t>
            </a:r>
            <a:endParaRPr sz="1200" b="1">
              <a:solidFill>
                <a:srgbClr val="11A8EB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5" name="Google Shape;265;p26"/>
          <p:cNvSpPr txBox="1"/>
          <p:nvPr/>
        </p:nvSpPr>
        <p:spPr>
          <a:xfrm>
            <a:off x="4877025" y="2541675"/>
            <a:ext cx="2104500" cy="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15%</a:t>
            </a:r>
            <a:r>
              <a:rPr lang="es" sz="24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24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Pago con Tarjeta de Débito</a:t>
            </a:r>
            <a:endParaRPr sz="11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6" name="Google Shape;266;p26"/>
          <p:cNvSpPr txBox="1"/>
          <p:nvPr/>
        </p:nvSpPr>
        <p:spPr>
          <a:xfrm>
            <a:off x="5148225" y="3102050"/>
            <a:ext cx="1504200" cy="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14%</a:t>
            </a:r>
            <a:r>
              <a:rPr lang="es" sz="24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24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PayPal</a:t>
            </a:r>
            <a:endParaRPr sz="11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7" name="Google Shape;267;p26"/>
          <p:cNvSpPr txBox="1"/>
          <p:nvPr/>
        </p:nvSpPr>
        <p:spPr>
          <a:xfrm>
            <a:off x="5313825" y="3734475"/>
            <a:ext cx="117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13%</a:t>
            </a:r>
            <a:r>
              <a:rPr lang="es" sz="24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24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Otras</a:t>
            </a:r>
            <a:endParaRPr sz="11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8" name="Google Shape;268;p26"/>
          <p:cNvSpPr txBox="1"/>
          <p:nvPr/>
        </p:nvSpPr>
        <p:spPr>
          <a:xfrm>
            <a:off x="7221150" y="4096000"/>
            <a:ext cx="1504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Lato"/>
                <a:ea typeface="Lato"/>
                <a:cs typeface="Lato"/>
                <a:sym typeface="Lato"/>
              </a:rPr>
              <a:t>Base 468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69" name="Google Shape;269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75975" y="4654300"/>
            <a:ext cx="923100" cy="29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7"/>
          <p:cNvSpPr/>
          <p:nvPr/>
        </p:nvSpPr>
        <p:spPr>
          <a:xfrm>
            <a:off x="0" y="0"/>
            <a:ext cx="9144000" cy="4530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7"/>
          <p:cNvSpPr txBox="1"/>
          <p:nvPr/>
        </p:nvSpPr>
        <p:spPr>
          <a:xfrm>
            <a:off x="520425" y="470325"/>
            <a:ext cx="4617000" cy="14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6" name="Google Shape;276;p27"/>
          <p:cNvSpPr txBox="1"/>
          <p:nvPr/>
        </p:nvSpPr>
        <p:spPr>
          <a:xfrm>
            <a:off x="520425" y="150100"/>
            <a:ext cx="42813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latin typeface="Montserrat SemiBold"/>
                <a:ea typeface="Montserrat SemiBold"/>
                <a:cs typeface="Montserrat SemiBold"/>
                <a:sym typeface="Montserrat SemiBold"/>
              </a:rPr>
              <a:t>Performance del E-COMMERCE en PARAGUAY</a:t>
            </a:r>
            <a:endParaRPr sz="20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7" name="Google Shape;277;p27"/>
          <p:cNvSpPr/>
          <p:nvPr/>
        </p:nvSpPr>
        <p:spPr>
          <a:xfrm>
            <a:off x="910175" y="1828994"/>
            <a:ext cx="2325000" cy="8481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700">
                <a:solidFill>
                  <a:srgbClr val="FFFFFF"/>
                </a:solidFill>
              </a:rPr>
              <a:t>2019</a:t>
            </a:r>
            <a:endParaRPr sz="3700">
              <a:solidFill>
                <a:srgbClr val="FFFFFF"/>
              </a:solidFill>
            </a:endParaRPr>
          </a:p>
        </p:txBody>
      </p:sp>
      <p:sp>
        <p:nvSpPr>
          <p:cNvPr id="278" name="Google Shape;278;p27"/>
          <p:cNvSpPr/>
          <p:nvPr/>
        </p:nvSpPr>
        <p:spPr>
          <a:xfrm>
            <a:off x="3409500" y="1156360"/>
            <a:ext cx="2325000" cy="15207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700">
                <a:solidFill>
                  <a:srgbClr val="FFFFFF"/>
                </a:solidFill>
              </a:rPr>
              <a:t>2020</a:t>
            </a:r>
            <a:endParaRPr sz="3700">
              <a:solidFill>
                <a:srgbClr val="FFFFFF"/>
              </a:solidFill>
            </a:endParaRPr>
          </a:p>
        </p:txBody>
      </p:sp>
      <p:sp>
        <p:nvSpPr>
          <p:cNvPr id="279" name="Google Shape;279;p27"/>
          <p:cNvSpPr/>
          <p:nvPr/>
        </p:nvSpPr>
        <p:spPr>
          <a:xfrm>
            <a:off x="5908825" y="220500"/>
            <a:ext cx="2325000" cy="24567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700">
                <a:solidFill>
                  <a:srgbClr val="4A86E8"/>
                </a:solidFill>
              </a:rPr>
              <a:t>2021</a:t>
            </a:r>
            <a:endParaRPr sz="3700">
              <a:solidFill>
                <a:srgbClr val="4A86E8"/>
              </a:solidFill>
            </a:endParaRPr>
          </a:p>
        </p:txBody>
      </p:sp>
      <p:sp>
        <p:nvSpPr>
          <p:cNvPr id="280" name="Google Shape;280;p27"/>
          <p:cNvSpPr txBox="1"/>
          <p:nvPr/>
        </p:nvSpPr>
        <p:spPr>
          <a:xfrm>
            <a:off x="910175" y="2743975"/>
            <a:ext cx="2325000" cy="1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b="1"/>
              <a:t>Compras Totales: 300 M USD</a:t>
            </a:r>
            <a:endParaRPr sz="1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b="1"/>
              <a:t>Crecimiento Anual: +50%</a:t>
            </a:r>
            <a:endParaRPr sz="1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/>
              <a:t>Compras Exterior: 246 M USD (82%)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/>
              <a:t>Crecimiento Anual: +40%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b="1"/>
              <a:t>Compras en Py: 54 M USD (18%)</a:t>
            </a:r>
            <a:endParaRPr sz="1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b="1"/>
              <a:t>Crecimiento Anual: +80%  </a:t>
            </a:r>
            <a:endParaRPr sz="1000" b="1"/>
          </a:p>
        </p:txBody>
      </p:sp>
      <p:sp>
        <p:nvSpPr>
          <p:cNvPr id="281" name="Google Shape;281;p27"/>
          <p:cNvSpPr txBox="1"/>
          <p:nvPr/>
        </p:nvSpPr>
        <p:spPr>
          <a:xfrm>
            <a:off x="3409500" y="2743975"/>
            <a:ext cx="2325000" cy="1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b="1"/>
              <a:t>Compras Totales: 475 M USD</a:t>
            </a:r>
            <a:endParaRPr sz="1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b="1"/>
              <a:t>Crecimiento Anual: +60%</a:t>
            </a:r>
            <a:endParaRPr sz="1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/>
              <a:t>Compras Exterior: 375 M USD (79%)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/>
              <a:t>Crecimiento Anual: +50%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b="1"/>
              <a:t>Compras en Py: 100 M USD (21%)</a:t>
            </a:r>
            <a:endParaRPr sz="1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b="1"/>
              <a:t>Crecimiento Anual: +85%   </a:t>
            </a:r>
            <a:endParaRPr sz="1000" b="1"/>
          </a:p>
        </p:txBody>
      </p:sp>
      <p:sp>
        <p:nvSpPr>
          <p:cNvPr id="282" name="Google Shape;282;p27"/>
          <p:cNvSpPr txBox="1"/>
          <p:nvPr/>
        </p:nvSpPr>
        <p:spPr>
          <a:xfrm>
            <a:off x="5908825" y="2743975"/>
            <a:ext cx="2325000" cy="1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b="1"/>
              <a:t>Compras Totales: 712 M USD</a:t>
            </a:r>
            <a:endParaRPr sz="1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b="1"/>
              <a:t>Crecimiento Anual: +50%</a:t>
            </a:r>
            <a:endParaRPr sz="1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/>
              <a:t>Compras Exterior: 534 M USD (75%)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/>
              <a:t>Crecimiento Anual: +42%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b="1"/>
              <a:t>Compras en Py: 178 M USD (25%)</a:t>
            </a:r>
            <a:endParaRPr sz="1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b="1"/>
              <a:t>Crecimiento Anual: +78%</a:t>
            </a:r>
            <a:endParaRPr sz="1000" b="1"/>
          </a:p>
        </p:txBody>
      </p:sp>
      <p:sp>
        <p:nvSpPr>
          <p:cNvPr id="283" name="Google Shape;283;p27"/>
          <p:cNvSpPr txBox="1"/>
          <p:nvPr/>
        </p:nvSpPr>
        <p:spPr>
          <a:xfrm>
            <a:off x="520425" y="778000"/>
            <a:ext cx="7121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11A8EB"/>
                </a:solidFill>
                <a:latin typeface="Lato"/>
                <a:ea typeface="Lato"/>
                <a:cs typeface="Lato"/>
                <a:sym typeface="Lato"/>
              </a:rPr>
              <a:t>Nivel de evolución</a:t>
            </a:r>
            <a:r>
              <a:rPr lang="es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 compras locales y extranjeras</a:t>
            </a:r>
            <a:endParaRPr/>
          </a:p>
        </p:txBody>
      </p:sp>
      <p:sp>
        <p:nvSpPr>
          <p:cNvPr id="284" name="Google Shape;284;p27"/>
          <p:cNvSpPr txBox="1"/>
          <p:nvPr/>
        </p:nvSpPr>
        <p:spPr>
          <a:xfrm>
            <a:off x="5734500" y="4111800"/>
            <a:ext cx="2793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11A8EB"/>
                </a:solidFill>
                <a:latin typeface="Lato"/>
                <a:ea typeface="Lato"/>
                <a:cs typeface="Lato"/>
                <a:sym typeface="Lato"/>
              </a:rPr>
              <a:t>* Dato proyectado/estimado</a:t>
            </a:r>
            <a:endParaRPr sz="1000">
              <a:solidFill>
                <a:srgbClr val="11A8EB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85" name="Google Shape;28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75975" y="4654300"/>
            <a:ext cx="923100" cy="29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58925" y="4571300"/>
            <a:ext cx="1336100" cy="43090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28"/>
          <p:cNvSpPr txBox="1"/>
          <p:nvPr/>
        </p:nvSpPr>
        <p:spPr>
          <a:xfrm>
            <a:off x="563125" y="1933050"/>
            <a:ext cx="4593900" cy="12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Datos e-Commerce CAPACE</a:t>
            </a:r>
            <a:endParaRPr sz="24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2" name="Google Shape;292;p28"/>
          <p:cNvSpPr txBox="1"/>
          <p:nvPr/>
        </p:nvSpPr>
        <p:spPr>
          <a:xfrm>
            <a:off x="563125" y="3333900"/>
            <a:ext cx="4367100" cy="7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</a:pPr>
            <a:r>
              <a:rPr lang="es" sz="16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Enero a Mayo 2021</a:t>
            </a:r>
            <a:r>
              <a:rPr lang="es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</a:pPr>
            <a:r>
              <a:rPr lang="es" sz="16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Compras Locales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9"/>
          <p:cNvSpPr/>
          <p:nvPr/>
        </p:nvSpPr>
        <p:spPr>
          <a:xfrm>
            <a:off x="0" y="0"/>
            <a:ext cx="9144000" cy="4552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</a:t>
            </a:r>
            <a:endParaRPr/>
          </a:p>
        </p:txBody>
      </p:sp>
      <p:sp>
        <p:nvSpPr>
          <p:cNvPr id="298" name="Google Shape;298;p29"/>
          <p:cNvSpPr txBox="1"/>
          <p:nvPr/>
        </p:nvSpPr>
        <p:spPr>
          <a:xfrm>
            <a:off x="520425" y="470325"/>
            <a:ext cx="4617000" cy="14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9" name="Google Shape;299;p29"/>
          <p:cNvSpPr txBox="1"/>
          <p:nvPr/>
        </p:nvSpPr>
        <p:spPr>
          <a:xfrm>
            <a:off x="509450" y="283875"/>
            <a:ext cx="6986700" cy="14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latin typeface="Montserrat SemiBold"/>
                <a:ea typeface="Montserrat SemiBold"/>
                <a:cs typeface="Montserrat SemiBold"/>
                <a:sym typeface="Montserrat SemiBold"/>
              </a:rPr>
              <a:t>Cantidad de usuarios, transacciones y monto</a:t>
            </a:r>
            <a:endParaRPr sz="20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0" name="Google Shape;300;p29"/>
          <p:cNvSpPr txBox="1"/>
          <p:nvPr/>
        </p:nvSpPr>
        <p:spPr>
          <a:xfrm>
            <a:off x="2007000" y="880425"/>
            <a:ext cx="51300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b="1">
                <a:solidFill>
                  <a:srgbClr val="11A8EB"/>
                </a:solidFill>
                <a:latin typeface="Lato"/>
                <a:ea typeface="Lato"/>
                <a:cs typeface="Lato"/>
                <a:sym typeface="Lato"/>
              </a:rPr>
              <a:t>+144 mil </a:t>
            </a:r>
            <a:r>
              <a:rPr lang="es" sz="1700" b="1">
                <a:latin typeface="Lato"/>
                <a:ea typeface="Lato"/>
                <a:cs typeface="Lato"/>
                <a:sym typeface="Lato"/>
              </a:rPr>
              <a:t>Usuarios </a:t>
            </a:r>
            <a:r>
              <a:rPr lang="es" sz="1700">
                <a:latin typeface="Lato"/>
                <a:ea typeface="Lato"/>
                <a:cs typeface="Lato"/>
                <a:sym typeface="Lato"/>
              </a:rPr>
              <a:t>(</a:t>
            </a:r>
            <a:r>
              <a:rPr lang="es" sz="1700">
                <a:solidFill>
                  <a:srgbClr val="11A8EB"/>
                </a:solidFill>
                <a:latin typeface="Lato"/>
                <a:ea typeface="Lato"/>
                <a:cs typeface="Lato"/>
                <a:sym typeface="Lato"/>
              </a:rPr>
              <a:t>+90%</a:t>
            </a:r>
            <a:r>
              <a:rPr lang="es" sz="1700">
                <a:latin typeface="Lato"/>
                <a:ea typeface="Lato"/>
                <a:cs typeface="Lato"/>
                <a:sym typeface="Lato"/>
              </a:rPr>
              <a:t> vs mismo periodo 2020)</a:t>
            </a:r>
            <a:endParaRPr sz="1700">
              <a:solidFill>
                <a:srgbClr val="11A8EB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01" name="Google Shape;30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2825" y="1624100"/>
            <a:ext cx="3952875" cy="27051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29"/>
          <p:cNvSpPr/>
          <p:nvPr/>
        </p:nvSpPr>
        <p:spPr>
          <a:xfrm>
            <a:off x="2189200" y="1795300"/>
            <a:ext cx="698700" cy="661500"/>
          </a:xfrm>
          <a:prstGeom prst="ellipse">
            <a:avLst/>
          </a:prstGeom>
          <a:noFill/>
          <a:ln w="9525" cap="flat" cmpd="sng">
            <a:solidFill>
              <a:srgbClr val="11A8E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9"/>
          <p:cNvSpPr txBox="1"/>
          <p:nvPr/>
        </p:nvSpPr>
        <p:spPr>
          <a:xfrm>
            <a:off x="2204050" y="1925950"/>
            <a:ext cx="669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latin typeface="Lato"/>
                <a:ea typeface="Lato"/>
                <a:cs typeface="Lato"/>
                <a:sym typeface="Lato"/>
              </a:rPr>
              <a:t>+99%</a:t>
            </a:r>
            <a:endParaRPr sz="150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4" name="Google Shape;304;p29"/>
          <p:cNvSpPr txBox="1"/>
          <p:nvPr/>
        </p:nvSpPr>
        <p:spPr>
          <a:xfrm>
            <a:off x="591175" y="1579425"/>
            <a:ext cx="11892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900" b="1">
                <a:solidFill>
                  <a:srgbClr val="11A8EB"/>
                </a:solidFill>
                <a:latin typeface="Lato"/>
                <a:ea typeface="Lato"/>
                <a:cs typeface="Lato"/>
                <a:sym typeface="Lato"/>
              </a:rPr>
              <a:t>* Monto</a:t>
            </a:r>
            <a:endParaRPr sz="1900" b="1">
              <a:solidFill>
                <a:srgbClr val="11A8EB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05" name="Google Shape;305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50375" y="1624100"/>
            <a:ext cx="3990975" cy="270510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29"/>
          <p:cNvSpPr txBox="1"/>
          <p:nvPr/>
        </p:nvSpPr>
        <p:spPr>
          <a:xfrm>
            <a:off x="4622375" y="1579425"/>
            <a:ext cx="23982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900" b="1">
                <a:solidFill>
                  <a:srgbClr val="11A8EB"/>
                </a:solidFill>
                <a:latin typeface="Lato"/>
                <a:ea typeface="Lato"/>
                <a:cs typeface="Lato"/>
                <a:sym typeface="Lato"/>
              </a:rPr>
              <a:t>* Transacciones</a:t>
            </a:r>
            <a:endParaRPr sz="1900" b="1">
              <a:solidFill>
                <a:srgbClr val="11A8EB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7" name="Google Shape;307;p29"/>
          <p:cNvSpPr/>
          <p:nvPr/>
        </p:nvSpPr>
        <p:spPr>
          <a:xfrm>
            <a:off x="6532600" y="1795300"/>
            <a:ext cx="698700" cy="661500"/>
          </a:xfrm>
          <a:prstGeom prst="ellipse">
            <a:avLst/>
          </a:prstGeom>
          <a:noFill/>
          <a:ln w="9525" cap="flat" cmpd="sng">
            <a:solidFill>
              <a:srgbClr val="11A8E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9"/>
          <p:cNvSpPr txBox="1"/>
          <p:nvPr/>
        </p:nvSpPr>
        <p:spPr>
          <a:xfrm>
            <a:off x="6471250" y="1925950"/>
            <a:ext cx="783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latin typeface="Lato"/>
                <a:ea typeface="Lato"/>
                <a:cs typeface="Lato"/>
                <a:sym typeface="Lato"/>
              </a:rPr>
              <a:t>+241%</a:t>
            </a:r>
            <a:endParaRPr sz="1500" b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09" name="Google Shape;309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75975" y="4654300"/>
            <a:ext cx="923100" cy="29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0"/>
          <p:cNvSpPr/>
          <p:nvPr/>
        </p:nvSpPr>
        <p:spPr>
          <a:xfrm>
            <a:off x="0" y="0"/>
            <a:ext cx="9144000" cy="4552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</a:t>
            </a:r>
            <a:endParaRPr/>
          </a:p>
        </p:txBody>
      </p:sp>
      <p:sp>
        <p:nvSpPr>
          <p:cNvPr id="315" name="Google Shape;315;p30"/>
          <p:cNvSpPr txBox="1"/>
          <p:nvPr/>
        </p:nvSpPr>
        <p:spPr>
          <a:xfrm>
            <a:off x="520425" y="470325"/>
            <a:ext cx="4617000" cy="14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6" name="Google Shape;316;p30"/>
          <p:cNvSpPr txBox="1"/>
          <p:nvPr/>
        </p:nvSpPr>
        <p:spPr>
          <a:xfrm>
            <a:off x="509450" y="283875"/>
            <a:ext cx="4927800" cy="5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latin typeface="Montserrat SemiBold"/>
                <a:ea typeface="Montserrat SemiBold"/>
                <a:cs typeface="Montserrat SemiBold"/>
                <a:sym typeface="Montserrat SemiBold"/>
              </a:rPr>
              <a:t>Ecommerce Local vs Internacional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7" name="Google Shape;317;p30"/>
          <p:cNvSpPr txBox="1"/>
          <p:nvPr/>
        </p:nvSpPr>
        <p:spPr>
          <a:xfrm>
            <a:off x="1679950" y="873675"/>
            <a:ext cx="11892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900" b="1">
                <a:solidFill>
                  <a:srgbClr val="11A8EB"/>
                </a:solidFill>
                <a:latin typeface="Lato"/>
                <a:ea typeface="Lato"/>
                <a:cs typeface="Lato"/>
                <a:sym typeface="Lato"/>
              </a:rPr>
              <a:t>* Monto</a:t>
            </a:r>
            <a:endParaRPr sz="1900" b="1">
              <a:solidFill>
                <a:srgbClr val="11A8EB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8" name="Google Shape;318;p30"/>
          <p:cNvSpPr txBox="1"/>
          <p:nvPr/>
        </p:nvSpPr>
        <p:spPr>
          <a:xfrm>
            <a:off x="5637700" y="873675"/>
            <a:ext cx="23982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900" b="1">
                <a:solidFill>
                  <a:srgbClr val="11A8EB"/>
                </a:solidFill>
                <a:latin typeface="Lato"/>
                <a:ea typeface="Lato"/>
                <a:cs typeface="Lato"/>
                <a:sym typeface="Lato"/>
              </a:rPr>
              <a:t>* Transacciones</a:t>
            </a:r>
            <a:endParaRPr sz="1900" b="1">
              <a:solidFill>
                <a:srgbClr val="11A8EB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19" name="Google Shape;319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850" y="1185863"/>
            <a:ext cx="4419600" cy="277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1185863"/>
            <a:ext cx="4429125" cy="277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75975" y="4654300"/>
            <a:ext cx="923100" cy="29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1"/>
          <p:cNvSpPr/>
          <p:nvPr/>
        </p:nvSpPr>
        <p:spPr>
          <a:xfrm>
            <a:off x="0" y="0"/>
            <a:ext cx="9144000" cy="4560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</a:t>
            </a:r>
            <a:endParaRPr/>
          </a:p>
        </p:txBody>
      </p:sp>
      <p:sp>
        <p:nvSpPr>
          <p:cNvPr id="327" name="Google Shape;327;p31"/>
          <p:cNvSpPr txBox="1"/>
          <p:nvPr/>
        </p:nvSpPr>
        <p:spPr>
          <a:xfrm>
            <a:off x="520425" y="470325"/>
            <a:ext cx="4617000" cy="14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8" name="Google Shape;328;p31"/>
          <p:cNvSpPr txBox="1"/>
          <p:nvPr/>
        </p:nvSpPr>
        <p:spPr>
          <a:xfrm>
            <a:off x="509450" y="283875"/>
            <a:ext cx="6206400" cy="5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latin typeface="Montserrat SemiBold"/>
                <a:ea typeface="Montserrat SemiBold"/>
                <a:cs typeface="Montserrat SemiBold"/>
                <a:sym typeface="Montserrat SemiBold"/>
              </a:rPr>
              <a:t>Rubros principales y crecimiento período enero a mayo 2020 vs 2021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9" name="Google Shape;329;p31"/>
          <p:cNvSpPr txBox="1"/>
          <p:nvPr/>
        </p:nvSpPr>
        <p:spPr>
          <a:xfrm>
            <a:off x="520425" y="950775"/>
            <a:ext cx="3675600" cy="4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s"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s" sz="1500" b="1">
                <a:solidFill>
                  <a:srgbClr val="11A8EB"/>
                </a:solidFill>
                <a:latin typeface="Lato"/>
                <a:ea typeface="Lato"/>
                <a:cs typeface="Lato"/>
                <a:sym typeface="Lato"/>
              </a:rPr>
              <a:t>80% </a:t>
            </a:r>
            <a:r>
              <a:rPr lang="es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 las compras ecommerce</a:t>
            </a: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30" name="Google Shape;33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688" y="1381875"/>
            <a:ext cx="4729276" cy="29809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31" name="Google Shape;331;p31"/>
          <p:cNvGraphicFramePr/>
          <p:nvPr/>
        </p:nvGraphicFramePr>
        <p:xfrm>
          <a:off x="5029700" y="1011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{B97F2535-C020-4719-B341-C16383C4798B}</a:tableStyleId>
              </a:tblPr>
              <a:tblGrid>
                <a:gridCol w="351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4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 b="1">
                          <a:solidFill>
                            <a:srgbClr val="11A8EB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Crecimiento</a:t>
                      </a:r>
                      <a:r>
                        <a:rPr lang="es" sz="1100">
                          <a:latin typeface="Lato"/>
                          <a:ea typeface="Lato"/>
                          <a:cs typeface="Lato"/>
                          <a:sym typeface="Lato"/>
                        </a:rPr>
                        <a:t> período enero a mayo </a:t>
                      </a:r>
                      <a:r>
                        <a:rPr lang="es" sz="1100" b="1">
                          <a:latin typeface="Lato"/>
                          <a:ea typeface="Lato"/>
                          <a:cs typeface="Lato"/>
                          <a:sym typeface="Lato"/>
                        </a:rPr>
                        <a:t>2020 vs 2021</a:t>
                      </a:r>
                      <a:endParaRPr sz="11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525" marR="9525" marT="9525" marB="91425" anchor="b">
                    <a:lnB w="14300" cap="flat" cmpd="sng">
                      <a:solidFill>
                        <a:srgbClr val="30549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525" marR="9525" marT="9525" marB="91425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 b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Rubros</a:t>
                      </a:r>
                      <a:endParaRPr sz="900" b="1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" marR="9525" marT="9525" marB="91425" anchor="b">
                    <a:lnT w="14300" cap="flat" cmpd="sng">
                      <a:solidFill>
                        <a:srgbClr val="30549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11A8E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 b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% Var</a:t>
                      </a:r>
                      <a:endParaRPr sz="900" b="1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" marR="9525" marT="9525" marB="91425" anchor="b">
                    <a:solidFill>
                      <a:srgbClr val="11A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 b="1">
                          <a:latin typeface="Lato"/>
                          <a:ea typeface="Lato"/>
                          <a:cs typeface="Lato"/>
                          <a:sym typeface="Lato"/>
                        </a:rPr>
                        <a:t>MARKETPLACES</a:t>
                      </a:r>
                      <a:endParaRPr sz="9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525" marR="9525" marT="9525" marB="91425" anchor="b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Lato"/>
                          <a:ea typeface="Lato"/>
                          <a:cs typeface="Lato"/>
                          <a:sym typeface="Lato"/>
                        </a:rPr>
                        <a:t>779%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525" marR="9525" marT="9525" marB="91425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 b="1">
                          <a:latin typeface="Lato"/>
                          <a:ea typeface="Lato"/>
                          <a:cs typeface="Lato"/>
                          <a:sym typeface="Lato"/>
                        </a:rPr>
                        <a:t>ELECTRODOMESTICOS Y ARTICULOS ELECTRONICOS</a:t>
                      </a:r>
                      <a:endParaRPr sz="9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525" marR="9525" marT="9525" marB="91425" anchor="b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Lato"/>
                          <a:ea typeface="Lato"/>
                          <a:cs typeface="Lato"/>
                          <a:sym typeface="Lato"/>
                        </a:rPr>
                        <a:t>39%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525" marR="9525" marT="9525" marB="91425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 b="1">
                          <a:latin typeface="Lato"/>
                          <a:ea typeface="Lato"/>
                          <a:cs typeface="Lato"/>
                          <a:sym typeface="Lato"/>
                        </a:rPr>
                        <a:t>AGENCIAS DE VIAJES</a:t>
                      </a:r>
                      <a:endParaRPr sz="9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525" marR="9525" marT="9525" marB="91425" anchor="b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Lato"/>
                          <a:ea typeface="Lato"/>
                          <a:cs typeface="Lato"/>
                          <a:sym typeface="Lato"/>
                        </a:rPr>
                        <a:t>989%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525" marR="9525" marT="9525" marB="91425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 b="1">
                          <a:latin typeface="Lato"/>
                          <a:ea typeface="Lato"/>
                          <a:cs typeface="Lato"/>
                          <a:sym typeface="Lato"/>
                        </a:rPr>
                        <a:t>SUPERMERCADOS Y DESPENSAS</a:t>
                      </a:r>
                      <a:endParaRPr sz="9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525" marR="9525" marT="9525" marB="91425" anchor="b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Lato"/>
                          <a:ea typeface="Lato"/>
                          <a:cs typeface="Lato"/>
                          <a:sym typeface="Lato"/>
                        </a:rPr>
                        <a:t>32%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525" marR="9525" marT="9525" marB="91425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 b="1">
                          <a:latin typeface="Lato"/>
                          <a:ea typeface="Lato"/>
                          <a:cs typeface="Lato"/>
                          <a:sym typeface="Lato"/>
                        </a:rPr>
                        <a:t>TIENDAS</a:t>
                      </a:r>
                      <a:endParaRPr sz="9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525" marR="9525" marT="9525" marB="91425" anchor="b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Lato"/>
                          <a:ea typeface="Lato"/>
                          <a:cs typeface="Lato"/>
                          <a:sym typeface="Lato"/>
                        </a:rPr>
                        <a:t>248%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525" marR="9525" marT="9525" marB="91425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 b="1">
                          <a:latin typeface="Lato"/>
                          <a:ea typeface="Lato"/>
                          <a:cs typeface="Lato"/>
                          <a:sym typeface="Lato"/>
                        </a:rPr>
                        <a:t>CENTRO DE ENSEÑANZAS</a:t>
                      </a:r>
                      <a:endParaRPr sz="9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525" marR="9525" marT="9525" marB="91425" anchor="b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Lato"/>
                          <a:ea typeface="Lato"/>
                          <a:cs typeface="Lato"/>
                          <a:sym typeface="Lato"/>
                        </a:rPr>
                        <a:t>630%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525" marR="9525" marT="9525" marB="91425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 b="1">
                          <a:latin typeface="Lato"/>
                          <a:ea typeface="Lato"/>
                          <a:cs typeface="Lato"/>
                          <a:sym typeface="Lato"/>
                        </a:rPr>
                        <a:t>EQUIPOS DE TELECOMUNICACIONES/TELEFONIA</a:t>
                      </a:r>
                      <a:endParaRPr sz="9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525" marR="9525" marT="9525" marB="91425" anchor="b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Lato"/>
                          <a:ea typeface="Lato"/>
                          <a:cs typeface="Lato"/>
                          <a:sym typeface="Lato"/>
                        </a:rPr>
                        <a:t>107%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525" marR="9525" marT="9525" marB="91425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 b="1">
                          <a:latin typeface="Lato"/>
                          <a:ea typeface="Lato"/>
                          <a:cs typeface="Lato"/>
                          <a:sym typeface="Lato"/>
                        </a:rPr>
                        <a:t>FARMACIAS Y PERFUMERIAS</a:t>
                      </a:r>
                      <a:endParaRPr sz="9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525" marR="9525" marT="9525" marB="91425" anchor="b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Lato"/>
                          <a:ea typeface="Lato"/>
                          <a:cs typeface="Lato"/>
                          <a:sym typeface="Lato"/>
                        </a:rPr>
                        <a:t>147%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525" marR="9525" marT="9525" marB="91425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 b="1">
                          <a:latin typeface="Lato"/>
                          <a:ea typeface="Lato"/>
                          <a:cs typeface="Lato"/>
                          <a:sym typeface="Lato"/>
                        </a:rPr>
                        <a:t>GIMNASIOS</a:t>
                      </a:r>
                      <a:endParaRPr sz="9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525" marR="9525" marT="9525" marB="91425" anchor="b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Lato"/>
                          <a:ea typeface="Lato"/>
                          <a:cs typeface="Lato"/>
                          <a:sym typeface="Lato"/>
                        </a:rPr>
                        <a:t>1208%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525" marR="9525" marT="9525" marB="91425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 b="1">
                          <a:latin typeface="Lato"/>
                          <a:ea typeface="Lato"/>
                          <a:cs typeface="Lato"/>
                          <a:sym typeface="Lato"/>
                        </a:rPr>
                        <a:t>COURRIERS/TRANSPORTES</a:t>
                      </a:r>
                      <a:endParaRPr sz="9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525" marR="9525" marT="9525" marB="91425" anchor="b"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Lato"/>
                          <a:ea typeface="Lato"/>
                          <a:cs typeface="Lato"/>
                          <a:sym typeface="Lato"/>
                        </a:rPr>
                        <a:t>66%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525" marR="9525" marT="9525" marB="91425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332" name="Google Shape;332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75975" y="4654300"/>
            <a:ext cx="923100" cy="29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/>
          <p:nvPr/>
        </p:nvSpPr>
        <p:spPr>
          <a:xfrm>
            <a:off x="0" y="0"/>
            <a:ext cx="9144000" cy="445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0" name="Google Shape;6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30325" y="4571300"/>
            <a:ext cx="1336100" cy="4309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520425" y="470325"/>
            <a:ext cx="4617000" cy="14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493300" y="125608"/>
            <a:ext cx="60711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latin typeface="Montserrat SemiBold"/>
                <a:ea typeface="Montserrat SemiBold"/>
                <a:cs typeface="Montserrat SemiBold"/>
                <a:sym typeface="Montserrat SemiBold"/>
              </a:rPr>
              <a:t>¿Quién soy? – Gustavo Giménez Fernández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64600" y="1406050"/>
            <a:ext cx="1638400" cy="16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8125" y="2660550"/>
            <a:ext cx="905750" cy="90575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7046275" y="1046225"/>
            <a:ext cx="2053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rgbClr val="11A8EB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linkedin.com/in/ggimenez/</a:t>
            </a:r>
            <a:endParaRPr sz="1000">
              <a:solidFill>
                <a:srgbClr val="11A8EB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11A8EB"/>
              </a:solidFill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187754" y="578625"/>
            <a:ext cx="6682200" cy="37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just" rtl="0">
              <a:spcBef>
                <a:spcPts val="0"/>
              </a:spcBef>
              <a:spcAft>
                <a:spcPts val="0"/>
              </a:spcAft>
              <a:buSzPts val="1100"/>
              <a:buFont typeface="Lato"/>
              <a:buChar char="●"/>
            </a:pPr>
            <a:r>
              <a:rPr lang="es" sz="1100">
                <a:latin typeface="Lato"/>
                <a:ea typeface="Lato"/>
                <a:cs typeface="Lato"/>
                <a:sym typeface="Lato"/>
              </a:rPr>
              <a:t>Soy paraguayo, 42 años, casado, 1 hijo y 2 del corazón.</a:t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marL="457200" lvl="0" indent="-298450" algn="just" rtl="0">
              <a:spcBef>
                <a:spcPts val="0"/>
              </a:spcBef>
              <a:spcAft>
                <a:spcPts val="0"/>
              </a:spcAft>
              <a:buSzPts val="1100"/>
              <a:buFont typeface="Lato"/>
              <a:buChar char="●"/>
            </a:pPr>
            <a:r>
              <a:rPr lang="es" sz="1100">
                <a:latin typeface="Lato"/>
                <a:ea typeface="Lato"/>
                <a:cs typeface="Lato"/>
                <a:sym typeface="Lato"/>
              </a:rPr>
              <a:t>Estudié Ingeniería Comercial en la Universidad Americana.</a:t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marL="457200" lvl="0" indent="-298450" algn="just" rtl="0">
              <a:spcBef>
                <a:spcPts val="0"/>
              </a:spcBef>
              <a:spcAft>
                <a:spcPts val="0"/>
              </a:spcAft>
              <a:buSzPts val="1100"/>
              <a:buFont typeface="Lato"/>
              <a:buChar char="●"/>
            </a:pPr>
            <a:r>
              <a:rPr lang="es" sz="1100">
                <a:latin typeface="Lato"/>
                <a:ea typeface="Lato"/>
                <a:cs typeface="Lato"/>
                <a:sym typeface="Lato"/>
              </a:rPr>
              <a:t>Trabaje en el Gobierno: Presidencia, Ministerio de Industria y Comercio – REDIEX.</a:t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marL="457200" lvl="0" indent="-298450" algn="just" rtl="0">
              <a:spcBef>
                <a:spcPts val="0"/>
              </a:spcBef>
              <a:spcAft>
                <a:spcPts val="0"/>
              </a:spcAft>
              <a:buSzPts val="1100"/>
              <a:buFont typeface="Lato"/>
              <a:buChar char="●"/>
            </a:pPr>
            <a:r>
              <a:rPr lang="es" sz="1100">
                <a:latin typeface="Lato"/>
                <a:ea typeface="Lato"/>
                <a:cs typeface="Lato"/>
                <a:sym typeface="Lato"/>
              </a:rPr>
              <a:t>Provengo del mundo de los medios, mi madre fue una importante actriz y artista de TV: @PerlitaFernandezPy.</a:t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marL="457200" lvl="0" indent="-298450" algn="just" rtl="0">
              <a:spcBef>
                <a:spcPts val="0"/>
              </a:spcBef>
              <a:spcAft>
                <a:spcPts val="0"/>
              </a:spcAft>
              <a:buSzPts val="1100"/>
              <a:buFont typeface="Lato"/>
              <a:buChar char="●"/>
            </a:pPr>
            <a:r>
              <a:rPr lang="es" sz="1100">
                <a:latin typeface="Lato"/>
                <a:ea typeface="Lato"/>
                <a:cs typeface="Lato"/>
                <a:sym typeface="Lato"/>
              </a:rPr>
              <a:t>Fui Director de la Zona Franca Internacional de Ciudad del Este.</a:t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marL="457200" lvl="0" indent="-298450" algn="just" rtl="0">
              <a:spcBef>
                <a:spcPts val="0"/>
              </a:spcBef>
              <a:spcAft>
                <a:spcPts val="0"/>
              </a:spcAft>
              <a:buSzPts val="1100"/>
              <a:buFont typeface="Lato"/>
              <a:buChar char="●"/>
            </a:pPr>
            <a:r>
              <a:rPr lang="es" sz="1100">
                <a:latin typeface="Lato"/>
                <a:ea typeface="Lato"/>
                <a:cs typeface="Lato"/>
                <a:sym typeface="Lato"/>
              </a:rPr>
              <a:t>Soy Presidente de la Cámara Paraguaya de Comercio Electrónico - CAPACE.</a:t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marL="457200" lvl="0" indent="-298450" algn="just" rtl="0">
              <a:spcBef>
                <a:spcPts val="0"/>
              </a:spcBef>
              <a:spcAft>
                <a:spcPts val="0"/>
              </a:spcAft>
              <a:buSzPts val="1100"/>
              <a:buFont typeface="Lato"/>
              <a:buChar char="●"/>
            </a:pPr>
            <a:r>
              <a:rPr lang="es" sz="1100">
                <a:latin typeface="Lato"/>
                <a:ea typeface="Lato"/>
                <a:cs typeface="Lato"/>
                <a:sym typeface="Lato"/>
              </a:rPr>
              <a:t>Tengo una consultora con alianzas internacionales y nacionales, especializada en desarrollo de negocios y capacitación corporativa - www.yeroviajha.net</a:t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marL="457200" lvl="0" indent="-298450" algn="just" rtl="0">
              <a:spcBef>
                <a:spcPts val="0"/>
              </a:spcBef>
              <a:spcAft>
                <a:spcPts val="0"/>
              </a:spcAft>
              <a:buSzPts val="1100"/>
              <a:buFont typeface="Lato"/>
              <a:buChar char="●"/>
            </a:pPr>
            <a:r>
              <a:rPr lang="es" sz="1100">
                <a:latin typeface="Lato"/>
                <a:ea typeface="Lato"/>
                <a:cs typeface="Lato"/>
                <a:sym typeface="Lato"/>
              </a:rPr>
              <a:t>Participé del Programa Ejecutivo de Retail Ecommerce en el Ecommerce Institute.</a:t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marL="457200" lvl="0" indent="-298450" algn="just" rtl="0">
              <a:spcBef>
                <a:spcPts val="0"/>
              </a:spcBef>
              <a:spcAft>
                <a:spcPts val="0"/>
              </a:spcAft>
              <a:buSzPts val="1100"/>
              <a:buFont typeface="Lato"/>
              <a:buChar char="●"/>
            </a:pPr>
            <a:r>
              <a:rPr lang="es" sz="1100">
                <a:latin typeface="Lato"/>
                <a:ea typeface="Lato"/>
                <a:cs typeface="Lato"/>
                <a:sym typeface="Lato"/>
              </a:rPr>
              <a:t>Aliado a Sport Group S.A. Y Bazzar En el negocio no tradicional (Online).</a:t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marL="457200" lvl="0" indent="-298450" algn="just" rtl="0">
              <a:spcBef>
                <a:spcPts val="0"/>
              </a:spcBef>
              <a:spcAft>
                <a:spcPts val="0"/>
              </a:spcAft>
              <a:buSzPts val="1100"/>
              <a:buFont typeface="Lato"/>
              <a:buChar char="●"/>
            </a:pPr>
            <a:r>
              <a:rPr lang="es" sz="1100">
                <a:latin typeface="Lato"/>
                <a:ea typeface="Lato"/>
                <a:cs typeface="Lato"/>
                <a:sym typeface="Lato"/>
              </a:rPr>
              <a:t>Desarrollamos programas de capacitación Online para MIPYMES con el MIC - www.tenonde.com.py</a:t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marL="457200" lvl="0" indent="-298450" algn="just" rtl="0">
              <a:spcBef>
                <a:spcPts val="0"/>
              </a:spcBef>
              <a:spcAft>
                <a:spcPts val="0"/>
              </a:spcAft>
              <a:buSzPts val="1100"/>
              <a:buFont typeface="Lato"/>
              <a:buChar char="●"/>
            </a:pPr>
            <a:r>
              <a:rPr lang="es" sz="1100">
                <a:latin typeface="Lato"/>
                <a:ea typeface="Lato"/>
                <a:cs typeface="Lato"/>
                <a:sym typeface="Lato"/>
              </a:rPr>
              <a:t>Formo parte de la Fintech www.pasaporte.com.py </a:t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marL="457200" lvl="0" indent="-298450" algn="just" rtl="0">
              <a:spcBef>
                <a:spcPts val="0"/>
              </a:spcBef>
              <a:spcAft>
                <a:spcPts val="0"/>
              </a:spcAft>
              <a:buSzPts val="1100"/>
              <a:buFont typeface="Lato"/>
              <a:buChar char="●"/>
            </a:pPr>
            <a:r>
              <a:rPr lang="es" sz="1100">
                <a:latin typeface="Lato"/>
                <a:ea typeface="Lato"/>
                <a:cs typeface="Lato"/>
                <a:sym typeface="Lato"/>
              </a:rPr>
              <a:t>Tengo un programa de TV/Radio: Consultorio de Negocios los Jueves a las 19 horas.</a:t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marL="457200" lvl="0" indent="-298450" algn="just" rtl="0">
              <a:spcBef>
                <a:spcPts val="0"/>
              </a:spcBef>
              <a:spcAft>
                <a:spcPts val="0"/>
              </a:spcAft>
              <a:buSzPts val="1100"/>
              <a:buFont typeface="Lato"/>
              <a:buChar char="●"/>
            </a:pPr>
            <a:r>
              <a:rPr lang="es" sz="1100">
                <a:latin typeface="Lato"/>
                <a:ea typeface="Lato"/>
                <a:cs typeface="Lato"/>
                <a:sym typeface="Lato"/>
              </a:rPr>
              <a:t>Soy Presidente de la Asociación de Empresas Proveedoras para Eventos - Aseppe por nuestra empresa de alquiler de muebles para eventos con mi esposa: www.purpurarentals.com </a:t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marL="457200" lvl="0" indent="-298450" algn="just" rtl="0">
              <a:spcBef>
                <a:spcPts val="0"/>
              </a:spcBef>
              <a:spcAft>
                <a:spcPts val="0"/>
              </a:spcAft>
              <a:buSzPts val="1100"/>
              <a:buFont typeface="Lato"/>
              <a:buChar char="●"/>
            </a:pPr>
            <a:r>
              <a:rPr lang="es" sz="1100">
                <a:latin typeface="Lato"/>
                <a:ea typeface="Lato"/>
                <a:cs typeface="Lato"/>
                <a:sym typeface="Lato"/>
              </a:rPr>
              <a:t>Soy Secretario General de la Federación Paraguaya de Mipymes – www.fedemipyme.org.py.</a:t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marL="457200" lvl="0" indent="-298450" algn="just" rtl="0">
              <a:spcBef>
                <a:spcPts val="0"/>
              </a:spcBef>
              <a:spcAft>
                <a:spcPts val="0"/>
              </a:spcAft>
              <a:buSzPts val="1100"/>
              <a:buFont typeface="Lato"/>
              <a:buChar char="●"/>
            </a:pPr>
            <a:r>
              <a:rPr lang="es" sz="1100">
                <a:latin typeface="Lato"/>
                <a:ea typeface="Lato"/>
                <a:cs typeface="Lato"/>
                <a:sym typeface="Lato"/>
              </a:rPr>
              <a:t>Soy socio de MM&amp;A LATIN, una organización con oficinas en 14 países de Latinoamérica, Europa y China. www.mmalatin.com</a:t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2"/>
          <p:cNvSpPr/>
          <p:nvPr/>
        </p:nvSpPr>
        <p:spPr>
          <a:xfrm>
            <a:off x="0" y="0"/>
            <a:ext cx="9144000" cy="4552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</a:t>
            </a:r>
            <a:endParaRPr/>
          </a:p>
        </p:txBody>
      </p:sp>
      <p:sp>
        <p:nvSpPr>
          <p:cNvPr id="338" name="Google Shape;338;p32"/>
          <p:cNvSpPr txBox="1"/>
          <p:nvPr/>
        </p:nvSpPr>
        <p:spPr>
          <a:xfrm>
            <a:off x="520425" y="470325"/>
            <a:ext cx="4617000" cy="14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9" name="Google Shape;339;p32"/>
          <p:cNvSpPr txBox="1"/>
          <p:nvPr/>
        </p:nvSpPr>
        <p:spPr>
          <a:xfrm>
            <a:off x="509450" y="283875"/>
            <a:ext cx="4927800" cy="5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latin typeface="Montserrat SemiBold"/>
                <a:ea typeface="Montserrat SemiBold"/>
                <a:cs typeface="Montserrat SemiBold"/>
                <a:sym typeface="Montserrat SemiBold"/>
              </a:rPr>
              <a:t>Cantidad de VPOS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0" name="Google Shape;340;p32"/>
          <p:cNvSpPr txBox="1"/>
          <p:nvPr/>
        </p:nvSpPr>
        <p:spPr>
          <a:xfrm>
            <a:off x="520425" y="679750"/>
            <a:ext cx="67527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b="1">
                <a:solidFill>
                  <a:srgbClr val="11A8EB"/>
                </a:solidFill>
                <a:latin typeface="Lato"/>
                <a:ea typeface="Lato"/>
                <a:cs typeface="Lato"/>
                <a:sym typeface="Lato"/>
              </a:rPr>
              <a:t>+357 </a:t>
            </a:r>
            <a:r>
              <a:rPr lang="es" sz="1700">
                <a:latin typeface="Lato"/>
                <a:ea typeface="Lato"/>
                <a:cs typeface="Lato"/>
                <a:sym typeface="Lato"/>
              </a:rPr>
              <a:t>Comercios Vpos a mayo 2021 (</a:t>
            </a:r>
            <a:r>
              <a:rPr lang="es" sz="1700" b="1">
                <a:solidFill>
                  <a:srgbClr val="11A8EB"/>
                </a:solidFill>
                <a:latin typeface="Lato"/>
                <a:ea typeface="Lato"/>
                <a:cs typeface="Lato"/>
                <a:sym typeface="Lato"/>
              </a:rPr>
              <a:t>+46%</a:t>
            </a:r>
            <a:r>
              <a:rPr lang="es" sz="170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s">
                <a:latin typeface="Lato"/>
                <a:ea typeface="Lato"/>
                <a:cs typeface="Lato"/>
                <a:sym typeface="Lato"/>
              </a:rPr>
              <a:t>mismo periodo año anterior</a:t>
            </a:r>
            <a:r>
              <a:rPr lang="es" sz="1700">
                <a:latin typeface="Lato"/>
                <a:ea typeface="Lato"/>
                <a:cs typeface="Lato"/>
                <a:sym typeface="Lato"/>
              </a:rPr>
              <a:t>)</a:t>
            </a:r>
            <a:endParaRPr sz="1700">
              <a:solidFill>
                <a:srgbClr val="11A8EB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41" name="Google Shape;341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2450" y="524175"/>
            <a:ext cx="8559101" cy="384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75975" y="4654300"/>
            <a:ext cx="923100" cy="29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0363" y="3382100"/>
            <a:ext cx="3123275" cy="1007275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33"/>
          <p:cNvSpPr txBox="1"/>
          <p:nvPr/>
        </p:nvSpPr>
        <p:spPr>
          <a:xfrm>
            <a:off x="520425" y="470325"/>
            <a:ext cx="4617000" cy="14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9" name="Google Shape;349;p33"/>
          <p:cNvSpPr txBox="1"/>
          <p:nvPr/>
        </p:nvSpPr>
        <p:spPr>
          <a:xfrm>
            <a:off x="2241750" y="2021549"/>
            <a:ext cx="4660500" cy="11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5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¡Muchas gracias!</a:t>
            </a:r>
            <a:endParaRPr sz="35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58925" y="4571300"/>
            <a:ext cx="1336100" cy="4309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563125" y="1933050"/>
            <a:ext cx="4593900" cy="12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Comercio Electrónico en Paraguay</a:t>
            </a:r>
            <a:endParaRPr sz="24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563125" y="3333900"/>
            <a:ext cx="4367100" cy="7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</a:pPr>
            <a:r>
              <a:rPr lang="es" sz="16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Fuente: Estudio de mercado realizado  por la CAPACE y la consultora CCR</a:t>
            </a:r>
            <a:r>
              <a:rPr lang="es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</a:pPr>
            <a:r>
              <a:rPr lang="es" sz="16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Base: 650 encuestados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/>
          <p:nvPr/>
        </p:nvSpPr>
        <p:spPr>
          <a:xfrm>
            <a:off x="0" y="0"/>
            <a:ext cx="9144000" cy="4530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" name="Google Shape;79;p16"/>
          <p:cNvGrpSpPr/>
          <p:nvPr/>
        </p:nvGrpSpPr>
        <p:grpSpPr>
          <a:xfrm>
            <a:off x="2187973" y="1728149"/>
            <a:ext cx="4768065" cy="1687226"/>
            <a:chOff x="2008410" y="1552474"/>
            <a:chExt cx="4768065" cy="1687226"/>
          </a:xfrm>
        </p:grpSpPr>
        <p:grpSp>
          <p:nvGrpSpPr>
            <p:cNvPr id="80" name="Google Shape;80;p16"/>
            <p:cNvGrpSpPr/>
            <p:nvPr/>
          </p:nvGrpSpPr>
          <p:grpSpPr>
            <a:xfrm>
              <a:off x="2008410" y="1598993"/>
              <a:ext cx="2384102" cy="1640707"/>
              <a:chOff x="386285" y="1785305"/>
              <a:chExt cx="2384102" cy="1640707"/>
            </a:xfrm>
          </p:grpSpPr>
          <p:sp>
            <p:nvSpPr>
              <p:cNvPr id="81" name="Google Shape;81;p16"/>
              <p:cNvSpPr/>
              <p:nvPr/>
            </p:nvSpPr>
            <p:spPr>
              <a:xfrm>
                <a:off x="386285" y="1785305"/>
                <a:ext cx="2384100" cy="1640700"/>
              </a:xfrm>
              <a:prstGeom prst="rect">
                <a:avLst/>
              </a:prstGeom>
              <a:noFill/>
              <a:ln w="38100" cap="flat" cmpd="sng">
                <a:solidFill>
                  <a:srgbClr val="11A8E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16"/>
              <p:cNvSpPr txBox="1"/>
              <p:nvPr/>
            </p:nvSpPr>
            <p:spPr>
              <a:xfrm>
                <a:off x="386288" y="1785313"/>
                <a:ext cx="2384100" cy="1640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5700" b="1">
                    <a:latin typeface="Lato"/>
                    <a:ea typeface="Lato"/>
                    <a:cs typeface="Lato"/>
                    <a:sym typeface="Lato"/>
                  </a:rPr>
                  <a:t>75%</a:t>
                </a:r>
                <a:r>
                  <a:rPr lang="es" sz="4300" b="1">
                    <a:latin typeface="Lato"/>
                    <a:ea typeface="Lato"/>
                    <a:cs typeface="Lato"/>
                    <a:sym typeface="Lato"/>
                  </a:rPr>
                  <a:t> </a:t>
                </a:r>
                <a:endParaRPr sz="4300" b="1">
                  <a:latin typeface="Lato"/>
                  <a:ea typeface="Lato"/>
                  <a:cs typeface="Lato"/>
                  <a:sym typeface="Lato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b="1">
                    <a:latin typeface="Lato"/>
                    <a:ea typeface="Lato"/>
                    <a:cs typeface="Lato"/>
                    <a:sym typeface="Lato"/>
                  </a:rPr>
                  <a:t>Realizó</a:t>
                </a:r>
                <a:r>
                  <a:rPr lang="es">
                    <a:latin typeface="Lato"/>
                    <a:ea typeface="Lato"/>
                    <a:cs typeface="Lato"/>
                    <a:sym typeface="Lato"/>
                  </a:rPr>
                  <a:t> al menos una </a:t>
                </a:r>
                <a:r>
                  <a:rPr lang="es" b="1">
                    <a:solidFill>
                      <a:srgbClr val="11A8EB"/>
                    </a:solidFill>
                    <a:latin typeface="Lato"/>
                    <a:ea typeface="Lato"/>
                    <a:cs typeface="Lato"/>
                    <a:sym typeface="Lato"/>
                  </a:rPr>
                  <a:t>compra online</a:t>
                </a:r>
                <a:r>
                  <a:rPr lang="es">
                    <a:latin typeface="Lato"/>
                    <a:ea typeface="Lato"/>
                    <a:cs typeface="Lato"/>
                    <a:sym typeface="Lato"/>
                  </a:rPr>
                  <a:t> </a:t>
                </a:r>
                <a:endParaRPr>
                  <a:latin typeface="Lato"/>
                  <a:ea typeface="Lato"/>
                  <a:cs typeface="Lato"/>
                  <a:sym typeface="Lato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>
                    <a:latin typeface="Lato"/>
                    <a:ea typeface="Lato"/>
                    <a:cs typeface="Lato"/>
                    <a:sym typeface="Lato"/>
                  </a:rPr>
                  <a:t>en el último mes</a:t>
                </a:r>
                <a:endParaRPr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grpSp>
          <p:nvGrpSpPr>
            <p:cNvPr id="83" name="Google Shape;83;p16"/>
            <p:cNvGrpSpPr/>
            <p:nvPr/>
          </p:nvGrpSpPr>
          <p:grpSpPr>
            <a:xfrm>
              <a:off x="4392375" y="1552474"/>
              <a:ext cx="2384100" cy="1687206"/>
              <a:chOff x="2742475" y="1738799"/>
              <a:chExt cx="2384100" cy="1687206"/>
            </a:xfrm>
          </p:grpSpPr>
          <p:sp>
            <p:nvSpPr>
              <p:cNvPr id="84" name="Google Shape;84;p16"/>
              <p:cNvSpPr/>
              <p:nvPr/>
            </p:nvSpPr>
            <p:spPr>
              <a:xfrm>
                <a:off x="2742475" y="1785305"/>
                <a:ext cx="2384100" cy="1640700"/>
              </a:xfrm>
              <a:prstGeom prst="rect">
                <a:avLst/>
              </a:prstGeom>
              <a:noFill/>
              <a:ln w="38100" cap="flat" cmpd="sng">
                <a:solidFill>
                  <a:srgbClr val="11A8E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16"/>
              <p:cNvSpPr txBox="1"/>
              <p:nvPr/>
            </p:nvSpPr>
            <p:spPr>
              <a:xfrm>
                <a:off x="3218438" y="1738799"/>
                <a:ext cx="1432200" cy="88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2500" b="1">
                    <a:latin typeface="Lato"/>
                    <a:ea typeface="Lato"/>
                    <a:cs typeface="Lato"/>
                    <a:sym typeface="Lato"/>
                  </a:rPr>
                  <a:t>AYGAS</a:t>
                </a:r>
                <a:endParaRPr sz="2500" b="1">
                  <a:latin typeface="Lato"/>
                  <a:ea typeface="Lato"/>
                  <a:cs typeface="Lato"/>
                  <a:sym typeface="Lato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2500" b="1">
                    <a:latin typeface="Lato"/>
                    <a:ea typeface="Lato"/>
                    <a:cs typeface="Lato"/>
                    <a:sym typeface="Lato"/>
                  </a:rPr>
                  <a:t>80%</a:t>
                </a:r>
                <a:endParaRPr sz="2500" b="1"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86" name="Google Shape;86;p16"/>
              <p:cNvSpPr txBox="1"/>
              <p:nvPr/>
            </p:nvSpPr>
            <p:spPr>
              <a:xfrm>
                <a:off x="2898687" y="2529500"/>
                <a:ext cx="2105700" cy="83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2500" b="1">
                    <a:latin typeface="Lato"/>
                    <a:ea typeface="Lato"/>
                    <a:cs typeface="Lato"/>
                    <a:sym typeface="Lato"/>
                  </a:rPr>
                  <a:t>Interior</a:t>
                </a:r>
                <a:endParaRPr sz="2500" b="1">
                  <a:latin typeface="Lato"/>
                  <a:ea typeface="Lato"/>
                  <a:cs typeface="Lato"/>
                  <a:sym typeface="Lato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2500" b="1">
                    <a:latin typeface="Lato"/>
                    <a:ea typeface="Lato"/>
                    <a:cs typeface="Lato"/>
                    <a:sym typeface="Lato"/>
                  </a:rPr>
                  <a:t>67%</a:t>
                </a:r>
                <a:endParaRPr sz="2500" b="1"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cxnSp>
            <p:nvCxnSpPr>
              <p:cNvPr id="87" name="Google Shape;87;p16"/>
              <p:cNvCxnSpPr/>
              <p:nvPr/>
            </p:nvCxnSpPr>
            <p:spPr>
              <a:xfrm>
                <a:off x="2742475" y="2605655"/>
                <a:ext cx="2384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88" name="Google Shape;88;p16"/>
          <p:cNvSpPr txBox="1"/>
          <p:nvPr/>
        </p:nvSpPr>
        <p:spPr>
          <a:xfrm>
            <a:off x="1120800" y="556325"/>
            <a:ext cx="6902400" cy="7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>
                <a:latin typeface="Montserrat"/>
                <a:ea typeface="Montserrat"/>
                <a:cs typeface="Montserrat"/>
                <a:sym typeface="Montserrat"/>
              </a:rPr>
              <a:t>Desde la Pandemia, la compra online se afianza como ​canal de compra</a:t>
            </a:r>
            <a:endParaRPr sz="2000"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75975" y="4654300"/>
            <a:ext cx="923100" cy="29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/>
          <p:nvPr/>
        </p:nvSpPr>
        <p:spPr>
          <a:xfrm>
            <a:off x="0" y="0"/>
            <a:ext cx="9144000" cy="4530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7"/>
          <p:cNvSpPr txBox="1"/>
          <p:nvPr/>
        </p:nvSpPr>
        <p:spPr>
          <a:xfrm>
            <a:off x="902100" y="340100"/>
            <a:ext cx="7339800" cy="7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>
                <a:latin typeface="Montserrat"/>
                <a:ea typeface="Montserrat"/>
                <a:cs typeface="Montserrat"/>
                <a:sym typeface="Montserrat"/>
              </a:rPr>
              <a:t>La compra online se ha vuelto un hábito frecuente</a:t>
            </a:r>
            <a:endParaRPr sz="20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17"/>
          <p:cNvSpPr txBox="1"/>
          <p:nvPr/>
        </p:nvSpPr>
        <p:spPr>
          <a:xfrm>
            <a:off x="94000" y="11472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7"/>
          <p:cNvSpPr txBox="1"/>
          <p:nvPr/>
        </p:nvSpPr>
        <p:spPr>
          <a:xfrm>
            <a:off x="902100" y="829475"/>
            <a:ext cx="7230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 general, ¿con qué frecuencia suele comprar productos o contratar servicios de marcas o tiendas de manera online?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8" name="Google Shape;9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4612" y="1401625"/>
            <a:ext cx="6485276" cy="303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75975" y="4654300"/>
            <a:ext cx="923100" cy="29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/>
          <p:nvPr/>
        </p:nvSpPr>
        <p:spPr>
          <a:xfrm>
            <a:off x="0" y="0"/>
            <a:ext cx="9144000" cy="4530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8"/>
          <p:cNvSpPr txBox="1"/>
          <p:nvPr/>
        </p:nvSpPr>
        <p:spPr>
          <a:xfrm>
            <a:off x="902100" y="340100"/>
            <a:ext cx="7370400" cy="7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>
                <a:latin typeface="Montserrat"/>
                <a:ea typeface="Montserrat"/>
                <a:cs typeface="Montserrat"/>
                <a:sym typeface="Montserrat"/>
              </a:rPr>
              <a:t>Tiendas locales ya representan un </a:t>
            </a:r>
            <a:r>
              <a:rPr lang="es" sz="2000" b="1">
                <a:solidFill>
                  <a:srgbClr val="11A8EB"/>
                </a:solidFill>
                <a:latin typeface="Montserrat"/>
                <a:ea typeface="Montserrat"/>
                <a:cs typeface="Montserrat"/>
                <a:sym typeface="Montserrat"/>
              </a:rPr>
              <a:t>22%</a:t>
            </a:r>
            <a:r>
              <a:rPr lang="es" sz="2000" b="1">
                <a:latin typeface="Montserrat"/>
                <a:ea typeface="Montserrat"/>
                <a:cs typeface="Montserrat"/>
                <a:sym typeface="Montserrat"/>
              </a:rPr>
              <a:t> de la compra habitual </a:t>
            </a:r>
            <a:endParaRPr sz="20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" name="Google Shape;106;p18"/>
          <p:cNvSpPr txBox="1"/>
          <p:nvPr/>
        </p:nvSpPr>
        <p:spPr>
          <a:xfrm>
            <a:off x="94000" y="11472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8"/>
          <p:cNvSpPr txBox="1"/>
          <p:nvPr/>
        </p:nvSpPr>
        <p:spPr>
          <a:xfrm>
            <a:off x="902100" y="1039525"/>
            <a:ext cx="7370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Habitualmente ¿compra online en páginas de internet (o apps) locales de Paraguay o en páginas extranjeras (de marcas o de tiendas)?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8" name="Google Shape;108;p18" title="Points score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07700" y="1655125"/>
            <a:ext cx="4520826" cy="2795376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8"/>
          <p:cNvSpPr txBox="1"/>
          <p:nvPr/>
        </p:nvSpPr>
        <p:spPr>
          <a:xfrm>
            <a:off x="6701275" y="2540025"/>
            <a:ext cx="1719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latin typeface="Lato"/>
                <a:ea typeface="Lato"/>
                <a:cs typeface="Lato"/>
                <a:sym typeface="Lato"/>
              </a:rPr>
              <a:t>Marcas/tiendas </a:t>
            </a:r>
            <a:r>
              <a:rPr lang="es" sz="1700" b="1">
                <a:latin typeface="Lato"/>
                <a:ea typeface="Lato"/>
                <a:cs typeface="Lato"/>
                <a:sym typeface="Lato"/>
              </a:rPr>
              <a:t>Extranjeras</a:t>
            </a:r>
            <a:endParaRPr sz="170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0" name="Google Shape;110;p18"/>
          <p:cNvSpPr txBox="1"/>
          <p:nvPr/>
        </p:nvSpPr>
        <p:spPr>
          <a:xfrm>
            <a:off x="1177375" y="2217750"/>
            <a:ext cx="1719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latin typeface="Lato"/>
                <a:ea typeface="Lato"/>
                <a:cs typeface="Lato"/>
                <a:sym typeface="Lato"/>
              </a:rPr>
              <a:t>Marcas/tiendas </a:t>
            </a:r>
            <a:r>
              <a:rPr lang="es" sz="1700" b="1">
                <a:solidFill>
                  <a:srgbClr val="11A8EB"/>
                </a:solidFill>
                <a:latin typeface="Lato"/>
                <a:ea typeface="Lato"/>
                <a:cs typeface="Lato"/>
                <a:sym typeface="Lato"/>
              </a:rPr>
              <a:t>Paraguayas</a:t>
            </a:r>
            <a:endParaRPr sz="1700" b="1">
              <a:solidFill>
                <a:srgbClr val="11A8EB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1" name="Google Shape;111;p18"/>
          <p:cNvSpPr txBox="1"/>
          <p:nvPr/>
        </p:nvSpPr>
        <p:spPr>
          <a:xfrm>
            <a:off x="1978775" y="3488375"/>
            <a:ext cx="1719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b="1">
                <a:latin typeface="Lato"/>
                <a:ea typeface="Lato"/>
                <a:cs typeface="Lato"/>
                <a:sym typeface="Lato"/>
              </a:rPr>
              <a:t>En ambas</a:t>
            </a:r>
            <a:endParaRPr sz="170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2" name="Google Shape;112;p18"/>
          <p:cNvSpPr txBox="1"/>
          <p:nvPr/>
        </p:nvSpPr>
        <p:spPr>
          <a:xfrm>
            <a:off x="5297975" y="3046600"/>
            <a:ext cx="953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58%</a:t>
            </a:r>
            <a:endParaRPr sz="22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13" name="Google Shape;113;p18"/>
          <p:cNvCxnSpPr/>
          <p:nvPr/>
        </p:nvCxnSpPr>
        <p:spPr>
          <a:xfrm rot="10800000" flipH="1">
            <a:off x="2627625" y="2652763"/>
            <a:ext cx="944700" cy="300"/>
          </a:xfrm>
          <a:prstGeom prst="straightConnector1">
            <a:avLst/>
          </a:prstGeom>
          <a:noFill/>
          <a:ln w="9525" cap="flat" cmpd="sng">
            <a:solidFill>
              <a:srgbClr val="11A8E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4" name="Google Shape;114;p18"/>
          <p:cNvCxnSpPr/>
          <p:nvPr/>
        </p:nvCxnSpPr>
        <p:spPr>
          <a:xfrm rot="10800000" flipH="1">
            <a:off x="3035175" y="3758413"/>
            <a:ext cx="944700" cy="300"/>
          </a:xfrm>
          <a:prstGeom prst="straightConnector1">
            <a:avLst/>
          </a:prstGeom>
          <a:noFill/>
          <a:ln w="9525" cap="flat" cmpd="sng">
            <a:solidFill>
              <a:srgbClr val="00456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5" name="Google Shape;115;p18"/>
          <p:cNvCxnSpPr/>
          <p:nvPr/>
        </p:nvCxnSpPr>
        <p:spPr>
          <a:xfrm rot="10800000" flipH="1">
            <a:off x="5756575" y="2893863"/>
            <a:ext cx="944700" cy="300"/>
          </a:xfrm>
          <a:prstGeom prst="straightConnector1">
            <a:avLst/>
          </a:prstGeom>
          <a:noFill/>
          <a:ln w="9525" cap="flat" cmpd="sng">
            <a:solidFill>
              <a:srgbClr val="5891A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6" name="Google Shape;116;p18"/>
          <p:cNvSpPr txBox="1"/>
          <p:nvPr/>
        </p:nvSpPr>
        <p:spPr>
          <a:xfrm>
            <a:off x="3845500" y="2048538"/>
            <a:ext cx="953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22%</a:t>
            </a:r>
            <a:endParaRPr sz="22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7" name="Google Shape;117;p18"/>
          <p:cNvSpPr txBox="1"/>
          <p:nvPr/>
        </p:nvSpPr>
        <p:spPr>
          <a:xfrm>
            <a:off x="3583975" y="3253000"/>
            <a:ext cx="953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12%</a:t>
            </a:r>
            <a:endParaRPr sz="22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8" name="Google Shape;11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75975" y="4654300"/>
            <a:ext cx="923100" cy="29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/>
          <p:nvPr/>
        </p:nvSpPr>
        <p:spPr>
          <a:xfrm>
            <a:off x="0" y="0"/>
            <a:ext cx="9144000" cy="4538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</a:t>
            </a:r>
            <a:endParaRPr/>
          </a:p>
        </p:txBody>
      </p:sp>
      <p:sp>
        <p:nvSpPr>
          <p:cNvPr id="124" name="Google Shape;124;p19"/>
          <p:cNvSpPr txBox="1"/>
          <p:nvPr/>
        </p:nvSpPr>
        <p:spPr>
          <a:xfrm>
            <a:off x="520425" y="470325"/>
            <a:ext cx="4617000" cy="14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5" name="Google Shape;125;p19"/>
          <p:cNvSpPr txBox="1"/>
          <p:nvPr/>
        </p:nvSpPr>
        <p:spPr>
          <a:xfrm>
            <a:off x="573300" y="324150"/>
            <a:ext cx="8004900" cy="14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latin typeface="Montserrat SemiBold"/>
                <a:ea typeface="Montserrat SemiBold"/>
                <a:cs typeface="Montserrat SemiBold"/>
                <a:sym typeface="Montserrat SemiBold"/>
              </a:rPr>
              <a:t>Categorías compradas online en los últimos 6 meses​</a:t>
            </a:r>
            <a:endParaRPr sz="20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6" name="Google Shape;126;p19"/>
          <p:cNvSpPr txBox="1"/>
          <p:nvPr/>
        </p:nvSpPr>
        <p:spPr>
          <a:xfrm>
            <a:off x="573300" y="683250"/>
            <a:ext cx="7121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11A8EB"/>
                </a:solidFill>
                <a:latin typeface="Lato"/>
                <a:ea typeface="Lato"/>
                <a:cs typeface="Lato"/>
                <a:sym typeface="Lato"/>
              </a:rPr>
              <a:t>+ de 3 categorías promedio</a:t>
            </a:r>
            <a:endParaRPr>
              <a:solidFill>
                <a:srgbClr val="11A8EB"/>
              </a:solidFill>
            </a:endParaRPr>
          </a:p>
        </p:txBody>
      </p:sp>
      <p:grpSp>
        <p:nvGrpSpPr>
          <p:cNvPr id="127" name="Google Shape;127;p19"/>
          <p:cNvGrpSpPr/>
          <p:nvPr/>
        </p:nvGrpSpPr>
        <p:grpSpPr>
          <a:xfrm>
            <a:off x="1004423" y="2211825"/>
            <a:ext cx="729071" cy="683496"/>
            <a:chOff x="2742475" y="1738778"/>
            <a:chExt cx="2384144" cy="1687228"/>
          </a:xfrm>
        </p:grpSpPr>
        <p:sp>
          <p:nvSpPr>
            <p:cNvPr id="128" name="Google Shape;128;p19"/>
            <p:cNvSpPr/>
            <p:nvPr/>
          </p:nvSpPr>
          <p:spPr>
            <a:xfrm>
              <a:off x="2742475" y="1785305"/>
              <a:ext cx="2384100" cy="1640700"/>
            </a:xfrm>
            <a:prstGeom prst="rect">
              <a:avLst/>
            </a:prstGeom>
            <a:noFill/>
            <a:ln w="38100" cap="flat" cmpd="sng">
              <a:solidFill>
                <a:srgbClr val="11A8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9"/>
            <p:cNvSpPr txBox="1"/>
            <p:nvPr/>
          </p:nvSpPr>
          <p:spPr>
            <a:xfrm>
              <a:off x="2742519" y="1738778"/>
              <a:ext cx="2384100" cy="8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800" b="1">
                  <a:latin typeface="Lato"/>
                  <a:ea typeface="Lato"/>
                  <a:cs typeface="Lato"/>
                  <a:sym typeface="Lato"/>
                </a:rPr>
                <a:t>AYGAS</a:t>
              </a:r>
              <a:endParaRPr sz="800" b="1"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800" b="1">
                  <a:latin typeface="Lato"/>
                  <a:ea typeface="Lato"/>
                  <a:cs typeface="Lato"/>
                  <a:sym typeface="Lato"/>
                </a:rPr>
                <a:t>45%</a:t>
              </a:r>
              <a:endParaRPr sz="800" b="1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0" name="Google Shape;130;p19"/>
            <p:cNvSpPr txBox="1"/>
            <p:nvPr/>
          </p:nvSpPr>
          <p:spPr>
            <a:xfrm>
              <a:off x="2898687" y="2529500"/>
              <a:ext cx="2105700" cy="83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800" b="1">
                  <a:latin typeface="Lato"/>
                  <a:ea typeface="Lato"/>
                  <a:cs typeface="Lato"/>
                  <a:sym typeface="Lato"/>
                </a:rPr>
                <a:t>Interior</a:t>
              </a:r>
              <a:endParaRPr sz="800" b="1"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800" b="1">
                  <a:latin typeface="Lato"/>
                  <a:ea typeface="Lato"/>
                  <a:cs typeface="Lato"/>
                  <a:sym typeface="Lato"/>
                </a:rPr>
                <a:t>21%</a:t>
              </a:r>
              <a:endParaRPr sz="800" b="1">
                <a:latin typeface="Lato"/>
                <a:ea typeface="Lato"/>
                <a:cs typeface="Lato"/>
                <a:sym typeface="Lato"/>
              </a:endParaRPr>
            </a:p>
          </p:txBody>
        </p:sp>
        <p:cxnSp>
          <p:nvCxnSpPr>
            <p:cNvPr id="131" name="Google Shape;131;p19"/>
            <p:cNvCxnSpPr/>
            <p:nvPr/>
          </p:nvCxnSpPr>
          <p:spPr>
            <a:xfrm>
              <a:off x="2742475" y="2605655"/>
              <a:ext cx="23841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2" name="Google Shape;132;p19"/>
          <p:cNvSpPr txBox="1"/>
          <p:nvPr/>
        </p:nvSpPr>
        <p:spPr>
          <a:xfrm>
            <a:off x="277838" y="1198525"/>
            <a:ext cx="2182200" cy="11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200" b="1">
                <a:solidFill>
                  <a:srgbClr val="11A8EB"/>
                </a:solidFill>
                <a:latin typeface="Lato"/>
                <a:ea typeface="Lato"/>
                <a:cs typeface="Lato"/>
                <a:sym typeface="Lato"/>
              </a:rPr>
              <a:t>36%</a:t>
            </a:r>
            <a:r>
              <a:rPr lang="es" sz="2800" b="1">
                <a:latin typeface="Lato"/>
                <a:ea typeface="Lato"/>
                <a:cs typeface="Lato"/>
                <a:sym typeface="Lato"/>
              </a:rPr>
              <a:t> </a:t>
            </a:r>
            <a:endParaRPr sz="28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11A8EB"/>
                </a:solidFill>
                <a:latin typeface="Lato"/>
                <a:ea typeface="Lato"/>
                <a:cs typeface="Lato"/>
                <a:sym typeface="Lato"/>
              </a:rPr>
              <a:t>Alimentos y Bebidas</a:t>
            </a:r>
            <a:endParaRPr b="1">
              <a:solidFill>
                <a:srgbClr val="11A8EB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3" name="Google Shape;133;p19"/>
          <p:cNvSpPr txBox="1"/>
          <p:nvPr/>
        </p:nvSpPr>
        <p:spPr>
          <a:xfrm>
            <a:off x="2239575" y="1198525"/>
            <a:ext cx="1635900" cy="11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8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29%</a:t>
            </a:r>
            <a:r>
              <a:rPr lang="es" sz="28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28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Indumentaria no deportiva</a:t>
            </a: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4" name="Google Shape;134;p19"/>
          <p:cNvSpPr txBox="1"/>
          <p:nvPr/>
        </p:nvSpPr>
        <p:spPr>
          <a:xfrm>
            <a:off x="3806325" y="1198525"/>
            <a:ext cx="1635900" cy="11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8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26%</a:t>
            </a:r>
            <a:r>
              <a:rPr lang="es" sz="2800" b="1">
                <a:latin typeface="Lato"/>
                <a:ea typeface="Lato"/>
                <a:cs typeface="Lato"/>
                <a:sym typeface="Lato"/>
              </a:rPr>
              <a:t> </a:t>
            </a:r>
            <a:endParaRPr sz="28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Cosméticos </a:t>
            </a: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(Perfumería, peluquería)</a:t>
            </a:r>
            <a:endParaRPr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5" name="Google Shape;135;p19"/>
          <p:cNvSpPr txBox="1"/>
          <p:nvPr/>
        </p:nvSpPr>
        <p:spPr>
          <a:xfrm>
            <a:off x="5494675" y="1198525"/>
            <a:ext cx="1635900" cy="11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8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25%</a:t>
            </a:r>
            <a:r>
              <a:rPr lang="es" sz="2800" b="1">
                <a:latin typeface="Lato"/>
                <a:ea typeface="Lato"/>
                <a:cs typeface="Lato"/>
                <a:sym typeface="Lato"/>
              </a:rPr>
              <a:t> </a:t>
            </a:r>
            <a:endParaRPr sz="28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Electrónica</a:t>
            </a: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(Audio, vidio y TV)</a:t>
            </a:r>
            <a:endParaRPr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6" name="Google Shape;136;p19"/>
          <p:cNvSpPr txBox="1"/>
          <p:nvPr/>
        </p:nvSpPr>
        <p:spPr>
          <a:xfrm>
            <a:off x="7018500" y="1198525"/>
            <a:ext cx="1635900" cy="11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8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23%</a:t>
            </a:r>
            <a:r>
              <a:rPr lang="es" sz="2800" b="1">
                <a:latin typeface="Lato"/>
                <a:ea typeface="Lato"/>
                <a:cs typeface="Lato"/>
                <a:sym typeface="Lato"/>
              </a:rPr>
              <a:t> </a:t>
            </a:r>
            <a:endParaRPr sz="28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Celulares</a:t>
            </a:r>
            <a:endParaRPr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7" name="Google Shape;137;p19"/>
          <p:cNvSpPr txBox="1"/>
          <p:nvPr/>
        </p:nvSpPr>
        <p:spPr>
          <a:xfrm>
            <a:off x="2239575" y="2895325"/>
            <a:ext cx="1635900" cy="11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8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21%</a:t>
            </a:r>
            <a:r>
              <a:rPr lang="es" sz="28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28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Electrodomésticos</a:t>
            </a: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8" name="Google Shape;138;p19"/>
          <p:cNvSpPr txBox="1"/>
          <p:nvPr/>
        </p:nvSpPr>
        <p:spPr>
          <a:xfrm>
            <a:off x="3806325" y="2895325"/>
            <a:ext cx="1635900" cy="11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8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19%</a:t>
            </a:r>
            <a:r>
              <a:rPr lang="es" sz="2800" b="1">
                <a:latin typeface="Lato"/>
                <a:ea typeface="Lato"/>
                <a:cs typeface="Lato"/>
                <a:sym typeface="Lato"/>
              </a:rPr>
              <a:t> </a:t>
            </a:r>
            <a:endParaRPr sz="28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Capacitación y Cursos</a:t>
            </a:r>
            <a:endParaRPr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9" name="Google Shape;139;p19"/>
          <p:cNvSpPr txBox="1"/>
          <p:nvPr/>
        </p:nvSpPr>
        <p:spPr>
          <a:xfrm>
            <a:off x="5494675" y="2895325"/>
            <a:ext cx="1635900" cy="11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8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16%</a:t>
            </a:r>
            <a:r>
              <a:rPr lang="es" sz="2800" b="1">
                <a:latin typeface="Lato"/>
                <a:ea typeface="Lato"/>
                <a:cs typeface="Lato"/>
                <a:sym typeface="Lato"/>
              </a:rPr>
              <a:t> </a:t>
            </a:r>
            <a:endParaRPr sz="28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Indumentaria deportiva</a:t>
            </a:r>
            <a:endParaRPr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0" name="Google Shape;140;p19"/>
          <p:cNvSpPr txBox="1"/>
          <p:nvPr/>
        </p:nvSpPr>
        <p:spPr>
          <a:xfrm>
            <a:off x="7018500" y="2895325"/>
            <a:ext cx="1635900" cy="11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8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12%</a:t>
            </a:r>
            <a:r>
              <a:rPr lang="es" sz="2800" b="1">
                <a:latin typeface="Lato"/>
                <a:ea typeface="Lato"/>
                <a:cs typeface="Lato"/>
                <a:sym typeface="Lato"/>
              </a:rPr>
              <a:t> </a:t>
            </a:r>
            <a:endParaRPr sz="28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Hogar y Jardín</a:t>
            </a:r>
            <a:endParaRPr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41" name="Google Shape;141;p19"/>
          <p:cNvGrpSpPr/>
          <p:nvPr/>
        </p:nvGrpSpPr>
        <p:grpSpPr>
          <a:xfrm>
            <a:off x="7471910" y="2153800"/>
            <a:ext cx="729071" cy="683496"/>
            <a:chOff x="2742475" y="1738778"/>
            <a:chExt cx="2384144" cy="1687228"/>
          </a:xfrm>
        </p:grpSpPr>
        <p:sp>
          <p:nvSpPr>
            <p:cNvPr id="142" name="Google Shape;142;p19"/>
            <p:cNvSpPr/>
            <p:nvPr/>
          </p:nvSpPr>
          <p:spPr>
            <a:xfrm>
              <a:off x="2742475" y="1785305"/>
              <a:ext cx="2384100" cy="1640700"/>
            </a:xfrm>
            <a:prstGeom prst="rect">
              <a:avLst/>
            </a:prstGeom>
            <a:noFill/>
            <a:ln w="38100" cap="flat" cmpd="sng">
              <a:solidFill>
                <a:srgbClr val="11A8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9"/>
            <p:cNvSpPr txBox="1"/>
            <p:nvPr/>
          </p:nvSpPr>
          <p:spPr>
            <a:xfrm>
              <a:off x="2742519" y="1738778"/>
              <a:ext cx="2384100" cy="8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800" b="1">
                  <a:latin typeface="Lato"/>
                  <a:ea typeface="Lato"/>
                  <a:cs typeface="Lato"/>
                  <a:sym typeface="Lato"/>
                </a:rPr>
                <a:t>AYGAS</a:t>
              </a:r>
              <a:endParaRPr sz="800" b="1"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800" b="1">
                  <a:latin typeface="Lato"/>
                  <a:ea typeface="Lato"/>
                  <a:cs typeface="Lato"/>
                  <a:sym typeface="Lato"/>
                </a:rPr>
                <a:t>18%</a:t>
              </a:r>
              <a:endParaRPr sz="800" b="1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4" name="Google Shape;144;p19"/>
            <p:cNvSpPr txBox="1"/>
            <p:nvPr/>
          </p:nvSpPr>
          <p:spPr>
            <a:xfrm>
              <a:off x="2898687" y="2529500"/>
              <a:ext cx="2105700" cy="83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800" b="1">
                  <a:latin typeface="Lato"/>
                  <a:ea typeface="Lato"/>
                  <a:cs typeface="Lato"/>
                  <a:sym typeface="Lato"/>
                </a:rPr>
                <a:t>Interior</a:t>
              </a:r>
              <a:endParaRPr sz="800" b="1"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800" b="1">
                  <a:solidFill>
                    <a:srgbClr val="11A8EB"/>
                  </a:solidFill>
                  <a:latin typeface="Lato"/>
                  <a:ea typeface="Lato"/>
                  <a:cs typeface="Lato"/>
                  <a:sym typeface="Lato"/>
                </a:rPr>
                <a:t>31%</a:t>
              </a:r>
              <a:endParaRPr sz="800" b="1">
                <a:solidFill>
                  <a:srgbClr val="11A8EB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cxnSp>
          <p:nvCxnSpPr>
            <p:cNvPr id="145" name="Google Shape;145;p19"/>
            <p:cNvCxnSpPr/>
            <p:nvPr/>
          </p:nvCxnSpPr>
          <p:spPr>
            <a:xfrm>
              <a:off x="2742475" y="2605655"/>
              <a:ext cx="23841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6" name="Google Shape;146;p19"/>
          <p:cNvSpPr/>
          <p:nvPr/>
        </p:nvSpPr>
        <p:spPr>
          <a:xfrm>
            <a:off x="322300" y="1544400"/>
            <a:ext cx="470100" cy="11010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11A8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9"/>
          <p:cNvSpPr/>
          <p:nvPr/>
        </p:nvSpPr>
        <p:spPr>
          <a:xfrm>
            <a:off x="8372050" y="1544400"/>
            <a:ext cx="470100" cy="11010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11A8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8" name="Google Shape;14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75975" y="4654300"/>
            <a:ext cx="923100" cy="29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 </a:t>
            </a:r>
            <a:endParaRPr/>
          </a:p>
        </p:txBody>
      </p:sp>
      <p:sp>
        <p:nvSpPr>
          <p:cNvPr id="154" name="Google Shape;154;p20"/>
          <p:cNvSpPr txBox="1"/>
          <p:nvPr/>
        </p:nvSpPr>
        <p:spPr>
          <a:xfrm>
            <a:off x="520425" y="470325"/>
            <a:ext cx="4617000" cy="14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5" name="Google Shape;155;p20"/>
          <p:cNvSpPr txBox="1"/>
          <p:nvPr/>
        </p:nvSpPr>
        <p:spPr>
          <a:xfrm>
            <a:off x="509450" y="283875"/>
            <a:ext cx="8295000" cy="14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latin typeface="Montserrat SemiBold"/>
                <a:ea typeface="Montserrat SemiBold"/>
                <a:cs typeface="Montserrat SemiBold"/>
                <a:sym typeface="Montserrat SemiBold"/>
              </a:rPr>
              <a:t>Oportunidades de mejora en la compra online.</a:t>
            </a:r>
            <a:endParaRPr sz="20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6" name="Google Shape;156;p20"/>
          <p:cNvSpPr txBox="1"/>
          <p:nvPr/>
        </p:nvSpPr>
        <p:spPr>
          <a:xfrm>
            <a:off x="724675" y="681975"/>
            <a:ext cx="8004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¿Cuáles son las principales </a:t>
            </a:r>
            <a:r>
              <a:rPr lang="es">
                <a:solidFill>
                  <a:srgbClr val="11A8EB"/>
                </a:solidFill>
                <a:latin typeface="Lato"/>
                <a:ea typeface="Lato"/>
                <a:cs typeface="Lato"/>
                <a:sym typeface="Lato"/>
              </a:rPr>
              <a:t>desventajas</a:t>
            </a:r>
            <a:r>
              <a:rPr lang="es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si es que las hay, de comprar online en páginas de internet?</a:t>
            </a:r>
            <a:endParaRPr/>
          </a:p>
        </p:txBody>
      </p:sp>
      <p:pic>
        <p:nvPicPr>
          <p:cNvPr id="157" name="Google Shape;157;p20"/>
          <p:cNvPicPr preferRelativeResize="0"/>
          <p:nvPr/>
        </p:nvPicPr>
        <p:blipFill rotWithShape="1">
          <a:blip r:embed="rId4">
            <a:alphaModFix/>
          </a:blip>
          <a:srcRect t="3502" r="901"/>
          <a:stretch/>
        </p:blipFill>
        <p:spPr>
          <a:xfrm>
            <a:off x="520425" y="1498275"/>
            <a:ext cx="7793400" cy="356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0"/>
          <p:cNvSpPr txBox="1"/>
          <p:nvPr/>
        </p:nvSpPr>
        <p:spPr>
          <a:xfrm>
            <a:off x="1235225" y="1051875"/>
            <a:ext cx="18801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b="1">
                <a:latin typeface="Montserrat"/>
                <a:ea typeface="Montserrat"/>
                <a:cs typeface="Montserrat"/>
                <a:sym typeface="Montserrat"/>
              </a:rPr>
              <a:t>Extranjeras</a:t>
            </a:r>
            <a:endParaRPr sz="17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20"/>
          <p:cNvSpPr txBox="1"/>
          <p:nvPr/>
        </p:nvSpPr>
        <p:spPr>
          <a:xfrm>
            <a:off x="6340625" y="1051875"/>
            <a:ext cx="18801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b="1">
                <a:latin typeface="Montserrat"/>
                <a:ea typeface="Montserrat"/>
                <a:cs typeface="Montserrat"/>
                <a:sym typeface="Montserrat"/>
              </a:rPr>
              <a:t>Locales</a:t>
            </a:r>
            <a:endParaRPr sz="17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p20"/>
          <p:cNvSpPr txBox="1"/>
          <p:nvPr/>
        </p:nvSpPr>
        <p:spPr>
          <a:xfrm>
            <a:off x="509450" y="4774200"/>
            <a:ext cx="1504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Lato"/>
                <a:ea typeface="Lato"/>
                <a:cs typeface="Lato"/>
                <a:sym typeface="Lato"/>
              </a:rPr>
              <a:t>Base 468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1" name="Google Shape;161;p20"/>
          <p:cNvSpPr txBox="1"/>
          <p:nvPr/>
        </p:nvSpPr>
        <p:spPr>
          <a:xfrm>
            <a:off x="6910250" y="4774200"/>
            <a:ext cx="1504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Lato"/>
                <a:ea typeface="Lato"/>
                <a:cs typeface="Lato"/>
                <a:sym typeface="Lato"/>
              </a:rPr>
              <a:t>Base 182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62" name="Google Shape;162;p20"/>
          <p:cNvGrpSpPr/>
          <p:nvPr/>
        </p:nvGrpSpPr>
        <p:grpSpPr>
          <a:xfrm>
            <a:off x="8384983" y="1501696"/>
            <a:ext cx="678766" cy="683496"/>
            <a:chOff x="2742475" y="1738778"/>
            <a:chExt cx="2384144" cy="1687228"/>
          </a:xfrm>
        </p:grpSpPr>
        <p:sp>
          <p:nvSpPr>
            <p:cNvPr id="163" name="Google Shape;163;p20"/>
            <p:cNvSpPr/>
            <p:nvPr/>
          </p:nvSpPr>
          <p:spPr>
            <a:xfrm>
              <a:off x="2742475" y="1785305"/>
              <a:ext cx="2384100" cy="1640700"/>
            </a:xfrm>
            <a:prstGeom prst="rect">
              <a:avLst/>
            </a:prstGeom>
            <a:noFill/>
            <a:ln w="38100" cap="flat" cmpd="sng">
              <a:solidFill>
                <a:srgbClr val="11A8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0"/>
            <p:cNvSpPr txBox="1"/>
            <p:nvPr/>
          </p:nvSpPr>
          <p:spPr>
            <a:xfrm>
              <a:off x="2742519" y="1738778"/>
              <a:ext cx="2384100" cy="8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800" b="1">
                  <a:latin typeface="Lato"/>
                  <a:ea typeface="Lato"/>
                  <a:cs typeface="Lato"/>
                  <a:sym typeface="Lato"/>
                </a:rPr>
                <a:t>AYGAS</a:t>
              </a:r>
              <a:endParaRPr sz="800" b="1"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800" b="1">
                  <a:latin typeface="Lato"/>
                  <a:ea typeface="Lato"/>
                  <a:cs typeface="Lato"/>
                  <a:sym typeface="Lato"/>
                </a:rPr>
                <a:t>44%</a:t>
              </a:r>
              <a:endParaRPr sz="800" b="1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65" name="Google Shape;165;p20"/>
            <p:cNvSpPr txBox="1"/>
            <p:nvPr/>
          </p:nvSpPr>
          <p:spPr>
            <a:xfrm>
              <a:off x="2898687" y="2529500"/>
              <a:ext cx="2105700" cy="83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800" b="1">
                  <a:latin typeface="Lato"/>
                  <a:ea typeface="Lato"/>
                  <a:cs typeface="Lato"/>
                  <a:sym typeface="Lato"/>
                </a:rPr>
                <a:t>Interior</a:t>
              </a:r>
              <a:endParaRPr sz="800" b="1"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800" b="1">
                  <a:latin typeface="Lato"/>
                  <a:ea typeface="Lato"/>
                  <a:cs typeface="Lato"/>
                  <a:sym typeface="Lato"/>
                </a:rPr>
                <a:t>31%</a:t>
              </a:r>
              <a:endParaRPr sz="800" b="1">
                <a:latin typeface="Lato"/>
                <a:ea typeface="Lato"/>
                <a:cs typeface="Lato"/>
                <a:sym typeface="Lato"/>
              </a:endParaRPr>
            </a:p>
          </p:txBody>
        </p:sp>
        <p:cxnSp>
          <p:nvCxnSpPr>
            <p:cNvPr id="166" name="Google Shape;166;p20"/>
            <p:cNvCxnSpPr/>
            <p:nvPr/>
          </p:nvCxnSpPr>
          <p:spPr>
            <a:xfrm>
              <a:off x="2742475" y="2605655"/>
              <a:ext cx="23841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1"/>
          <p:cNvSpPr/>
          <p:nvPr/>
        </p:nvSpPr>
        <p:spPr>
          <a:xfrm>
            <a:off x="0" y="0"/>
            <a:ext cx="9144000" cy="4538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</a:t>
            </a:r>
            <a:endParaRPr/>
          </a:p>
        </p:txBody>
      </p:sp>
      <p:sp>
        <p:nvSpPr>
          <p:cNvPr id="172" name="Google Shape;172;p21"/>
          <p:cNvSpPr txBox="1"/>
          <p:nvPr/>
        </p:nvSpPr>
        <p:spPr>
          <a:xfrm>
            <a:off x="520425" y="470325"/>
            <a:ext cx="4617000" cy="14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3" name="Google Shape;173;p21"/>
          <p:cNvSpPr txBox="1"/>
          <p:nvPr/>
        </p:nvSpPr>
        <p:spPr>
          <a:xfrm>
            <a:off x="149400" y="324150"/>
            <a:ext cx="8935800" cy="14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latin typeface="Montserrat SemiBold"/>
                <a:ea typeface="Montserrat SemiBold"/>
                <a:cs typeface="Montserrat SemiBold"/>
                <a:sym typeface="Montserrat SemiBold"/>
              </a:rPr>
              <a:t>La fórmula del éxito: Visibilidad del Precio, Ofertas y el Producto</a:t>
            </a:r>
            <a:endParaRPr sz="20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4" name="Google Shape;174;p21"/>
          <p:cNvSpPr txBox="1"/>
          <p:nvPr/>
        </p:nvSpPr>
        <p:spPr>
          <a:xfrm>
            <a:off x="1011450" y="683250"/>
            <a:ext cx="7121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¿Qué tipo de </a:t>
            </a:r>
            <a:r>
              <a:rPr lang="es">
                <a:solidFill>
                  <a:srgbClr val="11A8EB"/>
                </a:solidFill>
                <a:latin typeface="Lato"/>
                <a:ea typeface="Lato"/>
                <a:cs typeface="Lato"/>
                <a:sym typeface="Lato"/>
              </a:rPr>
              <a:t>información</a:t>
            </a:r>
            <a:r>
              <a:rPr lang="es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buscaste? </a:t>
            </a:r>
            <a:r>
              <a:rPr lang="es" sz="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(Selección Múltiple)</a:t>
            </a:r>
            <a:r>
              <a:rPr lang="es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​</a:t>
            </a:r>
            <a:endParaRPr/>
          </a:p>
        </p:txBody>
      </p:sp>
      <p:pic>
        <p:nvPicPr>
          <p:cNvPr id="175" name="Google Shape;175;p21" title="Points scored"/>
          <p:cNvPicPr preferRelativeResize="0"/>
          <p:nvPr/>
        </p:nvPicPr>
        <p:blipFill rotWithShape="1">
          <a:blip r:embed="rId4">
            <a:alphaModFix/>
          </a:blip>
          <a:srcRect b="9926"/>
          <a:stretch/>
        </p:blipFill>
        <p:spPr>
          <a:xfrm>
            <a:off x="3503300" y="1219749"/>
            <a:ext cx="5581950" cy="310895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1"/>
          <p:cNvSpPr txBox="1"/>
          <p:nvPr/>
        </p:nvSpPr>
        <p:spPr>
          <a:xfrm>
            <a:off x="11425" y="1470150"/>
            <a:ext cx="3664500" cy="32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Precios</a:t>
            </a:r>
            <a:endParaRPr sz="15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Ofertas y Promociones</a:t>
            </a:r>
            <a:endParaRPr sz="15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Del Producto</a:t>
            </a:r>
            <a:endParaRPr sz="15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Imágenes para guiarse</a:t>
            </a:r>
            <a:endParaRPr sz="15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Opiniones de otras personas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Información de la tienda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Versiones del producto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Otras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" name="Google Shape;177;p21"/>
          <p:cNvSpPr txBox="1"/>
          <p:nvPr/>
        </p:nvSpPr>
        <p:spPr>
          <a:xfrm>
            <a:off x="3638550" y="1438525"/>
            <a:ext cx="780600" cy="28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68%</a:t>
            </a:r>
            <a:endParaRPr sz="15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53%</a:t>
            </a:r>
            <a:endParaRPr sz="15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43%</a:t>
            </a:r>
            <a:endParaRPr sz="15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37%</a:t>
            </a:r>
            <a:endParaRPr sz="15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34%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20%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11%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1%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8" name="Google Shape;178;p21"/>
          <p:cNvSpPr txBox="1"/>
          <p:nvPr/>
        </p:nvSpPr>
        <p:spPr>
          <a:xfrm>
            <a:off x="6628350" y="3959400"/>
            <a:ext cx="1504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Lato"/>
                <a:ea typeface="Lato"/>
                <a:cs typeface="Lato"/>
                <a:sym typeface="Lato"/>
              </a:rPr>
              <a:t>Base 513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9" name="Google Shape;17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75975" y="4654300"/>
            <a:ext cx="923100" cy="29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1137</Words>
  <Application>Microsoft Office PowerPoint</Application>
  <PresentationFormat>Presentación en pantalla (16:9)</PresentationFormat>
  <Paragraphs>239</Paragraphs>
  <Slides>21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7" baseType="lpstr">
      <vt:lpstr>Montserrat SemiBold</vt:lpstr>
      <vt:lpstr>Lato</vt:lpstr>
      <vt:lpstr>Montserrat</vt:lpstr>
      <vt:lpstr>Montserrat Medium</vt:lpstr>
      <vt:lpstr>Arial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mechague</dc:creator>
  <cp:lastModifiedBy>Marcelo  Echague</cp:lastModifiedBy>
  <cp:revision>1</cp:revision>
  <dcterms:modified xsi:type="dcterms:W3CDTF">2022-03-24T16:27:38Z</dcterms:modified>
</cp:coreProperties>
</file>