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0" r:id="rId3"/>
    <p:sldMasterId id="2147483682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fortaa" panose="020B0604020202020204" charset="0"/>
      <p:regular r:id="rId32"/>
      <p:bold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Lato Light" panose="020F0502020204030203" pitchFamily="34" charset="0"/>
      <p:regular r:id="rId38"/>
      <p:bold r:id="rId39"/>
      <p:italic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ntSrv4r0GQARTDnSudUhWLekl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61b62e5b3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g961b62e5b3_0_34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961b62e5b3_0_34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s-A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961b62e5b3_0_17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961b62e5b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961b62e5b3_0_24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g961b62e5b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961b62e5b3_0_26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7" name="Google Shape;627;g961b62e5b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961b62e5b3_0_27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3" name="Google Shape;643;g961b62e5b3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7" name="Google Shape;65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3" name="Google Shape;7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4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3"/>
          <p:cNvSpPr txBox="1"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1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1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3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13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3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0"/>
          <p:cNvSpPr txBox="1"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4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4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41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41"/>
          <p:cNvSpPr txBox="1">
            <a:spLocks noGrp="1"/>
          </p:cNvSpPr>
          <p:nvPr>
            <p:ph type="body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4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4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4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4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42"/>
          <p:cNvSpPr txBox="1">
            <a:spLocks noGrp="1"/>
          </p:cNvSpPr>
          <p:nvPr>
            <p:ph type="body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42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4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4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4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4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4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44"/>
          <p:cNvSpPr txBox="1">
            <a:spLocks noGrp="1"/>
          </p:cNvSpPr>
          <p:nvPr>
            <p:ph type="body"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44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4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4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4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5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14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45"/>
          <p:cNvSpPr txBox="1">
            <a:spLocks noGrp="1"/>
          </p:cNvSpPr>
          <p:nvPr>
            <p:ph type="body" idx="1"/>
          </p:nvPr>
        </p:nvSpPr>
        <p:spPr>
          <a:xfrm>
            <a:off x="1792288" y="4025511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4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4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14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14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14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4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14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7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147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14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1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14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5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" name="Google Shape;161;p55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5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5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5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7"/>
          <p:cNvSpPr txBox="1"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5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5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58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5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5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5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59"/>
          <p:cNvSpPr txBox="1">
            <a:spLocks noGrp="1"/>
          </p:cNvSpPr>
          <p:nvPr>
            <p:ph type="body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59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5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5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5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6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6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1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61"/>
          <p:cNvSpPr txBox="1">
            <a:spLocks noGrp="1"/>
          </p:cNvSpPr>
          <p:nvPr>
            <p:ph type="body"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61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6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6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6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6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62"/>
          <p:cNvSpPr txBox="1">
            <a:spLocks noGrp="1"/>
          </p:cNvSpPr>
          <p:nvPr>
            <p:ph type="body" idx="1"/>
          </p:nvPr>
        </p:nvSpPr>
        <p:spPr>
          <a:xfrm>
            <a:off x="1792288" y="4025511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6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6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6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6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6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6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4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6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6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6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6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4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4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48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body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4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4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4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49"/>
          <p:cNvSpPr txBox="1">
            <a:spLocks noGrp="1"/>
          </p:cNvSpPr>
          <p:nvPr>
            <p:ph type="body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5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5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51"/>
          <p:cNvSpPr txBox="1">
            <a:spLocks noGrp="1"/>
          </p:cNvSpPr>
          <p:nvPr>
            <p:ph type="body"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51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5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5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5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5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52"/>
          <p:cNvSpPr txBox="1">
            <a:spLocks noGrp="1"/>
          </p:cNvSpPr>
          <p:nvPr>
            <p:ph type="body" idx="1"/>
          </p:nvPr>
        </p:nvSpPr>
        <p:spPr>
          <a:xfrm>
            <a:off x="1792288" y="4025511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5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body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5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5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4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5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5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5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5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1"/>
          </p:nvPr>
        </p:nvSpPr>
        <p:spPr>
          <a:xfrm>
            <a:off x="1792288" y="4025511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1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rojects.invisionapp.com/d/main?origin=v7#/console/20218203/423722111/preview?scrollOffset=518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https://intranet.sift.findo.com.ar/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12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jp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jpg"/><Relationship Id="rId28" Type="http://schemas.openxmlformats.org/officeDocument/2006/relationships/image" Target="../media/image4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hyperlink" Target="mailto:bduarte@findo.com.p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" y="0"/>
            <a:ext cx="91412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"/>
          <p:cNvSpPr txBox="1"/>
          <p:nvPr/>
        </p:nvSpPr>
        <p:spPr>
          <a:xfrm>
            <a:off x="736317" y="3496382"/>
            <a:ext cx="6197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Scoring Mobile </a:t>
            </a:r>
            <a:r>
              <a:rPr lang="es-AR" sz="2200" b="0" i="1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para la Inclusión Financiera</a:t>
            </a:r>
            <a:endParaRPr sz="1400" b="0" i="1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162" y="3478912"/>
            <a:ext cx="1398800" cy="13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"/>
          <p:cNvSpPr/>
          <p:nvPr/>
        </p:nvSpPr>
        <p:spPr>
          <a:xfrm>
            <a:off x="1928191" y="3889828"/>
            <a:ext cx="714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¿Cómo captar clientes y ofrecer productos financieros con datos alternativos?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" descr="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0668" y="4461773"/>
            <a:ext cx="1177787" cy="54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610" y="4152196"/>
            <a:ext cx="1272208" cy="90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351" y="67675"/>
            <a:ext cx="91412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"/>
          <p:cNvSpPr txBox="1"/>
          <p:nvPr/>
        </p:nvSpPr>
        <p:spPr>
          <a:xfrm>
            <a:off x="737667" y="3564057"/>
            <a:ext cx="6197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Scoring Mobile </a:t>
            </a:r>
            <a:r>
              <a:rPr lang="es-AR" sz="2200" b="0" i="1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para la Inclusión Financiera</a:t>
            </a:r>
            <a:endParaRPr sz="1400" b="0" i="1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1" name="Google Shape;301;p1"/>
          <p:cNvSpPr/>
          <p:nvPr/>
        </p:nvSpPr>
        <p:spPr>
          <a:xfrm>
            <a:off x="1929541" y="3957503"/>
            <a:ext cx="714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¿Cómo captar clientes y ofrecer productos financieros con datos alternativos?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" descr="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2018" y="4529448"/>
            <a:ext cx="1177787" cy="54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960" y="4219871"/>
            <a:ext cx="1272208" cy="90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3" y="4512298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"/>
          <p:cNvSpPr/>
          <p:nvPr/>
        </p:nvSpPr>
        <p:spPr>
          <a:xfrm>
            <a:off x="2640463" y="18341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0" y="-43506878"/>
            <a:ext cx="3621000" cy="877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</a:t>
            </a:r>
            <a:r>
              <a:rPr lang="es-AR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4454820" y="2417862"/>
            <a:ext cx="28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5251" y="74276"/>
            <a:ext cx="6226099" cy="573967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"/>
          <p:cNvSpPr/>
          <p:nvPr/>
        </p:nvSpPr>
        <p:spPr>
          <a:xfrm>
            <a:off x="230500" y="74275"/>
            <a:ext cx="98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Trabajo conjunto para llegar a más personas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AR" sz="36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3600" b="0" i="0" u="none" strike="noStrike" cap="none">
              <a:solidFill>
                <a:srgbClr val="6937D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3" y="4512298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1"/>
          <p:cNvSpPr/>
          <p:nvPr/>
        </p:nvSpPr>
        <p:spPr>
          <a:xfrm>
            <a:off x="2640463" y="18341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>
            <a:off x="0" y="-43506878"/>
            <a:ext cx="3621000" cy="877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</a:t>
            </a:r>
            <a:r>
              <a:rPr lang="es-AR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>
            <a:off x="4454820" y="2417862"/>
            <a:ext cx="28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>
            <a:off x="-74300" y="74275"/>
            <a:ext cx="98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5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Facebank - Apertura de cuenta bancaria en USD</a:t>
            </a:r>
            <a:endParaRPr sz="3500" b="0" i="0" u="none" strike="noStrike" cap="none">
              <a:solidFill>
                <a:srgbClr val="6937D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08" name="Google Shape;50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551" y="945700"/>
            <a:ext cx="8016897" cy="356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3" y="4512298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"/>
          <p:cNvSpPr/>
          <p:nvPr/>
        </p:nvSpPr>
        <p:spPr>
          <a:xfrm>
            <a:off x="2640463" y="18341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"/>
          <p:cNvSpPr/>
          <p:nvPr/>
        </p:nvSpPr>
        <p:spPr>
          <a:xfrm>
            <a:off x="0" y="-43506878"/>
            <a:ext cx="3621000" cy="877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</a:t>
            </a:r>
            <a:r>
              <a:rPr lang="es-AR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"/>
          <p:cNvSpPr/>
          <p:nvPr/>
        </p:nvSpPr>
        <p:spPr>
          <a:xfrm>
            <a:off x="4454820" y="2417862"/>
            <a:ext cx="28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"/>
          <p:cNvSpPr/>
          <p:nvPr/>
        </p:nvSpPr>
        <p:spPr>
          <a:xfrm>
            <a:off x="78100" y="74275"/>
            <a:ext cx="98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Prester Py– Créditos Digitales</a:t>
            </a:r>
            <a:endParaRPr sz="3600" b="0" i="0" u="none" strike="noStrike" cap="none">
              <a:solidFill>
                <a:srgbClr val="6937D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18" name="Google Shape;5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953" y="797912"/>
            <a:ext cx="7680258" cy="35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9" descr="Hombre parado al lado de un celular con texto e imágenes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91224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9" descr="Una mujer al lado de un celular con texto e imagen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477" y="0"/>
            <a:ext cx="48245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3" y="4512298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5"/>
          <p:cNvSpPr/>
          <p:nvPr/>
        </p:nvSpPr>
        <p:spPr>
          <a:xfrm>
            <a:off x="2640463" y="18341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5"/>
          <p:cNvSpPr/>
          <p:nvPr/>
        </p:nvSpPr>
        <p:spPr>
          <a:xfrm>
            <a:off x="0" y="-43506878"/>
            <a:ext cx="3621000" cy="877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</a:t>
            </a:r>
            <a:r>
              <a:rPr lang="es-AR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 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AR" sz="559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5"/>
          <p:cNvSpPr/>
          <p:nvPr/>
        </p:nvSpPr>
        <p:spPr>
          <a:xfrm>
            <a:off x="4454820" y="2417862"/>
            <a:ext cx="28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5"/>
          <p:cNvSpPr/>
          <p:nvPr/>
        </p:nvSpPr>
        <p:spPr>
          <a:xfrm>
            <a:off x="78100" y="74275"/>
            <a:ext cx="98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Pro Mujer Bolivia - Microcréditos productivos</a:t>
            </a:r>
            <a:br>
              <a:rPr lang="es-AR" sz="36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3600" b="0" i="0" u="none" strike="noStrike" cap="none">
              <a:solidFill>
                <a:srgbClr val="6937D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34" name="Google Shape;53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164" y="971554"/>
            <a:ext cx="7807673" cy="356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961b62e5b3_0_346"/>
          <p:cNvSpPr txBox="1"/>
          <p:nvPr/>
        </p:nvSpPr>
        <p:spPr>
          <a:xfrm>
            <a:off x="0" y="0"/>
            <a:ext cx="9144000" cy="1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AR" sz="4000" b="1" i="0" u="none" strike="noStrike" cap="none">
                <a:solidFill>
                  <a:srgbClr val="00A19C"/>
                </a:solidFill>
                <a:latin typeface="Lato Light"/>
                <a:ea typeface="Lato Light"/>
                <a:cs typeface="Lato Light"/>
                <a:sym typeface="Lato Light"/>
              </a:rPr>
              <a:t> Tecnología,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AR" sz="4000" b="1" i="0" u="none" strike="noStrike" cap="none">
                <a:solidFill>
                  <a:srgbClr val="00A19C"/>
                </a:solidFill>
                <a:latin typeface="Lato Light"/>
                <a:ea typeface="Lato Light"/>
                <a:cs typeface="Lato Light"/>
                <a:sym typeface="Lato Light"/>
              </a:rPr>
              <a:t>en el centro las personas.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AR" sz="40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Caso de éxito:</a:t>
            </a:r>
            <a:r>
              <a:rPr lang="es-AR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4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Promujer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g961b62e5b3_0_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1350" y="223875"/>
            <a:ext cx="2970850" cy="44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961b62e5b3_0_3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9762" y="3141337"/>
            <a:ext cx="522241" cy="4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961b62e5b3_0_3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5650" y="971950"/>
            <a:ext cx="1729725" cy="28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961b62e5b3_0_346"/>
          <p:cNvSpPr txBox="1"/>
          <p:nvPr/>
        </p:nvSpPr>
        <p:spPr>
          <a:xfrm>
            <a:off x="591525" y="4522700"/>
            <a:ext cx="8096400" cy="460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 DEMO: </a:t>
            </a:r>
            <a:r>
              <a:rPr lang="es-AR" sz="11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https://projects.invisionapp.com/d/main?origin=v7#/console/20218203/423722111/preview?scrollOffset=518</a:t>
            </a:r>
            <a:r>
              <a:rPr lang="es-AR" sz="1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º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961b62e5b3_0_175"/>
          <p:cNvSpPr/>
          <p:nvPr/>
        </p:nvSpPr>
        <p:spPr>
          <a:xfrm>
            <a:off x="803772" y="206658"/>
            <a:ext cx="74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AR" sz="16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REVISIÓN PROCESO ACTUAL Y ESTIMACIÓN 100% DIGITAL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g961b62e5b3_0_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3269" y="4529230"/>
            <a:ext cx="1180731" cy="614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g961b62e5b3_0_175"/>
          <p:cNvGrpSpPr/>
          <p:nvPr/>
        </p:nvGrpSpPr>
        <p:grpSpPr>
          <a:xfrm>
            <a:off x="1664456" y="857374"/>
            <a:ext cx="6022850" cy="1209113"/>
            <a:chOff x="3027" y="1437285"/>
            <a:chExt cx="6022850" cy="1209113"/>
          </a:xfrm>
        </p:grpSpPr>
        <p:sp>
          <p:nvSpPr>
            <p:cNvPr id="552" name="Google Shape;552;g961b62e5b3_0_175"/>
            <p:cNvSpPr/>
            <p:nvPr/>
          </p:nvSpPr>
          <p:spPr>
            <a:xfrm>
              <a:off x="3027" y="1437285"/>
              <a:ext cx="1254300" cy="11895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961b62e5b3_0_175"/>
            <p:cNvSpPr txBox="1"/>
            <p:nvPr/>
          </p:nvSpPr>
          <p:spPr>
            <a:xfrm>
              <a:off x="37864" y="1472122"/>
              <a:ext cx="1184700" cy="11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Cliente se acerca a sucursal , completa solicitud, firma y aprueba en las planillas las consultas a sistemas de información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g961b62e5b3_0_175"/>
            <p:cNvSpPr/>
            <p:nvPr/>
          </p:nvSpPr>
          <p:spPr>
            <a:xfrm>
              <a:off x="1370885" y="1891305"/>
              <a:ext cx="240600" cy="2814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961b62e5b3_0_175"/>
            <p:cNvSpPr txBox="1"/>
            <p:nvPr/>
          </p:nvSpPr>
          <p:spPr>
            <a:xfrm>
              <a:off x="1370885" y="1947583"/>
              <a:ext cx="168300" cy="1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961b62e5b3_0_175"/>
            <p:cNvSpPr/>
            <p:nvPr/>
          </p:nvSpPr>
          <p:spPr>
            <a:xfrm>
              <a:off x="1711275" y="1437285"/>
              <a:ext cx="1134600" cy="11895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961b62e5b3_0_175"/>
            <p:cNvSpPr txBox="1"/>
            <p:nvPr/>
          </p:nvSpPr>
          <p:spPr>
            <a:xfrm>
              <a:off x="1744507" y="1470517"/>
              <a:ext cx="10683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se verifica personalmente el domicilio particular y el domicilio laboral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g961b62e5b3_0_175"/>
            <p:cNvSpPr/>
            <p:nvPr/>
          </p:nvSpPr>
          <p:spPr>
            <a:xfrm rot="41668">
              <a:off x="2962678" y="1901184"/>
              <a:ext cx="247518" cy="28141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961b62e5b3_0_175"/>
            <p:cNvSpPr txBox="1"/>
            <p:nvPr/>
          </p:nvSpPr>
          <p:spPr>
            <a:xfrm rot="41704">
              <a:off x="2962592" y="1957010"/>
              <a:ext cx="173113" cy="16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961b62e5b3_0_175"/>
            <p:cNvSpPr/>
            <p:nvPr/>
          </p:nvSpPr>
          <p:spPr>
            <a:xfrm>
              <a:off x="3312733" y="1456898"/>
              <a:ext cx="1134600" cy="11895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961b62e5b3_0_175"/>
            <p:cNvSpPr txBox="1"/>
            <p:nvPr/>
          </p:nvSpPr>
          <p:spPr>
            <a:xfrm>
              <a:off x="3345965" y="1490130"/>
              <a:ext cx="10683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Se arma legajo físico y se canaliza la solicitud y  documentación de acuerdo a las políticas.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961b62e5b3_0_175"/>
            <p:cNvSpPr/>
            <p:nvPr/>
          </p:nvSpPr>
          <p:spPr>
            <a:xfrm rot="-8770">
              <a:off x="4558313" y="1909024"/>
              <a:ext cx="235201" cy="28140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961b62e5b3_0_175"/>
            <p:cNvSpPr txBox="1"/>
            <p:nvPr/>
          </p:nvSpPr>
          <p:spPr>
            <a:xfrm rot="-6262">
              <a:off x="4558296" y="1965452"/>
              <a:ext cx="164700" cy="1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961b62e5b3_0_175"/>
            <p:cNvSpPr/>
            <p:nvPr/>
          </p:nvSpPr>
          <p:spPr>
            <a:xfrm>
              <a:off x="4891277" y="1453187"/>
              <a:ext cx="1134600" cy="11895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961b62e5b3_0_175"/>
            <p:cNvSpPr txBox="1"/>
            <p:nvPr/>
          </p:nvSpPr>
          <p:spPr>
            <a:xfrm>
              <a:off x="4924509" y="1486419"/>
              <a:ext cx="10683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Se entrega el dinero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6" name="Google Shape;566;g961b62e5b3_0_175"/>
          <p:cNvSpPr/>
          <p:nvPr/>
        </p:nvSpPr>
        <p:spPr>
          <a:xfrm>
            <a:off x="462141" y="2325079"/>
            <a:ext cx="8151300" cy="914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25400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AR" sz="9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Observaciones : el proceso actual es un resumen de las actividades que realizan tanto el cliente , como los agentes comerciales y de riesgos de la entidad . Es posible pasar a un segmento 100% digital . También es posible segmentar perfiles de clientes y establecer criterios de onboarding combinados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7" name="Google Shape;567;g961b62e5b3_0_175"/>
          <p:cNvGrpSpPr/>
          <p:nvPr/>
        </p:nvGrpSpPr>
        <p:grpSpPr>
          <a:xfrm>
            <a:off x="1709111" y="3316816"/>
            <a:ext cx="5959384" cy="1243639"/>
            <a:chOff x="121393" y="1388719"/>
            <a:chExt cx="5959384" cy="1243639"/>
          </a:xfrm>
        </p:grpSpPr>
        <p:sp>
          <p:nvSpPr>
            <p:cNvPr id="568" name="Google Shape;568;g961b62e5b3_0_175"/>
            <p:cNvSpPr/>
            <p:nvPr/>
          </p:nvSpPr>
          <p:spPr>
            <a:xfrm>
              <a:off x="121393" y="1388719"/>
              <a:ext cx="1170000" cy="11802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961b62e5b3_0_175"/>
            <p:cNvSpPr txBox="1"/>
            <p:nvPr/>
          </p:nvSpPr>
          <p:spPr>
            <a:xfrm>
              <a:off x="155665" y="1422991"/>
              <a:ext cx="1101600" cy="111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Cliente descarga la app , acepta términos y condiciones.  información a  buros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961b62e5b3_0_175"/>
            <p:cNvSpPr/>
            <p:nvPr/>
          </p:nvSpPr>
          <p:spPr>
            <a:xfrm rot="49739">
              <a:off x="1379524" y="1844513"/>
              <a:ext cx="186620" cy="2901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961b62e5b3_0_175"/>
            <p:cNvSpPr txBox="1"/>
            <p:nvPr/>
          </p:nvSpPr>
          <p:spPr>
            <a:xfrm rot="47305">
              <a:off x="1379616" y="1902103"/>
              <a:ext cx="130812" cy="174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961b62e5b3_0_175"/>
            <p:cNvSpPr/>
            <p:nvPr/>
          </p:nvSpPr>
          <p:spPr>
            <a:xfrm>
              <a:off x="1643839" y="1403055"/>
              <a:ext cx="1170000" cy="11943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961b62e5b3_0_175"/>
            <p:cNvSpPr txBox="1"/>
            <p:nvPr/>
          </p:nvSpPr>
          <p:spPr>
            <a:xfrm>
              <a:off x="1678111" y="1437327"/>
              <a:ext cx="1101600" cy="11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Contesta información personal y laboral, foto del comercio, ubicación por GPS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961b62e5b3_0_175"/>
            <p:cNvSpPr/>
            <p:nvPr/>
          </p:nvSpPr>
          <p:spPr>
            <a:xfrm rot="44434">
              <a:off x="2934317" y="1865427"/>
              <a:ext cx="255321" cy="29012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961b62e5b3_0_175"/>
            <p:cNvSpPr txBox="1"/>
            <p:nvPr/>
          </p:nvSpPr>
          <p:spPr>
            <a:xfrm rot="40442">
              <a:off x="2934353" y="1922867"/>
              <a:ext cx="178512" cy="174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961b62e5b3_0_175"/>
            <p:cNvSpPr/>
            <p:nvPr/>
          </p:nvSpPr>
          <p:spPr>
            <a:xfrm>
              <a:off x="3295403" y="1415451"/>
              <a:ext cx="1170000" cy="12102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g961b62e5b3_0_175"/>
            <p:cNvSpPr txBox="1"/>
            <p:nvPr/>
          </p:nvSpPr>
          <p:spPr>
            <a:xfrm>
              <a:off x="3329675" y="1449723"/>
              <a:ext cx="1101600" cy="114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El legajo 100% digital queda disponible para su análisis y respuesta  al cliente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961b62e5b3_0_175"/>
            <p:cNvSpPr/>
            <p:nvPr/>
          </p:nvSpPr>
          <p:spPr>
            <a:xfrm rot="-8736">
              <a:off x="4576798" y="1873526"/>
              <a:ext cx="236101" cy="29010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961b62e5b3_0_175"/>
            <p:cNvSpPr txBox="1"/>
            <p:nvPr/>
          </p:nvSpPr>
          <p:spPr>
            <a:xfrm rot="-6239">
              <a:off x="4576787" y="1931715"/>
              <a:ext cx="165300" cy="1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961b62e5b3_0_175"/>
            <p:cNvSpPr/>
            <p:nvPr/>
          </p:nvSpPr>
          <p:spPr>
            <a:xfrm>
              <a:off x="4910777" y="1401158"/>
              <a:ext cx="1170000" cy="12312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961b62e5b3_0_175"/>
            <p:cNvSpPr txBox="1"/>
            <p:nvPr/>
          </p:nvSpPr>
          <p:spPr>
            <a:xfrm>
              <a:off x="4945049" y="1435430"/>
              <a:ext cx="1101600" cy="11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AR" sz="800" b="1" i="0" u="none" strike="noStrike" cap="none">
                  <a:solidFill>
                    <a:srgbClr val="7030A0"/>
                  </a:solidFill>
                  <a:latin typeface="Comfortaa"/>
                  <a:ea typeface="Comfortaa"/>
                  <a:cs typeface="Comfortaa"/>
                  <a:sym typeface="Comfortaa"/>
                </a:rPr>
                <a:t>Se deposita dinero en su cuenta de ahorros o bien se invita a que se acerque a la sucursal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g961b62e5b3_0_175"/>
          <p:cNvSpPr/>
          <p:nvPr/>
        </p:nvSpPr>
        <p:spPr>
          <a:xfrm>
            <a:off x="2014478" y="680785"/>
            <a:ext cx="4401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961b62e5b3_0_175"/>
          <p:cNvSpPr/>
          <p:nvPr/>
        </p:nvSpPr>
        <p:spPr>
          <a:xfrm>
            <a:off x="3701163" y="697990"/>
            <a:ext cx="4401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961b62e5b3_0_175"/>
          <p:cNvSpPr/>
          <p:nvPr/>
        </p:nvSpPr>
        <p:spPr>
          <a:xfrm>
            <a:off x="5330806" y="695338"/>
            <a:ext cx="4401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961b62e5b3_0_175"/>
          <p:cNvSpPr/>
          <p:nvPr/>
        </p:nvSpPr>
        <p:spPr>
          <a:xfrm>
            <a:off x="6956440" y="746825"/>
            <a:ext cx="4401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g961b62e5b3_0_175" descr="Oj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3278" y="613835"/>
            <a:ext cx="459823" cy="45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961b62e5b3_0_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6166" y="695786"/>
            <a:ext cx="440043" cy="425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961b62e5b3_0_175" descr="Dine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9274" y="668087"/>
            <a:ext cx="394373" cy="39437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961b62e5b3_0_175"/>
          <p:cNvSpPr/>
          <p:nvPr/>
        </p:nvSpPr>
        <p:spPr>
          <a:xfrm>
            <a:off x="5242059" y="3224027"/>
            <a:ext cx="5442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g961b62e5b3_0_1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7555" y="3179028"/>
            <a:ext cx="379347" cy="38693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961b62e5b3_0_175"/>
          <p:cNvSpPr/>
          <p:nvPr/>
        </p:nvSpPr>
        <p:spPr>
          <a:xfrm>
            <a:off x="3590058" y="3166111"/>
            <a:ext cx="5442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961b62e5b3_0_175"/>
          <p:cNvSpPr/>
          <p:nvPr/>
        </p:nvSpPr>
        <p:spPr>
          <a:xfrm>
            <a:off x="6852334" y="3173662"/>
            <a:ext cx="5442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961b62e5b3_0_175"/>
          <p:cNvSpPr/>
          <p:nvPr/>
        </p:nvSpPr>
        <p:spPr>
          <a:xfrm>
            <a:off x="2011839" y="3174309"/>
            <a:ext cx="544200" cy="44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g961b62e5b3_0_1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75884" y="3125920"/>
            <a:ext cx="440043" cy="44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961b62e5b3_0_1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9603" y="3208124"/>
            <a:ext cx="320924" cy="31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961b62e5b3_0_175" descr="Cronómetro 50%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65866" y="1168737"/>
            <a:ext cx="769089" cy="76908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961b62e5b3_0_175"/>
          <p:cNvSpPr/>
          <p:nvPr/>
        </p:nvSpPr>
        <p:spPr>
          <a:xfrm>
            <a:off x="309045" y="3745126"/>
            <a:ext cx="1141200" cy="430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961b62e5b3_0_175"/>
          <p:cNvSpPr txBox="1"/>
          <p:nvPr/>
        </p:nvSpPr>
        <p:spPr>
          <a:xfrm>
            <a:off x="446438" y="3803847"/>
            <a:ext cx="100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PROCESO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961b62e5b3_0_175"/>
          <p:cNvSpPr/>
          <p:nvPr/>
        </p:nvSpPr>
        <p:spPr>
          <a:xfrm>
            <a:off x="309045" y="1267485"/>
            <a:ext cx="1141200" cy="430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961b62e5b3_0_175"/>
          <p:cNvSpPr txBox="1"/>
          <p:nvPr/>
        </p:nvSpPr>
        <p:spPr>
          <a:xfrm>
            <a:off x="446438" y="1327197"/>
            <a:ext cx="100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PROCESO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g961b62e5b3_0_175" descr="Banca por Interne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48094" y="3089682"/>
            <a:ext cx="507894" cy="50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961b62e5b3_0_175" descr="Banc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90094" y="677813"/>
            <a:ext cx="517593" cy="51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961b62e5b3_0_175" descr="Ayuda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43472" y="737723"/>
            <a:ext cx="418784" cy="41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961b62e5b3_0_175" descr="Cronómetro 50%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66999" y="3637797"/>
            <a:ext cx="796312" cy="79631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961b62e5b3_0_175"/>
          <p:cNvSpPr txBox="1"/>
          <p:nvPr/>
        </p:nvSpPr>
        <p:spPr>
          <a:xfrm>
            <a:off x="8006313" y="3329728"/>
            <a:ext cx="785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AR" sz="10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8´ / 24 hs.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g961b62e5b3_0_1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35362" y="87012"/>
            <a:ext cx="522241" cy="46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961b62e5b3_0_243"/>
          <p:cNvSpPr/>
          <p:nvPr/>
        </p:nvSpPr>
        <p:spPr>
          <a:xfrm>
            <a:off x="118927" y="235761"/>
            <a:ext cx="74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AR" sz="11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Relevamiento inicial de dimensión Personal del clientes :  </a:t>
            </a:r>
            <a:endParaRPr sz="11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2" name="Google Shape;612;g961b62e5b3_0_243"/>
          <p:cNvSpPr/>
          <p:nvPr/>
        </p:nvSpPr>
        <p:spPr>
          <a:xfrm>
            <a:off x="4399732" y="252536"/>
            <a:ext cx="457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Identidad, Domicilio, Vivienda, Estructura familiar, destino del crédito.</a:t>
            </a:r>
            <a:endParaRPr sz="8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613" name="Google Shape;613;g961b62e5b3_0_243"/>
          <p:cNvCxnSpPr/>
          <p:nvPr/>
        </p:nvCxnSpPr>
        <p:spPr>
          <a:xfrm>
            <a:off x="3870337" y="834390"/>
            <a:ext cx="0" cy="4058700"/>
          </a:xfrm>
          <a:prstGeom prst="straightConnector1">
            <a:avLst/>
          </a:prstGeom>
          <a:noFill/>
          <a:ln w="9525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14" name="Google Shape;614;g961b62e5b3_0_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33" y="985312"/>
            <a:ext cx="3727466" cy="354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961b62e5b3_0_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2231" y="653078"/>
            <a:ext cx="1359538" cy="21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961b62e5b3_0_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5855" y="653078"/>
            <a:ext cx="1359536" cy="21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961b62e5b3_0_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9479" y="653078"/>
            <a:ext cx="1359538" cy="21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961b62e5b3_0_2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3102" y="653078"/>
            <a:ext cx="1388301" cy="21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961b62e5b3_0_2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230" y="2787986"/>
            <a:ext cx="1478846" cy="225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961b62e5b3_0_2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01206" y="2787986"/>
            <a:ext cx="1467419" cy="222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961b62e5b3_0_2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59479" y="2759275"/>
            <a:ext cx="1378346" cy="222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961b62e5b3_0_2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43102" y="2773630"/>
            <a:ext cx="1388301" cy="222565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961b62e5b3_0_243"/>
          <p:cNvSpPr txBox="1"/>
          <p:nvPr/>
        </p:nvSpPr>
        <p:spPr>
          <a:xfrm>
            <a:off x="0" y="4821208"/>
            <a:ext cx="4477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Puntos a definir : referencias , información de cónyuge, descripción de CAEDEC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g961b62e5b3_0_2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02832" y="129858"/>
            <a:ext cx="522241" cy="46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61b62e5b3_0_260"/>
          <p:cNvSpPr/>
          <p:nvPr/>
        </p:nvSpPr>
        <p:spPr>
          <a:xfrm>
            <a:off x="214547" y="237580"/>
            <a:ext cx="74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AR" sz="11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Verificación y Croquis del domicilio:  </a:t>
            </a:r>
            <a:endParaRPr sz="11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0" name="Google Shape;630;g961b62e5b3_0_260"/>
          <p:cNvSpPr/>
          <p:nvPr/>
        </p:nvSpPr>
        <p:spPr>
          <a:xfrm>
            <a:off x="3140684" y="195192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AR" sz="8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se identifica domicilio particular y domicilio laboral </a:t>
            </a:r>
            <a:endParaRPr sz="8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631" name="Google Shape;631;g961b62e5b3_0_260"/>
          <p:cNvCxnSpPr/>
          <p:nvPr/>
        </p:nvCxnSpPr>
        <p:spPr>
          <a:xfrm>
            <a:off x="3870337" y="834390"/>
            <a:ext cx="0" cy="4058700"/>
          </a:xfrm>
          <a:prstGeom prst="straightConnector1">
            <a:avLst/>
          </a:prstGeom>
          <a:noFill/>
          <a:ln w="9525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2" name="Google Shape;632;g961b62e5b3_0_260"/>
          <p:cNvSpPr txBox="1"/>
          <p:nvPr/>
        </p:nvSpPr>
        <p:spPr>
          <a:xfrm>
            <a:off x="59716" y="4884574"/>
            <a:ext cx="6353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AR" sz="8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Se  compara con la información disponible en la frecuencia de conexión del cliente y la foto  tomada por el mismo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g961b62e5b3_0_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46" y="1066552"/>
            <a:ext cx="3428689" cy="323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961b62e5b3_0_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39" y="755896"/>
            <a:ext cx="4198776" cy="207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961b62e5b3_0_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3941" y="2817845"/>
            <a:ext cx="1525698" cy="229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961b62e5b3_0_2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5391" y="2791003"/>
            <a:ext cx="1525698" cy="229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961b62e5b3_0_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89" y="2817844"/>
            <a:ext cx="1574023" cy="232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961b62e5b3_0_2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9634" y="3205873"/>
            <a:ext cx="804387" cy="121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961b62e5b3_0_2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4045" y="3254520"/>
            <a:ext cx="840484" cy="115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961b62e5b3_0_2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5253" y="146804"/>
            <a:ext cx="522241" cy="46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961b62e5b3_0_275"/>
          <p:cNvSpPr/>
          <p:nvPr/>
        </p:nvSpPr>
        <p:spPr>
          <a:xfrm>
            <a:off x="214547" y="237580"/>
            <a:ext cx="74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AR" sz="11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Resolución del Crédito :  </a:t>
            </a:r>
            <a:endParaRPr sz="11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6" name="Google Shape;646;g961b62e5b3_0_275"/>
          <p:cNvSpPr/>
          <p:nvPr/>
        </p:nvSpPr>
        <p:spPr>
          <a:xfrm>
            <a:off x="2076994" y="197851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AR" sz="1100" b="1" i="0" u="none" strike="noStrike" cap="none">
                <a:solidFill>
                  <a:srgbClr val="7030A0"/>
                </a:solidFill>
                <a:latin typeface="Comfortaa"/>
                <a:ea typeface="Comfortaa"/>
                <a:cs typeface="Comfortaa"/>
                <a:sym typeface="Comfortaa"/>
              </a:rPr>
              <a:t>Configuración de Back End</a:t>
            </a:r>
            <a:endParaRPr sz="1100" b="1" i="0" u="none" strike="noStrike" cap="none">
              <a:solidFill>
                <a:srgbClr val="7030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647" name="Google Shape;647;g961b62e5b3_0_275"/>
          <p:cNvCxnSpPr/>
          <p:nvPr/>
        </p:nvCxnSpPr>
        <p:spPr>
          <a:xfrm>
            <a:off x="3870337" y="834390"/>
            <a:ext cx="0" cy="4058700"/>
          </a:xfrm>
          <a:prstGeom prst="straightConnector1">
            <a:avLst/>
          </a:prstGeom>
          <a:noFill/>
          <a:ln w="9525" cap="flat" cmpd="sng">
            <a:solidFill>
              <a:srgbClr val="00999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8" name="Google Shape;648;g961b62e5b3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002" y="885772"/>
            <a:ext cx="3034993" cy="332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961b62e5b3_0_2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4374" y="885772"/>
            <a:ext cx="4571994" cy="730046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961b62e5b3_0_275"/>
          <p:cNvSpPr txBox="1"/>
          <p:nvPr/>
        </p:nvSpPr>
        <p:spPr>
          <a:xfrm>
            <a:off x="4204373" y="1833071"/>
            <a:ext cx="4572000" cy="445200"/>
          </a:xfrm>
          <a:prstGeom prst="rect">
            <a:avLst/>
          </a:prstGeom>
          <a:solidFill>
            <a:srgbClr val="00A29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 BACKOFFICE EN VIVO </a:t>
            </a:r>
            <a:r>
              <a:rPr lang="es-AR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https://intranet.sift.findo.com.ar/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g961b62e5b3_0_2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9021" y="2361198"/>
            <a:ext cx="1822698" cy="282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961b62e5b3_0_2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3152" y="2318025"/>
            <a:ext cx="1869846" cy="28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961b62e5b3_0_2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89773" y="2335769"/>
            <a:ext cx="1922537" cy="287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961b62e5b3_0_2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6848" y="130876"/>
            <a:ext cx="522241" cy="46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" y="0"/>
            <a:ext cx="91348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2" y="4512297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3"/>
          <p:cNvSpPr/>
          <p:nvPr/>
        </p:nvSpPr>
        <p:spPr>
          <a:xfrm>
            <a:off x="2716663" y="19865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93"/>
          <p:cNvSpPr/>
          <p:nvPr/>
        </p:nvSpPr>
        <p:spPr>
          <a:xfrm>
            <a:off x="1543050" y="3628404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864"/>
            <a:ext cx="9144000" cy="5119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3" y="4512298"/>
            <a:ext cx="1180731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3"/>
          <p:cNvSpPr/>
          <p:nvPr/>
        </p:nvSpPr>
        <p:spPr>
          <a:xfrm>
            <a:off x="2640463" y="1834119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3"/>
          <p:cNvSpPr/>
          <p:nvPr/>
        </p:nvSpPr>
        <p:spPr>
          <a:xfrm>
            <a:off x="1713788" y="3790789"/>
            <a:ext cx="644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1A1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5644" y="3615340"/>
            <a:ext cx="1536699" cy="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23"/>
          <p:cNvSpPr/>
          <p:nvPr/>
        </p:nvSpPr>
        <p:spPr>
          <a:xfrm>
            <a:off x="249252" y="272860"/>
            <a:ext cx="8825100" cy="31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0519" y="2152340"/>
            <a:ext cx="1079500" cy="39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1028" y="2641237"/>
            <a:ext cx="5969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1055" y="2789061"/>
            <a:ext cx="1079499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3620" y="2044699"/>
            <a:ext cx="14732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66452" y="2535993"/>
            <a:ext cx="179070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57327" y="2225835"/>
            <a:ext cx="1235055" cy="5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3" descr="esultado de imagen para banco formosa 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9302" y="2594212"/>
            <a:ext cx="1608180" cy="84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19198" y="3455973"/>
            <a:ext cx="1473200" cy="8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9400" y="3709556"/>
            <a:ext cx="1761894" cy="4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11622" y="2017178"/>
            <a:ext cx="1079500" cy="58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58560" y="2448600"/>
            <a:ext cx="1156775" cy="11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70270" y="2834480"/>
            <a:ext cx="1473200" cy="42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44895" y="2677839"/>
            <a:ext cx="1115213" cy="74212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23"/>
          <p:cNvSpPr/>
          <p:nvPr/>
        </p:nvSpPr>
        <p:spPr>
          <a:xfrm>
            <a:off x="1922949" y="274175"/>
            <a:ext cx="6693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Bancos e Instituciones Financieras</a:t>
            </a:r>
            <a:endParaRPr sz="14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86" name="Google Shape;686;p23"/>
          <p:cNvSpPr/>
          <p:nvPr/>
        </p:nvSpPr>
        <p:spPr>
          <a:xfrm>
            <a:off x="1851550" y="837996"/>
            <a:ext cx="68256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01A19C"/>
                </a:solidFill>
                <a:latin typeface="Lato"/>
                <a:ea typeface="Lato"/>
                <a:cs typeface="Lato"/>
                <a:sym typeface="Lato"/>
              </a:rPr>
              <a:t>Confían en nuestra plataforma digital y scoring mobile.</a:t>
            </a:r>
            <a:endParaRPr sz="1400" b="0" i="0" u="none" strike="noStrike" cap="none">
              <a:solidFill>
                <a:srgbClr val="01A19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7" name="Google Shape;687;p23"/>
          <p:cNvSpPr txBox="1"/>
          <p:nvPr/>
        </p:nvSpPr>
        <p:spPr>
          <a:xfrm>
            <a:off x="263600" y="109325"/>
            <a:ext cx="1790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0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+20 </a:t>
            </a:r>
            <a:endParaRPr sz="60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88" name="Google Shape;688;p2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99163" y="2104781"/>
            <a:ext cx="1544837" cy="52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820379" y="1253349"/>
            <a:ext cx="940440" cy="73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825164" y="1259529"/>
            <a:ext cx="940439" cy="69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16151" y="2237133"/>
            <a:ext cx="1835001" cy="35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80321" y="1254684"/>
            <a:ext cx="1433467" cy="74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3" descr="Crediagil - Home | Facebook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806849" y="1060379"/>
            <a:ext cx="1079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3" descr="Crédi Solución A Tu Alcance - Créditos Por BNF - Financial Service -  Asunción, Paraguay - 31 Photos | Facebook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307042" y="1225060"/>
            <a:ext cx="1460838" cy="81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3" descr="Aliados Estratégicos – Talento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072454" y="1102230"/>
            <a:ext cx="1327731" cy="9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3"/>
          <p:cNvSpPr/>
          <p:nvPr/>
        </p:nvSpPr>
        <p:spPr>
          <a:xfrm>
            <a:off x="3177890" y="4021639"/>
            <a:ext cx="3001464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>
                <a:solidFill>
                  <a:srgbClr val="6937DA"/>
                </a:solidFill>
                <a:latin typeface="Lato Light"/>
                <a:ea typeface="Lato Light"/>
                <a:cs typeface="Lato Light"/>
                <a:sym typeface="Lato Light"/>
              </a:rPr>
              <a:t>Alianzas Estratégicas</a:t>
            </a:r>
            <a:endParaRPr sz="14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97" name="Google Shape;697;p23" descr="Fundación Paraguaya – Fundación Paraguaya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587239" y="4463444"/>
            <a:ext cx="1039261" cy="40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3" descr="Creating an innovative course » MATRIX LMS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269899" y="4048930"/>
            <a:ext cx="1808320" cy="40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3" descr="Fintech – Cámara Paraguaya de Fintech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658271" y="4142230"/>
            <a:ext cx="1441003" cy="102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3" descr="Imagen que contiene Forma&#10;&#10;Descripción generada automáticamente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953606" y="1293121"/>
            <a:ext cx="1044726" cy="58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28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-2824" y="0"/>
            <a:ext cx="91412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893" y="3747317"/>
            <a:ext cx="189900" cy="1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0691" y="3948716"/>
            <a:ext cx="189900" cy="1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5375" y="3481850"/>
            <a:ext cx="1050575" cy="14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8"/>
          <p:cNvSpPr txBox="1"/>
          <p:nvPr/>
        </p:nvSpPr>
        <p:spPr>
          <a:xfrm>
            <a:off x="856650" y="3682062"/>
            <a:ext cx="26769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Bruno Duarte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bduarte@findo.com.py</a:t>
            </a:r>
            <a:r>
              <a:rPr lang="es-A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Linkedin FINDO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8"/>
          <p:cNvSpPr txBox="1"/>
          <p:nvPr/>
        </p:nvSpPr>
        <p:spPr>
          <a:xfrm>
            <a:off x="4068452" y="3877016"/>
            <a:ext cx="308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www.findo.com.py</a:t>
            </a:r>
            <a:br>
              <a:rPr lang="es-A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8"/>
          <p:cNvSpPr txBox="1"/>
          <p:nvPr/>
        </p:nvSpPr>
        <p:spPr>
          <a:xfrm>
            <a:off x="2345635" y="1490870"/>
            <a:ext cx="40054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AR" sz="3000" b="1" i="0" u="none" strike="noStrike" cap="none">
                <a:solidFill>
                  <a:srgbClr val="FFFF00"/>
                </a:solidFill>
                <a:latin typeface="Lato Light"/>
                <a:ea typeface="Lato Light"/>
                <a:cs typeface="Lato Light"/>
                <a:sym typeface="Lato Light"/>
              </a:rPr>
              <a:t>¡MUCHAS GRACIAS!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28" descr="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0668" y="4461773"/>
            <a:ext cx="1177787" cy="54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6610" y="4152196"/>
            <a:ext cx="1272208" cy="90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"/>
          <p:cNvPicPr preferRelativeResize="0"/>
          <p:nvPr/>
        </p:nvPicPr>
        <p:blipFill rotWithShape="1">
          <a:blip r:embed="rId3">
            <a:alphaModFix/>
          </a:blip>
          <a:srcRect l="3587" r="3373"/>
          <a:stretch/>
        </p:blipFill>
        <p:spPr>
          <a:xfrm>
            <a:off x="107769" y="149859"/>
            <a:ext cx="8739051" cy="4910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6466" y="1196117"/>
            <a:ext cx="3675107" cy="270986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3"/>
          <p:cNvSpPr txBox="1"/>
          <p:nvPr/>
        </p:nvSpPr>
        <p:spPr>
          <a:xfrm>
            <a:off x="3373950" y="652398"/>
            <a:ext cx="426719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Permite configurar para un onboarding a medida de cada organización</a:t>
            </a:r>
            <a:endParaRPr sz="1050" b="0" i="0" u="none" strike="noStrike" cap="none">
              <a:solidFill>
                <a:srgbClr val="6631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6427610" y="1027924"/>
            <a:ext cx="2298458" cy="2263304"/>
          </a:xfrm>
          <a:prstGeom prst="roundRect">
            <a:avLst>
              <a:gd name="adj" fmla="val 3256"/>
            </a:avLst>
          </a:prstGeom>
          <a:solidFill>
            <a:srgbClr val="00AE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"/>
          <p:cNvSpPr/>
          <p:nvPr/>
        </p:nvSpPr>
        <p:spPr>
          <a:xfrm>
            <a:off x="695325" y="1398265"/>
            <a:ext cx="1996641" cy="2820057"/>
          </a:xfrm>
          <a:prstGeom prst="roundRect">
            <a:avLst>
              <a:gd name="adj" fmla="val 3691"/>
            </a:avLst>
          </a:prstGeom>
          <a:solidFill>
            <a:srgbClr val="9DCC5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"/>
          <p:cNvSpPr/>
          <p:nvPr/>
        </p:nvSpPr>
        <p:spPr>
          <a:xfrm>
            <a:off x="3562113" y="3743326"/>
            <a:ext cx="2447752" cy="1251347"/>
          </a:xfrm>
          <a:prstGeom prst="roundRect">
            <a:avLst>
              <a:gd name="adj" fmla="val 5889"/>
            </a:avLst>
          </a:prstGeom>
          <a:solidFill>
            <a:srgbClr val="00A1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 txBox="1"/>
          <p:nvPr/>
        </p:nvSpPr>
        <p:spPr>
          <a:xfrm>
            <a:off x="1599171" y="571607"/>
            <a:ext cx="1732847" cy="28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5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Un sistema flexible</a:t>
            </a:r>
            <a:endParaRPr/>
          </a:p>
        </p:txBody>
      </p:sp>
      <p:sp>
        <p:nvSpPr>
          <p:cNvPr id="324" name="Google Shape;324;p13"/>
          <p:cNvSpPr txBox="1"/>
          <p:nvPr/>
        </p:nvSpPr>
        <p:spPr>
          <a:xfrm>
            <a:off x="1349017" y="1545366"/>
            <a:ext cx="1090042" cy="3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Validación</a:t>
            </a:r>
            <a:br>
              <a:rPr lang="es-AR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identidad</a:t>
            </a:r>
            <a:endParaRPr/>
          </a:p>
        </p:txBody>
      </p:sp>
      <p:sp>
        <p:nvSpPr>
          <p:cNvPr id="325" name="Google Shape;325;p13"/>
          <p:cNvSpPr txBox="1"/>
          <p:nvPr/>
        </p:nvSpPr>
        <p:spPr>
          <a:xfrm>
            <a:off x="1023892" y="2041495"/>
            <a:ext cx="1444306" cy="29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Sign In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Registro de Red Social o Email</a:t>
            </a:r>
            <a:endParaRPr/>
          </a:p>
        </p:txBody>
      </p:sp>
      <p:sp>
        <p:nvSpPr>
          <p:cNvPr id="326" name="Google Shape;326;p13"/>
          <p:cNvSpPr txBox="1"/>
          <p:nvPr/>
        </p:nvSpPr>
        <p:spPr>
          <a:xfrm>
            <a:off x="877218" y="2364788"/>
            <a:ext cx="1652697" cy="29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Documento de identidad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Captura de raw data del Código QR</a:t>
            </a:r>
            <a:endParaRPr/>
          </a:p>
        </p:txBody>
      </p:sp>
      <p:sp>
        <p:nvSpPr>
          <p:cNvPr id="327" name="Google Shape;327;p13"/>
          <p:cNvSpPr txBox="1"/>
          <p:nvPr/>
        </p:nvSpPr>
        <p:spPr>
          <a:xfrm>
            <a:off x="829971" y="2679113"/>
            <a:ext cx="1747273" cy="29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Datos Personales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Comparación declaración/documento.</a:t>
            </a:r>
            <a:endParaRPr/>
          </a:p>
        </p:txBody>
      </p:sp>
      <p:sp>
        <p:nvSpPr>
          <p:cNvPr id="328" name="Google Shape;328;p13"/>
          <p:cNvSpPr txBox="1"/>
          <p:nvPr/>
        </p:nvSpPr>
        <p:spPr>
          <a:xfrm>
            <a:off x="1065637" y="2993438"/>
            <a:ext cx="1173398" cy="29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Reconocimiento facial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Biometría en tiempo real.</a:t>
            </a:r>
            <a:endParaRPr/>
          </a:p>
        </p:txBody>
      </p:sp>
      <p:sp>
        <p:nvSpPr>
          <p:cNvPr id="329" name="Google Shape;329;p13"/>
          <p:cNvSpPr txBox="1"/>
          <p:nvPr/>
        </p:nvSpPr>
        <p:spPr>
          <a:xfrm>
            <a:off x="1052483" y="3303352"/>
            <a:ext cx="1301638" cy="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Datos del celular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Marca, modelo y SIM status</a:t>
            </a:r>
            <a:b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Verificación de la línea.</a:t>
            </a:r>
            <a:endParaRPr/>
          </a:p>
        </p:txBody>
      </p:sp>
      <p:sp>
        <p:nvSpPr>
          <p:cNvPr id="330" name="Google Shape;330;p13"/>
          <p:cNvSpPr txBox="1"/>
          <p:nvPr/>
        </p:nvSpPr>
        <p:spPr>
          <a:xfrm>
            <a:off x="1075533" y="3731043"/>
            <a:ext cx="1255152" cy="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Add-ons Seguridad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Validación complementaria</a:t>
            </a:r>
            <a:b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datos del usuario.</a:t>
            </a:r>
            <a:endParaRPr/>
          </a:p>
        </p:txBody>
      </p:sp>
      <p:sp>
        <p:nvSpPr>
          <p:cNvPr id="331" name="Google Shape;331;p13"/>
          <p:cNvSpPr txBox="1"/>
          <p:nvPr/>
        </p:nvSpPr>
        <p:spPr>
          <a:xfrm>
            <a:off x="7519631" y="1165068"/>
            <a:ext cx="780663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97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Scoring</a:t>
            </a:r>
            <a:b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crediticio</a:t>
            </a:r>
            <a:endParaRPr/>
          </a:p>
        </p:txBody>
      </p:sp>
      <p:sp>
        <p:nvSpPr>
          <p:cNvPr id="332" name="Google Shape;332;p13"/>
          <p:cNvSpPr txBox="1"/>
          <p:nvPr/>
        </p:nvSpPr>
        <p:spPr>
          <a:xfrm>
            <a:off x="6575350" y="1653265"/>
            <a:ext cx="2037417" cy="5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1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Score Mobile</a:t>
            </a:r>
            <a:br>
              <a:rPr lang="es-AR" sz="11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Analiza más de 10.000 data points</a:t>
            </a:r>
            <a:br>
              <a:rPr lang="es-AR" sz="9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tiempo real obtenidos del celular.</a:t>
            </a:r>
            <a:endParaRPr/>
          </a:p>
        </p:txBody>
      </p:sp>
      <p:sp>
        <p:nvSpPr>
          <p:cNvPr id="333" name="Google Shape;333;p13"/>
          <p:cNvSpPr txBox="1"/>
          <p:nvPr/>
        </p:nvSpPr>
        <p:spPr>
          <a:xfrm>
            <a:off x="6596352" y="2464507"/>
            <a:ext cx="1986121" cy="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Income Rank</a:t>
            </a:r>
            <a:br>
              <a:rPr lang="es-A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Índice de estimación del ingreso en función</a:t>
            </a:r>
            <a:b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los siguientes ranks:</a:t>
            </a:r>
            <a:endParaRPr/>
          </a:p>
        </p:txBody>
      </p:sp>
      <p:sp>
        <p:nvSpPr>
          <p:cNvPr id="334" name="Google Shape;334;p13"/>
          <p:cNvSpPr txBox="1"/>
          <p:nvPr/>
        </p:nvSpPr>
        <p:spPr>
          <a:xfrm>
            <a:off x="6518498" y="2913379"/>
            <a:ext cx="711733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GIS Rank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Geolocalización</a:t>
            </a:r>
            <a:endParaRPr/>
          </a:p>
        </p:txBody>
      </p:sp>
      <p:sp>
        <p:nvSpPr>
          <p:cNvPr id="335" name="Google Shape;335;p13"/>
          <p:cNvSpPr txBox="1"/>
          <p:nvPr/>
        </p:nvSpPr>
        <p:spPr>
          <a:xfrm>
            <a:off x="7280711" y="2913379"/>
            <a:ext cx="634789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 Rank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Clusters Apps</a:t>
            </a:r>
            <a:endParaRPr/>
          </a:p>
        </p:txBody>
      </p:sp>
      <p:sp>
        <p:nvSpPr>
          <p:cNvPr id="336" name="Google Shape;336;p13"/>
          <p:cNvSpPr txBox="1"/>
          <p:nvPr/>
        </p:nvSpPr>
        <p:spPr>
          <a:xfrm>
            <a:off x="7958138" y="2913379"/>
            <a:ext cx="618759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Rank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337" name="Google Shape;337;p13"/>
          <p:cNvSpPr txBox="1"/>
          <p:nvPr/>
        </p:nvSpPr>
        <p:spPr>
          <a:xfrm>
            <a:off x="3696769" y="4375030"/>
            <a:ext cx="968214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Reglas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programables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Permite autorizar en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tiempo real lógicas de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aprobación crediticia</a:t>
            </a:r>
            <a:endParaRPr/>
          </a:p>
        </p:txBody>
      </p:sp>
      <p:sp>
        <p:nvSpPr>
          <p:cNvPr id="338" name="Google Shape;338;p13"/>
          <p:cNvSpPr txBox="1"/>
          <p:nvPr/>
        </p:nvSpPr>
        <p:spPr>
          <a:xfrm>
            <a:off x="4810602" y="4375030"/>
            <a:ext cx="1059585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Bureaus de crédito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None/>
            </a:pP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PSe administran las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llamadas a bureau de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crédito en cascada para</a:t>
            </a:r>
            <a:b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cada caso.</a:t>
            </a:r>
            <a:endParaRPr/>
          </a:p>
        </p:txBody>
      </p:sp>
      <p:pic>
        <p:nvPicPr>
          <p:cNvPr id="339" name="Google Shape;339;p1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538" y="1528775"/>
            <a:ext cx="409575" cy="4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517" y="3820391"/>
            <a:ext cx="281167" cy="39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8338" y="1196117"/>
            <a:ext cx="646348" cy="30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3"/>
          <p:cNvSpPr txBox="1"/>
          <p:nvPr/>
        </p:nvSpPr>
        <p:spPr>
          <a:xfrm>
            <a:off x="4057293" y="3880823"/>
            <a:ext cx="811119" cy="35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46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Motor</a:t>
            </a:r>
            <a:b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146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reglas</a:t>
            </a:r>
            <a:endParaRPr/>
          </a:p>
        </p:txBody>
      </p:sp>
      <p:pic>
        <p:nvPicPr>
          <p:cNvPr id="343" name="Google Shape;343;p13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2534" y="2122258"/>
            <a:ext cx="200036" cy="387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13"/>
          <p:cNvCxnSpPr/>
          <p:nvPr/>
        </p:nvCxnSpPr>
        <p:spPr>
          <a:xfrm>
            <a:off x="810965" y="2012097"/>
            <a:ext cx="1831934" cy="1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5" name="Google Shape;345;p13"/>
          <p:cNvCxnSpPr/>
          <p:nvPr/>
        </p:nvCxnSpPr>
        <p:spPr>
          <a:xfrm>
            <a:off x="6518709" y="1618547"/>
            <a:ext cx="2087685" cy="1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6" name="Google Shape;346;p13"/>
          <p:cNvCxnSpPr/>
          <p:nvPr/>
        </p:nvCxnSpPr>
        <p:spPr>
          <a:xfrm>
            <a:off x="3705660" y="4305491"/>
            <a:ext cx="2197915" cy="1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7" name="Google Shape;347;p13"/>
          <p:cNvCxnSpPr/>
          <p:nvPr/>
        </p:nvCxnSpPr>
        <p:spPr>
          <a:xfrm rot="10800000" flipH="1">
            <a:off x="5035550" y="1515120"/>
            <a:ext cx="1276853" cy="899047"/>
          </a:xfrm>
          <a:prstGeom prst="straightConnector1">
            <a:avLst/>
          </a:prstGeom>
          <a:noFill/>
          <a:ln w="63500" cap="flat" cmpd="sng">
            <a:solidFill>
              <a:srgbClr val="00AEE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8" name="Google Shape;348;p13"/>
          <p:cNvCxnSpPr/>
          <p:nvPr/>
        </p:nvCxnSpPr>
        <p:spPr>
          <a:xfrm>
            <a:off x="2816148" y="1857532"/>
            <a:ext cx="1224965" cy="604088"/>
          </a:xfrm>
          <a:prstGeom prst="straightConnector1">
            <a:avLst/>
          </a:prstGeom>
          <a:noFill/>
          <a:ln w="63500" cap="flat" cmpd="sng">
            <a:solidFill>
              <a:srgbClr val="E5EDB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9" name="Google Shape;349;p13"/>
          <p:cNvCxnSpPr/>
          <p:nvPr/>
        </p:nvCxnSpPr>
        <p:spPr>
          <a:xfrm flipH="1">
            <a:off x="4369725" y="3353141"/>
            <a:ext cx="82991" cy="404781"/>
          </a:xfrm>
          <a:prstGeom prst="straightConnector1">
            <a:avLst/>
          </a:prstGeom>
          <a:noFill/>
          <a:ln w="63500" cap="flat" cmpd="sng">
            <a:solidFill>
              <a:srgbClr val="00A19B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50" name="Google Shape;350;p13"/>
          <p:cNvSpPr/>
          <p:nvPr/>
        </p:nvSpPr>
        <p:spPr>
          <a:xfrm>
            <a:off x="4245940" y="3607364"/>
            <a:ext cx="254060" cy="254060"/>
          </a:xfrm>
          <a:prstGeom prst="ellipse">
            <a:avLst/>
          </a:prstGeom>
          <a:solidFill>
            <a:srgbClr val="00A19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3"/>
          <p:cNvSpPr/>
          <p:nvPr/>
        </p:nvSpPr>
        <p:spPr>
          <a:xfrm>
            <a:off x="6309689" y="1359464"/>
            <a:ext cx="254060" cy="25406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3"/>
          <p:cNvSpPr/>
          <p:nvPr/>
        </p:nvSpPr>
        <p:spPr>
          <a:xfrm>
            <a:off x="2581670" y="1688785"/>
            <a:ext cx="254060" cy="254060"/>
          </a:xfrm>
          <a:prstGeom prst="ellipse">
            <a:avLst/>
          </a:prstGeom>
          <a:solidFill>
            <a:srgbClr val="9DCC5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3"/>
          <p:cNvSpPr txBox="1"/>
          <p:nvPr/>
        </p:nvSpPr>
        <p:spPr>
          <a:xfrm>
            <a:off x="2647539" y="1744642"/>
            <a:ext cx="86562" cy="14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54" name="Google Shape;354;p13"/>
          <p:cNvSpPr txBox="1"/>
          <p:nvPr/>
        </p:nvSpPr>
        <p:spPr>
          <a:xfrm>
            <a:off x="4311808" y="3663221"/>
            <a:ext cx="86562" cy="14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55" name="Google Shape;355;p13"/>
          <p:cNvSpPr txBox="1"/>
          <p:nvPr/>
        </p:nvSpPr>
        <p:spPr>
          <a:xfrm>
            <a:off x="6375557" y="1415321"/>
            <a:ext cx="86562" cy="14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356" name="Google Shape;35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8363" y="2473314"/>
            <a:ext cx="897187" cy="52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9226" y="4544747"/>
            <a:ext cx="822983" cy="53637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"/>
          <p:cNvSpPr txBox="1"/>
          <p:nvPr/>
        </p:nvSpPr>
        <p:spPr>
          <a:xfrm>
            <a:off x="7050261" y="4295348"/>
            <a:ext cx="1074624" cy="3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05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Probabilidad de Default</a:t>
            </a:r>
            <a:endParaRPr sz="1050" b="1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6332915" y="3567428"/>
            <a:ext cx="580050" cy="58005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3"/>
          <p:cNvSpPr/>
          <p:nvPr/>
        </p:nvSpPr>
        <p:spPr>
          <a:xfrm>
            <a:off x="6697630" y="3600365"/>
            <a:ext cx="580050" cy="58005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3"/>
          <p:cNvSpPr/>
          <p:nvPr/>
        </p:nvSpPr>
        <p:spPr>
          <a:xfrm>
            <a:off x="6461886" y="3964697"/>
            <a:ext cx="580050" cy="58005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3"/>
          <p:cNvSpPr txBox="1"/>
          <p:nvPr/>
        </p:nvSpPr>
        <p:spPr>
          <a:xfrm>
            <a:off x="6312599" y="4106051"/>
            <a:ext cx="878625" cy="3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Device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info</a:t>
            </a:r>
            <a:endParaRPr sz="90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3"/>
          <p:cNvSpPr txBox="1"/>
          <p:nvPr/>
        </p:nvSpPr>
        <p:spPr>
          <a:xfrm>
            <a:off x="6642240" y="3803144"/>
            <a:ext cx="878625" cy="3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Bureau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3"/>
          <p:cNvSpPr txBox="1"/>
          <p:nvPr/>
        </p:nvSpPr>
        <p:spPr>
          <a:xfrm>
            <a:off x="6163472" y="3582278"/>
            <a:ext cx="878625" cy="3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Big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3"/>
          <p:cNvSpPr txBox="1"/>
          <p:nvPr/>
        </p:nvSpPr>
        <p:spPr>
          <a:xfrm>
            <a:off x="509452" y="274320"/>
            <a:ext cx="111921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SCORE FINDO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4"/>
          <p:cNvGrpSpPr/>
          <p:nvPr/>
        </p:nvGrpSpPr>
        <p:grpSpPr>
          <a:xfrm>
            <a:off x="619125" y="890588"/>
            <a:ext cx="3299335" cy="3895727"/>
            <a:chOff x="0" y="0"/>
            <a:chExt cx="8798224" cy="10388602"/>
          </a:xfrm>
        </p:grpSpPr>
        <p:grpSp>
          <p:nvGrpSpPr>
            <p:cNvPr id="371" name="Google Shape;371;p4"/>
            <p:cNvGrpSpPr/>
            <p:nvPr/>
          </p:nvGrpSpPr>
          <p:grpSpPr>
            <a:xfrm>
              <a:off x="0" y="3466550"/>
              <a:ext cx="8798224" cy="6922052"/>
              <a:chOff x="0" y="0"/>
              <a:chExt cx="8798223" cy="6922050"/>
            </a:xfrm>
          </p:grpSpPr>
          <p:sp>
            <p:nvSpPr>
              <p:cNvPr id="372" name="Google Shape;372;p4"/>
              <p:cNvSpPr/>
              <p:nvPr/>
            </p:nvSpPr>
            <p:spPr>
              <a:xfrm>
                <a:off x="0" y="5298392"/>
                <a:ext cx="8798223" cy="1623658"/>
              </a:xfrm>
              <a:prstGeom prst="roundRect">
                <a:avLst>
                  <a:gd name="adj" fmla="val 12091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0" y="0"/>
                <a:ext cx="8798223" cy="53627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4" name="Google Shape;374;p4"/>
            <p:cNvGrpSpPr/>
            <p:nvPr/>
          </p:nvGrpSpPr>
          <p:grpSpPr>
            <a:xfrm>
              <a:off x="0" y="0"/>
              <a:ext cx="8798224" cy="3510892"/>
              <a:chOff x="0" y="0"/>
              <a:chExt cx="8798223" cy="3510891"/>
            </a:xfrm>
          </p:grpSpPr>
          <p:sp>
            <p:nvSpPr>
              <p:cNvPr id="375" name="Google Shape;375;p4"/>
              <p:cNvSpPr/>
              <p:nvPr/>
            </p:nvSpPr>
            <p:spPr>
              <a:xfrm>
                <a:off x="0" y="0"/>
                <a:ext cx="8798223" cy="1623657"/>
              </a:xfrm>
              <a:prstGeom prst="roundRect">
                <a:avLst>
                  <a:gd name="adj" fmla="val 12091"/>
                </a:avLst>
              </a:prstGeom>
              <a:solidFill>
                <a:srgbClr val="61A6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0" y="1426992"/>
                <a:ext cx="8798223" cy="2083899"/>
              </a:xfrm>
              <a:prstGeom prst="rect">
                <a:avLst/>
              </a:prstGeom>
              <a:solidFill>
                <a:srgbClr val="61A6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4"/>
          <p:cNvGrpSpPr/>
          <p:nvPr/>
        </p:nvGrpSpPr>
        <p:grpSpPr>
          <a:xfrm>
            <a:off x="4086225" y="890588"/>
            <a:ext cx="4596857" cy="3895727"/>
            <a:chOff x="0" y="0"/>
            <a:chExt cx="12258283" cy="10388602"/>
          </a:xfrm>
        </p:grpSpPr>
        <p:grpSp>
          <p:nvGrpSpPr>
            <p:cNvPr id="378" name="Google Shape;378;p4"/>
            <p:cNvGrpSpPr/>
            <p:nvPr/>
          </p:nvGrpSpPr>
          <p:grpSpPr>
            <a:xfrm>
              <a:off x="5508" y="3466550"/>
              <a:ext cx="12247267" cy="6922052"/>
              <a:chOff x="0" y="0"/>
              <a:chExt cx="12247265" cy="6922050"/>
            </a:xfrm>
          </p:grpSpPr>
          <p:sp>
            <p:nvSpPr>
              <p:cNvPr id="379" name="Google Shape;379;p4"/>
              <p:cNvSpPr/>
              <p:nvPr/>
            </p:nvSpPr>
            <p:spPr>
              <a:xfrm>
                <a:off x="0" y="5298392"/>
                <a:ext cx="12247265" cy="1623658"/>
              </a:xfrm>
              <a:prstGeom prst="roundRect">
                <a:avLst>
                  <a:gd name="adj" fmla="val 12091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4"/>
              <p:cNvSpPr/>
              <p:nvPr/>
            </p:nvSpPr>
            <p:spPr>
              <a:xfrm>
                <a:off x="0" y="0"/>
                <a:ext cx="12247265" cy="53627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1" name="Google Shape;381;p4"/>
            <p:cNvGrpSpPr/>
            <p:nvPr/>
          </p:nvGrpSpPr>
          <p:grpSpPr>
            <a:xfrm>
              <a:off x="0" y="0"/>
              <a:ext cx="12258283" cy="3510892"/>
              <a:chOff x="0" y="0"/>
              <a:chExt cx="12258282" cy="3510891"/>
            </a:xfrm>
          </p:grpSpPr>
          <p:sp>
            <p:nvSpPr>
              <p:cNvPr id="382" name="Google Shape;382;p4"/>
              <p:cNvSpPr/>
              <p:nvPr/>
            </p:nvSpPr>
            <p:spPr>
              <a:xfrm>
                <a:off x="5508" y="0"/>
                <a:ext cx="12247265" cy="1623657"/>
              </a:xfrm>
              <a:prstGeom prst="roundRect">
                <a:avLst>
                  <a:gd name="adj" fmla="val 12091"/>
                </a:avLst>
              </a:prstGeom>
              <a:solidFill>
                <a:srgbClr val="61A6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0" y="1426992"/>
                <a:ext cx="12258282" cy="2083899"/>
              </a:xfrm>
              <a:prstGeom prst="rect">
                <a:avLst/>
              </a:prstGeom>
              <a:solidFill>
                <a:srgbClr val="61A6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4" name="Google Shape;384;p4"/>
          <p:cNvSpPr txBox="1"/>
          <p:nvPr/>
        </p:nvSpPr>
        <p:spPr>
          <a:xfrm>
            <a:off x="708562" y="2292236"/>
            <a:ext cx="2872581" cy="94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37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Score Mobile para predecir la probabilidad de default</a:t>
            </a:r>
            <a:b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de población que carece de historial crediticio.</a:t>
            </a:r>
            <a:b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Registra más de 10.000 data points del usuario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7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Los algoritmos sistematizan información de fuentes</a:t>
            </a:r>
            <a:b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alternativas: dispositivo, data sociodemográfica,</a:t>
            </a:r>
            <a:b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9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comportamiento de pago y geolocalización, entre otros.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"/>
          <p:cNvSpPr txBox="1"/>
          <p:nvPr/>
        </p:nvSpPr>
        <p:spPr>
          <a:xfrm>
            <a:off x="4201730" y="2234270"/>
            <a:ext cx="854841" cy="10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5715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Domicilio y trabajo Georreferenciado.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Coordenadas del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lugar donde realizó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la operación.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NSE inferido en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función de información geográfica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(radio censal).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"/>
          <p:cNvSpPr txBox="1"/>
          <p:nvPr/>
        </p:nvSpPr>
        <p:spPr>
          <a:xfrm>
            <a:off x="5145550" y="2233352"/>
            <a:ext cx="932135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5715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Cantidad de contactos agendados.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Nivel de bancarización promedio de los mismos.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Ingreso estimado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de los contactos.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 Aplica sobre los contactos que operaron en plataforma VIO.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"/>
          <p:cNvSpPr txBox="1"/>
          <p:nvPr/>
        </p:nvSpPr>
        <p:spPr>
          <a:xfrm>
            <a:off x="6299731" y="2241796"/>
            <a:ext cx="623600" cy="80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5715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Total de apps instaladas.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Cantidad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de Apps por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categoría: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e-commerce,</a:t>
            </a:r>
            <a:b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redes sociales, créditos,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"/>
          <p:cNvSpPr txBox="1"/>
          <p:nvPr/>
        </p:nvSpPr>
        <p:spPr>
          <a:xfrm>
            <a:off x="7046361" y="2253177"/>
            <a:ext cx="81878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5715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Ingreso declarado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Ingresos del hogar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Relación Laboral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Ocupación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"/>
          <p:cNvSpPr txBox="1"/>
          <p:nvPr/>
        </p:nvSpPr>
        <p:spPr>
          <a:xfrm>
            <a:off x="7951138" y="2246569"/>
            <a:ext cx="717287" cy="66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5715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Propiedadde la vivienda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Antigüedadde la vivienda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-57150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Char char="•"/>
            </a:pPr>
            <a:r>
              <a:rPr lang="es-AR" sz="60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Nivel de Estudios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"/>
          <p:cNvSpPr txBox="1"/>
          <p:nvPr/>
        </p:nvSpPr>
        <p:spPr>
          <a:xfrm>
            <a:off x="5221690" y="3447306"/>
            <a:ext cx="110126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Clasificación de Ingresos</a:t>
            </a:r>
            <a:endParaRPr sz="750" b="0" i="0" u="none" strike="noStrike" cap="none">
              <a:solidFill>
                <a:srgbClr val="2987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"/>
          <p:cNvSpPr txBox="1"/>
          <p:nvPr/>
        </p:nvSpPr>
        <p:spPr>
          <a:xfrm>
            <a:off x="4899314" y="3585355"/>
            <a:ext cx="1836289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Se utiliza con la nomenclatura</a:t>
            </a:r>
            <a:b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de los bureaus de crédito tradicionales. Income Predictor, NSE Estimado</a:t>
            </a:r>
            <a:b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en Clusters y referencia a tablas</a:t>
            </a:r>
            <a:b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de equivalencias con sueldos</a:t>
            </a:r>
            <a:b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50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estructurados en rangos.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"/>
          <p:cNvSpPr txBox="1"/>
          <p:nvPr/>
        </p:nvSpPr>
        <p:spPr>
          <a:xfrm>
            <a:off x="4809719" y="4310326"/>
            <a:ext cx="2015478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Plus Opcional (24hs): Control de Domicilio con GPS: Cruce de geocoordendas lugar de trabajo</a:t>
            </a:r>
            <a:b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y  domicilio georreferenciado.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"/>
          <p:cNvSpPr txBox="1"/>
          <p:nvPr/>
        </p:nvSpPr>
        <p:spPr>
          <a:xfrm>
            <a:off x="6948597" y="3515441"/>
            <a:ext cx="6492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INCOME RANK</a:t>
            </a:r>
            <a:b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675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NSE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"/>
          <p:cNvSpPr txBox="1"/>
          <p:nvPr/>
        </p:nvSpPr>
        <p:spPr>
          <a:xfrm>
            <a:off x="4201730" y="1610453"/>
            <a:ext cx="854841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Geolocalización</a:t>
            </a:r>
            <a:endParaRPr sz="788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"/>
          <p:cNvSpPr txBox="1"/>
          <p:nvPr/>
        </p:nvSpPr>
        <p:spPr>
          <a:xfrm>
            <a:off x="4201730" y="1439785"/>
            <a:ext cx="854841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GIS Rank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"/>
          <p:cNvSpPr txBox="1"/>
          <p:nvPr/>
        </p:nvSpPr>
        <p:spPr>
          <a:xfrm>
            <a:off x="5170010" y="1610453"/>
            <a:ext cx="854842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"/>
          <p:cNvSpPr txBox="1"/>
          <p:nvPr/>
        </p:nvSpPr>
        <p:spPr>
          <a:xfrm>
            <a:off x="5170010" y="1439785"/>
            <a:ext cx="854842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Rank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"/>
          <p:cNvSpPr txBox="1"/>
          <p:nvPr/>
        </p:nvSpPr>
        <p:spPr>
          <a:xfrm>
            <a:off x="6138289" y="1610453"/>
            <a:ext cx="854842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Cluster Apps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"/>
          <p:cNvSpPr txBox="1"/>
          <p:nvPr/>
        </p:nvSpPr>
        <p:spPr>
          <a:xfrm>
            <a:off x="6138289" y="1439785"/>
            <a:ext cx="854842" cy="1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es-AR" sz="78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 Rank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"/>
          <p:cNvSpPr txBox="1"/>
          <p:nvPr/>
        </p:nvSpPr>
        <p:spPr>
          <a:xfrm>
            <a:off x="7334908" y="1443314"/>
            <a:ext cx="548227" cy="14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s-AR" sz="6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Income Rank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"/>
          <p:cNvSpPr txBox="1"/>
          <p:nvPr/>
        </p:nvSpPr>
        <p:spPr>
          <a:xfrm>
            <a:off x="6882831" y="1583983"/>
            <a:ext cx="1836288" cy="58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3"/>
              <a:buFont typeface="Arial"/>
              <a:buNone/>
            </a:pPr>
            <a: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Estimación del ingresos en función</a:t>
            </a:r>
            <a:b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la zona donde vive y trabaja, contactos. Apps, variables propias</a:t>
            </a:r>
            <a:b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 cliente e información de bases</a:t>
            </a:r>
            <a:b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7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datos públicas.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"/>
          <p:cNvSpPr/>
          <p:nvPr/>
        </p:nvSpPr>
        <p:spPr>
          <a:xfrm>
            <a:off x="4806152" y="4290963"/>
            <a:ext cx="2016473" cy="413549"/>
          </a:xfrm>
          <a:prstGeom prst="roundRect">
            <a:avLst>
              <a:gd name="adj" fmla="val 14744"/>
            </a:avLst>
          </a:prstGeom>
          <a:noFill/>
          <a:ln w="50800" cap="flat" cmpd="sng">
            <a:solidFill>
              <a:srgbClr val="2987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"/>
          <p:cNvSpPr txBox="1"/>
          <p:nvPr/>
        </p:nvSpPr>
        <p:spPr>
          <a:xfrm>
            <a:off x="5238591" y="556019"/>
            <a:ext cx="1155766" cy="24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Arial"/>
              <a:buNone/>
            </a:pPr>
            <a:r>
              <a:rPr lang="es-AR" sz="1313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Módulo Riesgo</a:t>
            </a:r>
            <a:endParaRPr sz="1313" b="0" i="0" u="none" strike="noStrike" cap="none">
              <a:solidFill>
                <a:srgbClr val="2987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"/>
          <p:cNvSpPr txBox="1"/>
          <p:nvPr/>
        </p:nvSpPr>
        <p:spPr>
          <a:xfrm>
            <a:off x="7246556" y="556019"/>
            <a:ext cx="1316066" cy="24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Arial"/>
              <a:buNone/>
            </a:pPr>
            <a:r>
              <a:rPr lang="es-AR" sz="1313" b="0" i="0" u="none" strike="noStrike" cap="none">
                <a:solidFill>
                  <a:srgbClr val="2987FF"/>
                </a:solidFill>
                <a:latin typeface="Arial"/>
                <a:ea typeface="Arial"/>
                <a:cs typeface="Arial"/>
                <a:sym typeface="Arial"/>
              </a:rPr>
              <a:t>Scoring crediticio</a:t>
            </a:r>
            <a:endParaRPr sz="1313" b="0" i="0" u="none" strike="noStrike" cap="none">
              <a:solidFill>
                <a:srgbClr val="2987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6669" y="1000036"/>
            <a:ext cx="376238" cy="37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0824" y="1159163"/>
            <a:ext cx="125802" cy="24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6747" y="1180656"/>
            <a:ext cx="188056" cy="18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2797" y="1180656"/>
            <a:ext cx="188056" cy="18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1430" y="1245201"/>
            <a:ext cx="812940" cy="38614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 txBox="1"/>
          <p:nvPr/>
        </p:nvSpPr>
        <p:spPr>
          <a:xfrm>
            <a:off x="1443138" y="1697790"/>
            <a:ext cx="1417055" cy="32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7"/>
              <a:buFont typeface="Arial"/>
              <a:buNone/>
            </a:pPr>
            <a:r>
              <a:rPr lang="es-AR" sz="183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Score Mobile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 txBox="1"/>
          <p:nvPr/>
        </p:nvSpPr>
        <p:spPr>
          <a:xfrm rot="-5400000">
            <a:off x="3689136" y="2770130"/>
            <a:ext cx="605935" cy="1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8"/>
              <a:buFont typeface="Arial"/>
              <a:buNone/>
            </a:pPr>
            <a:r>
              <a:rPr lang="es-AR" sz="638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VARIADABLES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"/>
          <p:cNvSpPr txBox="1"/>
          <p:nvPr/>
        </p:nvSpPr>
        <p:spPr>
          <a:xfrm rot="-5400000">
            <a:off x="3697952" y="4001665"/>
            <a:ext cx="588303" cy="1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8"/>
              <a:buFont typeface="Arial"/>
              <a:buNone/>
            </a:pPr>
            <a:r>
              <a:rPr lang="es-AR" sz="638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ENTREGABLE</a:t>
            </a:r>
            <a:endParaRPr sz="638" b="0" i="0" u="none" strike="noStrike" cap="none">
              <a:solidFill>
                <a:srgbClr val="00A1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"/>
          <p:cNvSpPr txBox="1"/>
          <p:nvPr/>
        </p:nvSpPr>
        <p:spPr>
          <a:xfrm rot="-5400000">
            <a:off x="200730" y="2770130"/>
            <a:ext cx="605935" cy="1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8"/>
              <a:buFont typeface="Arial"/>
              <a:buNone/>
            </a:pPr>
            <a:r>
              <a:rPr lang="es-AR" sz="638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VARIADABLES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"/>
          <p:cNvSpPr txBox="1"/>
          <p:nvPr/>
        </p:nvSpPr>
        <p:spPr>
          <a:xfrm rot="-5400000">
            <a:off x="209546" y="4001665"/>
            <a:ext cx="588303" cy="1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8"/>
              <a:buFont typeface="Arial"/>
              <a:buNone/>
            </a:pPr>
            <a:r>
              <a:rPr lang="es-AR" sz="638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ENTREGABLE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9181" y="1089132"/>
            <a:ext cx="294214" cy="28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981" y="1127326"/>
            <a:ext cx="207374" cy="27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7227" y="1117309"/>
            <a:ext cx="176967" cy="28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25765" y="572745"/>
            <a:ext cx="435922" cy="20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90748" y="3442626"/>
            <a:ext cx="542906" cy="12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74004" y="3874091"/>
            <a:ext cx="615963" cy="753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4"/>
          <p:cNvCxnSpPr/>
          <p:nvPr/>
        </p:nvCxnSpPr>
        <p:spPr>
          <a:xfrm>
            <a:off x="405765" y="3348285"/>
            <a:ext cx="8446770" cy="1"/>
          </a:xfrm>
          <a:prstGeom prst="straightConnector1">
            <a:avLst/>
          </a:prstGeom>
          <a:noFill/>
          <a:ln w="63500" cap="flat" cmpd="sng">
            <a:solidFill>
              <a:srgbClr val="F2F1E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2" name="Google Shape;422;p4"/>
          <p:cNvCxnSpPr/>
          <p:nvPr/>
        </p:nvCxnSpPr>
        <p:spPr>
          <a:xfrm rot="10800000" flipH="1">
            <a:off x="5076825" y="2208355"/>
            <a:ext cx="1" cy="1132787"/>
          </a:xfrm>
          <a:prstGeom prst="straightConnector1">
            <a:avLst/>
          </a:prstGeom>
          <a:noFill/>
          <a:ln w="63500" cap="flat" cmpd="sng">
            <a:solidFill>
              <a:srgbClr val="F2F1E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3" name="Google Shape;423;p4"/>
          <p:cNvCxnSpPr/>
          <p:nvPr/>
        </p:nvCxnSpPr>
        <p:spPr>
          <a:xfrm rot="10800000" flipH="1">
            <a:off x="6200775" y="2208355"/>
            <a:ext cx="1" cy="1132787"/>
          </a:xfrm>
          <a:prstGeom prst="straightConnector1">
            <a:avLst/>
          </a:prstGeom>
          <a:noFill/>
          <a:ln w="63500" cap="flat" cmpd="sng">
            <a:solidFill>
              <a:srgbClr val="F2F1E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4" name="Google Shape;424;p4"/>
          <p:cNvCxnSpPr/>
          <p:nvPr/>
        </p:nvCxnSpPr>
        <p:spPr>
          <a:xfrm rot="10800000" flipH="1">
            <a:off x="6943725" y="2208355"/>
            <a:ext cx="1" cy="1132787"/>
          </a:xfrm>
          <a:prstGeom prst="straightConnector1">
            <a:avLst/>
          </a:prstGeom>
          <a:noFill/>
          <a:ln w="63500" cap="flat" cmpd="sng">
            <a:solidFill>
              <a:srgbClr val="F2F1E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5" name="Google Shape;425;p4"/>
          <p:cNvCxnSpPr/>
          <p:nvPr/>
        </p:nvCxnSpPr>
        <p:spPr>
          <a:xfrm rot="10800000">
            <a:off x="7824788" y="2208355"/>
            <a:ext cx="0" cy="1132787"/>
          </a:xfrm>
          <a:prstGeom prst="straightConnector1">
            <a:avLst/>
          </a:prstGeom>
          <a:noFill/>
          <a:ln w="63500" cap="flat" cmpd="sng">
            <a:solidFill>
              <a:srgbClr val="F2F1E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26" name="Google Shape;426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19832" y="4563758"/>
            <a:ext cx="897187" cy="52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873" y="4467087"/>
            <a:ext cx="1180732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"/>
          <p:cNvSpPr/>
          <p:nvPr/>
        </p:nvSpPr>
        <p:spPr>
          <a:xfrm>
            <a:off x="352600" y="31377"/>
            <a:ext cx="4859480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SCORE FINDO VS. SCORE TRADICIONAL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1050" b="0" i="0" u="none" strike="noStrike" cap="none">
                <a:solidFill>
                  <a:srgbClr val="00ABA5"/>
                </a:solidFill>
                <a:latin typeface="Arial"/>
                <a:ea typeface="Arial"/>
                <a:cs typeface="Arial"/>
                <a:sym typeface="Arial"/>
              </a:rPr>
              <a:t>Más volumen de clientes y mejor performance crediticia  </a:t>
            </a:r>
            <a:endParaRPr sz="1050" b="0" i="0" u="none" strike="noStrike" cap="none">
              <a:solidFill>
                <a:srgbClr val="00ABA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6631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466" y="627017"/>
            <a:ext cx="3833016" cy="419504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"/>
          <p:cNvSpPr/>
          <p:nvPr/>
        </p:nvSpPr>
        <p:spPr>
          <a:xfrm>
            <a:off x="5137483" y="1119426"/>
            <a:ext cx="344103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AR" sz="130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Sumando el score Findo y toda la información que brinda nuestra plataforma se puede identificar mejor a los buenos y malos pagadores en el segmento donde hoy no hay tanta información disponible debido al bajo nivel de bancarización, logrando así optimizar la adquisición según objetivos de negocio: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8"/>
          <p:cNvGrpSpPr/>
          <p:nvPr/>
        </p:nvGrpSpPr>
        <p:grpSpPr>
          <a:xfrm>
            <a:off x="600076" y="2034961"/>
            <a:ext cx="8074298" cy="2646578"/>
            <a:chOff x="0" y="0"/>
            <a:chExt cx="21531461" cy="7057541"/>
          </a:xfrm>
        </p:grpSpPr>
        <p:sp>
          <p:nvSpPr>
            <p:cNvPr id="440" name="Google Shape;440;p8"/>
            <p:cNvSpPr/>
            <p:nvPr/>
          </p:nvSpPr>
          <p:spPr>
            <a:xfrm>
              <a:off x="0" y="5433883"/>
              <a:ext cx="21531461" cy="1623658"/>
            </a:xfrm>
            <a:prstGeom prst="roundRect">
              <a:avLst>
                <a:gd name="adj" fmla="val 120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0" y="0"/>
              <a:ext cx="21531461" cy="5638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8"/>
          <p:cNvGrpSpPr/>
          <p:nvPr/>
        </p:nvGrpSpPr>
        <p:grpSpPr>
          <a:xfrm>
            <a:off x="600076" y="910367"/>
            <a:ext cx="8074298" cy="1172214"/>
            <a:chOff x="0" y="0"/>
            <a:chExt cx="21531461" cy="3125903"/>
          </a:xfrm>
        </p:grpSpPr>
        <p:sp>
          <p:nvSpPr>
            <p:cNvPr id="443" name="Google Shape;443;p8"/>
            <p:cNvSpPr/>
            <p:nvPr/>
          </p:nvSpPr>
          <p:spPr>
            <a:xfrm>
              <a:off x="0" y="0"/>
              <a:ext cx="21531461" cy="1623657"/>
            </a:xfrm>
            <a:prstGeom prst="roundRect">
              <a:avLst>
                <a:gd name="adj" fmla="val 12091"/>
              </a:avLst>
            </a:prstGeom>
            <a:solidFill>
              <a:srgbClr val="00A19B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0" y="624250"/>
              <a:ext cx="21531461" cy="2501653"/>
            </a:xfrm>
            <a:prstGeom prst="rect">
              <a:avLst/>
            </a:prstGeom>
            <a:solidFill>
              <a:srgbClr val="00A19B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8"/>
          <p:cNvSpPr txBox="1"/>
          <p:nvPr/>
        </p:nvSpPr>
        <p:spPr>
          <a:xfrm>
            <a:off x="1286349" y="1149851"/>
            <a:ext cx="4659930" cy="19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2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Motor de reglas de decisión y de asignación de límites en función a consultas a fuentes internas y externas de la entidad</a:t>
            </a:r>
            <a:endParaRPr sz="6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"/>
          <p:cNvSpPr txBox="1"/>
          <p:nvPr/>
        </p:nvSpPr>
        <p:spPr>
          <a:xfrm>
            <a:off x="760261" y="1590049"/>
            <a:ext cx="1868108" cy="28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99219" marR="0" lvl="0" indent="-99219" algn="l" rtl="0">
              <a:lnSpc>
                <a:spcPct val="12278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1"/>
              <a:buFont typeface="Arial"/>
              <a:buChar char="•"/>
            </a:pP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FINDO implementa la política</a:t>
            </a:r>
            <a:b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crediticia definida por la entidad.</a:t>
            </a:r>
            <a:endParaRPr/>
          </a:p>
        </p:txBody>
      </p:sp>
      <p:sp>
        <p:nvSpPr>
          <p:cNvPr id="447" name="Google Shape;447;p8"/>
          <p:cNvSpPr txBox="1"/>
          <p:nvPr/>
        </p:nvSpPr>
        <p:spPr>
          <a:xfrm>
            <a:off x="2665261" y="1525930"/>
            <a:ext cx="1336085" cy="41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85725" marR="0" lvl="0" indent="-85725" algn="l" rtl="0">
              <a:lnSpc>
                <a:spcPct val="1227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Char char="•"/>
            </a:pP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servicio de consula</a:t>
            </a:r>
            <a:b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 core de la entidad está incluído</a:t>
            </a:r>
            <a:endParaRPr sz="82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8"/>
          <p:cNvSpPr txBox="1"/>
          <p:nvPr/>
        </p:nvSpPr>
        <p:spPr>
          <a:xfrm>
            <a:off x="4115517" y="1590049"/>
            <a:ext cx="1868108" cy="28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85725" marR="0" lvl="0" indent="-85725" algn="l" rtl="0">
              <a:lnSpc>
                <a:spcPct val="1227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Char char="•"/>
            </a:pP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consulta a los Bureaus se realiza</a:t>
            </a:r>
            <a:b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 las credenciales de la entidad.</a:t>
            </a:r>
            <a:endParaRPr/>
          </a:p>
        </p:txBody>
      </p:sp>
      <p:sp>
        <p:nvSpPr>
          <p:cNvPr id="449" name="Google Shape;449;p8"/>
          <p:cNvSpPr txBox="1"/>
          <p:nvPr/>
        </p:nvSpPr>
        <p:spPr>
          <a:xfrm>
            <a:off x="6097796" y="1590049"/>
            <a:ext cx="2538728" cy="28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85725" marR="0" lvl="0" indent="-85725" algn="l" rtl="0">
              <a:lnSpc>
                <a:spcPct val="1227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Char char="•"/>
            </a:pP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podrán consultar bases de inclusión exclusión</a:t>
            </a:r>
            <a:b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pedido, puede requerir desarrollo.</a:t>
            </a:r>
            <a:endParaRPr/>
          </a:p>
        </p:txBody>
      </p:sp>
      <p:sp>
        <p:nvSpPr>
          <p:cNvPr id="450" name="Google Shape;450;p8"/>
          <p:cNvSpPr txBox="1"/>
          <p:nvPr/>
        </p:nvSpPr>
        <p:spPr>
          <a:xfrm>
            <a:off x="1529591" y="2544169"/>
            <a:ext cx="946615" cy="18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Data Cliente</a:t>
            </a:r>
            <a:endParaRPr sz="975" b="0" i="0" u="none" strike="noStrike" cap="none">
              <a:solidFill>
                <a:srgbClr val="00A1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 txBox="1"/>
          <p:nvPr/>
        </p:nvSpPr>
        <p:spPr>
          <a:xfrm>
            <a:off x="2920242" y="2944219"/>
            <a:ext cx="972907" cy="18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Score Mobile</a:t>
            </a:r>
            <a:endParaRPr/>
          </a:p>
        </p:txBody>
      </p:sp>
      <p:sp>
        <p:nvSpPr>
          <p:cNvPr id="452" name="Google Shape;452;p8"/>
          <p:cNvSpPr txBox="1"/>
          <p:nvPr/>
        </p:nvSpPr>
        <p:spPr>
          <a:xfrm>
            <a:off x="4523735" y="3353794"/>
            <a:ext cx="733405" cy="18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EQUIFAX</a:t>
            </a:r>
            <a:endParaRPr sz="975" b="0" i="0" u="none" strike="noStrike" cap="none">
              <a:solidFill>
                <a:srgbClr val="00A1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8"/>
          <p:cNvSpPr txBox="1"/>
          <p:nvPr/>
        </p:nvSpPr>
        <p:spPr>
          <a:xfrm>
            <a:off x="5990585" y="3763369"/>
            <a:ext cx="733405" cy="18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BICSA</a:t>
            </a:r>
            <a:endParaRPr sz="975" b="0" i="0" u="none" strike="noStrike" cap="none">
              <a:solidFill>
                <a:srgbClr val="00A1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8"/>
          <p:cNvSpPr txBox="1"/>
          <p:nvPr/>
        </p:nvSpPr>
        <p:spPr>
          <a:xfrm>
            <a:off x="7543160" y="4078874"/>
            <a:ext cx="9313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975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Otras fuentes externas</a:t>
            </a:r>
            <a:endParaRPr sz="975" b="0" i="0" u="none" strike="noStrike" cap="none">
              <a:solidFill>
                <a:srgbClr val="00A1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535" y="487009"/>
            <a:ext cx="233582" cy="33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625" y="2355579"/>
            <a:ext cx="7705199" cy="2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086" y="2525224"/>
            <a:ext cx="207353" cy="20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1886" y="2934799"/>
            <a:ext cx="207353" cy="20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8261" y="3344374"/>
            <a:ext cx="207353" cy="20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2736" y="3753949"/>
            <a:ext cx="207353" cy="20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8631" y="2322750"/>
            <a:ext cx="200614" cy="20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006" y="2779950"/>
            <a:ext cx="200614" cy="20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7581" y="3189525"/>
            <a:ext cx="200614" cy="20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3006" y="3580050"/>
            <a:ext cx="200614" cy="20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"/>
          <p:cNvSpPr txBox="1"/>
          <p:nvPr/>
        </p:nvSpPr>
        <p:spPr>
          <a:xfrm>
            <a:off x="7424232" y="556019"/>
            <a:ext cx="1202252" cy="24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313" b="0" i="0" u="none" strike="noStrike" cap="none">
                <a:solidFill>
                  <a:srgbClr val="00A19B"/>
                </a:solidFill>
                <a:latin typeface="Arial"/>
                <a:ea typeface="Arial"/>
                <a:cs typeface="Arial"/>
                <a:sym typeface="Arial"/>
              </a:rPr>
              <a:t>Motor de reglas</a:t>
            </a:r>
            <a:endParaRPr/>
          </a:p>
        </p:txBody>
      </p:sp>
      <p:pic>
        <p:nvPicPr>
          <p:cNvPr id="466" name="Google Shape;46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86307" y="4554778"/>
            <a:ext cx="897187" cy="52515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"/>
          <p:cNvSpPr txBox="1"/>
          <p:nvPr/>
        </p:nvSpPr>
        <p:spPr>
          <a:xfrm>
            <a:off x="509452" y="274320"/>
            <a:ext cx="149271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MOTOR DE REGLAS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"/>
          <p:cNvSpPr txBox="1"/>
          <p:nvPr/>
        </p:nvSpPr>
        <p:spPr>
          <a:xfrm>
            <a:off x="512507" y="4830695"/>
            <a:ext cx="143797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s-AR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www.findo.com.ar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0"/>
          <p:cNvSpPr txBox="1"/>
          <p:nvPr/>
        </p:nvSpPr>
        <p:spPr>
          <a:xfrm>
            <a:off x="5718687" y="4824115"/>
            <a:ext cx="17982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s-AR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www.viovalidacion.com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506" y="566288"/>
            <a:ext cx="2745110" cy="386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9051" y="566288"/>
            <a:ext cx="2672389" cy="376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923" y="574471"/>
            <a:ext cx="2672399" cy="375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8587" y="4618345"/>
            <a:ext cx="897187" cy="52515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0"/>
          <p:cNvSpPr txBox="1"/>
          <p:nvPr/>
        </p:nvSpPr>
        <p:spPr>
          <a:xfrm>
            <a:off x="512507" y="252773"/>
            <a:ext cx="195598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AR" sz="1050" b="0" i="0" u="none" strike="noStrike" cap="none">
                <a:solidFill>
                  <a:srgbClr val="6631DB"/>
                </a:solidFill>
                <a:latin typeface="Arial"/>
                <a:ea typeface="Arial"/>
                <a:cs typeface="Arial"/>
                <a:sym typeface="Arial"/>
              </a:rPr>
              <a:t>METADA DATA Y REPORTE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512506" y="574472"/>
            <a:ext cx="1339154" cy="277880"/>
          </a:xfrm>
          <a:prstGeom prst="rect">
            <a:avLst/>
          </a:prstGeom>
          <a:solidFill>
            <a:srgbClr val="A5C8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507" y="489350"/>
            <a:ext cx="825752" cy="43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2072" y="4512297"/>
            <a:ext cx="1180732" cy="6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88"/>
          <p:cNvSpPr/>
          <p:nvPr/>
        </p:nvSpPr>
        <p:spPr>
          <a:xfrm>
            <a:off x="519435" y="161062"/>
            <a:ext cx="2776800" cy="14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3000" b="0" i="0" u="none" strike="noStrike" cap="none">
                <a:solidFill>
                  <a:srgbClr val="6631DB"/>
                </a:solidFill>
                <a:latin typeface="Lato Light"/>
                <a:ea typeface="Lato Light"/>
                <a:cs typeface="Lato Light"/>
                <a:sym typeface="Lato Light"/>
              </a:rPr>
              <a:t>Evaluación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3000" b="0" i="0" u="none" strike="noStrike" cap="none">
                <a:solidFill>
                  <a:srgbClr val="6631DB"/>
                </a:solidFill>
                <a:latin typeface="Lato Light"/>
                <a:ea typeface="Lato Light"/>
                <a:cs typeface="Lato Light"/>
                <a:sym typeface="Lato Light"/>
              </a:rPr>
              <a:t>Findo.</a:t>
            </a:r>
            <a:endParaRPr sz="30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87" name="Google Shape;487;p88"/>
          <p:cNvPicPr preferRelativeResize="0"/>
          <p:nvPr/>
        </p:nvPicPr>
        <p:blipFill rotWithShape="1">
          <a:blip r:embed="rId4">
            <a:alphaModFix/>
          </a:blip>
          <a:srcRect r="36775"/>
          <a:stretch/>
        </p:blipFill>
        <p:spPr>
          <a:xfrm>
            <a:off x="3680142" y="159733"/>
            <a:ext cx="4944423" cy="435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780" y="2771834"/>
            <a:ext cx="3276895" cy="173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Presentación en pantalla (16:9)</PresentationFormat>
  <Paragraphs>170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Arial</vt:lpstr>
      <vt:lpstr>Lato</vt:lpstr>
      <vt:lpstr>Raleway</vt:lpstr>
      <vt:lpstr>Lato Light</vt:lpstr>
      <vt:lpstr>Comfortaa</vt:lpstr>
      <vt:lpstr>Calibri</vt:lpstr>
      <vt:lpstr>1_Tema de Office</vt:lpstr>
      <vt:lpstr>6_Tema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Vostro</dc:creator>
  <cp:lastModifiedBy>Marcelo  Echague</cp:lastModifiedBy>
  <cp:revision>1</cp:revision>
  <dcterms:modified xsi:type="dcterms:W3CDTF">2022-03-24T16:51:27Z</dcterms:modified>
</cp:coreProperties>
</file>