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690" r:id="rId2"/>
  </p:sldMasterIdLst>
  <p:notesMasterIdLst>
    <p:notesMasterId r:id="rId30"/>
  </p:notesMasterIdLst>
  <p:handoutMasterIdLst>
    <p:handoutMasterId r:id="rId31"/>
  </p:handoutMasterIdLst>
  <p:sldIdLst>
    <p:sldId id="256" r:id="rId3"/>
    <p:sldId id="298" r:id="rId4"/>
    <p:sldId id="291" r:id="rId5"/>
    <p:sldId id="301" r:id="rId6"/>
    <p:sldId id="300" r:id="rId7"/>
    <p:sldId id="275" r:id="rId8"/>
    <p:sldId id="259" r:id="rId9"/>
    <p:sldId id="280" r:id="rId10"/>
    <p:sldId id="281" r:id="rId11"/>
    <p:sldId id="276" r:id="rId12"/>
    <p:sldId id="304" r:id="rId13"/>
    <p:sldId id="306" r:id="rId14"/>
    <p:sldId id="303" r:id="rId15"/>
    <p:sldId id="307" r:id="rId16"/>
    <p:sldId id="277" r:id="rId17"/>
    <p:sldId id="305" r:id="rId18"/>
    <p:sldId id="311" r:id="rId19"/>
    <p:sldId id="312" r:id="rId20"/>
    <p:sldId id="308" r:id="rId21"/>
    <p:sldId id="289" r:id="rId22"/>
    <p:sldId id="296" r:id="rId23"/>
    <p:sldId id="309" r:id="rId24"/>
    <p:sldId id="290" r:id="rId25"/>
    <p:sldId id="264" r:id="rId26"/>
    <p:sldId id="310" r:id="rId27"/>
    <p:sldId id="294" r:id="rId28"/>
    <p:sldId id="293" r:id="rId29"/>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Standardabschnitt" id="{DBEB43A9-766E-42FA-B2C1-68A56D60FFC7}">
          <p14:sldIdLst>
            <p14:sldId id="256"/>
            <p14:sldId id="298"/>
            <p14:sldId id="291"/>
            <p14:sldId id="301"/>
            <p14:sldId id="300"/>
            <p14:sldId id="275"/>
            <p14:sldId id="259"/>
            <p14:sldId id="280"/>
            <p14:sldId id="281"/>
            <p14:sldId id="276"/>
          </p14:sldIdLst>
        </p14:section>
        <p14:section name="Abschnitt ohne Titel" id="{6DB3EBC9-D545-4DCF-8BA3-E99070D2CF80}">
          <p14:sldIdLst>
            <p14:sldId id="304"/>
            <p14:sldId id="306"/>
            <p14:sldId id="303"/>
            <p14:sldId id="307"/>
            <p14:sldId id="277"/>
            <p14:sldId id="305"/>
            <p14:sldId id="311"/>
            <p14:sldId id="312"/>
            <p14:sldId id="308"/>
            <p14:sldId id="289"/>
            <p14:sldId id="296"/>
            <p14:sldId id="309"/>
            <p14:sldId id="290"/>
            <p14:sldId id="264"/>
            <p14:sldId id="310"/>
            <p14:sldId id="294"/>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6E0"/>
    <a:srgbClr val="808080"/>
    <a:srgbClr val="FFCC00"/>
    <a:srgbClr val="FF9933"/>
    <a:srgbClr val="003366"/>
    <a:srgbClr val="8C0000"/>
    <a:srgbClr val="626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08" autoAdjust="0"/>
    <p:restoredTop sz="72147" autoAdjust="0"/>
  </p:normalViewPr>
  <p:slideViewPr>
    <p:cSldViewPr snapToGrid="0" showGuides="1">
      <p:cViewPr varScale="1">
        <p:scale>
          <a:sx n="79" d="100"/>
          <a:sy n="79" d="100"/>
        </p:scale>
        <p:origin x="2232" y="78"/>
      </p:cViewPr>
      <p:guideLst>
        <p:guide orient="horz" pos="2160"/>
        <p:guide pos="2880"/>
      </p:guideLst>
    </p:cSldViewPr>
  </p:slideViewPr>
  <p:notesTextViewPr>
    <p:cViewPr>
      <p:scale>
        <a:sx n="100" d="100"/>
        <a:sy n="100" d="100"/>
      </p:scale>
      <p:origin x="0" y="0"/>
    </p:cViewPr>
  </p:notesTextViewPr>
  <p:notesViewPr>
    <p:cSldViewPr snapToGrid="0" showGuides="1">
      <p:cViewPr varScale="1">
        <p:scale>
          <a:sx n="73" d="100"/>
          <a:sy n="73" d="100"/>
        </p:scale>
        <p:origin x="-3330" y="-12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uehlich\Dropbox\UN_GFSN_TRACKER\graphs_corr_upload_200820%20Data%20GFSN%20201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uehlich\Dropbox\UN_GFSN_TRACKER\graphs_corr_upload_200820%20Data%20GFSN%202018.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uehlich\Dropbox\UN_GFSN_TRACKER\graphs_corr_upload_200820%20Data%20GFSN%202018.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uehlich\Dropbox\UN_GFSN_TRACKER\graphs_corr_upload_200820%20Data%20GFSN%202018.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uehlich\Dropbox\UN_GFSN_TRACKER\graphs_V5_UN%20GFSN%20COVID19_RFAs,%20IMF_22.01.202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uehlich\Dropbox\UN_GFSN_TRACKER\graphs_V5_UN%20GFSN%20COVID19_RFAs,%20IMF_22.01.202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uehlich\Dropbox\UN_GFSN_TRACKER\graphs_V5_UN%20GFSN%20COVID19_RFAs,%20IMF_22.01.202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uehlich\Dropbox\UN_GFSN_TRACKER\graphs_V5_UN%20GFSN%20COVID19_RFAs,%20IMF_22.01.2021.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'Lending Capacity 1y % GDP'!$D$4</c:f>
              <c:strCache>
                <c:ptCount val="1"/>
                <c:pt idx="0">
                  <c:v>IMF conditional</c:v>
                </c:pt>
              </c:strCache>
            </c:strRef>
          </c:tx>
          <c:spPr>
            <a:solidFill>
              <a:srgbClr val="00B050"/>
            </a:solidFill>
            <a:ln>
              <a:noFill/>
            </a:ln>
            <a:effectLst/>
          </c:spPr>
          <c:invertIfNegative val="0"/>
          <c:cat>
            <c:strRef>
              <c:f>'Lending Capacity 1y % GDP'!$C$5:$C$11</c:f>
              <c:strCache>
                <c:ptCount val="7"/>
                <c:pt idx="0">
                  <c:v>North America</c:v>
                </c:pt>
                <c:pt idx="1">
                  <c:v>South Asia</c:v>
                </c:pt>
                <c:pt idx="2">
                  <c:v>Middle East &amp; North Africa</c:v>
                </c:pt>
                <c:pt idx="3">
                  <c:v>Latin America &amp; Caribbean</c:v>
                </c:pt>
                <c:pt idx="4">
                  <c:v>Sub-Saharan Africa</c:v>
                </c:pt>
                <c:pt idx="5">
                  <c:v>Europe &amp; Central Asia</c:v>
                </c:pt>
                <c:pt idx="6">
                  <c:v>East Asia &amp; Pacific</c:v>
                </c:pt>
              </c:strCache>
            </c:strRef>
          </c:cat>
          <c:val>
            <c:numRef>
              <c:f>'Lending Capacity 1y % GDP'!$D$5:$D$11</c:f>
              <c:numCache>
                <c:formatCode>General</c:formatCode>
                <c:ptCount val="7"/>
                <c:pt idx="0">
                  <c:v>1.0210998870844405</c:v>
                </c:pt>
                <c:pt idx="1">
                  <c:v>1.3682331689592853</c:v>
                </c:pt>
                <c:pt idx="2">
                  <c:v>1.9859506887396234</c:v>
                </c:pt>
                <c:pt idx="3">
                  <c:v>2.5013889200691652</c:v>
                </c:pt>
                <c:pt idx="4">
                  <c:v>3.6435915943814643</c:v>
                </c:pt>
                <c:pt idx="5">
                  <c:v>2.1058045343822602</c:v>
                </c:pt>
                <c:pt idx="6">
                  <c:v>2.7633868314866823</c:v>
                </c:pt>
              </c:numCache>
            </c:numRef>
          </c:val>
          <c:extLst>
            <c:ext xmlns:c16="http://schemas.microsoft.com/office/drawing/2014/chart" uri="{C3380CC4-5D6E-409C-BE32-E72D297353CC}">
              <c16:uniqueId val="{00000000-8D62-4DCD-AD45-128DA76F3B8F}"/>
            </c:ext>
          </c:extLst>
        </c:ser>
        <c:ser>
          <c:idx val="1"/>
          <c:order val="1"/>
          <c:tx>
            <c:strRef>
              <c:f>'Lending Capacity 1y % GDP'!$E$4</c:f>
              <c:strCache>
                <c:ptCount val="1"/>
                <c:pt idx="0">
                  <c:v>IMF unconditional</c:v>
                </c:pt>
              </c:strCache>
            </c:strRef>
          </c:tx>
          <c:spPr>
            <a:solidFill>
              <a:srgbClr val="92D050"/>
            </a:solidFill>
            <a:ln>
              <a:noFill/>
            </a:ln>
            <a:effectLst/>
          </c:spPr>
          <c:invertIfNegative val="0"/>
          <c:cat>
            <c:strRef>
              <c:f>'Lending Capacity 1y % GDP'!$C$5:$C$11</c:f>
              <c:strCache>
                <c:ptCount val="7"/>
                <c:pt idx="0">
                  <c:v>North America</c:v>
                </c:pt>
                <c:pt idx="1">
                  <c:v>South Asia</c:v>
                </c:pt>
                <c:pt idx="2">
                  <c:v>Middle East &amp; North Africa</c:v>
                </c:pt>
                <c:pt idx="3">
                  <c:v>Latin America &amp; Caribbean</c:v>
                </c:pt>
                <c:pt idx="4">
                  <c:v>Sub-Saharan Africa</c:v>
                </c:pt>
                <c:pt idx="5">
                  <c:v>Europe &amp; Central Asia</c:v>
                </c:pt>
                <c:pt idx="6">
                  <c:v>East Asia &amp; Pacific</c:v>
                </c:pt>
              </c:strCache>
            </c:strRef>
          </c:cat>
          <c:val>
            <c:numRef>
              <c:f>'Lending Capacity 1y % GDP'!$E$5:$E$11</c:f>
              <c:numCache>
                <c:formatCode>General</c:formatCode>
                <c:ptCount val="7"/>
                <c:pt idx="0">
                  <c:v>0.52815511400919335</c:v>
                </c:pt>
                <c:pt idx="1">
                  <c:v>0.70770681153066473</c:v>
                </c:pt>
                <c:pt idx="2">
                  <c:v>1.1713705783695176</c:v>
                </c:pt>
                <c:pt idx="3">
                  <c:v>1.8262743227575076</c:v>
                </c:pt>
                <c:pt idx="4">
                  <c:v>1.8846163419214472</c:v>
                </c:pt>
                <c:pt idx="5">
                  <c:v>1.3098370904795333</c:v>
                </c:pt>
                <c:pt idx="6">
                  <c:v>1.429338016286215</c:v>
                </c:pt>
              </c:numCache>
            </c:numRef>
          </c:val>
          <c:extLst>
            <c:ext xmlns:c16="http://schemas.microsoft.com/office/drawing/2014/chart" uri="{C3380CC4-5D6E-409C-BE32-E72D297353CC}">
              <c16:uniqueId val="{00000001-8D62-4DCD-AD45-128DA76F3B8F}"/>
            </c:ext>
          </c:extLst>
        </c:ser>
        <c:ser>
          <c:idx val="2"/>
          <c:order val="2"/>
          <c:tx>
            <c:strRef>
              <c:f>'Lending Capacity 1y % GDP'!$F$4</c:f>
              <c:strCache>
                <c:ptCount val="1"/>
                <c:pt idx="0">
                  <c:v>Central Bank Currency Swap</c:v>
                </c:pt>
              </c:strCache>
            </c:strRef>
          </c:tx>
          <c:spPr>
            <a:solidFill>
              <a:srgbClr val="0070C0"/>
            </a:solidFill>
            <a:ln>
              <a:noFill/>
            </a:ln>
            <a:effectLst/>
          </c:spPr>
          <c:invertIfNegative val="0"/>
          <c:cat>
            <c:strRef>
              <c:f>'Lending Capacity 1y % GDP'!$C$5:$C$11</c:f>
              <c:strCache>
                <c:ptCount val="7"/>
                <c:pt idx="0">
                  <c:v>North America</c:v>
                </c:pt>
                <c:pt idx="1">
                  <c:v>South Asia</c:v>
                </c:pt>
                <c:pt idx="2">
                  <c:v>Middle East &amp; North Africa</c:v>
                </c:pt>
                <c:pt idx="3">
                  <c:v>Latin America &amp; Caribbean</c:v>
                </c:pt>
                <c:pt idx="4">
                  <c:v>Sub-Saharan Africa</c:v>
                </c:pt>
                <c:pt idx="5">
                  <c:v>Europe &amp; Central Asia</c:v>
                </c:pt>
                <c:pt idx="6">
                  <c:v>East Asia &amp; Pacific</c:v>
                </c:pt>
              </c:strCache>
            </c:strRef>
          </c:cat>
          <c:val>
            <c:numRef>
              <c:f>'Lending Capacity 1y % GDP'!$F$5:$F$11</c:f>
              <c:numCache>
                <c:formatCode>General</c:formatCode>
                <c:ptCount val="7"/>
                <c:pt idx="0">
                  <c:v>1.4602559611059722</c:v>
                </c:pt>
                <c:pt idx="1">
                  <c:v>0</c:v>
                </c:pt>
                <c:pt idx="2">
                  <c:v>0.40110969828137533</c:v>
                </c:pt>
                <c:pt idx="3">
                  <c:v>0.1595617780501819</c:v>
                </c:pt>
                <c:pt idx="4">
                  <c:v>2.4598305775609602E-2</c:v>
                </c:pt>
                <c:pt idx="5">
                  <c:v>1.2279631348053595</c:v>
                </c:pt>
                <c:pt idx="6">
                  <c:v>2.1530778753145294</c:v>
                </c:pt>
              </c:numCache>
            </c:numRef>
          </c:val>
          <c:extLst>
            <c:ext xmlns:c16="http://schemas.microsoft.com/office/drawing/2014/chart" uri="{C3380CC4-5D6E-409C-BE32-E72D297353CC}">
              <c16:uniqueId val="{00000002-8D62-4DCD-AD45-128DA76F3B8F}"/>
            </c:ext>
          </c:extLst>
        </c:ser>
        <c:ser>
          <c:idx val="3"/>
          <c:order val="3"/>
          <c:tx>
            <c:strRef>
              <c:f>'Lending Capacity 1y % GDP'!$G$4</c:f>
              <c:strCache>
                <c:ptCount val="1"/>
                <c:pt idx="0">
                  <c:v>RFA</c:v>
                </c:pt>
              </c:strCache>
            </c:strRef>
          </c:tx>
          <c:spPr>
            <a:solidFill>
              <a:srgbClr val="FF0000"/>
            </a:solidFill>
            <a:ln>
              <a:noFill/>
            </a:ln>
            <a:effectLst/>
          </c:spPr>
          <c:invertIfNegative val="0"/>
          <c:cat>
            <c:strRef>
              <c:f>'Lending Capacity 1y % GDP'!$C$5:$C$11</c:f>
              <c:strCache>
                <c:ptCount val="7"/>
                <c:pt idx="0">
                  <c:v>North America</c:v>
                </c:pt>
                <c:pt idx="1">
                  <c:v>South Asia</c:v>
                </c:pt>
                <c:pt idx="2">
                  <c:v>Middle East &amp; North Africa</c:v>
                </c:pt>
                <c:pt idx="3">
                  <c:v>Latin America &amp; Caribbean</c:v>
                </c:pt>
                <c:pt idx="4">
                  <c:v>Sub-Saharan Africa</c:v>
                </c:pt>
                <c:pt idx="5">
                  <c:v>Europe &amp; Central Asia</c:v>
                </c:pt>
                <c:pt idx="6">
                  <c:v>East Asia &amp; Pacific</c:v>
                </c:pt>
              </c:strCache>
            </c:strRef>
          </c:cat>
          <c:val>
            <c:numRef>
              <c:f>'Lending Capacity 1y % GDP'!$G$5:$G$11</c:f>
              <c:numCache>
                <c:formatCode>General</c:formatCode>
                <c:ptCount val="7"/>
                <c:pt idx="0">
                  <c:v>5.8365473574448636E-2</c:v>
                </c:pt>
                <c:pt idx="1">
                  <c:v>1.3918758602261034</c:v>
                </c:pt>
                <c:pt idx="2">
                  <c:v>0.29827068887388231</c:v>
                </c:pt>
                <c:pt idx="3">
                  <c:v>0.16525832852659553</c:v>
                </c:pt>
                <c:pt idx="4">
                  <c:v>7.9472292260381452E-2</c:v>
                </c:pt>
                <c:pt idx="5">
                  <c:v>2.5201908780469298</c:v>
                </c:pt>
                <c:pt idx="6">
                  <c:v>1.5047021921392263</c:v>
                </c:pt>
              </c:numCache>
            </c:numRef>
          </c:val>
          <c:extLst>
            <c:ext xmlns:c16="http://schemas.microsoft.com/office/drawing/2014/chart" uri="{C3380CC4-5D6E-409C-BE32-E72D297353CC}">
              <c16:uniqueId val="{00000003-8D62-4DCD-AD45-128DA76F3B8F}"/>
            </c:ext>
          </c:extLst>
        </c:ser>
        <c:dLbls>
          <c:showLegendKey val="0"/>
          <c:showVal val="0"/>
          <c:showCatName val="0"/>
          <c:showSerName val="0"/>
          <c:showPercent val="0"/>
          <c:showBubbleSize val="0"/>
        </c:dLbls>
        <c:gapWidth val="150"/>
        <c:overlap val="100"/>
        <c:axId val="813543256"/>
        <c:axId val="813547520"/>
      </c:barChart>
      <c:catAx>
        <c:axId val="813543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813547520"/>
        <c:crosses val="autoZero"/>
        <c:auto val="1"/>
        <c:lblAlgn val="ctr"/>
        <c:lblOffset val="100"/>
        <c:noMultiLvlLbl val="0"/>
      </c:catAx>
      <c:valAx>
        <c:axId val="813547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813543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legend>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'Lending Capacity 1y % GDP'!$D$4</c:f>
              <c:strCache>
                <c:ptCount val="1"/>
                <c:pt idx="0">
                  <c:v>IMF conditional</c:v>
                </c:pt>
              </c:strCache>
            </c:strRef>
          </c:tx>
          <c:spPr>
            <a:solidFill>
              <a:srgbClr val="00B050"/>
            </a:solidFill>
            <a:ln>
              <a:noFill/>
            </a:ln>
            <a:effectLst/>
          </c:spPr>
          <c:invertIfNegative val="0"/>
          <c:cat>
            <c:strRef>
              <c:f>'Lending Capacity 1y % GDP'!$C$5:$C$11</c:f>
              <c:strCache>
                <c:ptCount val="7"/>
                <c:pt idx="0">
                  <c:v>North America</c:v>
                </c:pt>
                <c:pt idx="1">
                  <c:v>South Asia</c:v>
                </c:pt>
                <c:pt idx="2">
                  <c:v>Middle East &amp; North Africa</c:v>
                </c:pt>
                <c:pt idx="3">
                  <c:v>Latin America &amp; Caribbean</c:v>
                </c:pt>
                <c:pt idx="4">
                  <c:v>Sub-Saharan Africa</c:v>
                </c:pt>
                <c:pt idx="5">
                  <c:v>Europe &amp; Central Asia</c:v>
                </c:pt>
                <c:pt idx="6">
                  <c:v>East Asia &amp; Pacific</c:v>
                </c:pt>
              </c:strCache>
            </c:strRef>
          </c:cat>
          <c:val>
            <c:numRef>
              <c:f>'Lending Capacity 1y % GDP'!$D$5:$D$11</c:f>
              <c:numCache>
                <c:formatCode>General</c:formatCode>
                <c:ptCount val="7"/>
                <c:pt idx="0">
                  <c:v>1.0210998870844405</c:v>
                </c:pt>
                <c:pt idx="1">
                  <c:v>1.3682331689592853</c:v>
                </c:pt>
                <c:pt idx="2">
                  <c:v>1.9859506887396234</c:v>
                </c:pt>
                <c:pt idx="3">
                  <c:v>2.5013889200691652</c:v>
                </c:pt>
                <c:pt idx="4">
                  <c:v>3.6435915943814643</c:v>
                </c:pt>
                <c:pt idx="5">
                  <c:v>2.1058045343822602</c:v>
                </c:pt>
                <c:pt idx="6">
                  <c:v>2.7633868314866823</c:v>
                </c:pt>
              </c:numCache>
            </c:numRef>
          </c:val>
          <c:extLst>
            <c:ext xmlns:c16="http://schemas.microsoft.com/office/drawing/2014/chart" uri="{C3380CC4-5D6E-409C-BE32-E72D297353CC}">
              <c16:uniqueId val="{00000000-8D62-4DCD-AD45-128DA76F3B8F}"/>
            </c:ext>
          </c:extLst>
        </c:ser>
        <c:ser>
          <c:idx val="1"/>
          <c:order val="1"/>
          <c:tx>
            <c:strRef>
              <c:f>'Lending Capacity 1y % GDP'!$E$4</c:f>
              <c:strCache>
                <c:ptCount val="1"/>
                <c:pt idx="0">
                  <c:v>IMF unconditional</c:v>
                </c:pt>
              </c:strCache>
            </c:strRef>
          </c:tx>
          <c:spPr>
            <a:solidFill>
              <a:srgbClr val="92D050"/>
            </a:solidFill>
            <a:ln>
              <a:noFill/>
            </a:ln>
            <a:effectLst/>
          </c:spPr>
          <c:invertIfNegative val="0"/>
          <c:cat>
            <c:strRef>
              <c:f>'Lending Capacity 1y % GDP'!$C$5:$C$11</c:f>
              <c:strCache>
                <c:ptCount val="7"/>
                <c:pt idx="0">
                  <c:v>North America</c:v>
                </c:pt>
                <c:pt idx="1">
                  <c:v>South Asia</c:v>
                </c:pt>
                <c:pt idx="2">
                  <c:v>Middle East &amp; North Africa</c:v>
                </c:pt>
                <c:pt idx="3">
                  <c:v>Latin America &amp; Caribbean</c:v>
                </c:pt>
                <c:pt idx="4">
                  <c:v>Sub-Saharan Africa</c:v>
                </c:pt>
                <c:pt idx="5">
                  <c:v>Europe &amp; Central Asia</c:v>
                </c:pt>
                <c:pt idx="6">
                  <c:v>East Asia &amp; Pacific</c:v>
                </c:pt>
              </c:strCache>
            </c:strRef>
          </c:cat>
          <c:val>
            <c:numRef>
              <c:f>'Lending Capacity 1y % GDP'!$E$5:$E$11</c:f>
              <c:numCache>
                <c:formatCode>General</c:formatCode>
                <c:ptCount val="7"/>
                <c:pt idx="0">
                  <c:v>0.52815511400919335</c:v>
                </c:pt>
                <c:pt idx="1">
                  <c:v>0.70770681153066473</c:v>
                </c:pt>
                <c:pt idx="2">
                  <c:v>1.1713705783695176</c:v>
                </c:pt>
                <c:pt idx="3">
                  <c:v>1.8262743227575076</c:v>
                </c:pt>
                <c:pt idx="4">
                  <c:v>1.8846163419214472</c:v>
                </c:pt>
                <c:pt idx="5">
                  <c:v>1.3098370904795333</c:v>
                </c:pt>
                <c:pt idx="6">
                  <c:v>1.429338016286215</c:v>
                </c:pt>
              </c:numCache>
            </c:numRef>
          </c:val>
          <c:extLst>
            <c:ext xmlns:c16="http://schemas.microsoft.com/office/drawing/2014/chart" uri="{C3380CC4-5D6E-409C-BE32-E72D297353CC}">
              <c16:uniqueId val="{00000001-8D62-4DCD-AD45-128DA76F3B8F}"/>
            </c:ext>
          </c:extLst>
        </c:ser>
        <c:ser>
          <c:idx val="2"/>
          <c:order val="2"/>
          <c:tx>
            <c:strRef>
              <c:f>'Lending Capacity 1y % GDP'!$F$4</c:f>
              <c:strCache>
                <c:ptCount val="1"/>
                <c:pt idx="0">
                  <c:v>Central Bank Currency Swap</c:v>
                </c:pt>
              </c:strCache>
            </c:strRef>
          </c:tx>
          <c:spPr>
            <a:solidFill>
              <a:srgbClr val="0070C0"/>
            </a:solidFill>
            <a:ln>
              <a:noFill/>
            </a:ln>
            <a:effectLst/>
          </c:spPr>
          <c:invertIfNegative val="0"/>
          <c:cat>
            <c:strRef>
              <c:f>'Lending Capacity 1y % GDP'!$C$5:$C$11</c:f>
              <c:strCache>
                <c:ptCount val="7"/>
                <c:pt idx="0">
                  <c:v>North America</c:v>
                </c:pt>
                <c:pt idx="1">
                  <c:v>South Asia</c:v>
                </c:pt>
                <c:pt idx="2">
                  <c:v>Middle East &amp; North Africa</c:v>
                </c:pt>
                <c:pt idx="3">
                  <c:v>Latin America &amp; Caribbean</c:v>
                </c:pt>
                <c:pt idx="4">
                  <c:v>Sub-Saharan Africa</c:v>
                </c:pt>
                <c:pt idx="5">
                  <c:v>Europe &amp; Central Asia</c:v>
                </c:pt>
                <c:pt idx="6">
                  <c:v>East Asia &amp; Pacific</c:v>
                </c:pt>
              </c:strCache>
            </c:strRef>
          </c:cat>
          <c:val>
            <c:numRef>
              <c:f>'Lending Capacity 1y % GDP'!$F$5:$F$11</c:f>
              <c:numCache>
                <c:formatCode>General</c:formatCode>
                <c:ptCount val="7"/>
                <c:pt idx="0">
                  <c:v>1.4602559611059722</c:v>
                </c:pt>
                <c:pt idx="1">
                  <c:v>0</c:v>
                </c:pt>
                <c:pt idx="2">
                  <c:v>0.40110969828137533</c:v>
                </c:pt>
                <c:pt idx="3">
                  <c:v>0.1595617780501819</c:v>
                </c:pt>
                <c:pt idx="4">
                  <c:v>2.4598305775609602E-2</c:v>
                </c:pt>
                <c:pt idx="5">
                  <c:v>1.2279631348053595</c:v>
                </c:pt>
                <c:pt idx="6">
                  <c:v>2.1530778753145294</c:v>
                </c:pt>
              </c:numCache>
            </c:numRef>
          </c:val>
          <c:extLst>
            <c:ext xmlns:c16="http://schemas.microsoft.com/office/drawing/2014/chart" uri="{C3380CC4-5D6E-409C-BE32-E72D297353CC}">
              <c16:uniqueId val="{00000002-8D62-4DCD-AD45-128DA76F3B8F}"/>
            </c:ext>
          </c:extLst>
        </c:ser>
        <c:ser>
          <c:idx val="3"/>
          <c:order val="3"/>
          <c:tx>
            <c:strRef>
              <c:f>'Lending Capacity 1y % GDP'!$G$4</c:f>
              <c:strCache>
                <c:ptCount val="1"/>
                <c:pt idx="0">
                  <c:v>RFA</c:v>
                </c:pt>
              </c:strCache>
            </c:strRef>
          </c:tx>
          <c:spPr>
            <a:solidFill>
              <a:srgbClr val="FF0000"/>
            </a:solidFill>
            <a:ln>
              <a:noFill/>
            </a:ln>
            <a:effectLst/>
          </c:spPr>
          <c:invertIfNegative val="0"/>
          <c:cat>
            <c:strRef>
              <c:f>'Lending Capacity 1y % GDP'!$C$5:$C$11</c:f>
              <c:strCache>
                <c:ptCount val="7"/>
                <c:pt idx="0">
                  <c:v>North America</c:v>
                </c:pt>
                <c:pt idx="1">
                  <c:v>South Asia</c:v>
                </c:pt>
                <c:pt idx="2">
                  <c:v>Middle East &amp; North Africa</c:v>
                </c:pt>
                <c:pt idx="3">
                  <c:v>Latin America &amp; Caribbean</c:v>
                </c:pt>
                <c:pt idx="4">
                  <c:v>Sub-Saharan Africa</c:v>
                </c:pt>
                <c:pt idx="5">
                  <c:v>Europe &amp; Central Asia</c:v>
                </c:pt>
                <c:pt idx="6">
                  <c:v>East Asia &amp; Pacific</c:v>
                </c:pt>
              </c:strCache>
            </c:strRef>
          </c:cat>
          <c:val>
            <c:numRef>
              <c:f>'Lending Capacity 1y % GDP'!$G$5:$G$11</c:f>
              <c:numCache>
                <c:formatCode>General</c:formatCode>
                <c:ptCount val="7"/>
                <c:pt idx="0">
                  <c:v>5.8365473574448636E-2</c:v>
                </c:pt>
                <c:pt idx="1">
                  <c:v>1.3918758602261034</c:v>
                </c:pt>
                <c:pt idx="2">
                  <c:v>0.29827068887388231</c:v>
                </c:pt>
                <c:pt idx="3">
                  <c:v>0.16525832852659553</c:v>
                </c:pt>
                <c:pt idx="4">
                  <c:v>7.9472292260381452E-2</c:v>
                </c:pt>
                <c:pt idx="5">
                  <c:v>2.5201908780469298</c:v>
                </c:pt>
                <c:pt idx="6">
                  <c:v>1.5047021921392263</c:v>
                </c:pt>
              </c:numCache>
            </c:numRef>
          </c:val>
          <c:extLst>
            <c:ext xmlns:c16="http://schemas.microsoft.com/office/drawing/2014/chart" uri="{C3380CC4-5D6E-409C-BE32-E72D297353CC}">
              <c16:uniqueId val="{00000003-8D62-4DCD-AD45-128DA76F3B8F}"/>
            </c:ext>
          </c:extLst>
        </c:ser>
        <c:dLbls>
          <c:showLegendKey val="0"/>
          <c:showVal val="0"/>
          <c:showCatName val="0"/>
          <c:showSerName val="0"/>
          <c:showPercent val="0"/>
          <c:showBubbleSize val="0"/>
        </c:dLbls>
        <c:gapWidth val="150"/>
        <c:overlap val="100"/>
        <c:axId val="813543256"/>
        <c:axId val="813547520"/>
      </c:barChart>
      <c:catAx>
        <c:axId val="813543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813547520"/>
        <c:crosses val="autoZero"/>
        <c:auto val="1"/>
        <c:lblAlgn val="ctr"/>
        <c:lblOffset val="100"/>
        <c:noMultiLvlLbl val="0"/>
      </c:catAx>
      <c:valAx>
        <c:axId val="813547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813543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legend>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'Lending Capacity 1y % GDP'!$B$34</c:f>
              <c:strCache>
                <c:ptCount val="1"/>
                <c:pt idx="0">
                  <c:v>IMF conditional</c:v>
                </c:pt>
              </c:strCache>
            </c:strRef>
          </c:tx>
          <c:spPr>
            <a:solidFill>
              <a:srgbClr val="00B050"/>
            </a:solidFill>
            <a:ln>
              <a:noFill/>
            </a:ln>
            <a:effectLst/>
          </c:spPr>
          <c:invertIfNegative val="0"/>
          <c:cat>
            <c:strRef>
              <c:f>'Lending Capacity 1y % GDP'!$C$33:$F$33</c:f>
              <c:strCache>
                <c:ptCount val="4"/>
                <c:pt idx="0">
                  <c:v>Low income</c:v>
                </c:pt>
                <c:pt idx="1">
                  <c:v>Lower middle income</c:v>
                </c:pt>
                <c:pt idx="2">
                  <c:v>Upper middle income</c:v>
                </c:pt>
                <c:pt idx="3">
                  <c:v>High income</c:v>
                </c:pt>
              </c:strCache>
            </c:strRef>
          </c:cat>
          <c:val>
            <c:numRef>
              <c:f>'Lending Capacity 1y % GDP'!$C$34:$F$34</c:f>
              <c:numCache>
                <c:formatCode>General</c:formatCode>
                <c:ptCount val="4"/>
                <c:pt idx="0">
                  <c:v>3.9286587622989408</c:v>
                </c:pt>
                <c:pt idx="1">
                  <c:v>4.3246581616661031</c:v>
                </c:pt>
                <c:pt idx="2">
                  <c:v>2.509550220725576</c:v>
                </c:pt>
                <c:pt idx="3">
                  <c:v>1.9621229559485218</c:v>
                </c:pt>
              </c:numCache>
            </c:numRef>
          </c:val>
          <c:extLst>
            <c:ext xmlns:c16="http://schemas.microsoft.com/office/drawing/2014/chart" uri="{C3380CC4-5D6E-409C-BE32-E72D297353CC}">
              <c16:uniqueId val="{00000000-79A3-461D-BF99-0EB90C984808}"/>
            </c:ext>
          </c:extLst>
        </c:ser>
        <c:ser>
          <c:idx val="1"/>
          <c:order val="1"/>
          <c:tx>
            <c:strRef>
              <c:f>'Lending Capacity 1y % GDP'!$B$35</c:f>
              <c:strCache>
                <c:ptCount val="1"/>
                <c:pt idx="0">
                  <c:v>IMF unconditional</c:v>
                </c:pt>
              </c:strCache>
            </c:strRef>
          </c:tx>
          <c:spPr>
            <a:solidFill>
              <a:srgbClr val="92D050"/>
            </a:solidFill>
            <a:ln>
              <a:noFill/>
            </a:ln>
            <a:effectLst/>
          </c:spPr>
          <c:invertIfNegative val="0"/>
          <c:cat>
            <c:strRef>
              <c:f>'Lending Capacity 1y % GDP'!$C$33:$F$33</c:f>
              <c:strCache>
                <c:ptCount val="4"/>
                <c:pt idx="0">
                  <c:v>Low income</c:v>
                </c:pt>
                <c:pt idx="1">
                  <c:v>Lower middle income</c:v>
                </c:pt>
                <c:pt idx="2">
                  <c:v>Upper middle income</c:v>
                </c:pt>
                <c:pt idx="3">
                  <c:v>High income</c:v>
                </c:pt>
              </c:strCache>
            </c:strRef>
          </c:cat>
          <c:val>
            <c:numRef>
              <c:f>'Lending Capacity 1y % GDP'!$C$35:$F$35</c:f>
              <c:numCache>
                <c:formatCode>General</c:formatCode>
                <c:ptCount val="4"/>
                <c:pt idx="0">
                  <c:v>2.0320648770511762</c:v>
                </c:pt>
                <c:pt idx="1">
                  <c:v>1.4308807870237297</c:v>
                </c:pt>
                <c:pt idx="2">
                  <c:v>1.6331107485335612</c:v>
                </c:pt>
                <c:pt idx="3">
                  <c:v>1.1719085404073524</c:v>
                </c:pt>
              </c:numCache>
            </c:numRef>
          </c:val>
          <c:extLst>
            <c:ext xmlns:c16="http://schemas.microsoft.com/office/drawing/2014/chart" uri="{C3380CC4-5D6E-409C-BE32-E72D297353CC}">
              <c16:uniqueId val="{00000001-79A3-461D-BF99-0EB90C984808}"/>
            </c:ext>
          </c:extLst>
        </c:ser>
        <c:ser>
          <c:idx val="2"/>
          <c:order val="2"/>
          <c:tx>
            <c:strRef>
              <c:f>'Lending Capacity 1y % GDP'!$B$36</c:f>
              <c:strCache>
                <c:ptCount val="1"/>
                <c:pt idx="0">
                  <c:v>Swap</c:v>
                </c:pt>
              </c:strCache>
            </c:strRef>
          </c:tx>
          <c:spPr>
            <a:solidFill>
              <a:srgbClr val="0070C0"/>
            </a:solidFill>
            <a:ln>
              <a:noFill/>
            </a:ln>
            <a:effectLst/>
          </c:spPr>
          <c:invertIfNegative val="0"/>
          <c:cat>
            <c:strRef>
              <c:f>'Lending Capacity 1y % GDP'!$C$33:$F$33</c:f>
              <c:strCache>
                <c:ptCount val="4"/>
                <c:pt idx="0">
                  <c:v>Low income</c:v>
                </c:pt>
                <c:pt idx="1">
                  <c:v>Lower middle income</c:v>
                </c:pt>
                <c:pt idx="2">
                  <c:v>Upper middle income</c:v>
                </c:pt>
                <c:pt idx="3">
                  <c:v>High income</c:v>
                </c:pt>
              </c:strCache>
            </c:strRef>
          </c:cat>
          <c:val>
            <c:numRef>
              <c:f>'Lending Capacity 1y % GDP'!$C$36:$F$36</c:f>
              <c:numCache>
                <c:formatCode>General</c:formatCode>
                <c:ptCount val="4"/>
                <c:pt idx="0">
                  <c:v>0.18063299486151471</c:v>
                </c:pt>
                <c:pt idx="1">
                  <c:v>1.967918252674258</c:v>
                </c:pt>
                <c:pt idx="2">
                  <c:v>3.5620849219719055</c:v>
                </c:pt>
                <c:pt idx="3">
                  <c:v>3.3168159228648251</c:v>
                </c:pt>
              </c:numCache>
            </c:numRef>
          </c:val>
          <c:extLst>
            <c:ext xmlns:c16="http://schemas.microsoft.com/office/drawing/2014/chart" uri="{C3380CC4-5D6E-409C-BE32-E72D297353CC}">
              <c16:uniqueId val="{00000002-79A3-461D-BF99-0EB90C984808}"/>
            </c:ext>
          </c:extLst>
        </c:ser>
        <c:ser>
          <c:idx val="3"/>
          <c:order val="3"/>
          <c:tx>
            <c:strRef>
              <c:f>'Lending Capacity 1y % GDP'!$B$37</c:f>
              <c:strCache>
                <c:ptCount val="1"/>
                <c:pt idx="0">
                  <c:v>RFA</c:v>
                </c:pt>
              </c:strCache>
            </c:strRef>
          </c:tx>
          <c:spPr>
            <a:solidFill>
              <a:srgbClr val="FF0000"/>
            </a:solidFill>
            <a:ln>
              <a:noFill/>
            </a:ln>
            <a:effectLst/>
          </c:spPr>
          <c:invertIfNegative val="0"/>
          <c:cat>
            <c:strRef>
              <c:f>'Lending Capacity 1y % GDP'!$C$33:$F$33</c:f>
              <c:strCache>
                <c:ptCount val="4"/>
                <c:pt idx="0">
                  <c:v>Low income</c:v>
                </c:pt>
                <c:pt idx="1">
                  <c:v>Lower middle income</c:v>
                </c:pt>
                <c:pt idx="2">
                  <c:v>Upper middle income</c:v>
                </c:pt>
                <c:pt idx="3">
                  <c:v>High income</c:v>
                </c:pt>
              </c:strCache>
            </c:strRef>
          </c:cat>
          <c:val>
            <c:numRef>
              <c:f>'Lending Capacity 1y % GDP'!$C$37:$F$37</c:f>
              <c:numCache>
                <c:formatCode>General</c:formatCode>
                <c:ptCount val="4"/>
                <c:pt idx="0">
                  <c:v>0.19928098168168365</c:v>
                </c:pt>
                <c:pt idx="1">
                  <c:v>2.1936431452727914</c:v>
                </c:pt>
                <c:pt idx="2">
                  <c:v>1.9330241379189248</c:v>
                </c:pt>
                <c:pt idx="3">
                  <c:v>2.9639966302593979</c:v>
                </c:pt>
              </c:numCache>
            </c:numRef>
          </c:val>
          <c:extLst>
            <c:ext xmlns:c16="http://schemas.microsoft.com/office/drawing/2014/chart" uri="{C3380CC4-5D6E-409C-BE32-E72D297353CC}">
              <c16:uniqueId val="{00000003-79A3-461D-BF99-0EB90C984808}"/>
            </c:ext>
          </c:extLst>
        </c:ser>
        <c:dLbls>
          <c:showLegendKey val="0"/>
          <c:showVal val="0"/>
          <c:showCatName val="0"/>
          <c:showSerName val="0"/>
          <c:showPercent val="0"/>
          <c:showBubbleSize val="0"/>
        </c:dLbls>
        <c:gapWidth val="150"/>
        <c:overlap val="100"/>
        <c:axId val="643856264"/>
        <c:axId val="643864464"/>
      </c:barChart>
      <c:catAx>
        <c:axId val="643856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643864464"/>
        <c:crosses val="autoZero"/>
        <c:auto val="1"/>
        <c:lblAlgn val="ctr"/>
        <c:lblOffset val="100"/>
        <c:noMultiLvlLbl val="0"/>
      </c:catAx>
      <c:valAx>
        <c:axId val="6438644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643856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legend>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'Lending Capacity 1y % GDP'!$B$34</c:f>
              <c:strCache>
                <c:ptCount val="1"/>
                <c:pt idx="0">
                  <c:v>IMF conditional</c:v>
                </c:pt>
              </c:strCache>
            </c:strRef>
          </c:tx>
          <c:spPr>
            <a:solidFill>
              <a:srgbClr val="00B050"/>
            </a:solidFill>
            <a:ln>
              <a:noFill/>
            </a:ln>
            <a:effectLst/>
          </c:spPr>
          <c:invertIfNegative val="0"/>
          <c:cat>
            <c:strRef>
              <c:f>'Lending Capacity 1y % GDP'!$C$33:$F$33</c:f>
              <c:strCache>
                <c:ptCount val="4"/>
                <c:pt idx="0">
                  <c:v>Low income</c:v>
                </c:pt>
                <c:pt idx="1">
                  <c:v>Lower middle income</c:v>
                </c:pt>
                <c:pt idx="2">
                  <c:v>Upper middle income</c:v>
                </c:pt>
                <c:pt idx="3">
                  <c:v>High income</c:v>
                </c:pt>
              </c:strCache>
            </c:strRef>
          </c:cat>
          <c:val>
            <c:numRef>
              <c:f>'Lending Capacity 1y % GDP'!$C$34:$F$34</c:f>
              <c:numCache>
                <c:formatCode>General</c:formatCode>
                <c:ptCount val="4"/>
                <c:pt idx="0">
                  <c:v>3.9286587622989408</c:v>
                </c:pt>
                <c:pt idx="1">
                  <c:v>4.3246581616661031</c:v>
                </c:pt>
                <c:pt idx="2">
                  <c:v>2.509550220725576</c:v>
                </c:pt>
                <c:pt idx="3">
                  <c:v>1.9621229559485218</c:v>
                </c:pt>
              </c:numCache>
            </c:numRef>
          </c:val>
          <c:extLst>
            <c:ext xmlns:c16="http://schemas.microsoft.com/office/drawing/2014/chart" uri="{C3380CC4-5D6E-409C-BE32-E72D297353CC}">
              <c16:uniqueId val="{00000000-79A3-461D-BF99-0EB90C984808}"/>
            </c:ext>
          </c:extLst>
        </c:ser>
        <c:ser>
          <c:idx val="1"/>
          <c:order val="1"/>
          <c:tx>
            <c:strRef>
              <c:f>'Lending Capacity 1y % GDP'!$B$35</c:f>
              <c:strCache>
                <c:ptCount val="1"/>
                <c:pt idx="0">
                  <c:v>IMF unconditional</c:v>
                </c:pt>
              </c:strCache>
            </c:strRef>
          </c:tx>
          <c:spPr>
            <a:solidFill>
              <a:srgbClr val="92D050"/>
            </a:solidFill>
            <a:ln>
              <a:noFill/>
            </a:ln>
            <a:effectLst/>
          </c:spPr>
          <c:invertIfNegative val="0"/>
          <c:cat>
            <c:strRef>
              <c:f>'Lending Capacity 1y % GDP'!$C$33:$F$33</c:f>
              <c:strCache>
                <c:ptCount val="4"/>
                <c:pt idx="0">
                  <c:v>Low income</c:v>
                </c:pt>
                <c:pt idx="1">
                  <c:v>Lower middle income</c:v>
                </c:pt>
                <c:pt idx="2">
                  <c:v>Upper middle income</c:v>
                </c:pt>
                <c:pt idx="3">
                  <c:v>High income</c:v>
                </c:pt>
              </c:strCache>
            </c:strRef>
          </c:cat>
          <c:val>
            <c:numRef>
              <c:f>'Lending Capacity 1y % GDP'!$C$35:$F$35</c:f>
              <c:numCache>
                <c:formatCode>General</c:formatCode>
                <c:ptCount val="4"/>
                <c:pt idx="0">
                  <c:v>2.0320648770511762</c:v>
                </c:pt>
                <c:pt idx="1">
                  <c:v>1.4308807870237297</c:v>
                </c:pt>
                <c:pt idx="2">
                  <c:v>1.6331107485335612</c:v>
                </c:pt>
                <c:pt idx="3">
                  <c:v>1.1719085404073524</c:v>
                </c:pt>
              </c:numCache>
            </c:numRef>
          </c:val>
          <c:extLst>
            <c:ext xmlns:c16="http://schemas.microsoft.com/office/drawing/2014/chart" uri="{C3380CC4-5D6E-409C-BE32-E72D297353CC}">
              <c16:uniqueId val="{00000001-79A3-461D-BF99-0EB90C984808}"/>
            </c:ext>
          </c:extLst>
        </c:ser>
        <c:ser>
          <c:idx val="2"/>
          <c:order val="2"/>
          <c:tx>
            <c:strRef>
              <c:f>'Lending Capacity 1y % GDP'!$B$36</c:f>
              <c:strCache>
                <c:ptCount val="1"/>
                <c:pt idx="0">
                  <c:v>Swap</c:v>
                </c:pt>
              </c:strCache>
            </c:strRef>
          </c:tx>
          <c:spPr>
            <a:solidFill>
              <a:srgbClr val="0070C0"/>
            </a:solidFill>
            <a:ln>
              <a:noFill/>
            </a:ln>
            <a:effectLst/>
          </c:spPr>
          <c:invertIfNegative val="0"/>
          <c:cat>
            <c:strRef>
              <c:f>'Lending Capacity 1y % GDP'!$C$33:$F$33</c:f>
              <c:strCache>
                <c:ptCount val="4"/>
                <c:pt idx="0">
                  <c:v>Low income</c:v>
                </c:pt>
                <c:pt idx="1">
                  <c:v>Lower middle income</c:v>
                </c:pt>
                <c:pt idx="2">
                  <c:v>Upper middle income</c:v>
                </c:pt>
                <c:pt idx="3">
                  <c:v>High income</c:v>
                </c:pt>
              </c:strCache>
            </c:strRef>
          </c:cat>
          <c:val>
            <c:numRef>
              <c:f>'Lending Capacity 1y % GDP'!$C$36:$F$36</c:f>
              <c:numCache>
                <c:formatCode>General</c:formatCode>
                <c:ptCount val="4"/>
                <c:pt idx="0">
                  <c:v>0.18063299486151471</c:v>
                </c:pt>
                <c:pt idx="1">
                  <c:v>1.967918252674258</c:v>
                </c:pt>
                <c:pt idx="2">
                  <c:v>3.5620849219719055</c:v>
                </c:pt>
                <c:pt idx="3">
                  <c:v>3.3168159228648251</c:v>
                </c:pt>
              </c:numCache>
            </c:numRef>
          </c:val>
          <c:extLst>
            <c:ext xmlns:c16="http://schemas.microsoft.com/office/drawing/2014/chart" uri="{C3380CC4-5D6E-409C-BE32-E72D297353CC}">
              <c16:uniqueId val="{00000002-79A3-461D-BF99-0EB90C984808}"/>
            </c:ext>
          </c:extLst>
        </c:ser>
        <c:ser>
          <c:idx val="3"/>
          <c:order val="3"/>
          <c:tx>
            <c:strRef>
              <c:f>'Lending Capacity 1y % GDP'!$B$37</c:f>
              <c:strCache>
                <c:ptCount val="1"/>
                <c:pt idx="0">
                  <c:v>RFA</c:v>
                </c:pt>
              </c:strCache>
            </c:strRef>
          </c:tx>
          <c:spPr>
            <a:solidFill>
              <a:srgbClr val="FF0000"/>
            </a:solidFill>
            <a:ln>
              <a:noFill/>
            </a:ln>
            <a:effectLst/>
          </c:spPr>
          <c:invertIfNegative val="0"/>
          <c:cat>
            <c:strRef>
              <c:f>'Lending Capacity 1y % GDP'!$C$33:$F$33</c:f>
              <c:strCache>
                <c:ptCount val="4"/>
                <c:pt idx="0">
                  <c:v>Low income</c:v>
                </c:pt>
                <c:pt idx="1">
                  <c:v>Lower middle income</c:v>
                </c:pt>
                <c:pt idx="2">
                  <c:v>Upper middle income</c:v>
                </c:pt>
                <c:pt idx="3">
                  <c:v>High income</c:v>
                </c:pt>
              </c:strCache>
            </c:strRef>
          </c:cat>
          <c:val>
            <c:numRef>
              <c:f>'Lending Capacity 1y % GDP'!$C$37:$F$37</c:f>
              <c:numCache>
                <c:formatCode>General</c:formatCode>
                <c:ptCount val="4"/>
                <c:pt idx="0">
                  <c:v>0.19928098168168365</c:v>
                </c:pt>
                <c:pt idx="1">
                  <c:v>2.1936431452727914</c:v>
                </c:pt>
                <c:pt idx="2">
                  <c:v>1.9330241379189248</c:v>
                </c:pt>
                <c:pt idx="3">
                  <c:v>2.9639966302593979</c:v>
                </c:pt>
              </c:numCache>
            </c:numRef>
          </c:val>
          <c:extLst>
            <c:ext xmlns:c16="http://schemas.microsoft.com/office/drawing/2014/chart" uri="{C3380CC4-5D6E-409C-BE32-E72D297353CC}">
              <c16:uniqueId val="{00000003-79A3-461D-BF99-0EB90C984808}"/>
            </c:ext>
          </c:extLst>
        </c:ser>
        <c:dLbls>
          <c:showLegendKey val="0"/>
          <c:showVal val="0"/>
          <c:showCatName val="0"/>
          <c:showSerName val="0"/>
          <c:showPercent val="0"/>
          <c:showBubbleSize val="0"/>
        </c:dLbls>
        <c:gapWidth val="150"/>
        <c:overlap val="100"/>
        <c:axId val="643856264"/>
        <c:axId val="643864464"/>
      </c:barChart>
      <c:catAx>
        <c:axId val="643856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643864464"/>
        <c:crosses val="autoZero"/>
        <c:auto val="1"/>
        <c:lblAlgn val="ctr"/>
        <c:lblOffset val="100"/>
        <c:noMultiLvlLbl val="0"/>
      </c:catAx>
      <c:valAx>
        <c:axId val="6438644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643856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legend>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
          <c:order val="0"/>
          <c:tx>
            <c:strRef>
              <c:f>'[graphs_V5_UN GFSN COVID19_RFAs, IMF_22.01.2021.xlsx]Tabelle1'!$J$11</c:f>
              <c:strCache>
                <c:ptCount val="1"/>
                <c:pt idx="0">
                  <c:v>IMF conditional</c:v>
                </c:pt>
              </c:strCache>
            </c:strRef>
          </c:tx>
          <c:spPr>
            <a:solidFill>
              <a:srgbClr val="00B050"/>
            </a:solidFill>
            <a:ln>
              <a:noFill/>
            </a:ln>
            <a:effectLst/>
          </c:spPr>
          <c:invertIfNegative val="0"/>
          <c:cat>
            <c:strRef>
              <c:f>'[graphs_V5_UN GFSN COVID19_RFAs, IMF_22.01.2021.xlsx]Tabelle1'!$K$10:$Q$10</c:f>
              <c:strCache>
                <c:ptCount val="7"/>
                <c:pt idx="0">
                  <c:v>North America</c:v>
                </c:pt>
                <c:pt idx="1">
                  <c:v>Sub-Saharan Africa</c:v>
                </c:pt>
                <c:pt idx="2">
                  <c:v>Middle East &amp; North Africa</c:v>
                </c:pt>
                <c:pt idx="3">
                  <c:v>Europe &amp; Central Asia</c:v>
                </c:pt>
                <c:pt idx="4">
                  <c:v>East Asia &amp; Pacific</c:v>
                </c:pt>
                <c:pt idx="5">
                  <c:v>South Asia</c:v>
                </c:pt>
                <c:pt idx="6">
                  <c:v>Latin America &amp; Caribbean</c:v>
                </c:pt>
              </c:strCache>
            </c:strRef>
          </c:cat>
          <c:val>
            <c:numRef>
              <c:f>'[graphs_V5_UN GFSN COVID19_RFAs, IMF_22.01.2021.xlsx]Tabelle1'!$K$11:$Q$11</c:f>
              <c:numCache>
                <c:formatCode>General</c:formatCode>
                <c:ptCount val="7"/>
                <c:pt idx="0">
                  <c:v>0</c:v>
                </c:pt>
                <c:pt idx="1">
                  <c:v>0</c:v>
                </c:pt>
                <c:pt idx="2">
                  <c:v>5.4855467445620962E-2</c:v>
                </c:pt>
                <c:pt idx="3">
                  <c:v>8.7003671146665573E-2</c:v>
                </c:pt>
                <c:pt idx="4">
                  <c:v>0</c:v>
                </c:pt>
                <c:pt idx="5">
                  <c:v>0</c:v>
                </c:pt>
                <c:pt idx="6">
                  <c:v>2.3804734488209259E-2</c:v>
                </c:pt>
              </c:numCache>
            </c:numRef>
          </c:val>
          <c:extLst>
            <c:ext xmlns:c16="http://schemas.microsoft.com/office/drawing/2014/chart" uri="{C3380CC4-5D6E-409C-BE32-E72D297353CC}">
              <c16:uniqueId val="{00000000-B927-42BE-90E0-09108E5D1E7B}"/>
            </c:ext>
          </c:extLst>
        </c:ser>
        <c:ser>
          <c:idx val="2"/>
          <c:order val="1"/>
          <c:tx>
            <c:strRef>
              <c:f>'[graphs_V5_UN GFSN COVID19_RFAs, IMF_22.01.2021.xlsx]Tabelle1'!$J$12</c:f>
              <c:strCache>
                <c:ptCount val="1"/>
                <c:pt idx="0">
                  <c:v>IMF unconditional</c:v>
                </c:pt>
              </c:strCache>
            </c:strRef>
          </c:tx>
          <c:spPr>
            <a:solidFill>
              <a:srgbClr val="92D050"/>
            </a:solidFill>
            <a:ln>
              <a:noFill/>
            </a:ln>
            <a:effectLst/>
          </c:spPr>
          <c:invertIfNegative val="0"/>
          <c:cat>
            <c:strRef>
              <c:f>'[graphs_V5_UN GFSN COVID19_RFAs, IMF_22.01.2021.xlsx]Tabelle1'!$K$10:$Q$10</c:f>
              <c:strCache>
                <c:ptCount val="7"/>
                <c:pt idx="0">
                  <c:v>North America</c:v>
                </c:pt>
                <c:pt idx="1">
                  <c:v>Sub-Saharan Africa</c:v>
                </c:pt>
                <c:pt idx="2">
                  <c:v>Middle East &amp; North Africa</c:v>
                </c:pt>
                <c:pt idx="3">
                  <c:v>Europe &amp; Central Asia</c:v>
                </c:pt>
                <c:pt idx="4">
                  <c:v>East Asia &amp; Pacific</c:v>
                </c:pt>
                <c:pt idx="5">
                  <c:v>South Asia</c:v>
                </c:pt>
                <c:pt idx="6">
                  <c:v>Latin America &amp; Caribbean</c:v>
                </c:pt>
              </c:strCache>
            </c:strRef>
          </c:cat>
          <c:val>
            <c:numRef>
              <c:f>'[graphs_V5_UN GFSN COVID19_RFAs, IMF_22.01.2021.xlsx]Tabelle1'!$K$12:$Q$12</c:f>
              <c:numCache>
                <c:formatCode>General</c:formatCode>
                <c:ptCount val="7"/>
                <c:pt idx="0">
                  <c:v>0</c:v>
                </c:pt>
                <c:pt idx="1">
                  <c:v>0.69939909800860689</c:v>
                </c:pt>
                <c:pt idx="2">
                  <c:v>0.31727698153409833</c:v>
                </c:pt>
                <c:pt idx="3">
                  <c:v>0.28951746566328285</c:v>
                </c:pt>
                <c:pt idx="4">
                  <c:v>0.21181978986466091</c:v>
                </c:pt>
                <c:pt idx="5">
                  <c:v>0.39847298368885969</c:v>
                </c:pt>
                <c:pt idx="6">
                  <c:v>1.5137869383105922</c:v>
                </c:pt>
              </c:numCache>
            </c:numRef>
          </c:val>
          <c:extLst>
            <c:ext xmlns:c16="http://schemas.microsoft.com/office/drawing/2014/chart" uri="{C3380CC4-5D6E-409C-BE32-E72D297353CC}">
              <c16:uniqueId val="{00000001-B927-42BE-90E0-09108E5D1E7B}"/>
            </c:ext>
          </c:extLst>
        </c:ser>
        <c:ser>
          <c:idx val="0"/>
          <c:order val="2"/>
          <c:tx>
            <c:strRef>
              <c:f>'[graphs_V5_UN GFSN COVID19_RFAs, IMF_22.01.2021.xlsx]Tabelle1'!$J$13</c:f>
              <c:strCache>
                <c:ptCount val="1"/>
                <c:pt idx="0">
                  <c:v>Swaps</c:v>
                </c:pt>
              </c:strCache>
            </c:strRef>
          </c:tx>
          <c:spPr>
            <a:solidFill>
              <a:srgbClr val="0070C0"/>
            </a:solidFill>
            <a:ln>
              <a:noFill/>
            </a:ln>
            <a:effectLst/>
          </c:spPr>
          <c:invertIfNegative val="0"/>
          <c:cat>
            <c:strRef>
              <c:f>'[graphs_V5_UN GFSN COVID19_RFAs, IMF_22.01.2021.xlsx]Tabelle1'!$K$10:$Q$10</c:f>
              <c:strCache>
                <c:ptCount val="7"/>
                <c:pt idx="0">
                  <c:v>North America</c:v>
                </c:pt>
                <c:pt idx="1">
                  <c:v>Sub-Saharan Africa</c:v>
                </c:pt>
                <c:pt idx="2">
                  <c:v>Middle East &amp; North Africa</c:v>
                </c:pt>
                <c:pt idx="3">
                  <c:v>Europe &amp; Central Asia</c:v>
                </c:pt>
                <c:pt idx="4">
                  <c:v>East Asia &amp; Pacific</c:v>
                </c:pt>
                <c:pt idx="5">
                  <c:v>South Asia</c:v>
                </c:pt>
                <c:pt idx="6">
                  <c:v>Latin America &amp; Caribbean</c:v>
                </c:pt>
              </c:strCache>
            </c:strRef>
          </c:cat>
          <c:val>
            <c:numRef>
              <c:f>'[graphs_V5_UN GFSN COVID19_RFAs, IMF_22.01.2021.xlsx]Tabelle1'!$K$13:$Q$13</c:f>
              <c:numCache>
                <c:formatCode>General</c:formatCode>
                <c:ptCount val="7"/>
                <c:pt idx="0">
                  <c:v>0.26828000931147078</c:v>
                </c:pt>
                <c:pt idx="1">
                  <c:v>0.4012525945939428</c:v>
                </c:pt>
                <c:pt idx="2">
                  <c:v>1.2323044263902201</c:v>
                </c:pt>
                <c:pt idx="3">
                  <c:v>2.9523191407892559</c:v>
                </c:pt>
                <c:pt idx="4">
                  <c:v>3.9093565919987738</c:v>
                </c:pt>
                <c:pt idx="5">
                  <c:v>1.7763515313514957</c:v>
                </c:pt>
                <c:pt idx="6">
                  <c:v>4.3622242129600401</c:v>
                </c:pt>
              </c:numCache>
            </c:numRef>
          </c:val>
          <c:extLst>
            <c:ext xmlns:c16="http://schemas.microsoft.com/office/drawing/2014/chart" uri="{C3380CC4-5D6E-409C-BE32-E72D297353CC}">
              <c16:uniqueId val="{00000002-B927-42BE-90E0-09108E5D1E7B}"/>
            </c:ext>
          </c:extLst>
        </c:ser>
        <c:ser>
          <c:idx val="3"/>
          <c:order val="3"/>
          <c:tx>
            <c:strRef>
              <c:f>'[graphs_V5_UN GFSN COVID19_RFAs, IMF_22.01.2021.xlsx]Tabelle1'!$J$14</c:f>
              <c:strCache>
                <c:ptCount val="1"/>
                <c:pt idx="0">
                  <c:v>RFA</c:v>
                </c:pt>
              </c:strCache>
            </c:strRef>
          </c:tx>
          <c:spPr>
            <a:solidFill>
              <a:srgbClr val="FF0000"/>
            </a:solidFill>
            <a:ln>
              <a:noFill/>
            </a:ln>
            <a:effectLst/>
          </c:spPr>
          <c:invertIfNegative val="0"/>
          <c:cat>
            <c:strRef>
              <c:f>'[graphs_V5_UN GFSN COVID19_RFAs, IMF_22.01.2021.xlsx]Tabelle1'!$K$10:$Q$10</c:f>
              <c:strCache>
                <c:ptCount val="7"/>
                <c:pt idx="0">
                  <c:v>North America</c:v>
                </c:pt>
                <c:pt idx="1">
                  <c:v>Sub-Saharan Africa</c:v>
                </c:pt>
                <c:pt idx="2">
                  <c:v>Middle East &amp; North Africa</c:v>
                </c:pt>
                <c:pt idx="3">
                  <c:v>Europe &amp; Central Asia</c:v>
                </c:pt>
                <c:pt idx="4">
                  <c:v>East Asia &amp; Pacific</c:v>
                </c:pt>
                <c:pt idx="5">
                  <c:v>South Asia</c:v>
                </c:pt>
                <c:pt idx="6">
                  <c:v>Latin America &amp; Caribbean</c:v>
                </c:pt>
              </c:strCache>
            </c:strRef>
          </c:cat>
          <c:val>
            <c:numRef>
              <c:f>'[graphs_V5_UN GFSN COVID19_RFAs, IMF_22.01.2021.xlsx]Tabelle1'!$K$14:$Q$14</c:f>
              <c:numCache>
                <c:formatCode>General</c:formatCode>
                <c:ptCount val="7"/>
                <c:pt idx="0">
                  <c:v>0</c:v>
                </c:pt>
                <c:pt idx="1">
                  <c:v>0</c:v>
                </c:pt>
                <c:pt idx="2">
                  <c:v>4.4283769638615918E-2</c:v>
                </c:pt>
                <c:pt idx="3">
                  <c:v>8.2118187101320531E-2</c:v>
                </c:pt>
                <c:pt idx="4">
                  <c:v>0</c:v>
                </c:pt>
                <c:pt idx="5">
                  <c:v>2.0835372401384515</c:v>
                </c:pt>
                <c:pt idx="6">
                  <c:v>0</c:v>
                </c:pt>
              </c:numCache>
            </c:numRef>
          </c:val>
          <c:extLst>
            <c:ext xmlns:c16="http://schemas.microsoft.com/office/drawing/2014/chart" uri="{C3380CC4-5D6E-409C-BE32-E72D297353CC}">
              <c16:uniqueId val="{00000003-B927-42BE-90E0-09108E5D1E7B}"/>
            </c:ext>
          </c:extLst>
        </c:ser>
        <c:dLbls>
          <c:showLegendKey val="0"/>
          <c:showVal val="0"/>
          <c:showCatName val="0"/>
          <c:showSerName val="0"/>
          <c:showPercent val="0"/>
          <c:showBubbleSize val="0"/>
        </c:dLbls>
        <c:gapWidth val="150"/>
        <c:overlap val="100"/>
        <c:axId val="762678256"/>
        <c:axId val="762686456"/>
      </c:barChart>
      <c:catAx>
        <c:axId val="762678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762686456"/>
        <c:crosses val="autoZero"/>
        <c:auto val="1"/>
        <c:lblAlgn val="ctr"/>
        <c:lblOffset val="100"/>
        <c:noMultiLvlLbl val="0"/>
      </c:catAx>
      <c:valAx>
        <c:axId val="7626864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762678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legend>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
          <c:order val="0"/>
          <c:tx>
            <c:strRef>
              <c:f>'[graphs_V5_UN GFSN COVID19_RFAs, IMF_22.01.2021.xlsx]Tabelle1'!$J$11</c:f>
              <c:strCache>
                <c:ptCount val="1"/>
                <c:pt idx="0">
                  <c:v>IMF conditional</c:v>
                </c:pt>
              </c:strCache>
            </c:strRef>
          </c:tx>
          <c:spPr>
            <a:solidFill>
              <a:srgbClr val="00B050"/>
            </a:solidFill>
            <a:ln>
              <a:noFill/>
            </a:ln>
            <a:effectLst/>
          </c:spPr>
          <c:invertIfNegative val="0"/>
          <c:cat>
            <c:strRef>
              <c:f>'[graphs_V5_UN GFSN COVID19_RFAs, IMF_22.01.2021.xlsx]Tabelle1'!$K$10:$Q$10</c:f>
              <c:strCache>
                <c:ptCount val="7"/>
                <c:pt idx="0">
                  <c:v>North America</c:v>
                </c:pt>
                <c:pt idx="1">
                  <c:v>Sub-Saharan Africa</c:v>
                </c:pt>
                <c:pt idx="2">
                  <c:v>Middle East &amp; North Africa</c:v>
                </c:pt>
                <c:pt idx="3">
                  <c:v>Europe &amp; Central Asia</c:v>
                </c:pt>
                <c:pt idx="4">
                  <c:v>East Asia &amp; Pacific</c:v>
                </c:pt>
                <c:pt idx="5">
                  <c:v>South Asia</c:v>
                </c:pt>
                <c:pt idx="6">
                  <c:v>Latin America &amp; Caribbean</c:v>
                </c:pt>
              </c:strCache>
            </c:strRef>
          </c:cat>
          <c:val>
            <c:numRef>
              <c:f>'[graphs_V5_UN GFSN COVID19_RFAs, IMF_22.01.2021.xlsx]Tabelle1'!$K$11:$Q$11</c:f>
              <c:numCache>
                <c:formatCode>General</c:formatCode>
                <c:ptCount val="7"/>
                <c:pt idx="0">
                  <c:v>0</c:v>
                </c:pt>
                <c:pt idx="1">
                  <c:v>0</c:v>
                </c:pt>
                <c:pt idx="2">
                  <c:v>5.4855467445620962E-2</c:v>
                </c:pt>
                <c:pt idx="3">
                  <c:v>8.7003671146665573E-2</c:v>
                </c:pt>
                <c:pt idx="4">
                  <c:v>0</c:v>
                </c:pt>
                <c:pt idx="5">
                  <c:v>0</c:v>
                </c:pt>
                <c:pt idx="6">
                  <c:v>2.3804734488209259E-2</c:v>
                </c:pt>
              </c:numCache>
            </c:numRef>
          </c:val>
          <c:extLst>
            <c:ext xmlns:c16="http://schemas.microsoft.com/office/drawing/2014/chart" uri="{C3380CC4-5D6E-409C-BE32-E72D297353CC}">
              <c16:uniqueId val="{00000000-B927-42BE-90E0-09108E5D1E7B}"/>
            </c:ext>
          </c:extLst>
        </c:ser>
        <c:ser>
          <c:idx val="2"/>
          <c:order val="1"/>
          <c:tx>
            <c:strRef>
              <c:f>'[graphs_V5_UN GFSN COVID19_RFAs, IMF_22.01.2021.xlsx]Tabelle1'!$J$12</c:f>
              <c:strCache>
                <c:ptCount val="1"/>
                <c:pt idx="0">
                  <c:v>IMF unconditional</c:v>
                </c:pt>
              </c:strCache>
            </c:strRef>
          </c:tx>
          <c:spPr>
            <a:solidFill>
              <a:srgbClr val="92D050"/>
            </a:solidFill>
            <a:ln>
              <a:noFill/>
            </a:ln>
            <a:effectLst/>
          </c:spPr>
          <c:invertIfNegative val="0"/>
          <c:cat>
            <c:strRef>
              <c:f>'[graphs_V5_UN GFSN COVID19_RFAs, IMF_22.01.2021.xlsx]Tabelle1'!$K$10:$Q$10</c:f>
              <c:strCache>
                <c:ptCount val="7"/>
                <c:pt idx="0">
                  <c:v>North America</c:v>
                </c:pt>
                <c:pt idx="1">
                  <c:v>Sub-Saharan Africa</c:v>
                </c:pt>
                <c:pt idx="2">
                  <c:v>Middle East &amp; North Africa</c:v>
                </c:pt>
                <c:pt idx="3">
                  <c:v>Europe &amp; Central Asia</c:v>
                </c:pt>
                <c:pt idx="4">
                  <c:v>East Asia &amp; Pacific</c:v>
                </c:pt>
                <c:pt idx="5">
                  <c:v>South Asia</c:v>
                </c:pt>
                <c:pt idx="6">
                  <c:v>Latin America &amp; Caribbean</c:v>
                </c:pt>
              </c:strCache>
            </c:strRef>
          </c:cat>
          <c:val>
            <c:numRef>
              <c:f>'[graphs_V5_UN GFSN COVID19_RFAs, IMF_22.01.2021.xlsx]Tabelle1'!$K$12:$Q$12</c:f>
              <c:numCache>
                <c:formatCode>General</c:formatCode>
                <c:ptCount val="7"/>
                <c:pt idx="0">
                  <c:v>0</c:v>
                </c:pt>
                <c:pt idx="1">
                  <c:v>0.69939909800860689</c:v>
                </c:pt>
                <c:pt idx="2">
                  <c:v>0.31727698153409833</c:v>
                </c:pt>
                <c:pt idx="3">
                  <c:v>0.28951746566328285</c:v>
                </c:pt>
                <c:pt idx="4">
                  <c:v>0.21181978986466091</c:v>
                </c:pt>
                <c:pt idx="5">
                  <c:v>0.39847298368885969</c:v>
                </c:pt>
                <c:pt idx="6">
                  <c:v>1.5137869383105922</c:v>
                </c:pt>
              </c:numCache>
            </c:numRef>
          </c:val>
          <c:extLst>
            <c:ext xmlns:c16="http://schemas.microsoft.com/office/drawing/2014/chart" uri="{C3380CC4-5D6E-409C-BE32-E72D297353CC}">
              <c16:uniqueId val="{00000001-B927-42BE-90E0-09108E5D1E7B}"/>
            </c:ext>
          </c:extLst>
        </c:ser>
        <c:ser>
          <c:idx val="0"/>
          <c:order val="2"/>
          <c:tx>
            <c:strRef>
              <c:f>'[graphs_V5_UN GFSN COVID19_RFAs, IMF_22.01.2021.xlsx]Tabelle1'!$J$13</c:f>
              <c:strCache>
                <c:ptCount val="1"/>
                <c:pt idx="0">
                  <c:v>Swaps</c:v>
                </c:pt>
              </c:strCache>
            </c:strRef>
          </c:tx>
          <c:spPr>
            <a:solidFill>
              <a:srgbClr val="0070C0"/>
            </a:solidFill>
            <a:ln>
              <a:noFill/>
            </a:ln>
            <a:effectLst/>
          </c:spPr>
          <c:invertIfNegative val="0"/>
          <c:cat>
            <c:strRef>
              <c:f>'[graphs_V5_UN GFSN COVID19_RFAs, IMF_22.01.2021.xlsx]Tabelle1'!$K$10:$Q$10</c:f>
              <c:strCache>
                <c:ptCount val="7"/>
                <c:pt idx="0">
                  <c:v>North America</c:v>
                </c:pt>
                <c:pt idx="1">
                  <c:v>Sub-Saharan Africa</c:v>
                </c:pt>
                <c:pt idx="2">
                  <c:v>Middle East &amp; North Africa</c:v>
                </c:pt>
                <c:pt idx="3">
                  <c:v>Europe &amp; Central Asia</c:v>
                </c:pt>
                <c:pt idx="4">
                  <c:v>East Asia &amp; Pacific</c:v>
                </c:pt>
                <c:pt idx="5">
                  <c:v>South Asia</c:v>
                </c:pt>
                <c:pt idx="6">
                  <c:v>Latin America &amp; Caribbean</c:v>
                </c:pt>
              </c:strCache>
            </c:strRef>
          </c:cat>
          <c:val>
            <c:numRef>
              <c:f>'[graphs_V5_UN GFSN COVID19_RFAs, IMF_22.01.2021.xlsx]Tabelle1'!$K$13:$Q$13</c:f>
              <c:numCache>
                <c:formatCode>General</c:formatCode>
                <c:ptCount val="7"/>
                <c:pt idx="0">
                  <c:v>0.26828000931147078</c:v>
                </c:pt>
                <c:pt idx="1">
                  <c:v>0.4012525945939428</c:v>
                </c:pt>
                <c:pt idx="2">
                  <c:v>1.2323044263902201</c:v>
                </c:pt>
                <c:pt idx="3">
                  <c:v>2.9523191407892559</c:v>
                </c:pt>
                <c:pt idx="4">
                  <c:v>3.9093565919987738</c:v>
                </c:pt>
                <c:pt idx="5">
                  <c:v>1.7763515313514957</c:v>
                </c:pt>
                <c:pt idx="6">
                  <c:v>4.3622242129600401</c:v>
                </c:pt>
              </c:numCache>
            </c:numRef>
          </c:val>
          <c:extLst>
            <c:ext xmlns:c16="http://schemas.microsoft.com/office/drawing/2014/chart" uri="{C3380CC4-5D6E-409C-BE32-E72D297353CC}">
              <c16:uniqueId val="{00000002-B927-42BE-90E0-09108E5D1E7B}"/>
            </c:ext>
          </c:extLst>
        </c:ser>
        <c:ser>
          <c:idx val="3"/>
          <c:order val="3"/>
          <c:tx>
            <c:strRef>
              <c:f>'[graphs_V5_UN GFSN COVID19_RFAs, IMF_22.01.2021.xlsx]Tabelle1'!$J$14</c:f>
              <c:strCache>
                <c:ptCount val="1"/>
                <c:pt idx="0">
                  <c:v>RFA</c:v>
                </c:pt>
              </c:strCache>
            </c:strRef>
          </c:tx>
          <c:spPr>
            <a:solidFill>
              <a:srgbClr val="FF0000"/>
            </a:solidFill>
            <a:ln>
              <a:noFill/>
            </a:ln>
            <a:effectLst/>
          </c:spPr>
          <c:invertIfNegative val="0"/>
          <c:cat>
            <c:strRef>
              <c:f>'[graphs_V5_UN GFSN COVID19_RFAs, IMF_22.01.2021.xlsx]Tabelle1'!$K$10:$Q$10</c:f>
              <c:strCache>
                <c:ptCount val="7"/>
                <c:pt idx="0">
                  <c:v>North America</c:v>
                </c:pt>
                <c:pt idx="1">
                  <c:v>Sub-Saharan Africa</c:v>
                </c:pt>
                <c:pt idx="2">
                  <c:v>Middle East &amp; North Africa</c:v>
                </c:pt>
                <c:pt idx="3">
                  <c:v>Europe &amp; Central Asia</c:v>
                </c:pt>
                <c:pt idx="4">
                  <c:v>East Asia &amp; Pacific</c:v>
                </c:pt>
                <c:pt idx="5">
                  <c:v>South Asia</c:v>
                </c:pt>
                <c:pt idx="6">
                  <c:v>Latin America &amp; Caribbean</c:v>
                </c:pt>
              </c:strCache>
            </c:strRef>
          </c:cat>
          <c:val>
            <c:numRef>
              <c:f>'[graphs_V5_UN GFSN COVID19_RFAs, IMF_22.01.2021.xlsx]Tabelle1'!$K$14:$Q$14</c:f>
              <c:numCache>
                <c:formatCode>General</c:formatCode>
                <c:ptCount val="7"/>
                <c:pt idx="0">
                  <c:v>0</c:v>
                </c:pt>
                <c:pt idx="1">
                  <c:v>0</c:v>
                </c:pt>
                <c:pt idx="2">
                  <c:v>4.4283769638615918E-2</c:v>
                </c:pt>
                <c:pt idx="3">
                  <c:v>8.2118187101320531E-2</c:v>
                </c:pt>
                <c:pt idx="4">
                  <c:v>0</c:v>
                </c:pt>
                <c:pt idx="5">
                  <c:v>2.0835372401384515</c:v>
                </c:pt>
                <c:pt idx="6">
                  <c:v>0</c:v>
                </c:pt>
              </c:numCache>
            </c:numRef>
          </c:val>
          <c:extLst>
            <c:ext xmlns:c16="http://schemas.microsoft.com/office/drawing/2014/chart" uri="{C3380CC4-5D6E-409C-BE32-E72D297353CC}">
              <c16:uniqueId val="{00000003-B927-42BE-90E0-09108E5D1E7B}"/>
            </c:ext>
          </c:extLst>
        </c:ser>
        <c:dLbls>
          <c:showLegendKey val="0"/>
          <c:showVal val="0"/>
          <c:showCatName val="0"/>
          <c:showSerName val="0"/>
          <c:showPercent val="0"/>
          <c:showBubbleSize val="0"/>
        </c:dLbls>
        <c:gapWidth val="150"/>
        <c:overlap val="100"/>
        <c:axId val="762678256"/>
        <c:axId val="762686456"/>
      </c:barChart>
      <c:catAx>
        <c:axId val="762678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762686456"/>
        <c:crosses val="autoZero"/>
        <c:auto val="1"/>
        <c:lblAlgn val="ctr"/>
        <c:lblOffset val="100"/>
        <c:noMultiLvlLbl val="0"/>
      </c:catAx>
      <c:valAx>
        <c:axId val="7626864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762678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legend>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Tabelle1!$R$11</c:f>
              <c:strCache>
                <c:ptCount val="1"/>
                <c:pt idx="0">
                  <c:v>IMF conditional</c:v>
                </c:pt>
              </c:strCache>
            </c:strRef>
          </c:tx>
          <c:spPr>
            <a:solidFill>
              <a:srgbClr val="00B050"/>
            </a:solidFill>
            <a:ln>
              <a:noFill/>
            </a:ln>
            <a:effectLst/>
          </c:spPr>
          <c:invertIfNegative val="0"/>
          <c:cat>
            <c:strRef>
              <c:f>Tabelle1!$S$10:$V$10</c:f>
              <c:strCache>
                <c:ptCount val="4"/>
                <c:pt idx="0">
                  <c:v>Low income</c:v>
                </c:pt>
                <c:pt idx="1">
                  <c:v>Lower middle income</c:v>
                </c:pt>
                <c:pt idx="2">
                  <c:v>Upper middle income</c:v>
                </c:pt>
                <c:pt idx="3">
                  <c:v>High income</c:v>
                </c:pt>
              </c:strCache>
            </c:strRef>
          </c:cat>
          <c:val>
            <c:numRef>
              <c:f>Tabelle1!$S$11:$V$11</c:f>
              <c:numCache>
                <c:formatCode>General</c:formatCode>
                <c:ptCount val="4"/>
                <c:pt idx="0">
                  <c:v>0</c:v>
                </c:pt>
                <c:pt idx="1">
                  <c:v>8.1305884635788278E-2</c:v>
                </c:pt>
                <c:pt idx="2">
                  <c:v>2.2233975412479033E-2</c:v>
                </c:pt>
                <c:pt idx="3">
                  <c:v>0</c:v>
                </c:pt>
              </c:numCache>
            </c:numRef>
          </c:val>
          <c:extLst>
            <c:ext xmlns:c16="http://schemas.microsoft.com/office/drawing/2014/chart" uri="{C3380CC4-5D6E-409C-BE32-E72D297353CC}">
              <c16:uniqueId val="{00000000-3C4F-4D13-9DF0-81ADC393A769}"/>
            </c:ext>
          </c:extLst>
        </c:ser>
        <c:ser>
          <c:idx val="1"/>
          <c:order val="1"/>
          <c:tx>
            <c:strRef>
              <c:f>Tabelle1!$R$12</c:f>
              <c:strCache>
                <c:ptCount val="1"/>
                <c:pt idx="0">
                  <c:v>IMF unconditional</c:v>
                </c:pt>
              </c:strCache>
            </c:strRef>
          </c:tx>
          <c:spPr>
            <a:solidFill>
              <a:srgbClr val="92D050"/>
            </a:solidFill>
            <a:ln>
              <a:noFill/>
            </a:ln>
            <a:effectLst/>
          </c:spPr>
          <c:invertIfNegative val="0"/>
          <c:cat>
            <c:strRef>
              <c:f>Tabelle1!$S$10:$V$10</c:f>
              <c:strCache>
                <c:ptCount val="4"/>
                <c:pt idx="0">
                  <c:v>Low income</c:v>
                </c:pt>
                <c:pt idx="1">
                  <c:v>Lower middle income</c:v>
                </c:pt>
                <c:pt idx="2">
                  <c:v>Upper middle income</c:v>
                </c:pt>
                <c:pt idx="3">
                  <c:v>High income</c:v>
                </c:pt>
              </c:strCache>
            </c:strRef>
          </c:cat>
          <c:val>
            <c:numRef>
              <c:f>Tabelle1!$S$12:$V$12</c:f>
              <c:numCache>
                <c:formatCode>General</c:formatCode>
                <c:ptCount val="4"/>
                <c:pt idx="0">
                  <c:v>0.62294121303703587</c:v>
                </c:pt>
                <c:pt idx="1">
                  <c:v>0.58482051024806625</c:v>
                </c:pt>
                <c:pt idx="2">
                  <c:v>0.86703025480339213</c:v>
                </c:pt>
                <c:pt idx="3">
                  <c:v>0.35850558214368139</c:v>
                </c:pt>
              </c:numCache>
            </c:numRef>
          </c:val>
          <c:extLst>
            <c:ext xmlns:c16="http://schemas.microsoft.com/office/drawing/2014/chart" uri="{C3380CC4-5D6E-409C-BE32-E72D297353CC}">
              <c16:uniqueId val="{00000001-3C4F-4D13-9DF0-81ADC393A769}"/>
            </c:ext>
          </c:extLst>
        </c:ser>
        <c:ser>
          <c:idx val="2"/>
          <c:order val="2"/>
          <c:tx>
            <c:strRef>
              <c:f>Tabelle1!$R$13</c:f>
              <c:strCache>
                <c:ptCount val="1"/>
                <c:pt idx="0">
                  <c:v>Swap</c:v>
                </c:pt>
              </c:strCache>
            </c:strRef>
          </c:tx>
          <c:spPr>
            <a:solidFill>
              <a:srgbClr val="0070C0"/>
            </a:solidFill>
            <a:ln>
              <a:noFill/>
            </a:ln>
            <a:effectLst/>
          </c:spPr>
          <c:invertIfNegative val="0"/>
          <c:cat>
            <c:strRef>
              <c:f>Tabelle1!$S$10:$V$10</c:f>
              <c:strCache>
                <c:ptCount val="4"/>
                <c:pt idx="0">
                  <c:v>Low income</c:v>
                </c:pt>
                <c:pt idx="1">
                  <c:v>Lower middle income</c:v>
                </c:pt>
                <c:pt idx="2">
                  <c:v>Upper middle income</c:v>
                </c:pt>
                <c:pt idx="3">
                  <c:v>High income</c:v>
                </c:pt>
              </c:strCache>
            </c:strRef>
          </c:cat>
          <c:val>
            <c:numRef>
              <c:f>Tabelle1!$S$13:$V$13</c:f>
              <c:numCache>
                <c:formatCode>General</c:formatCode>
                <c:ptCount val="4"/>
                <c:pt idx="0">
                  <c:v>1.6738502740929823E-2</c:v>
                </c:pt>
                <c:pt idx="1">
                  <c:v>1.7683156249562566</c:v>
                </c:pt>
                <c:pt idx="2">
                  <c:v>1.7467901303348123</c:v>
                </c:pt>
                <c:pt idx="3">
                  <c:v>3.3821421727608798</c:v>
                </c:pt>
              </c:numCache>
            </c:numRef>
          </c:val>
          <c:extLst>
            <c:ext xmlns:c16="http://schemas.microsoft.com/office/drawing/2014/chart" uri="{C3380CC4-5D6E-409C-BE32-E72D297353CC}">
              <c16:uniqueId val="{00000002-3C4F-4D13-9DF0-81ADC393A769}"/>
            </c:ext>
          </c:extLst>
        </c:ser>
        <c:ser>
          <c:idx val="3"/>
          <c:order val="3"/>
          <c:tx>
            <c:strRef>
              <c:f>Tabelle1!$R$14</c:f>
              <c:strCache>
                <c:ptCount val="1"/>
                <c:pt idx="0">
                  <c:v>RFA</c:v>
                </c:pt>
              </c:strCache>
            </c:strRef>
          </c:tx>
          <c:spPr>
            <a:solidFill>
              <a:srgbClr val="FF0000"/>
            </a:solidFill>
            <a:ln>
              <a:noFill/>
            </a:ln>
            <a:effectLst/>
          </c:spPr>
          <c:invertIfNegative val="0"/>
          <c:cat>
            <c:strRef>
              <c:f>Tabelle1!$S$10:$V$10</c:f>
              <c:strCache>
                <c:ptCount val="4"/>
                <c:pt idx="0">
                  <c:v>Low income</c:v>
                </c:pt>
                <c:pt idx="1">
                  <c:v>Lower middle income</c:v>
                </c:pt>
                <c:pt idx="2">
                  <c:v>Upper middle income</c:v>
                </c:pt>
                <c:pt idx="3">
                  <c:v>High income</c:v>
                </c:pt>
              </c:strCache>
            </c:strRef>
          </c:cat>
          <c:val>
            <c:numRef>
              <c:f>Tabelle1!$S$14:$V$14</c:f>
              <c:numCache>
                <c:formatCode>General</c:formatCode>
                <c:ptCount val="4"/>
                <c:pt idx="0">
                  <c:v>9.0438809101761747E-2</c:v>
                </c:pt>
                <c:pt idx="1">
                  <c:v>0.78592247316866093</c:v>
                </c:pt>
                <c:pt idx="2">
                  <c:v>0.16406732653497541</c:v>
                </c:pt>
                <c:pt idx="3">
                  <c:v>0</c:v>
                </c:pt>
              </c:numCache>
            </c:numRef>
          </c:val>
          <c:extLst>
            <c:ext xmlns:c16="http://schemas.microsoft.com/office/drawing/2014/chart" uri="{C3380CC4-5D6E-409C-BE32-E72D297353CC}">
              <c16:uniqueId val="{00000003-3C4F-4D13-9DF0-81ADC393A769}"/>
            </c:ext>
          </c:extLst>
        </c:ser>
        <c:dLbls>
          <c:showLegendKey val="0"/>
          <c:showVal val="0"/>
          <c:showCatName val="0"/>
          <c:showSerName val="0"/>
          <c:showPercent val="0"/>
          <c:showBubbleSize val="0"/>
        </c:dLbls>
        <c:gapWidth val="150"/>
        <c:overlap val="100"/>
        <c:axId val="762685144"/>
        <c:axId val="762680552"/>
      </c:barChart>
      <c:catAx>
        <c:axId val="762685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762680552"/>
        <c:crosses val="autoZero"/>
        <c:auto val="1"/>
        <c:lblAlgn val="ctr"/>
        <c:lblOffset val="100"/>
        <c:noMultiLvlLbl val="0"/>
      </c:catAx>
      <c:valAx>
        <c:axId val="7626805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762685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legend>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Tabelle1!$R$11</c:f>
              <c:strCache>
                <c:ptCount val="1"/>
                <c:pt idx="0">
                  <c:v>IMF conditional</c:v>
                </c:pt>
              </c:strCache>
            </c:strRef>
          </c:tx>
          <c:spPr>
            <a:solidFill>
              <a:srgbClr val="00B050"/>
            </a:solidFill>
            <a:ln>
              <a:noFill/>
            </a:ln>
            <a:effectLst/>
          </c:spPr>
          <c:invertIfNegative val="0"/>
          <c:cat>
            <c:strRef>
              <c:f>Tabelle1!$S$10:$V$10</c:f>
              <c:strCache>
                <c:ptCount val="4"/>
                <c:pt idx="0">
                  <c:v>Low income</c:v>
                </c:pt>
                <c:pt idx="1">
                  <c:v>Lower middle income</c:v>
                </c:pt>
                <c:pt idx="2">
                  <c:v>Upper middle income</c:v>
                </c:pt>
                <c:pt idx="3">
                  <c:v>High income</c:v>
                </c:pt>
              </c:strCache>
            </c:strRef>
          </c:cat>
          <c:val>
            <c:numRef>
              <c:f>Tabelle1!$S$11:$V$11</c:f>
              <c:numCache>
                <c:formatCode>General</c:formatCode>
                <c:ptCount val="4"/>
                <c:pt idx="0">
                  <c:v>0</c:v>
                </c:pt>
                <c:pt idx="1">
                  <c:v>8.1305884635788278E-2</c:v>
                </c:pt>
                <c:pt idx="2">
                  <c:v>2.2233975412479033E-2</c:v>
                </c:pt>
                <c:pt idx="3">
                  <c:v>0</c:v>
                </c:pt>
              </c:numCache>
            </c:numRef>
          </c:val>
          <c:extLst>
            <c:ext xmlns:c16="http://schemas.microsoft.com/office/drawing/2014/chart" uri="{C3380CC4-5D6E-409C-BE32-E72D297353CC}">
              <c16:uniqueId val="{00000000-6A9A-4504-BBB0-727F5CD91CEE}"/>
            </c:ext>
          </c:extLst>
        </c:ser>
        <c:ser>
          <c:idx val="1"/>
          <c:order val="1"/>
          <c:tx>
            <c:strRef>
              <c:f>Tabelle1!$R$12</c:f>
              <c:strCache>
                <c:ptCount val="1"/>
                <c:pt idx="0">
                  <c:v>IMF unconditional</c:v>
                </c:pt>
              </c:strCache>
            </c:strRef>
          </c:tx>
          <c:spPr>
            <a:solidFill>
              <a:srgbClr val="92D050"/>
            </a:solidFill>
            <a:ln>
              <a:noFill/>
            </a:ln>
            <a:effectLst/>
          </c:spPr>
          <c:invertIfNegative val="0"/>
          <c:cat>
            <c:strRef>
              <c:f>Tabelle1!$S$10:$V$10</c:f>
              <c:strCache>
                <c:ptCount val="4"/>
                <c:pt idx="0">
                  <c:v>Low income</c:v>
                </c:pt>
                <c:pt idx="1">
                  <c:v>Lower middle income</c:v>
                </c:pt>
                <c:pt idx="2">
                  <c:v>Upper middle income</c:v>
                </c:pt>
                <c:pt idx="3">
                  <c:v>High income</c:v>
                </c:pt>
              </c:strCache>
            </c:strRef>
          </c:cat>
          <c:val>
            <c:numRef>
              <c:f>Tabelle1!$S$12:$V$12</c:f>
              <c:numCache>
                <c:formatCode>General</c:formatCode>
                <c:ptCount val="4"/>
                <c:pt idx="0">
                  <c:v>0.62294121303703587</c:v>
                </c:pt>
                <c:pt idx="1">
                  <c:v>0.58482051024806625</c:v>
                </c:pt>
                <c:pt idx="2">
                  <c:v>0.86703025480339213</c:v>
                </c:pt>
                <c:pt idx="3">
                  <c:v>0.35850558214368139</c:v>
                </c:pt>
              </c:numCache>
            </c:numRef>
          </c:val>
          <c:extLst>
            <c:ext xmlns:c16="http://schemas.microsoft.com/office/drawing/2014/chart" uri="{C3380CC4-5D6E-409C-BE32-E72D297353CC}">
              <c16:uniqueId val="{00000001-6A9A-4504-BBB0-727F5CD91CEE}"/>
            </c:ext>
          </c:extLst>
        </c:ser>
        <c:ser>
          <c:idx val="2"/>
          <c:order val="2"/>
          <c:tx>
            <c:strRef>
              <c:f>Tabelle1!$R$13</c:f>
              <c:strCache>
                <c:ptCount val="1"/>
                <c:pt idx="0">
                  <c:v>Swap</c:v>
                </c:pt>
              </c:strCache>
            </c:strRef>
          </c:tx>
          <c:spPr>
            <a:solidFill>
              <a:srgbClr val="0070C0"/>
            </a:solidFill>
            <a:ln>
              <a:noFill/>
            </a:ln>
            <a:effectLst/>
          </c:spPr>
          <c:invertIfNegative val="0"/>
          <c:cat>
            <c:strRef>
              <c:f>Tabelle1!$S$10:$V$10</c:f>
              <c:strCache>
                <c:ptCount val="4"/>
                <c:pt idx="0">
                  <c:v>Low income</c:v>
                </c:pt>
                <c:pt idx="1">
                  <c:v>Lower middle income</c:v>
                </c:pt>
                <c:pt idx="2">
                  <c:v>Upper middle income</c:v>
                </c:pt>
                <c:pt idx="3">
                  <c:v>High income</c:v>
                </c:pt>
              </c:strCache>
            </c:strRef>
          </c:cat>
          <c:val>
            <c:numRef>
              <c:f>Tabelle1!$S$13:$V$13</c:f>
              <c:numCache>
                <c:formatCode>General</c:formatCode>
                <c:ptCount val="4"/>
                <c:pt idx="0">
                  <c:v>1.6738502740929823E-2</c:v>
                </c:pt>
                <c:pt idx="1">
                  <c:v>1.7683156249562566</c:v>
                </c:pt>
                <c:pt idx="2">
                  <c:v>1.7467901303348123</c:v>
                </c:pt>
                <c:pt idx="3">
                  <c:v>3.3821421727608798</c:v>
                </c:pt>
              </c:numCache>
            </c:numRef>
          </c:val>
          <c:extLst>
            <c:ext xmlns:c16="http://schemas.microsoft.com/office/drawing/2014/chart" uri="{C3380CC4-5D6E-409C-BE32-E72D297353CC}">
              <c16:uniqueId val="{00000002-6A9A-4504-BBB0-727F5CD91CEE}"/>
            </c:ext>
          </c:extLst>
        </c:ser>
        <c:ser>
          <c:idx val="3"/>
          <c:order val="3"/>
          <c:tx>
            <c:strRef>
              <c:f>Tabelle1!$R$14</c:f>
              <c:strCache>
                <c:ptCount val="1"/>
                <c:pt idx="0">
                  <c:v>RFA</c:v>
                </c:pt>
              </c:strCache>
            </c:strRef>
          </c:tx>
          <c:spPr>
            <a:solidFill>
              <a:srgbClr val="FF0000"/>
            </a:solidFill>
            <a:ln>
              <a:noFill/>
            </a:ln>
            <a:effectLst/>
          </c:spPr>
          <c:invertIfNegative val="0"/>
          <c:cat>
            <c:strRef>
              <c:f>Tabelle1!$S$10:$V$10</c:f>
              <c:strCache>
                <c:ptCount val="4"/>
                <c:pt idx="0">
                  <c:v>Low income</c:v>
                </c:pt>
                <c:pt idx="1">
                  <c:v>Lower middle income</c:v>
                </c:pt>
                <c:pt idx="2">
                  <c:v>Upper middle income</c:v>
                </c:pt>
                <c:pt idx="3">
                  <c:v>High income</c:v>
                </c:pt>
              </c:strCache>
            </c:strRef>
          </c:cat>
          <c:val>
            <c:numRef>
              <c:f>Tabelle1!$S$14:$V$14</c:f>
              <c:numCache>
                <c:formatCode>General</c:formatCode>
                <c:ptCount val="4"/>
                <c:pt idx="0">
                  <c:v>9.0438809101761747E-2</c:v>
                </c:pt>
                <c:pt idx="1">
                  <c:v>0.78592247316866093</c:v>
                </c:pt>
                <c:pt idx="2">
                  <c:v>0.16406732653497541</c:v>
                </c:pt>
                <c:pt idx="3">
                  <c:v>0</c:v>
                </c:pt>
              </c:numCache>
            </c:numRef>
          </c:val>
          <c:extLst>
            <c:ext xmlns:c16="http://schemas.microsoft.com/office/drawing/2014/chart" uri="{C3380CC4-5D6E-409C-BE32-E72D297353CC}">
              <c16:uniqueId val="{00000003-6A9A-4504-BBB0-727F5CD91CEE}"/>
            </c:ext>
          </c:extLst>
        </c:ser>
        <c:dLbls>
          <c:showLegendKey val="0"/>
          <c:showVal val="0"/>
          <c:showCatName val="0"/>
          <c:showSerName val="0"/>
          <c:showPercent val="0"/>
          <c:showBubbleSize val="0"/>
        </c:dLbls>
        <c:gapWidth val="150"/>
        <c:overlap val="100"/>
        <c:axId val="762685144"/>
        <c:axId val="762680552"/>
      </c:barChart>
      <c:catAx>
        <c:axId val="762685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762680552"/>
        <c:crosses val="autoZero"/>
        <c:auto val="1"/>
        <c:lblAlgn val="ctr"/>
        <c:lblOffset val="100"/>
        <c:noMultiLvlLbl val="0"/>
      </c:catAx>
      <c:valAx>
        <c:axId val="7626805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762685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legend>
    <c:plotVisOnly val="1"/>
    <c:dispBlanksAs val="gap"/>
    <c:showDLblsOverMax val="0"/>
  </c:chart>
  <c:spPr>
    <a:noFill/>
    <a:ln>
      <a:noFill/>
    </a:ln>
    <a:effectLst/>
  </c:spPr>
  <c:txPr>
    <a:bodyPr/>
    <a:lstStyle/>
    <a:p>
      <a:pPr>
        <a:defRPr/>
      </a:pPr>
      <a:endParaRPr lang="es-419"/>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0.13962</cdr:x>
      <cdr:y>0.69309</cdr:y>
    </cdr:from>
    <cdr:to>
      <cdr:x>0.43731</cdr:x>
      <cdr:y>0.83039</cdr:y>
    </cdr:to>
    <cdr:sp macro="" textlink="">
      <cdr:nvSpPr>
        <cdr:cNvPr id="2" name="Ellipse 1"/>
        <cdr:cNvSpPr/>
      </cdr:nvSpPr>
      <cdr:spPr bwMode="auto">
        <a:xfrm xmlns:a="http://schemas.openxmlformats.org/drawingml/2006/main">
          <a:off x="818045" y="2906289"/>
          <a:ext cx="1744133" cy="575734"/>
        </a:xfrm>
        <a:prstGeom xmlns:a="http://schemas.openxmlformats.org/drawingml/2006/main" prst="ellipse">
          <a:avLst/>
        </a:prstGeom>
        <a:noFill xmlns:a="http://schemas.openxmlformats.org/drawingml/2006/main"/>
        <a:ln xmlns:a="http://schemas.openxmlformats.org/drawingml/2006/main">
          <a:headEnd type="none" w="med" len="med"/>
          <a:tailEnd type="none" w="med" len="med"/>
        </a:l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horz" wrap="none" lIns="91440" tIns="45720" rIns="91440" bIns="45720" numCol="1" rtlCol="0" anchor="t" anchorCtr="0" compatLnSpc="1">
          <a:prstTxWarp prst="textNoShape">
            <a:avLst/>
          </a:prstTxWarp>
        </a:bodyPr>
        <a:lstStyle xmlns:a="http://schemas.openxmlformats.org/drawingml/2006/main">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xmlns:a="http://schemas.openxmlformats.org/drawingml/2006/main">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none" lIns="94757" tIns="47378" rIns="94757" bIns="47378" numCol="1" anchor="t" anchorCtr="0" compatLnSpc="1">
            <a:prstTxWarp prst="textNoShape">
              <a:avLst/>
            </a:prstTxWarp>
          </a:bodyPr>
          <a:lstStyle>
            <a:lvl1pPr defTabSz="947738" eaLnBrk="1" hangingPunct="1">
              <a:defRPr sz="1200">
                <a:solidFill>
                  <a:srgbClr val="00245B"/>
                </a:solidFill>
                <a:latin typeface="Verdana" pitchFamily="34" charset="0"/>
              </a:defRPr>
            </a:lvl1pPr>
          </a:lstStyle>
          <a:p>
            <a:pPr>
              <a:defRPr/>
            </a:pPr>
            <a:endParaRPr lang="de-DE"/>
          </a:p>
        </p:txBody>
      </p:sp>
      <p:sp>
        <p:nvSpPr>
          <p:cNvPr id="50179"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none" lIns="94757" tIns="47378" rIns="94757" bIns="47378" numCol="1" anchor="t" anchorCtr="0" compatLnSpc="1">
            <a:prstTxWarp prst="textNoShape">
              <a:avLst/>
            </a:prstTxWarp>
          </a:bodyPr>
          <a:lstStyle>
            <a:lvl1pPr algn="r" defTabSz="947738" eaLnBrk="1" hangingPunct="1">
              <a:defRPr sz="1200">
                <a:solidFill>
                  <a:srgbClr val="00245B"/>
                </a:solidFill>
                <a:latin typeface="Verdana" pitchFamily="34" charset="0"/>
              </a:defRPr>
            </a:lvl1pPr>
          </a:lstStyle>
          <a:p>
            <a:pPr>
              <a:defRPr/>
            </a:pPr>
            <a:endParaRPr lang="de-DE"/>
          </a:p>
        </p:txBody>
      </p:sp>
      <p:sp>
        <p:nvSpPr>
          <p:cNvPr id="50180"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none" lIns="94757" tIns="47378" rIns="94757" bIns="47378" numCol="1" anchor="b" anchorCtr="0" compatLnSpc="1">
            <a:prstTxWarp prst="textNoShape">
              <a:avLst/>
            </a:prstTxWarp>
          </a:bodyPr>
          <a:lstStyle>
            <a:lvl1pPr defTabSz="947738" eaLnBrk="1" hangingPunct="1">
              <a:defRPr sz="1200">
                <a:solidFill>
                  <a:srgbClr val="00245B"/>
                </a:solidFill>
                <a:latin typeface="Verdana" pitchFamily="34" charset="0"/>
              </a:defRPr>
            </a:lvl1pPr>
          </a:lstStyle>
          <a:p>
            <a:pPr>
              <a:defRPr/>
            </a:pPr>
            <a:endParaRPr lang="de-DE"/>
          </a:p>
        </p:txBody>
      </p:sp>
      <p:sp>
        <p:nvSpPr>
          <p:cNvPr id="50181"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none" lIns="94757" tIns="47378" rIns="94757" bIns="47378" numCol="1" anchor="b" anchorCtr="0" compatLnSpc="1">
            <a:prstTxWarp prst="textNoShape">
              <a:avLst/>
            </a:prstTxWarp>
          </a:bodyPr>
          <a:lstStyle>
            <a:lvl1pPr algn="r" defTabSz="947738" eaLnBrk="1" hangingPunct="1">
              <a:defRPr sz="1200">
                <a:solidFill>
                  <a:srgbClr val="00245B"/>
                </a:solidFill>
                <a:latin typeface="Verdana" pitchFamily="34" charset="0"/>
              </a:defRPr>
            </a:lvl1pPr>
          </a:lstStyle>
          <a:p>
            <a:pPr>
              <a:defRPr/>
            </a:pPr>
            <a:fld id="{4386300B-C214-4045-B513-2B6B1E748226}" type="slidenum">
              <a:rPr lang="de-DE"/>
              <a:pPr>
                <a:defRPr/>
              </a:pPr>
              <a:t>‹Nr.›</a:t>
            </a:fld>
            <a:endParaRPr lang="de-DE"/>
          </a:p>
        </p:txBody>
      </p:sp>
    </p:spTree>
    <p:extLst>
      <p:ext uri="{BB962C8B-B14F-4D97-AF65-F5344CB8AC3E}">
        <p14:creationId xmlns:p14="http://schemas.microsoft.com/office/powerpoint/2010/main" val="1511167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defTabSz="947738" eaLnBrk="1" hangingPunct="1">
              <a:defRPr sz="1200">
                <a:latin typeface="Verdana" pitchFamily="34" charset="0"/>
              </a:defRPr>
            </a:lvl1pPr>
          </a:lstStyle>
          <a:p>
            <a:pPr>
              <a:defRPr/>
            </a:pPr>
            <a:endParaRPr lang="de-DE"/>
          </a:p>
        </p:txBody>
      </p:sp>
      <p:sp>
        <p:nvSpPr>
          <p:cNvPr id="34819"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r" defTabSz="947738" eaLnBrk="1" hangingPunct="1">
              <a:defRPr sz="1200">
                <a:latin typeface="Verdana" pitchFamily="34" charset="0"/>
              </a:defRPr>
            </a:lvl1pPr>
          </a:lstStyle>
          <a:p>
            <a:pPr>
              <a:defRPr/>
            </a:pPr>
            <a:endParaRPr lang="de-DE"/>
          </a:p>
        </p:txBody>
      </p:sp>
      <p:sp>
        <p:nvSpPr>
          <p:cNvPr id="12292"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4822"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defTabSz="947738" eaLnBrk="1" hangingPunct="1">
              <a:defRPr sz="1200">
                <a:latin typeface="Times New Roman" pitchFamily="18" charset="0"/>
              </a:defRPr>
            </a:lvl1pPr>
          </a:lstStyle>
          <a:p>
            <a:pPr>
              <a:defRPr/>
            </a:pPr>
            <a:endParaRPr lang="de-DE"/>
          </a:p>
        </p:txBody>
      </p:sp>
      <p:sp>
        <p:nvSpPr>
          <p:cNvPr id="34823"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r" defTabSz="947738" eaLnBrk="1" hangingPunct="1">
              <a:defRPr sz="1200">
                <a:latin typeface="Times New Roman" pitchFamily="18" charset="0"/>
              </a:defRPr>
            </a:lvl1pPr>
          </a:lstStyle>
          <a:p>
            <a:pPr>
              <a:defRPr/>
            </a:pPr>
            <a:fld id="{FABCA902-51D0-4602-B06E-7B2FCFF5FAD7}" type="slidenum">
              <a:rPr lang="de-DE"/>
              <a:pPr>
                <a:defRPr/>
              </a:pPr>
              <a:t>‹Nr.›</a:t>
            </a:fld>
            <a:endParaRPr lang="de-DE"/>
          </a:p>
        </p:txBody>
      </p:sp>
    </p:spTree>
    <p:extLst>
      <p:ext uri="{BB962C8B-B14F-4D97-AF65-F5344CB8AC3E}">
        <p14:creationId xmlns:p14="http://schemas.microsoft.com/office/powerpoint/2010/main" val="42400886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r>
              <a:rPr lang="de-DE" dirty="0"/>
              <a:t>Vielen Dank für die Einladung an Marcelo Pastore der Global Money Week, und an Ihr/Euer</a:t>
            </a:r>
            <a:r>
              <a:rPr lang="de-DE" baseline="0" dirty="0"/>
              <a:t> Interesse, an diesem informellen Austausch in der UA40 teilzunehmen. Bei Frau </a:t>
            </a:r>
            <a:r>
              <a:rPr lang="de-DE" baseline="0" dirty="0" err="1"/>
              <a:t>Toetzke</a:t>
            </a:r>
            <a:r>
              <a:rPr lang="de-DE" baseline="0" dirty="0"/>
              <a:t> bedanke ich mich für die Initiative zu diesem Austausch! </a:t>
            </a:r>
          </a:p>
          <a:p>
            <a:endParaRPr lang="de-DE" baseline="0" dirty="0"/>
          </a:p>
          <a:p>
            <a:r>
              <a:rPr lang="de-DE" i="0" baseline="0" dirty="0"/>
              <a:t>Ich stelle Ihnen/Euch ein virtuelles Instrument zum relativ tagesaktuellen Verfolgen der Krisenfinanzierung in COVID-19 Pandemie vor, das wir auf Basis einer von uns zusammengestellten Datenbank </a:t>
            </a:r>
            <a:r>
              <a:rPr lang="de-DE" i="0" u="none" strike="noStrike" baseline="0" dirty="0"/>
              <a:t>gemeinsam mit Kollegen der Boston University im Auftrag der UNCTAD erstellen. Das erlaubt es uns, einerseits die Kapazität global bereit gestellter Krisenfinanzierung zu schätzen, und andererseits darzustellen, wie Entwicklungs- und Schwellenländer das globale finanzielle Sicherheitsnetz nutzen. Daraus lässt sich ein Ausblick auf Reformbedarfe ableiten.</a:t>
            </a:r>
            <a:endParaRPr lang="de-DE" baseline="0" dirty="0"/>
          </a:p>
          <a:p>
            <a:endParaRPr lang="de-DE" dirty="0"/>
          </a:p>
        </p:txBody>
      </p:sp>
    </p:spTree>
    <p:extLst>
      <p:ext uri="{BB962C8B-B14F-4D97-AF65-F5344CB8AC3E}">
        <p14:creationId xmlns:p14="http://schemas.microsoft.com/office/powerpoint/2010/main" val="1834811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Allerdings: Wir</a:t>
            </a:r>
            <a:r>
              <a:rPr lang="de-DE" baseline="0" dirty="0"/>
              <a:t> stellen fest, dass  Zugang zu Krisenfinanzierung sich zwischen Ländern unterscheidet in Quantität und Qualität.</a:t>
            </a:r>
            <a:endParaRPr lang="de-DE" dirty="0"/>
          </a:p>
        </p:txBody>
      </p:sp>
      <p:sp>
        <p:nvSpPr>
          <p:cNvPr id="4" name="Foliennummernplatzhalter 3"/>
          <p:cNvSpPr>
            <a:spLocks noGrp="1"/>
          </p:cNvSpPr>
          <p:nvPr>
            <p:ph type="sldNum" sz="quarter" idx="10"/>
          </p:nvPr>
        </p:nvSpPr>
        <p:spPr/>
        <p:txBody>
          <a:bodyPr/>
          <a:lstStyle/>
          <a:p>
            <a:pPr>
              <a:defRPr/>
            </a:pPr>
            <a:fld id="{FABCA902-51D0-4602-B06E-7B2FCFF5FAD7}" type="slidenum">
              <a:rPr lang="de-DE" smtClean="0"/>
              <a:pPr>
                <a:defRPr/>
              </a:pPr>
              <a:t>10</a:t>
            </a:fld>
            <a:endParaRPr lang="de-DE"/>
          </a:p>
        </p:txBody>
      </p:sp>
    </p:spTree>
    <p:extLst>
      <p:ext uri="{BB962C8B-B14F-4D97-AF65-F5344CB8AC3E}">
        <p14:creationId xmlns:p14="http://schemas.microsoft.com/office/powerpoint/2010/main" val="29316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Wir sehen</a:t>
            </a:r>
            <a:r>
              <a:rPr lang="de-DE" baseline="0" dirty="0"/>
              <a:t> hier die maximal mögliche Kreditvolumen für 1 Jahr des IWF und der RFAs </a:t>
            </a:r>
            <a:r>
              <a:rPr lang="de-DE" strike="noStrike" baseline="0" dirty="0"/>
              <a:t>sowie 2018 aktive S</a:t>
            </a:r>
            <a:r>
              <a:rPr lang="de-DE" baseline="0" dirty="0"/>
              <a:t>waps (außer der unlimitiert ausgegebenen der FED) in Prozent des BIP des jeweiligen Landes als </a:t>
            </a:r>
            <a:r>
              <a:rPr lang="de-DE" i="1" baseline="0" dirty="0"/>
              <a:t>ungewichteter</a:t>
            </a:r>
            <a:r>
              <a:rPr lang="de-DE" baseline="0" dirty="0"/>
              <a:t> Durchschnitt über alle Länder einer der genannten Regionen </a:t>
            </a:r>
            <a:r>
              <a:rPr lang="de-DE" i="1" baseline="0" dirty="0"/>
              <a:t>vor der Pandemie</a:t>
            </a:r>
            <a:r>
              <a:rPr lang="de-DE" baseline="0" dirty="0"/>
              <a:t>. </a:t>
            </a:r>
            <a:r>
              <a:rPr lang="de-DE" strike="sngStrike" baseline="0" dirty="0"/>
              <a:t>Nordamerika ist etwas irreführend, das umfasst USA und Kanada. </a:t>
            </a:r>
            <a:endParaRPr lang="de-DE" i="1" strike="sngStrike" baseline="0" dirty="0"/>
          </a:p>
          <a:p>
            <a:endParaRPr lang="de-DE" baseline="0" dirty="0"/>
          </a:p>
          <a:p>
            <a:r>
              <a:rPr lang="de-DE" baseline="0" dirty="0"/>
              <a:t>Dunkelgrün IWF Programme mit Reformauflagen, Hellgrün IWF Programme mit vorab erforderlicher Qualifizierung oder für Katastrophenreaktion ohne klassische Reformauflagen. </a:t>
            </a:r>
          </a:p>
          <a:p>
            <a:endParaRPr lang="de-DE" baseline="0" dirty="0"/>
          </a:p>
          <a:p>
            <a:r>
              <a:rPr lang="de-DE" baseline="0" dirty="0"/>
              <a:t>Blau Zentralbankwährungsswaps.</a:t>
            </a:r>
          </a:p>
          <a:p>
            <a:br>
              <a:rPr lang="de-DE" baseline="0" dirty="0"/>
            </a:br>
            <a:r>
              <a:rPr lang="de-DE" baseline="0" dirty="0"/>
              <a:t>Rot Regionale Finanzarrangements.</a:t>
            </a:r>
          </a:p>
          <a:p>
            <a:endParaRPr lang="de-DE" baseline="0" dirty="0"/>
          </a:p>
        </p:txBody>
      </p:sp>
      <p:sp>
        <p:nvSpPr>
          <p:cNvPr id="4" name="Foliennummernplatzhalter 3"/>
          <p:cNvSpPr>
            <a:spLocks noGrp="1"/>
          </p:cNvSpPr>
          <p:nvPr>
            <p:ph type="sldNum" sz="quarter" idx="5"/>
          </p:nvPr>
        </p:nvSpPr>
        <p:spPr/>
        <p:txBody>
          <a:bodyPr/>
          <a:lstStyle/>
          <a:p>
            <a:pPr>
              <a:defRPr/>
            </a:pPr>
            <a:fld id="{FABCA902-51D0-4602-B06E-7B2FCFF5FAD7}" type="slidenum">
              <a:rPr lang="de-DE" smtClean="0"/>
              <a:pPr>
                <a:defRPr/>
              </a:pPr>
              <a:t>11</a:t>
            </a:fld>
            <a:endParaRPr lang="de-DE"/>
          </a:p>
        </p:txBody>
      </p:sp>
    </p:spTree>
    <p:extLst>
      <p:ext uri="{BB962C8B-B14F-4D97-AF65-F5344CB8AC3E}">
        <p14:creationId xmlns:p14="http://schemas.microsoft.com/office/powerpoint/2010/main" val="2733387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Wir sehen, dass ein Land in Sub-Sahara Afrika im einfachen Durchschnitt statt auf Krisenfinanzierung von knapp 8% des BIP wie in Südostasien auf etwa 5,5% Krisenfinanzierung zurückgreifen kann, </a:t>
            </a:r>
            <a:r>
              <a:rPr lang="de-DE" i="1" baseline="0" dirty="0"/>
              <a:t>und wo </a:t>
            </a:r>
            <a:r>
              <a:rPr lang="de-DE" i="1" baseline="0" dirty="0" err="1"/>
              <a:t>swaps</a:t>
            </a:r>
            <a:r>
              <a:rPr lang="de-DE" baseline="0" dirty="0"/>
              <a:t> </a:t>
            </a:r>
            <a:r>
              <a:rPr lang="de-DE" i="1" baseline="0" dirty="0"/>
              <a:t>und RFAs </a:t>
            </a:r>
            <a:r>
              <a:rPr lang="de-DE" baseline="0" dirty="0"/>
              <a:t>so gut wie nicht verbreitet sind und die Hauptquelle IWF die Finanzierung überwiegend in klassischer Form bereitstellt</a:t>
            </a:r>
            <a:r>
              <a:rPr lang="de-DE" i="1" baseline="0" dirty="0"/>
              <a:t>, ähnlich wie in LA und, eingeschränkt, mittlerer Osten und Nordafrika</a:t>
            </a:r>
            <a:r>
              <a:rPr lang="de-DE" baseline="0" dirty="0"/>
              <a:t>.</a:t>
            </a:r>
            <a:endParaRPr lang="de-DE" i="1" baseline="0" dirty="0"/>
          </a:p>
        </p:txBody>
      </p:sp>
      <p:sp>
        <p:nvSpPr>
          <p:cNvPr id="4" name="Foliennummernplatzhalter 3"/>
          <p:cNvSpPr>
            <a:spLocks noGrp="1"/>
          </p:cNvSpPr>
          <p:nvPr>
            <p:ph type="sldNum" sz="quarter" idx="5"/>
          </p:nvPr>
        </p:nvSpPr>
        <p:spPr/>
        <p:txBody>
          <a:bodyPr/>
          <a:lstStyle/>
          <a:p>
            <a:pPr>
              <a:defRPr/>
            </a:pPr>
            <a:fld id="{FABCA902-51D0-4602-B06E-7B2FCFF5FAD7}" type="slidenum">
              <a:rPr lang="de-DE" smtClean="0"/>
              <a:pPr>
                <a:defRPr/>
              </a:pPr>
              <a:t>12</a:t>
            </a:fld>
            <a:endParaRPr lang="de-DE"/>
          </a:p>
        </p:txBody>
      </p:sp>
    </p:spTree>
    <p:extLst>
      <p:ext uri="{BB962C8B-B14F-4D97-AF65-F5344CB8AC3E}">
        <p14:creationId xmlns:p14="http://schemas.microsoft.com/office/powerpoint/2010/main" val="3814572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i="1" dirty="0"/>
              <a:t>Wenn wir nach Einkommensgruppen sortieren…</a:t>
            </a:r>
            <a:endParaRPr lang="de-DE" strike="sngStrike" dirty="0"/>
          </a:p>
          <a:p>
            <a:endParaRPr lang="de-DE" dirty="0"/>
          </a:p>
          <a:p>
            <a:endParaRPr lang="de-DE" dirty="0"/>
          </a:p>
        </p:txBody>
      </p:sp>
      <p:sp>
        <p:nvSpPr>
          <p:cNvPr id="4" name="Foliennummernplatzhalter 3"/>
          <p:cNvSpPr>
            <a:spLocks noGrp="1"/>
          </p:cNvSpPr>
          <p:nvPr>
            <p:ph type="sldNum" sz="quarter" idx="10"/>
          </p:nvPr>
        </p:nvSpPr>
        <p:spPr/>
        <p:txBody>
          <a:bodyPr/>
          <a:lstStyle/>
          <a:p>
            <a:pPr>
              <a:defRPr/>
            </a:pPr>
            <a:fld id="{FABCA902-51D0-4602-B06E-7B2FCFF5FAD7}" type="slidenum">
              <a:rPr lang="de-DE" smtClean="0"/>
              <a:pPr>
                <a:defRPr/>
              </a:pPr>
              <a:t>13</a:t>
            </a:fld>
            <a:endParaRPr lang="de-DE"/>
          </a:p>
        </p:txBody>
      </p:sp>
    </p:spTree>
    <p:extLst>
      <p:ext uri="{BB962C8B-B14F-4D97-AF65-F5344CB8AC3E}">
        <p14:creationId xmlns:p14="http://schemas.microsoft.com/office/powerpoint/2010/main" val="441870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 sehen wir, dass ein Niedrigeinkommensland im einfachen Durchschnitt statt auf Krisenfinanzierung von knapp 10% des BIP wie in Hocheinkommensländern auf etwas über 6% Krisenfinanzierung zurückgreifen kann, wobei </a:t>
            </a:r>
            <a:r>
              <a:rPr lang="de-DE" baseline="0" dirty="0" err="1"/>
              <a:t>swaps</a:t>
            </a:r>
            <a:r>
              <a:rPr lang="de-DE" baseline="0" dirty="0"/>
              <a:t> hier so gut wie nicht verbreitet sind und die Hauptquelle IWF die Finanzierung überwiegend in klassischer Form bereitstellt.</a:t>
            </a:r>
          </a:p>
          <a:p>
            <a:endParaRPr lang="de-DE" dirty="0"/>
          </a:p>
          <a:p>
            <a:r>
              <a:rPr lang="de-DE" dirty="0"/>
              <a:t>Wie stellt sich vor dieser Ausgangslage</a:t>
            </a:r>
            <a:r>
              <a:rPr lang="de-DE" baseline="0" dirty="0"/>
              <a:t> in 2018 die COVID-19 Reaktion dar?</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FABCA902-51D0-4602-B06E-7B2FCFF5FAD7}" type="slidenum">
              <a:rPr lang="de-DE" smtClean="0"/>
              <a:pPr>
                <a:defRPr/>
              </a:pPr>
              <a:t>14</a:t>
            </a:fld>
            <a:endParaRPr lang="de-DE"/>
          </a:p>
        </p:txBody>
      </p:sp>
    </p:spTree>
    <p:extLst>
      <p:ext uri="{BB962C8B-B14F-4D97-AF65-F5344CB8AC3E}">
        <p14:creationId xmlns:p14="http://schemas.microsoft.com/office/powerpoint/2010/main" val="472498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Wir stellen</a:t>
            </a:r>
            <a:r>
              <a:rPr lang="de-DE" baseline="0" dirty="0"/>
              <a:t> diese Veränderungen im GFSN, dessen Kapazität über die Jahre, vor allem aber die gegenwärtige Nutzung in COVID-19 Reaktion auf der Website www.gfsntracker.com dar, das Projekt aktualisiert die vom jeweiligen Land in der COVID-19 Reaktion genutzten Ausleihinstrumente monatlich und soll so auch für Länder einer Vergleichsgruppe am Markt bspw. sichtbar machen, wie andere Länder Liquiditätsengpässe lösen.</a:t>
            </a:r>
          </a:p>
          <a:p>
            <a:endParaRPr lang="de-DE" baseline="0" dirty="0"/>
          </a:p>
          <a:p>
            <a:r>
              <a:rPr lang="de-DE" dirty="0"/>
              <a:t>UNCTAD Projekt „</a:t>
            </a:r>
            <a:r>
              <a:rPr lang="en-US" dirty="0"/>
              <a:t>Addressing the Covid-19 crisis in developing countries: Strengthening developing country debt sustainability and financial management capabilities for resilience to shocks and sustainable economic recoveries”</a:t>
            </a:r>
          </a:p>
          <a:p>
            <a:endParaRPr lang="en-US" dirty="0"/>
          </a:p>
          <a:p>
            <a:r>
              <a:rPr lang="en-US" b="1" dirty="0"/>
              <a:t>Global Financial Safety Net Tracker – A platform for information sharing on member country finance strategies</a:t>
            </a:r>
          </a:p>
          <a:p>
            <a:endParaRPr lang="en-US" b="1" i="1" dirty="0">
              <a:sym typeface="Wingdings" panose="05000000000000000000" pitchFamily="2" charset="2"/>
            </a:endParaRPr>
          </a:p>
          <a:p>
            <a:endParaRPr lang="en-US" b="1" dirty="0">
              <a:sym typeface="Wingdings" panose="05000000000000000000" pitchFamily="2" charset="2"/>
            </a:endParaRPr>
          </a:p>
          <a:p>
            <a:endParaRPr lang="en-US" b="1" dirty="0"/>
          </a:p>
          <a:p>
            <a:endParaRPr lang="es-419" dirty="0"/>
          </a:p>
        </p:txBody>
      </p:sp>
      <p:sp>
        <p:nvSpPr>
          <p:cNvPr id="4" name="Foliennummernplatzhalter 3"/>
          <p:cNvSpPr>
            <a:spLocks noGrp="1"/>
          </p:cNvSpPr>
          <p:nvPr>
            <p:ph type="sldNum" sz="quarter" idx="5"/>
          </p:nvPr>
        </p:nvSpPr>
        <p:spPr/>
        <p:txBody>
          <a:bodyPr/>
          <a:lstStyle/>
          <a:p>
            <a:pPr>
              <a:defRPr/>
            </a:pPr>
            <a:fld id="{FABCA902-51D0-4602-B06E-7B2FCFF5FAD7}" type="slidenum">
              <a:rPr lang="de-DE" smtClean="0"/>
              <a:pPr>
                <a:defRPr/>
              </a:pPr>
              <a:t>16</a:t>
            </a:fld>
            <a:endParaRPr lang="de-DE"/>
          </a:p>
        </p:txBody>
      </p:sp>
    </p:spTree>
    <p:extLst>
      <p:ext uri="{BB962C8B-B14F-4D97-AF65-F5344CB8AC3E}">
        <p14:creationId xmlns:p14="http://schemas.microsoft.com/office/powerpoint/2010/main" val="1518061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dirty="0"/>
              <a:t>Hier sehen wir die Ausleihungen</a:t>
            </a:r>
            <a:r>
              <a:rPr lang="de-DE" baseline="0" dirty="0"/>
              <a:t> des IWF, der RFA und aktive </a:t>
            </a:r>
            <a:r>
              <a:rPr lang="de-DE" baseline="0" dirty="0" err="1"/>
              <a:t>swaps</a:t>
            </a:r>
            <a:r>
              <a:rPr lang="de-DE" baseline="0" dirty="0"/>
              <a:t> zwischen Februar 2020 und Januar 2021 in Prozent des BIP als </a:t>
            </a:r>
            <a:r>
              <a:rPr lang="de-DE" i="1" baseline="0" dirty="0" err="1"/>
              <a:t>ungewichteter</a:t>
            </a:r>
            <a:r>
              <a:rPr lang="de-DE" baseline="0" dirty="0"/>
              <a:t> Durchschnitt aller Länder der jeweiligen Region. </a:t>
            </a:r>
          </a:p>
          <a:p>
            <a:pPr marL="0" indent="0">
              <a:buFontTx/>
              <a:buNone/>
            </a:pPr>
            <a:endParaRPr lang="de-DE" baseline="0" dirty="0"/>
          </a:p>
          <a:p>
            <a:pPr marL="0" indent="0">
              <a:buFontTx/>
              <a:buNone/>
            </a:pPr>
            <a:r>
              <a:rPr lang="de-DE" baseline="0" dirty="0"/>
              <a:t>Da wir hier </a:t>
            </a:r>
            <a:r>
              <a:rPr lang="de-DE" baseline="0" dirty="0" err="1"/>
              <a:t>ungewichtete</a:t>
            </a:r>
            <a:r>
              <a:rPr lang="de-DE" baseline="0" dirty="0"/>
              <a:t> Rohdaten anschauen, ein paar Hinweise: Südasien zeigt aufgrund hoher Liquiditätsvergabe der Indischen Zentralbank an relativ kleine Länder einen hohen RFA Balken. Lateinamerika zeigt nun in der Krisenreaktion einen erstaunlich hohen Anteil von </a:t>
            </a:r>
            <a:r>
              <a:rPr lang="de-DE" baseline="0" dirty="0" err="1"/>
              <a:t>swaps</a:t>
            </a:r>
            <a:r>
              <a:rPr lang="de-DE" baseline="0" dirty="0"/>
              <a:t>, die jedoch v.a. auf einige wenige voluminöse Währungsswaps der FED und der PBOC mit Argentinien, Brasilien, Chile und Mexiko zurück gehen.</a:t>
            </a:r>
          </a:p>
          <a:p>
            <a:pPr marL="0" indent="0">
              <a:buFontTx/>
              <a:buNone/>
            </a:pPr>
            <a:endParaRPr lang="de-DE"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Außerdem: Swaps sind nicht alle erfassbar, soweit wir wissen haben wir den umfänglichsten Datenbankinhalt. (Allerdings sind hier noch einige Swaps, die in 2020 erneuert wurden darunter, die doppelt erfasst sein könnten im Durchschnitt)</a:t>
            </a:r>
          </a:p>
          <a:p>
            <a:pPr marL="0" indent="0">
              <a:buFontTx/>
              <a:buNone/>
            </a:pPr>
            <a:endParaRPr lang="de-DE" baseline="0" dirty="0"/>
          </a:p>
          <a:p>
            <a:pPr marL="0" indent="0">
              <a:buFontTx/>
              <a:buNone/>
            </a:pPr>
            <a:endParaRPr lang="de-DE" baseline="0" dirty="0"/>
          </a:p>
        </p:txBody>
      </p:sp>
      <p:sp>
        <p:nvSpPr>
          <p:cNvPr id="4" name="Foliennummernplatzhalter 3"/>
          <p:cNvSpPr>
            <a:spLocks noGrp="1"/>
          </p:cNvSpPr>
          <p:nvPr>
            <p:ph type="sldNum" sz="quarter" idx="10"/>
          </p:nvPr>
        </p:nvSpPr>
        <p:spPr/>
        <p:txBody>
          <a:bodyPr/>
          <a:lstStyle/>
          <a:p>
            <a:pPr>
              <a:defRPr/>
            </a:pPr>
            <a:fld id="{FABCA902-51D0-4602-B06E-7B2FCFF5FAD7}" type="slidenum">
              <a:rPr lang="de-DE" smtClean="0"/>
              <a:pPr>
                <a:defRPr/>
              </a:pPr>
              <a:t>19</a:t>
            </a:fld>
            <a:endParaRPr lang="de-DE"/>
          </a:p>
        </p:txBody>
      </p:sp>
    </p:spTree>
    <p:extLst>
      <p:ext uri="{BB962C8B-B14F-4D97-AF65-F5344CB8AC3E}">
        <p14:creationId xmlns:p14="http://schemas.microsoft.com/office/powerpoint/2010/main" val="3285345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b="1" baseline="0" dirty="0"/>
              <a:t>Es zeigt sich bisher: </a:t>
            </a:r>
          </a:p>
          <a:p>
            <a:pPr marL="0" indent="0">
              <a:buFontTx/>
              <a:buNone/>
            </a:pPr>
            <a:endParaRPr lang="de-DE" b="1" baseline="0" dirty="0"/>
          </a:p>
          <a:p>
            <a:pPr marL="0" indent="0">
              <a:buFontTx/>
              <a:buNone/>
            </a:pPr>
            <a:r>
              <a:rPr lang="de-DE" b="1" baseline="0" dirty="0"/>
              <a:t>1. Einerseits fällt auf: IWF und RFA als institutionalisierte multilaterale Liquiditätsquellen spielen bisher in COVID-19 Reaktion keine unwichtige aber im Finanzierungsvolumen eine kleinere Rolle in vielen Regionen als wir erwartet hätten (IWF bisher für </a:t>
            </a:r>
            <a:r>
              <a:rPr lang="de-DE" baseline="0" dirty="0"/>
              <a:t>rund 105 Mrd. USD genutzt von Kapazität 1 Bill. USD) und RFAs (rund 5.5 Mrd. USD von Kapazität 1.5 Bill. USD) relativ geringe Rolle</a:t>
            </a:r>
          </a:p>
          <a:p>
            <a:pPr marL="171450" indent="-171450">
              <a:buFont typeface="Wingdings" panose="05000000000000000000" pitchFamily="2" charset="2"/>
              <a:buChar char="à"/>
            </a:pPr>
            <a:r>
              <a:rPr lang="de-DE" baseline="0" dirty="0">
                <a:sym typeface="Wingdings" panose="05000000000000000000" pitchFamily="2" charset="2"/>
              </a:rPr>
              <a:t>Warum? IWF Gründe können sein, dass negative Marktsignale durch IWF Finanzierung gescheut werden</a:t>
            </a:r>
          </a:p>
          <a:p>
            <a:pPr marL="171450" indent="-171450">
              <a:buFont typeface="Wingdings" panose="05000000000000000000" pitchFamily="2" charset="2"/>
              <a:buChar char="à"/>
            </a:pPr>
            <a:r>
              <a:rPr lang="de-DE" baseline="0" dirty="0">
                <a:sym typeface="Wingdings" panose="05000000000000000000" pitchFamily="2" charset="2"/>
              </a:rPr>
              <a:t>Warum? RFA Gründe so verschieden wie die Institutionen und deren regionale </a:t>
            </a:r>
            <a:r>
              <a:rPr lang="de-DE" i="1" baseline="0" dirty="0" err="1">
                <a:sym typeface="Wingdings" panose="05000000000000000000" pitchFamily="2" charset="2"/>
              </a:rPr>
              <a:t>Governance</a:t>
            </a:r>
            <a:r>
              <a:rPr lang="de-DE" i="1" baseline="0" dirty="0">
                <a:sym typeface="Wingdings" panose="05000000000000000000" pitchFamily="2" charset="2"/>
              </a:rPr>
              <a:t> </a:t>
            </a:r>
            <a:r>
              <a:rPr lang="de-DE" baseline="0" dirty="0">
                <a:sym typeface="Wingdings" panose="05000000000000000000" pitchFamily="2" charset="2"/>
              </a:rPr>
              <a:t>dahinter, v.a. aber ist auffällig, dass je autonomer – regionaler – RFA organisiert sind, desto mehr werden sie genutzt </a:t>
            </a:r>
          </a:p>
          <a:p>
            <a:pPr marL="0" indent="0" algn="l" rtl="0" eaLnBrk="0" fontAlgn="base" hangingPunct="0">
              <a:spcBef>
                <a:spcPct val="30000"/>
              </a:spcBef>
              <a:spcAft>
                <a:spcPct val="0"/>
              </a:spcAft>
              <a:buFontTx/>
              <a:buNone/>
            </a:pPr>
            <a:r>
              <a:rPr kumimoji="1" lang="de-DE" sz="1200" b="1" kern="1200" baseline="0" dirty="0">
                <a:solidFill>
                  <a:schemeClr val="tx1"/>
                </a:solidFill>
                <a:latin typeface="Verdana" pitchFamily="34" charset="0"/>
                <a:ea typeface="+mn-ea"/>
                <a:cs typeface="+mn-cs"/>
                <a:sym typeface="Wingdings" panose="05000000000000000000" pitchFamily="2" charset="2"/>
              </a:rPr>
              <a:t>2. Andererseits fällt auf: nicht mit Reformauflagen verbundene Fazilitäten des IWF, bringen einen deutlichen Nutzungsschub, vor allem aber in den zwei Regionen, die insgesamt Stand 2018 aus dem Netzwerk der </a:t>
            </a:r>
            <a:r>
              <a:rPr kumimoji="1" lang="de-DE" sz="1200" b="1" kern="1200" baseline="0" dirty="0" err="1">
                <a:solidFill>
                  <a:schemeClr val="tx1"/>
                </a:solidFill>
                <a:latin typeface="Verdana" pitchFamily="34" charset="0"/>
                <a:ea typeface="+mn-ea"/>
                <a:cs typeface="+mn-cs"/>
                <a:sym typeface="Wingdings" panose="05000000000000000000" pitchFamily="2" charset="2"/>
              </a:rPr>
              <a:t>swaps</a:t>
            </a:r>
            <a:r>
              <a:rPr kumimoji="1" lang="de-DE" sz="1200" b="1" kern="1200" baseline="0" dirty="0">
                <a:solidFill>
                  <a:schemeClr val="tx1"/>
                </a:solidFill>
                <a:latin typeface="Verdana" pitchFamily="34" charset="0"/>
                <a:ea typeface="+mn-ea"/>
                <a:cs typeface="+mn-cs"/>
                <a:sym typeface="Wingdings" panose="05000000000000000000" pitchFamily="2" charset="2"/>
              </a:rPr>
              <a:t> weitgehend ausgeschlossen waren</a:t>
            </a:r>
            <a:endParaRPr kumimoji="1" lang="de-DE" sz="1200" b="1" kern="1200" baseline="0" dirty="0">
              <a:solidFill>
                <a:schemeClr val="tx1"/>
              </a:solidFill>
              <a:latin typeface="Verdana" pitchFamily="34" charset="0"/>
              <a:ea typeface="+mn-ea"/>
              <a:cs typeface="+mn-cs"/>
            </a:endParaRPr>
          </a:p>
          <a:p>
            <a:pPr marL="0" indent="0">
              <a:buFontTx/>
              <a:buNone/>
            </a:pPr>
            <a:r>
              <a:rPr lang="de-DE" b="1" baseline="0" dirty="0"/>
              <a:t>3. Erneut eine deutliche Zunahme in Volumen und Anzahl aktiver </a:t>
            </a:r>
            <a:r>
              <a:rPr lang="de-DE" b="1" baseline="0" dirty="0" err="1"/>
              <a:t>swaps</a:t>
            </a:r>
            <a:r>
              <a:rPr lang="de-DE" b="1" baseline="0" dirty="0"/>
              <a:t>. </a:t>
            </a:r>
            <a:r>
              <a:rPr lang="de-DE" baseline="0" dirty="0"/>
              <a:t>Wir wissen nicht, ob diese Liquidität tatsächlich genutzt wird, oder „nur“ als Prävention eingesetzt wird, aber wir sehen deutlich die Zunahme bilateraler Absicherungen im globalen finanziellen Sicherheitsnetz. Problem: diese sind nicht transparent, nicht vorhersehbar, und unter der (</a:t>
            </a:r>
            <a:r>
              <a:rPr lang="de-DE" i="1" baseline="0" dirty="0"/>
              <a:t>nicht zuletzt </a:t>
            </a:r>
            <a:r>
              <a:rPr lang="de-DE" baseline="0" dirty="0"/>
              <a:t>geostrategisch/politischen Entscheidung der jeweiligen Zentralbank(en), v.a. FED und PBOC.</a:t>
            </a:r>
          </a:p>
        </p:txBody>
      </p:sp>
      <p:sp>
        <p:nvSpPr>
          <p:cNvPr id="4" name="Foliennummernplatzhalter 3"/>
          <p:cNvSpPr>
            <a:spLocks noGrp="1"/>
          </p:cNvSpPr>
          <p:nvPr>
            <p:ph type="sldNum" sz="quarter" idx="10"/>
          </p:nvPr>
        </p:nvSpPr>
        <p:spPr/>
        <p:txBody>
          <a:bodyPr/>
          <a:lstStyle/>
          <a:p>
            <a:pPr>
              <a:defRPr/>
            </a:pPr>
            <a:fld id="{FABCA902-51D0-4602-B06E-7B2FCFF5FAD7}" type="slidenum">
              <a:rPr lang="de-DE" smtClean="0"/>
              <a:pPr>
                <a:defRPr/>
              </a:pPr>
              <a:t>20</a:t>
            </a:fld>
            <a:endParaRPr lang="de-DE"/>
          </a:p>
        </p:txBody>
      </p:sp>
    </p:spTree>
    <p:extLst>
      <p:ext uri="{BB962C8B-B14F-4D97-AF65-F5344CB8AC3E}">
        <p14:creationId xmlns:p14="http://schemas.microsoft.com/office/powerpoint/2010/main" val="2604821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dirty="0"/>
              <a:t>Wenn wir</a:t>
            </a:r>
            <a:r>
              <a:rPr lang="de-DE" baseline="0" dirty="0"/>
              <a:t> die Ausleihungen und </a:t>
            </a:r>
            <a:r>
              <a:rPr lang="de-DE" baseline="0" dirty="0" err="1"/>
              <a:t>swaps</a:t>
            </a:r>
            <a:r>
              <a:rPr lang="de-DE" baseline="0" dirty="0"/>
              <a:t> in COVID-19 nach Einkommensgruppen sortieren…</a:t>
            </a:r>
          </a:p>
          <a:p>
            <a:pPr marL="0" indent="0">
              <a:buFontTx/>
              <a:buNone/>
            </a:pPr>
            <a:endParaRPr lang="de-DE" baseline="0" dirty="0"/>
          </a:p>
          <a:p>
            <a:pPr marL="0" indent="0">
              <a:buFontTx/>
              <a:buNone/>
            </a:pPr>
            <a:r>
              <a:rPr lang="de-DE" baseline="0" dirty="0"/>
              <a:t>Nochmal der Hinweis auf die besonders aktive Nutzung kleiner Länder des südasiatischen RFA, die sich hier im </a:t>
            </a:r>
            <a:r>
              <a:rPr lang="de-DE" baseline="0" dirty="0" err="1"/>
              <a:t>lower</a:t>
            </a:r>
            <a:r>
              <a:rPr lang="de-DE" baseline="0" dirty="0"/>
              <a:t> </a:t>
            </a:r>
            <a:r>
              <a:rPr lang="de-DE" baseline="0" dirty="0" err="1"/>
              <a:t>middle</a:t>
            </a:r>
            <a:r>
              <a:rPr lang="de-DE" baseline="0" dirty="0"/>
              <a:t> </a:t>
            </a:r>
            <a:r>
              <a:rPr lang="de-DE" baseline="0" dirty="0" err="1"/>
              <a:t>income</a:t>
            </a:r>
            <a:r>
              <a:rPr lang="de-DE" baseline="0" dirty="0"/>
              <a:t> Balken niederschlägt.</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0" i="1" baseline="0" dirty="0"/>
              <a:t>Daten noch sehr roh; gewichteter </a:t>
            </a:r>
            <a:r>
              <a:rPr lang="de-DE" b="0" i="1" baseline="0" dirty="0" err="1"/>
              <a:t>Druchschnitt</a:t>
            </a:r>
            <a:r>
              <a:rPr lang="de-DE" b="0" i="1" baseline="0" dirty="0"/>
              <a:t> wäre wichtig z.B. für </a:t>
            </a:r>
            <a:r>
              <a:rPr lang="de-DE" b="0" i="1" baseline="0" dirty="0" err="1"/>
              <a:t>lower</a:t>
            </a:r>
            <a:r>
              <a:rPr lang="de-DE" b="0" i="1" baseline="0" dirty="0"/>
              <a:t> </a:t>
            </a:r>
            <a:r>
              <a:rPr lang="de-DE" b="0" i="1" baseline="0" dirty="0" err="1"/>
              <a:t>middle</a:t>
            </a:r>
            <a:r>
              <a:rPr lang="de-DE" b="0" i="1" baseline="0" dirty="0"/>
              <a:t> </a:t>
            </a:r>
            <a:r>
              <a:rPr lang="de-DE" b="0" i="1" baseline="0" dirty="0" err="1"/>
              <a:t>income</a:t>
            </a:r>
            <a:r>
              <a:rPr lang="de-DE" b="0" i="1" baseline="0" dirty="0"/>
              <a:t> countries, um Überbewertung von Ländern wie Mongolei und Bhutan rauszurechnen </a:t>
            </a:r>
            <a:r>
              <a:rPr lang="de-DE" b="0" i="1" baseline="0" dirty="0">
                <a:sym typeface="Wingdings" panose="05000000000000000000" pitchFamily="2" charset="2"/>
              </a:rPr>
              <a:t> </a:t>
            </a:r>
            <a:r>
              <a:rPr lang="de-DE" b="0" i="1" baseline="0" dirty="0" err="1">
                <a:sym typeface="Wingdings" panose="05000000000000000000" pitchFamily="2" charset="2"/>
              </a:rPr>
              <a:t>work</a:t>
            </a:r>
            <a:r>
              <a:rPr lang="de-DE" b="0" i="1" baseline="0" dirty="0">
                <a:sym typeface="Wingdings" panose="05000000000000000000" pitchFamily="2" charset="2"/>
              </a:rPr>
              <a:t> in </a:t>
            </a:r>
            <a:r>
              <a:rPr lang="de-DE" b="0" i="1" baseline="0" dirty="0" err="1">
                <a:sym typeface="Wingdings" panose="05000000000000000000" pitchFamily="2" charset="2"/>
              </a:rPr>
              <a:t>progress</a:t>
            </a:r>
            <a:endParaRPr lang="de-DE" b="0" i="1" baseline="0" dirty="0"/>
          </a:p>
          <a:p>
            <a:pPr marL="0" indent="0">
              <a:buFontTx/>
              <a:buNone/>
            </a:pPr>
            <a:endParaRPr lang="de-DE" baseline="0" dirty="0"/>
          </a:p>
          <a:p>
            <a:pPr marL="0" indent="0">
              <a:buFontTx/>
              <a:buNone/>
            </a:pPr>
            <a:endParaRPr lang="de-DE" baseline="0" dirty="0"/>
          </a:p>
          <a:p>
            <a:endParaRPr lang="es-419" i="1" dirty="0"/>
          </a:p>
        </p:txBody>
      </p:sp>
      <p:sp>
        <p:nvSpPr>
          <p:cNvPr id="4" name="Foliennummernplatzhalter 3"/>
          <p:cNvSpPr>
            <a:spLocks noGrp="1"/>
          </p:cNvSpPr>
          <p:nvPr>
            <p:ph type="sldNum" sz="quarter" idx="5"/>
          </p:nvPr>
        </p:nvSpPr>
        <p:spPr/>
        <p:txBody>
          <a:bodyPr/>
          <a:lstStyle/>
          <a:p>
            <a:pPr>
              <a:defRPr/>
            </a:pPr>
            <a:fld id="{FABCA902-51D0-4602-B06E-7B2FCFF5FAD7}" type="slidenum">
              <a:rPr lang="de-DE" smtClean="0"/>
              <a:pPr>
                <a:defRPr/>
              </a:pPr>
              <a:t>21</a:t>
            </a:fld>
            <a:endParaRPr lang="de-DE"/>
          </a:p>
        </p:txBody>
      </p:sp>
    </p:spTree>
    <p:extLst>
      <p:ext uri="{BB962C8B-B14F-4D97-AF65-F5344CB8AC3E}">
        <p14:creationId xmlns:p14="http://schemas.microsoft.com/office/powerpoint/2010/main" val="680158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b="1" baseline="0" dirty="0"/>
              <a:t>… zeigt sich bisher: </a:t>
            </a:r>
          </a:p>
          <a:p>
            <a:pPr marL="228600" indent="-228600">
              <a:buFontTx/>
              <a:buAutoNum type="arabicPeriod"/>
            </a:pPr>
            <a:r>
              <a:rPr lang="de-DE" b="1" baseline="0" dirty="0"/>
              <a:t>Hocheinkommensländer greifen v.a. auf bilaterale Instrumente zurück. Wo es Zugang zu </a:t>
            </a:r>
            <a:r>
              <a:rPr lang="de-DE" b="1" baseline="0" dirty="0" err="1"/>
              <a:t>swaps</a:t>
            </a:r>
            <a:r>
              <a:rPr lang="de-DE" b="1" baseline="0" dirty="0"/>
              <a:t> gibt, wird dieser genutzt.</a:t>
            </a:r>
          </a:p>
          <a:p>
            <a:pPr marL="228600" indent="-228600">
              <a:buFontTx/>
              <a:buAutoNum type="arabicPeriod"/>
            </a:pPr>
            <a:r>
              <a:rPr lang="de-DE" b="1" baseline="0" dirty="0"/>
              <a:t>Der IWF wird mehr genutzt von Ländern unteren und mittleren Einkommens – erneut zeigt sich die Dominanz der neu erweiterten Fazilitäten ohne klassische Reformauflagen für die ausleihenden Länder.</a:t>
            </a:r>
          </a:p>
          <a:p>
            <a:pPr marL="228600" indent="-228600">
              <a:buFontTx/>
              <a:buAutoNum type="arabicPeriod"/>
            </a:pPr>
            <a:r>
              <a:rPr lang="de-DE" b="1" baseline="0" dirty="0"/>
              <a:t>Niedrigeinkommensländer nutzen – vermutlich, wie wir für die Situation im GFSN 2018 gesehen haben – aufgrund fehlenden Zugangs – ausschließlich den IWF. Dessen Finanzierungskapazität steht deutlich hinter derjenigen anderer Instrumente wie die der Zentralbanken zurück, die andere Einkommensgruppen nutzen können.</a:t>
            </a:r>
          </a:p>
          <a:p>
            <a:pPr marL="0" indent="0">
              <a:buFontTx/>
              <a:buNone/>
            </a:pPr>
            <a:endParaRPr lang="de-DE" b="1" i="1" baseline="0" dirty="0"/>
          </a:p>
          <a:p>
            <a:pPr marL="0" indent="0">
              <a:buFontTx/>
              <a:buNone/>
            </a:pPr>
            <a:r>
              <a:rPr lang="de-DE" b="1" i="1" baseline="0" dirty="0"/>
              <a:t>Hieraus könnte man übergreifend die Frage stellen, ob die deutliche aktivere Nutzung der nicht mit Auflagen verbundenen für COVID-19 erweiterten Fazilitäten auf Reformbedarfe im IWF hindeutet. Und ob hier v.a. ein Ansatzpunkt wäre, </a:t>
            </a:r>
            <a:r>
              <a:rPr lang="de-DE" b="1" i="1" baseline="0" dirty="0" err="1"/>
              <a:t>recover</a:t>
            </a:r>
            <a:r>
              <a:rPr lang="de-DE" b="1" i="1" baseline="0" dirty="0"/>
              <a:t> </a:t>
            </a:r>
            <a:r>
              <a:rPr lang="de-DE" b="1" i="1" baseline="0" dirty="0" err="1"/>
              <a:t>forward</a:t>
            </a:r>
            <a:r>
              <a:rPr lang="de-DE" b="1" i="1" baseline="0" dirty="0"/>
              <a:t> / </a:t>
            </a:r>
            <a:r>
              <a:rPr lang="de-DE" b="1" i="1" baseline="0" dirty="0" err="1"/>
              <a:t>building</a:t>
            </a:r>
            <a:r>
              <a:rPr lang="de-DE" b="1" i="1" baseline="0" dirty="0"/>
              <a:t> back </a:t>
            </a:r>
            <a:r>
              <a:rPr lang="de-DE" b="1" i="1" baseline="0" dirty="0" err="1"/>
              <a:t>better</a:t>
            </a:r>
            <a:r>
              <a:rPr lang="de-DE" b="1" i="1" baseline="0" dirty="0"/>
              <a:t> zu erreichen, denn das geht mit den dominanten bilateralen Instrumenten der Zentralbankinstrumente nicht.</a:t>
            </a:r>
          </a:p>
          <a:p>
            <a:pPr marL="0" indent="0">
              <a:buFontTx/>
              <a:buNone/>
            </a:pPr>
            <a:endParaRPr lang="de-DE" b="1" i="1" baseline="0" dirty="0"/>
          </a:p>
          <a:p>
            <a:endParaRPr lang="es-419" i="1" dirty="0"/>
          </a:p>
        </p:txBody>
      </p:sp>
      <p:sp>
        <p:nvSpPr>
          <p:cNvPr id="4" name="Foliennummernplatzhalter 3"/>
          <p:cNvSpPr>
            <a:spLocks noGrp="1"/>
          </p:cNvSpPr>
          <p:nvPr>
            <p:ph type="sldNum" sz="quarter" idx="5"/>
          </p:nvPr>
        </p:nvSpPr>
        <p:spPr/>
        <p:txBody>
          <a:bodyPr/>
          <a:lstStyle/>
          <a:p>
            <a:pPr>
              <a:defRPr/>
            </a:pPr>
            <a:fld id="{FABCA902-51D0-4602-B06E-7B2FCFF5FAD7}" type="slidenum">
              <a:rPr lang="de-DE" smtClean="0"/>
              <a:pPr>
                <a:defRPr/>
              </a:pPr>
              <a:t>22</a:t>
            </a:fld>
            <a:endParaRPr lang="de-DE"/>
          </a:p>
        </p:txBody>
      </p:sp>
    </p:spTree>
    <p:extLst>
      <p:ext uri="{BB962C8B-B14F-4D97-AF65-F5344CB8AC3E}">
        <p14:creationId xmlns:p14="http://schemas.microsoft.com/office/powerpoint/2010/main" val="573502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welcher Situation</a:t>
            </a:r>
            <a:r>
              <a:rPr lang="de-DE" baseline="0" dirty="0"/>
              <a:t> befinden sich Entwicklungs- und Schwellenländer gerade, um pandemiebedingte Krisenbewältigung und SDG Erreichung zu finanzieren?</a:t>
            </a:r>
            <a:endParaRPr lang="de-DE" dirty="0"/>
          </a:p>
        </p:txBody>
      </p:sp>
      <p:sp>
        <p:nvSpPr>
          <p:cNvPr id="4" name="Foliennummernplatzhalter 3"/>
          <p:cNvSpPr>
            <a:spLocks noGrp="1"/>
          </p:cNvSpPr>
          <p:nvPr>
            <p:ph type="sldNum" sz="quarter" idx="10"/>
          </p:nvPr>
        </p:nvSpPr>
        <p:spPr/>
        <p:txBody>
          <a:bodyPr/>
          <a:lstStyle/>
          <a:p>
            <a:pPr>
              <a:defRPr/>
            </a:pPr>
            <a:fld id="{FABCA902-51D0-4602-B06E-7B2FCFF5FAD7}" type="slidenum">
              <a:rPr lang="de-DE" smtClean="0"/>
              <a:pPr>
                <a:defRPr/>
              </a:pPr>
              <a:t>2</a:t>
            </a:fld>
            <a:endParaRPr lang="de-DE"/>
          </a:p>
        </p:txBody>
      </p:sp>
    </p:spTree>
    <p:extLst>
      <p:ext uri="{BB962C8B-B14F-4D97-AF65-F5344CB8AC3E}">
        <p14:creationId xmlns:p14="http://schemas.microsoft.com/office/powerpoint/2010/main" val="3190771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s-419" dirty="0"/>
          </a:p>
        </p:txBody>
      </p:sp>
      <p:sp>
        <p:nvSpPr>
          <p:cNvPr id="4" name="Foliennummernplatzhalter 3"/>
          <p:cNvSpPr>
            <a:spLocks noGrp="1"/>
          </p:cNvSpPr>
          <p:nvPr>
            <p:ph type="sldNum" sz="quarter" idx="5"/>
          </p:nvPr>
        </p:nvSpPr>
        <p:spPr/>
        <p:txBody>
          <a:bodyPr/>
          <a:lstStyle/>
          <a:p>
            <a:pPr>
              <a:defRPr/>
            </a:pPr>
            <a:fld id="{FABCA902-51D0-4602-B06E-7B2FCFF5FAD7}" type="slidenum">
              <a:rPr lang="de-DE" smtClean="0"/>
              <a:pPr>
                <a:defRPr/>
              </a:pPr>
              <a:t>23</a:t>
            </a:fld>
            <a:endParaRPr lang="de-DE"/>
          </a:p>
        </p:txBody>
      </p:sp>
    </p:spTree>
    <p:extLst>
      <p:ext uri="{BB962C8B-B14F-4D97-AF65-F5344CB8AC3E}">
        <p14:creationId xmlns:p14="http://schemas.microsoft.com/office/powerpoint/2010/main" val="3195744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GFSN Komplexität, Nutzung &amp; Liquidität v.a. durch bilaterale </a:t>
            </a:r>
            <a:r>
              <a:rPr lang="de-DE" dirty="0" err="1"/>
              <a:t>swaps</a:t>
            </a:r>
            <a:r>
              <a:rPr lang="de-DE" dirty="0"/>
              <a:t>:  abhängig nicht nur aber auch von geopolitischen Prioritäten von wenigen Schwellen- und Industrieländern (v.a. China, USA)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i="1" dirty="0">
              <a:sym typeface="Wingdings" panose="05000000000000000000" pitchFamily="2" charset="2"/>
            </a:endParaRPr>
          </a:p>
          <a:p>
            <a:endParaRPr lang="de-DE" i="1" dirty="0">
              <a:sym typeface="Wingdings" panose="05000000000000000000" pitchFamily="2" charset="2"/>
            </a:endParaRPr>
          </a:p>
        </p:txBody>
      </p:sp>
      <p:sp>
        <p:nvSpPr>
          <p:cNvPr id="4" name="Foliennummernplatzhalter 3"/>
          <p:cNvSpPr>
            <a:spLocks noGrp="1"/>
          </p:cNvSpPr>
          <p:nvPr>
            <p:ph type="sldNum" sz="quarter" idx="10"/>
          </p:nvPr>
        </p:nvSpPr>
        <p:spPr/>
        <p:txBody>
          <a:bodyPr/>
          <a:lstStyle/>
          <a:p>
            <a:pPr>
              <a:defRPr/>
            </a:pPr>
            <a:fld id="{FABCA902-51D0-4602-B06E-7B2FCFF5FAD7}" type="slidenum">
              <a:rPr lang="de-DE" smtClean="0"/>
              <a:pPr>
                <a:defRPr/>
              </a:pPr>
              <a:t>24</a:t>
            </a:fld>
            <a:endParaRPr lang="de-DE"/>
          </a:p>
        </p:txBody>
      </p:sp>
    </p:spTree>
    <p:extLst>
      <p:ext uri="{BB962C8B-B14F-4D97-AF65-F5344CB8AC3E}">
        <p14:creationId xmlns:p14="http://schemas.microsoft.com/office/powerpoint/2010/main" val="3055263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als multilateraler</a:t>
            </a:r>
            <a:r>
              <a:rPr lang="de-DE" baseline="0" dirty="0"/>
              <a:t> Rahmen oder jenseits von geostrategischen Erwägungen einzelner Industrie- oder Schwellenländer…</a:t>
            </a:r>
          </a:p>
          <a:p>
            <a:endParaRPr lang="de-DE"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b="1" dirty="0"/>
              <a:t>Fehlende Koordinierung im GFSN </a:t>
            </a:r>
            <a:r>
              <a:rPr lang="de-DE" dirty="0"/>
              <a:t>(IWF, RFA aber auch Zentralbanken) erhöht </a:t>
            </a:r>
            <a:r>
              <a:rPr lang="de-DE" b="1" dirty="0"/>
              <a:t>Risiko für Verlängerung und </a:t>
            </a:r>
            <a:r>
              <a:rPr lang="de-DE" b="1" dirty="0">
                <a:solidFill>
                  <a:schemeClr val="tx1"/>
                </a:solidFill>
              </a:rPr>
              <a:t>Verteuerung der Krise(n)</a:t>
            </a:r>
            <a:r>
              <a:rPr lang="de-DE" dirty="0">
                <a:solidFill>
                  <a:schemeClr val="tx1"/>
                </a:solidFill>
              </a:rPr>
              <a:t>, mit negativen Folgen für ökonomische und soziale Nachhaltigkeit, und verminderten Möglichkeiten, SDGs und Klimaneutralität zu erreichen</a:t>
            </a:r>
            <a:endParaRPr lang="de-DE" dirty="0"/>
          </a:p>
          <a:p>
            <a:endParaRPr lang="de-DE" baseline="0" dirty="0"/>
          </a:p>
          <a:p>
            <a:r>
              <a:rPr lang="de-DE" baseline="0" dirty="0"/>
              <a:t>Nutzungsmuster, die wir gesehen haben, deuten Reformbedarfe bei IWF Fazilitäten an, Länder, die bisher IWF Ausleihungen vermieden haben, greifen auf neue Krisenfazilitäten zahlreich zurück, bspw. in Lateinamerika. </a:t>
            </a:r>
          </a:p>
          <a:p>
            <a:endParaRPr lang="de-DE" baseline="0" dirty="0"/>
          </a:p>
          <a:p>
            <a:pPr marL="228600" indent="-228600">
              <a:buAutoNum type="arabicPeriod"/>
            </a:pPr>
            <a:r>
              <a:rPr lang="de-DE" i="1" dirty="0" err="1">
                <a:sym typeface="Wingdings" panose="05000000000000000000" pitchFamily="2" charset="2"/>
              </a:rPr>
              <a:t>Ent-Multilateralisierung</a:t>
            </a:r>
            <a:r>
              <a:rPr lang="de-DE" i="1" dirty="0">
                <a:sym typeface="Wingdings" panose="05000000000000000000" pitchFamily="2" charset="2"/>
              </a:rPr>
              <a:t>; Zunehmen von „</a:t>
            </a:r>
            <a:r>
              <a:rPr lang="de-DE" i="1" dirty="0" err="1">
                <a:sym typeface="Wingdings" panose="05000000000000000000" pitchFamily="2" charset="2"/>
              </a:rPr>
              <a:t>liquidity</a:t>
            </a:r>
            <a:r>
              <a:rPr lang="de-DE" i="1" dirty="0">
                <a:sym typeface="Wingdings" panose="05000000000000000000" pitchFamily="2" charset="2"/>
              </a:rPr>
              <a:t> </a:t>
            </a:r>
            <a:r>
              <a:rPr lang="de-DE" i="1" dirty="0" err="1">
                <a:sym typeface="Wingdings" panose="05000000000000000000" pitchFamily="2" charset="2"/>
              </a:rPr>
              <a:t>diplomacy</a:t>
            </a:r>
            <a:r>
              <a:rPr lang="de-DE" i="1" dirty="0">
                <a:sym typeface="Wingdings" panose="05000000000000000000" pitchFamily="2" charset="2"/>
              </a:rPr>
              <a:t>“</a:t>
            </a:r>
            <a:br>
              <a:rPr lang="de-DE" i="1" dirty="0">
                <a:sym typeface="Wingdings" panose="05000000000000000000" pitchFamily="2" charset="2"/>
              </a:rPr>
            </a:br>
            <a:r>
              <a:rPr lang="de-DE" i="1" dirty="0">
                <a:sym typeface="Wingdings" panose="05000000000000000000" pitchFamily="2" charset="2"/>
              </a:rPr>
              <a:t> Reform, </a:t>
            </a:r>
            <a:br>
              <a:rPr lang="de-DE" i="1" dirty="0">
                <a:sym typeface="Wingdings" panose="05000000000000000000" pitchFamily="2" charset="2"/>
              </a:rPr>
            </a:br>
            <a:r>
              <a:rPr lang="de-DE" i="1" dirty="0">
                <a:sym typeface="Wingdings" panose="05000000000000000000" pitchFamily="2" charset="2"/>
              </a:rPr>
              <a:t> Koordination</a:t>
            </a:r>
          </a:p>
          <a:p>
            <a:pPr marL="228600" indent="-228600">
              <a:buAutoNum type="arabicPeriod"/>
            </a:pPr>
            <a:r>
              <a:rPr lang="de-DE" i="1" dirty="0">
                <a:sym typeface="Wingdings" panose="05000000000000000000" pitchFamily="2" charset="2"/>
              </a:rPr>
              <a:t>In systemischen Krise hängen Liquiditäts- und Strukturhilfen eng zusammen </a:t>
            </a:r>
            <a:br>
              <a:rPr lang="de-DE" i="1" dirty="0">
                <a:sym typeface="Wingdings" panose="05000000000000000000" pitchFamily="2" charset="2"/>
              </a:rPr>
            </a:br>
            <a:r>
              <a:rPr lang="de-DE" i="1" dirty="0">
                <a:sym typeface="Wingdings" panose="05000000000000000000" pitchFamily="2" charset="2"/>
              </a:rPr>
              <a:t> inklusives und grünes Wachstum nicht nur als Ziel für längerfristige Strukturhilfen</a:t>
            </a:r>
            <a:br>
              <a:rPr lang="de-DE" i="1" dirty="0">
                <a:sym typeface="Wingdings" panose="05000000000000000000" pitchFamily="2" charset="2"/>
              </a:rPr>
            </a:br>
            <a:r>
              <a:rPr lang="de-DE" i="1" dirty="0">
                <a:sym typeface="Wingdings" panose="05000000000000000000" pitchFamily="2" charset="2"/>
              </a:rPr>
              <a:t> sondern Institutionen für Liquiditätsbereitstellung einbeziehen (wie IWF das partiell auch schon bei Katastrophenhilfe tut und ZB wie EZB das diskutieren  sollte ausgeweitet werden, und auf RFAs und ZB ausgeweitet werden</a:t>
            </a:r>
            <a:br>
              <a:rPr lang="de-DE" i="1" dirty="0">
                <a:sym typeface="Wingdings" panose="05000000000000000000" pitchFamily="2" charset="2"/>
              </a:rPr>
            </a:br>
            <a:r>
              <a:rPr lang="de-DE" i="1" dirty="0">
                <a:sym typeface="Wingdings" panose="05000000000000000000" pitchFamily="2" charset="2"/>
              </a:rPr>
              <a:t> regionale E-Banken als Teil des Ökosystems GFSN verstehen</a:t>
            </a:r>
          </a:p>
          <a:p>
            <a:endParaRPr lang="de-DE" dirty="0"/>
          </a:p>
        </p:txBody>
      </p:sp>
      <p:sp>
        <p:nvSpPr>
          <p:cNvPr id="4" name="Foliennummernplatzhalter 3"/>
          <p:cNvSpPr>
            <a:spLocks noGrp="1"/>
          </p:cNvSpPr>
          <p:nvPr>
            <p:ph type="sldNum" sz="quarter" idx="10"/>
          </p:nvPr>
        </p:nvSpPr>
        <p:spPr/>
        <p:txBody>
          <a:bodyPr/>
          <a:lstStyle/>
          <a:p>
            <a:pPr>
              <a:defRPr/>
            </a:pPr>
            <a:fld id="{FABCA902-51D0-4602-B06E-7B2FCFF5FAD7}" type="slidenum">
              <a:rPr lang="de-DE" smtClean="0"/>
              <a:pPr>
                <a:defRPr/>
              </a:pPr>
              <a:t>25</a:t>
            </a:fld>
            <a:endParaRPr lang="de-DE"/>
          </a:p>
        </p:txBody>
      </p:sp>
    </p:spTree>
    <p:extLst>
      <p:ext uri="{BB962C8B-B14F-4D97-AF65-F5344CB8AC3E}">
        <p14:creationId xmlns:p14="http://schemas.microsoft.com/office/powerpoint/2010/main" val="3880645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RFAs in zwei Generationen</a:t>
            </a:r>
          </a:p>
          <a:p>
            <a:pPr marL="171450" indent="-171450">
              <a:buFontTx/>
              <a:buChar char="-"/>
            </a:pPr>
            <a:r>
              <a:rPr lang="de-DE" baseline="0" dirty="0"/>
              <a:t>Im Volumen kleinere, gegründet bereits in den 1970ern in Lateinamerika und in Nordafrika</a:t>
            </a:r>
          </a:p>
          <a:p>
            <a:pPr marL="171450" indent="-171450">
              <a:buFontTx/>
              <a:buChar char="-"/>
            </a:pPr>
            <a:r>
              <a:rPr lang="de-DE" baseline="0" dirty="0"/>
              <a:t>Im Volumen größere, gegründet ab Krisen 1990er in Südostasien, Eurasien, Südasien</a:t>
            </a:r>
          </a:p>
          <a:p>
            <a:pPr marL="171450" indent="-171450">
              <a:buFontTx/>
              <a:buChar char="-"/>
            </a:pPr>
            <a:r>
              <a:rPr lang="de-DE" baseline="0" dirty="0"/>
              <a:t>ESM und Nachbarlandfazilitäten in Europa seit Europäischer Finanzkrise</a:t>
            </a:r>
            <a:endParaRPr lang="de-DE" dirty="0"/>
          </a:p>
        </p:txBody>
      </p:sp>
      <p:sp>
        <p:nvSpPr>
          <p:cNvPr id="4" name="Foliennummernplatzhalter 3"/>
          <p:cNvSpPr>
            <a:spLocks noGrp="1"/>
          </p:cNvSpPr>
          <p:nvPr>
            <p:ph type="sldNum" sz="quarter" idx="10"/>
          </p:nvPr>
        </p:nvSpPr>
        <p:spPr/>
        <p:txBody>
          <a:bodyPr/>
          <a:lstStyle/>
          <a:p>
            <a:pPr>
              <a:defRPr/>
            </a:pPr>
            <a:fld id="{FABCA902-51D0-4602-B06E-7B2FCFF5FAD7}" type="slidenum">
              <a:rPr lang="de-DE" smtClean="0"/>
              <a:pPr>
                <a:defRPr/>
              </a:pPr>
              <a:t>27</a:t>
            </a:fld>
            <a:endParaRPr lang="de-DE"/>
          </a:p>
        </p:txBody>
      </p:sp>
    </p:spTree>
    <p:extLst>
      <p:ext uri="{BB962C8B-B14F-4D97-AF65-F5344CB8AC3E}">
        <p14:creationId xmlns:p14="http://schemas.microsoft.com/office/powerpoint/2010/main" val="1609626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Um</a:t>
            </a:r>
            <a:r>
              <a:rPr lang="de-DE" baseline="0" dirty="0"/>
              <a:t> die Situation zu verstehen, hilft es, zwei Gruppen von Ländern zu unterscheiden</a:t>
            </a:r>
          </a:p>
          <a:p>
            <a:endParaRPr lang="de-DE" baseline="0" dirty="0"/>
          </a:p>
          <a:p>
            <a:endParaRPr lang="de-DE" baseline="0" dirty="0"/>
          </a:p>
          <a:p>
            <a:endParaRPr lang="de-DE" baseline="0" dirty="0"/>
          </a:p>
          <a:p>
            <a:r>
              <a:rPr lang="de-DE" baseline="0" dirty="0"/>
              <a:t>DSSI </a:t>
            </a:r>
            <a:r>
              <a:rPr kumimoji="1" lang="en-US" sz="1200" kern="1200" dirty="0">
                <a:solidFill>
                  <a:schemeClr val="tx1"/>
                </a:solidFill>
                <a:effectLst/>
                <a:latin typeface="Verdana" pitchFamily="34" charset="0"/>
                <a:ea typeface="+mn-ea"/>
                <a:cs typeface="+mn-cs"/>
              </a:rPr>
              <a:t>The key parameters will include at least (</a:t>
            </a:r>
            <a:r>
              <a:rPr kumimoji="1" lang="en-US" sz="1200" kern="1200" dirty="0" err="1">
                <a:solidFill>
                  <a:schemeClr val="tx1"/>
                </a:solidFill>
                <a:effectLst/>
                <a:latin typeface="Verdana" pitchFamily="34" charset="0"/>
                <a:ea typeface="+mn-ea"/>
                <a:cs typeface="+mn-cs"/>
              </a:rPr>
              <a:t>i</a:t>
            </a:r>
            <a:r>
              <a:rPr kumimoji="1" lang="en-US" sz="1200" kern="1200" dirty="0">
                <a:solidFill>
                  <a:schemeClr val="tx1"/>
                </a:solidFill>
                <a:effectLst/>
                <a:latin typeface="Verdana" pitchFamily="34" charset="0"/>
                <a:ea typeface="+mn-ea"/>
                <a:cs typeface="+mn-cs"/>
              </a:rPr>
              <a:t>) the changes in nominal debt service over the IMF program period; (ii) where applicable, the debt reduction in net present value terms; and (iii) the extension of the duration of the treated claims. In principle, debt treatments will not be conducted in the form of debt write-off or cancellation. </a:t>
            </a:r>
            <a:endParaRPr lang="de-DE" dirty="0"/>
          </a:p>
        </p:txBody>
      </p:sp>
      <p:sp>
        <p:nvSpPr>
          <p:cNvPr id="4" name="Foliennummernplatzhalter 3"/>
          <p:cNvSpPr>
            <a:spLocks noGrp="1"/>
          </p:cNvSpPr>
          <p:nvPr>
            <p:ph type="sldNum" sz="quarter" idx="10"/>
          </p:nvPr>
        </p:nvSpPr>
        <p:spPr/>
        <p:txBody>
          <a:bodyPr/>
          <a:lstStyle/>
          <a:p>
            <a:pPr>
              <a:defRPr/>
            </a:pPr>
            <a:fld id="{FABCA902-51D0-4602-B06E-7B2FCFF5FAD7}" type="slidenum">
              <a:rPr lang="de-DE" smtClean="0"/>
              <a:pPr>
                <a:defRPr/>
              </a:pPr>
              <a:t>3</a:t>
            </a:fld>
            <a:endParaRPr lang="de-DE"/>
          </a:p>
        </p:txBody>
      </p:sp>
    </p:spTree>
    <p:extLst>
      <p:ext uri="{BB962C8B-B14F-4D97-AF65-F5344CB8AC3E}">
        <p14:creationId xmlns:p14="http://schemas.microsoft.com/office/powerpoint/2010/main" val="1268380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Länder mit</a:t>
            </a:r>
            <a:r>
              <a:rPr lang="de-DE" baseline="0" dirty="0"/>
              <a:t> nicht tragfähiger Verschuldungssituation in rot/orange (als Risikoberechnung durch </a:t>
            </a:r>
            <a:r>
              <a:rPr lang="de-DE" baseline="0" dirty="0" err="1"/>
              <a:t>Debt</a:t>
            </a:r>
            <a:r>
              <a:rPr lang="de-DE" baseline="0" dirty="0"/>
              <a:t> </a:t>
            </a:r>
            <a:r>
              <a:rPr lang="de-DE" baseline="0" dirty="0" err="1"/>
              <a:t>Jubilee</a:t>
            </a:r>
            <a:r>
              <a:rPr lang="de-DE" baseline="0" dirty="0"/>
              <a:t> </a:t>
            </a:r>
            <a:r>
              <a:rPr lang="de-DE" baseline="0" dirty="0" err="1"/>
              <a:t>Campaign</a:t>
            </a:r>
            <a:r>
              <a:rPr lang="de-DE" baseline="0" dirty="0"/>
              <a:t>), davon einige mit Zugang zu DSSI. Grün: Länder mit tragfähiger Verschuldungssituation. </a:t>
            </a:r>
          </a:p>
          <a:p>
            <a:endParaRPr lang="de-DE" baseline="0" dirty="0"/>
          </a:p>
          <a:p>
            <a:r>
              <a:rPr lang="de-DE" dirty="0"/>
              <a:t>Das sind Länder, die Einnahmeausfälle</a:t>
            </a:r>
            <a:r>
              <a:rPr lang="de-DE" baseline="0" dirty="0"/>
              <a:t> aufgrund gesunkener Exporte, Wechselkursschwankungen u.a. haben, und die </a:t>
            </a:r>
            <a:r>
              <a:rPr lang="de-DE" dirty="0"/>
              <a:t>im globalen finanziellen Sicherheitsnetz Zahlungsbilanzfinanzierung ersuchen </a:t>
            </a:r>
            <a:r>
              <a:rPr lang="de-DE" i="0" dirty="0"/>
              <a:t>könnten</a:t>
            </a:r>
            <a:r>
              <a:rPr lang="de-DE" dirty="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i="1" dirty="0"/>
              <a:t>Derzeit Liquiditätsschwemme auf privaten globalen Kapitalmärkten, so dass derzeit kaum Schuldenkrisen; aber hohe Unsicherheit über Kapitalströme, und weiteres Ansteigen des Schuldenniveaus bei EMDE. D.h. </a:t>
            </a:r>
            <a:r>
              <a:rPr lang="de-DE" i="1" dirty="0" err="1"/>
              <a:t>ggw</a:t>
            </a:r>
            <a:r>
              <a:rPr lang="de-DE" i="1" dirty="0"/>
              <a:t>. volatiles</a:t>
            </a:r>
            <a:r>
              <a:rPr lang="de-DE" i="1" baseline="0" dirty="0"/>
              <a:t> Umfeld, das sich schnell ändern kann.</a:t>
            </a:r>
            <a:endParaRPr lang="de-DE" i="1"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baseline="0" dirty="0"/>
          </a:p>
          <a:p>
            <a:endParaRPr lang="de-DE" baseline="0" dirty="0"/>
          </a:p>
          <a:p>
            <a:endParaRPr lang="de-DE" dirty="0"/>
          </a:p>
        </p:txBody>
      </p:sp>
      <p:sp>
        <p:nvSpPr>
          <p:cNvPr id="4" name="Foliennummernplatzhalter 3"/>
          <p:cNvSpPr>
            <a:spLocks noGrp="1"/>
          </p:cNvSpPr>
          <p:nvPr>
            <p:ph type="sldNum" sz="quarter" idx="10"/>
          </p:nvPr>
        </p:nvSpPr>
        <p:spPr/>
        <p:txBody>
          <a:bodyPr/>
          <a:lstStyle/>
          <a:p>
            <a:pPr>
              <a:defRPr/>
            </a:pPr>
            <a:fld id="{FABCA902-51D0-4602-B06E-7B2FCFF5FAD7}" type="slidenum">
              <a:rPr lang="de-DE" smtClean="0"/>
              <a:pPr>
                <a:defRPr/>
              </a:pPr>
              <a:t>4</a:t>
            </a:fld>
            <a:endParaRPr lang="de-DE"/>
          </a:p>
        </p:txBody>
      </p:sp>
    </p:spTree>
    <p:extLst>
      <p:ext uri="{BB962C8B-B14F-4D97-AF65-F5344CB8AC3E}">
        <p14:creationId xmlns:p14="http://schemas.microsoft.com/office/powerpoint/2010/main" val="1601544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kumimoji="1" lang="de-DE" sz="1200" b="0" i="0" u="none" strike="noStrike" kern="1200" baseline="0" dirty="0">
                <a:solidFill>
                  <a:schemeClr val="tx1"/>
                </a:solidFill>
                <a:latin typeface="Verdana" pitchFamily="34" charset="0"/>
                <a:ea typeface="+mn-ea"/>
                <a:cs typeface="+mn-cs"/>
              </a:rPr>
              <a:t>Hier sehen wir eine Übersicht aus der neusten IWF Analyse der Haushaltssituation der Mitgliedsländer. Dargestellt ist, </a:t>
            </a:r>
            <a:r>
              <a:rPr kumimoji="1" lang="de-DE" sz="1200" b="0" i="0" u="none" strike="noStrike" kern="1200" baseline="0" dirty="0" err="1">
                <a:solidFill>
                  <a:schemeClr val="tx1"/>
                </a:solidFill>
                <a:latin typeface="Verdana" pitchFamily="34" charset="0"/>
                <a:ea typeface="+mn-ea"/>
                <a:cs typeface="+mn-cs"/>
              </a:rPr>
              <a:t>wieviele</a:t>
            </a:r>
            <a:r>
              <a:rPr kumimoji="1" lang="de-DE" sz="1200" b="0" i="0" u="none" strike="noStrike" kern="1200" baseline="0" dirty="0">
                <a:solidFill>
                  <a:schemeClr val="tx1"/>
                </a:solidFill>
                <a:latin typeface="Verdana" pitchFamily="34" charset="0"/>
                <a:ea typeface="+mn-ea"/>
                <a:cs typeface="+mn-cs"/>
              </a:rPr>
              <a:t> Länder im Vergleich zum Vorjahr jeweils eine positive oder negative Veränderung ihrer Haushaltssituation (um +/- 0.25 Prozent des BIP) zeigen als Indikator, ob die Länder Sparmaßnahmen (also Austerität) einsetzen, um politischen Handlungsspielraum zu erlangen, oder ob die Länder steigende Staatsausgaben verzeichnen. </a:t>
            </a:r>
          </a:p>
          <a:p>
            <a:endParaRPr kumimoji="1" lang="de-DE" sz="1200" b="0" i="0" u="none" strike="noStrike" kern="1200" baseline="0" dirty="0">
              <a:solidFill>
                <a:schemeClr val="tx1"/>
              </a:solidFill>
              <a:latin typeface="Verdana"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de-DE" sz="1200" b="0" i="0" u="none" strike="noStrike" kern="1200" baseline="0" dirty="0">
                <a:solidFill>
                  <a:schemeClr val="tx1"/>
                </a:solidFill>
                <a:latin typeface="Verdana" pitchFamily="34" charset="0"/>
                <a:ea typeface="+mn-ea"/>
                <a:cs typeface="+mn-cs"/>
              </a:rPr>
              <a:t>Die </a:t>
            </a:r>
            <a:r>
              <a:rPr kumimoji="1" lang="de-DE" sz="1200" b="0" i="1" u="none" strike="noStrike" kern="1200" baseline="0" dirty="0">
                <a:solidFill>
                  <a:schemeClr val="tx1"/>
                </a:solidFill>
                <a:latin typeface="Verdana" pitchFamily="34" charset="0"/>
                <a:ea typeface="+mn-ea"/>
                <a:cs typeface="+mn-cs"/>
              </a:rPr>
              <a:t>als rot markierten </a:t>
            </a:r>
            <a:r>
              <a:rPr kumimoji="1" lang="de-DE" sz="1200" b="0" i="0" u="none" strike="noStrike" kern="1200" baseline="0" dirty="0">
                <a:solidFill>
                  <a:schemeClr val="tx1"/>
                </a:solidFill>
                <a:latin typeface="Verdana" pitchFamily="34" charset="0"/>
                <a:ea typeface="+mn-ea"/>
                <a:cs typeface="+mn-cs"/>
              </a:rPr>
              <a:t>Entwicklungs- und Schwellenländer stehen vor dem Dilemma zwischen Pandemiebekämpfung und dem Risiko der temporärer Illiquidität. </a:t>
            </a:r>
            <a:r>
              <a:rPr lang="de-DE" b="1" baseline="0" dirty="0">
                <a:sym typeface="Wingdings" panose="05000000000000000000" pitchFamily="2" charset="2"/>
              </a:rPr>
              <a:t> der IWF stellt fest: COVID-19 Reaktion ist gefährdet durch Austerität, die diese Länder fiskalpolitisch einschlagen könnten, um Bonität/Marktzugang zu erhalten. </a:t>
            </a:r>
            <a:r>
              <a:rPr kumimoji="1" lang="de-DE" sz="1200" b="1" i="0" u="none" strike="noStrike" kern="1200" baseline="0" dirty="0">
                <a:solidFill>
                  <a:schemeClr val="tx1"/>
                </a:solidFill>
                <a:latin typeface="Verdana" pitchFamily="34" charset="0"/>
                <a:ea typeface="+mn-ea"/>
                <a:cs typeface="+mn-cs"/>
              </a:rPr>
              <a:t>Gleichzeitig behindert dies auch die Möglichkeiten für sozial und ökologisch nachhaltigen Wiederaufbau.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b="1" dirty="0"/>
          </a:p>
          <a:p>
            <a:endParaRPr kumimoji="1" lang="de-DE" sz="1200" b="0" i="0" u="none" strike="noStrike" kern="1200" baseline="0" dirty="0">
              <a:solidFill>
                <a:schemeClr val="tx1"/>
              </a:solidFill>
              <a:latin typeface="Verdana" pitchFamily="34" charset="0"/>
              <a:ea typeface="+mn-ea"/>
              <a:cs typeface="+mn-cs"/>
            </a:endParaRPr>
          </a:p>
          <a:p>
            <a:r>
              <a:rPr kumimoji="1" lang="de-DE" sz="1200" b="0" i="0" u="none" strike="noStrike" kern="1200" baseline="0" dirty="0">
                <a:solidFill>
                  <a:schemeClr val="tx1"/>
                </a:solidFill>
                <a:latin typeface="Verdana" pitchFamily="34" charset="0"/>
                <a:ea typeface="+mn-ea"/>
                <a:cs typeface="+mn-cs"/>
              </a:rPr>
              <a:t>Lt. IWF ist die hier zu sehende steigende Anzahl an Ländern mit </a:t>
            </a:r>
            <a:r>
              <a:rPr kumimoji="1" lang="de-DE" sz="1200" b="0" i="0" u="none" strike="noStrike" kern="1200" baseline="0" dirty="0" err="1">
                <a:solidFill>
                  <a:schemeClr val="tx1"/>
                </a:solidFill>
                <a:latin typeface="Verdana" pitchFamily="34" charset="0"/>
                <a:ea typeface="+mn-ea"/>
                <a:cs typeface="+mn-cs"/>
              </a:rPr>
              <a:t>austeritärer</a:t>
            </a:r>
            <a:r>
              <a:rPr kumimoji="1" lang="de-DE" sz="1200" b="0" i="0" u="none" strike="noStrike" kern="1200" baseline="0" dirty="0">
                <a:solidFill>
                  <a:schemeClr val="tx1"/>
                </a:solidFill>
                <a:latin typeface="Verdana" pitchFamily="34" charset="0"/>
                <a:ea typeface="+mn-ea"/>
                <a:cs typeface="+mn-cs"/>
              </a:rPr>
              <a:t> Fiskalpolitik in der COVID-19 Reaktion ein Risiko für raschen wirtschaftlichen Wiederaufschwung (nach/mit Impfung). </a:t>
            </a:r>
            <a:endParaRPr kumimoji="1" lang="de-DE" sz="1200" b="1" i="0" u="none" strike="noStrike" kern="1200" baseline="0" dirty="0">
              <a:solidFill>
                <a:schemeClr val="tx1"/>
              </a:solidFill>
              <a:latin typeface="Verdana" pitchFamily="34" charset="0"/>
              <a:ea typeface="+mn-ea"/>
              <a:cs typeface="+mn-cs"/>
            </a:endParaRPr>
          </a:p>
          <a:p>
            <a:endParaRPr kumimoji="1" lang="de-DE" sz="1200" b="1" i="0" u="none" strike="noStrike" kern="1200" baseline="0" dirty="0">
              <a:solidFill>
                <a:schemeClr val="tx1"/>
              </a:solidFill>
              <a:latin typeface="Verdana" pitchFamily="34" charset="0"/>
              <a:ea typeface="+mn-ea"/>
              <a:cs typeface="+mn-cs"/>
            </a:endParaRPr>
          </a:p>
          <a:p>
            <a:endParaRPr kumimoji="1" lang="de-DE" sz="1200" b="1" i="0" u="none" strike="noStrike" kern="1200" baseline="0" dirty="0">
              <a:solidFill>
                <a:schemeClr val="tx1"/>
              </a:solidFill>
              <a:latin typeface="Verdana" pitchFamily="34" charset="0"/>
              <a:ea typeface="+mn-ea"/>
              <a:cs typeface="+mn-cs"/>
            </a:endParaRPr>
          </a:p>
          <a:p>
            <a:endParaRPr kumimoji="1" lang="de-DE" sz="1200" b="0" i="0" u="none" strike="noStrike" kern="1200" baseline="0" dirty="0">
              <a:solidFill>
                <a:schemeClr val="tx1"/>
              </a:solidFill>
              <a:latin typeface="Verdana" pitchFamily="34" charset="0"/>
              <a:ea typeface="+mn-ea"/>
              <a:cs typeface="+mn-cs"/>
            </a:endParaRPr>
          </a:p>
          <a:p>
            <a:r>
              <a:rPr kumimoji="1" lang="de-DE" sz="1200" b="0" i="0" u="none" strike="noStrike" kern="1200" baseline="0" dirty="0">
                <a:solidFill>
                  <a:schemeClr val="tx1"/>
                </a:solidFill>
                <a:latin typeface="Verdana" pitchFamily="34" charset="0"/>
                <a:ea typeface="+mn-ea"/>
                <a:cs typeface="+mn-cs"/>
              </a:rPr>
              <a:t>Primärsaldo: Staatseinnahmen (ohne Nettokreditaufnahme) – Staatsausgaben (minus Zinszahlungen auf Staatsschulden) </a:t>
            </a:r>
            <a:r>
              <a:rPr kumimoji="1" lang="de-DE" sz="1200" b="0" i="0" u="none" strike="noStrike" kern="1200" baseline="0" dirty="0">
                <a:solidFill>
                  <a:schemeClr val="tx1"/>
                </a:solidFill>
                <a:latin typeface="Verdana" pitchFamily="34" charset="0"/>
                <a:ea typeface="+mn-ea"/>
                <a:cs typeface="+mn-cs"/>
                <a:sym typeface="Wingdings" panose="05000000000000000000" pitchFamily="2" charset="2"/>
              </a:rPr>
              <a:t> hier: Veränderung dieses Saldos.</a:t>
            </a:r>
            <a:endParaRPr kumimoji="1" lang="de-DE" sz="1200" b="0" i="0" u="none" strike="noStrike" kern="1200" baseline="0" dirty="0">
              <a:solidFill>
                <a:schemeClr val="tx1"/>
              </a:solidFill>
              <a:latin typeface="Verdana" pitchFamily="34" charset="0"/>
              <a:ea typeface="+mn-ea"/>
              <a:cs typeface="+mn-cs"/>
            </a:endParaRPr>
          </a:p>
          <a:p>
            <a:endParaRPr kumimoji="1" lang="de-DE" sz="1200" b="1" i="0" u="none" strike="noStrike" kern="1200" baseline="0" dirty="0">
              <a:solidFill>
                <a:schemeClr val="tx1"/>
              </a:solidFill>
              <a:latin typeface="Verdana"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sym typeface="Wingdings" panose="05000000000000000000" pitchFamily="2" charset="2"/>
              </a:rPr>
              <a:t>lt. IWF Januar 2021 in EMDE v.a. durch Einnahmeausfälle, nicht durch Konjunkturprogramme (wie in AE) </a:t>
            </a:r>
            <a:r>
              <a:rPr lang="de-DE" i="1" baseline="0" dirty="0">
                <a:sym typeface="Wingdings" panose="05000000000000000000" pitchFamily="2" charset="2"/>
              </a:rPr>
              <a:t> </a:t>
            </a:r>
            <a:r>
              <a:rPr lang="de-DE" i="1" baseline="0" dirty="0" err="1">
                <a:sym typeface="Wingdings" panose="05000000000000000000" pitchFamily="2" charset="2"/>
              </a:rPr>
              <a:t>evtl</a:t>
            </a:r>
            <a:r>
              <a:rPr lang="de-DE" i="1" baseline="0" dirty="0">
                <a:sym typeface="Wingdings" panose="05000000000000000000" pitchFamily="2" charset="2"/>
              </a:rPr>
              <a:t> kürzen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baseline="0" dirty="0">
              <a:sym typeface="Wingdings" panose="05000000000000000000" pitchFamily="2" charset="2"/>
            </a:endParaRPr>
          </a:p>
          <a:p>
            <a:endParaRPr kumimoji="1" lang="de-DE" sz="1200" b="0" i="0" u="none" strike="noStrike" kern="1200" baseline="0" dirty="0">
              <a:solidFill>
                <a:schemeClr val="tx1"/>
              </a:solidFill>
              <a:latin typeface="Verdana" pitchFamily="34" charset="0"/>
              <a:ea typeface="+mn-ea"/>
              <a:cs typeface="+mn-cs"/>
            </a:endParaRPr>
          </a:p>
          <a:p>
            <a:endParaRPr kumimoji="1" lang="de-DE" sz="1200" b="0" i="0" u="none" strike="noStrike" kern="1200" baseline="0" dirty="0">
              <a:solidFill>
                <a:schemeClr val="tx1"/>
              </a:solidFill>
              <a:latin typeface="Verdana" pitchFamily="34" charset="0"/>
              <a:ea typeface="+mn-ea"/>
              <a:cs typeface="+mn-cs"/>
            </a:endParaRPr>
          </a:p>
          <a:p>
            <a:r>
              <a:rPr kumimoji="1" lang="de-DE" sz="1200" b="0" i="0" u="none" strike="noStrike" kern="1200" baseline="0" dirty="0" err="1">
                <a:solidFill>
                  <a:schemeClr val="tx1"/>
                </a:solidFill>
                <a:latin typeface="Verdana" pitchFamily="34" charset="0"/>
                <a:ea typeface="+mn-ea"/>
                <a:cs typeface="+mn-cs"/>
              </a:rPr>
              <a:t>Grafiknotes</a:t>
            </a:r>
            <a:r>
              <a:rPr kumimoji="1" lang="de-DE" sz="1200" b="0" i="0" u="none" strike="noStrike" kern="1200" baseline="0" dirty="0">
                <a:solidFill>
                  <a:schemeClr val="tx1"/>
                </a:solidFill>
                <a:latin typeface="Verdana" pitchFamily="34" charset="0"/>
                <a:ea typeface="+mn-ea"/>
                <a:cs typeface="+mn-cs"/>
              </a:rPr>
              <a:t>: </a:t>
            </a:r>
            <a:r>
              <a:rPr kumimoji="1" lang="en-US" sz="1200" b="0" i="0" u="none" strike="noStrike" kern="1200" baseline="0" dirty="0">
                <a:solidFill>
                  <a:schemeClr val="tx1"/>
                </a:solidFill>
                <a:latin typeface="Verdana" pitchFamily="34" charset="0"/>
                <a:ea typeface="+mn-ea"/>
                <a:cs typeface="+mn-cs"/>
              </a:rPr>
              <a:t>Overall balance = </a:t>
            </a:r>
            <a:r>
              <a:rPr kumimoji="1" lang="en-US" sz="1200" b="1" i="0" u="none" strike="noStrike" kern="1200" baseline="0" dirty="0">
                <a:solidFill>
                  <a:schemeClr val="tx1"/>
                </a:solidFill>
                <a:latin typeface="Verdana" pitchFamily="34" charset="0"/>
                <a:ea typeface="+mn-ea"/>
                <a:cs typeface="+mn-cs"/>
              </a:rPr>
              <a:t>net lending/borrowing</a:t>
            </a:r>
            <a:r>
              <a:rPr kumimoji="1" lang="en-US" sz="1200" b="0" i="0" u="none" strike="noStrike" kern="1200" baseline="0" dirty="0">
                <a:solidFill>
                  <a:schemeClr val="tx1"/>
                </a:solidFill>
                <a:latin typeface="Verdana" pitchFamily="34" charset="0"/>
                <a:ea typeface="+mn-ea"/>
                <a:cs typeface="+mn-cs"/>
              </a:rPr>
              <a:t>; cyclically adjusted primary balance = </a:t>
            </a:r>
            <a:r>
              <a:rPr kumimoji="1" lang="en-US" sz="1200" b="1" i="0" u="none" strike="noStrike" kern="1200" baseline="0" dirty="0">
                <a:solidFill>
                  <a:schemeClr val="tx1"/>
                </a:solidFill>
                <a:latin typeface="Verdana" pitchFamily="34" charset="0"/>
                <a:ea typeface="+mn-ea"/>
                <a:cs typeface="+mn-cs"/>
              </a:rPr>
              <a:t>primary balance adjusted for the economic cycle</a:t>
            </a:r>
            <a:r>
              <a:rPr kumimoji="1" lang="en-US" sz="1200" b="0" i="0" u="none" strike="noStrike" kern="1200" baseline="0" dirty="0">
                <a:solidFill>
                  <a:schemeClr val="tx1"/>
                </a:solidFill>
                <a:latin typeface="Verdana" pitchFamily="34" charset="0"/>
                <a:ea typeface="+mn-ea"/>
                <a:cs typeface="+mn-cs"/>
              </a:rPr>
              <a:t>; Loosened (Tightened) = changes in cyclically adjusted primary balance for AEs, or overall balance for EMMIEs and LIDCs that are </a:t>
            </a:r>
            <a:r>
              <a:rPr kumimoji="1" lang="en-US" sz="1200" b="1" i="0" u="none" strike="noStrike" kern="1200" baseline="0" dirty="0">
                <a:solidFill>
                  <a:schemeClr val="tx1"/>
                </a:solidFill>
                <a:latin typeface="Verdana" pitchFamily="34" charset="0"/>
                <a:ea typeface="+mn-ea"/>
                <a:cs typeface="+mn-cs"/>
              </a:rPr>
              <a:t>smaller (greater) than 0.25 percent of GDP</a:t>
            </a:r>
            <a:r>
              <a:rPr kumimoji="1" lang="en-US" sz="1200" b="0" i="0" u="none" strike="noStrike" kern="1200" baseline="0" dirty="0">
                <a:solidFill>
                  <a:schemeClr val="tx1"/>
                </a:solidFill>
                <a:latin typeface="Verdana" pitchFamily="34" charset="0"/>
                <a:ea typeface="+mn-ea"/>
                <a:cs typeface="+mn-cs"/>
              </a:rPr>
              <a:t>; Remained neutral = changes in cyclically adjusted primary balance for AEs or overall balance for EMMIEs and LIDCs that are between –0.25 percent of GDP and 0.25 percent of GDP. AEs = advanced economies; </a:t>
            </a:r>
            <a:r>
              <a:rPr kumimoji="1" lang="en-US" sz="1200" b="1" i="0" u="none" strike="noStrike" kern="1200" baseline="0" dirty="0">
                <a:solidFill>
                  <a:schemeClr val="tx1"/>
                </a:solidFill>
                <a:latin typeface="Verdana" pitchFamily="34" charset="0"/>
                <a:ea typeface="+mn-ea"/>
                <a:cs typeface="+mn-cs"/>
              </a:rPr>
              <a:t>EMMIEs = emerging market and middle-income economies</a:t>
            </a:r>
            <a:r>
              <a:rPr kumimoji="1" lang="en-US" sz="1200" b="0" i="0" u="none" strike="noStrike" kern="1200" baseline="0" dirty="0">
                <a:solidFill>
                  <a:schemeClr val="tx1"/>
                </a:solidFill>
                <a:latin typeface="Verdana" pitchFamily="34" charset="0"/>
                <a:ea typeface="+mn-ea"/>
                <a:cs typeface="+mn-cs"/>
              </a:rPr>
              <a:t>; </a:t>
            </a:r>
            <a:r>
              <a:rPr kumimoji="1" lang="en-US" sz="1200" b="1" i="0" u="none" strike="noStrike" kern="1200" baseline="0" dirty="0">
                <a:solidFill>
                  <a:schemeClr val="tx1"/>
                </a:solidFill>
                <a:latin typeface="Verdana" pitchFamily="34" charset="0"/>
                <a:ea typeface="+mn-ea"/>
                <a:cs typeface="+mn-cs"/>
              </a:rPr>
              <a:t>LIDCs = low-income developing countries</a:t>
            </a:r>
            <a:r>
              <a:rPr kumimoji="1" lang="en-US" sz="1200" b="0" i="0" u="none" strike="noStrike" kern="1200" baseline="0" dirty="0">
                <a:solidFill>
                  <a:schemeClr val="tx1"/>
                </a:solidFill>
                <a:latin typeface="Verdana" pitchFamily="34" charset="0"/>
                <a:ea typeface="+mn-ea"/>
                <a:cs typeface="+mn-cs"/>
              </a:rPr>
              <a:t>. 	</a:t>
            </a:r>
          </a:p>
          <a:p>
            <a:endParaRPr lang="de-DE" dirty="0"/>
          </a:p>
        </p:txBody>
      </p:sp>
      <p:sp>
        <p:nvSpPr>
          <p:cNvPr id="4" name="Foliennummernplatzhalter 3"/>
          <p:cNvSpPr>
            <a:spLocks noGrp="1"/>
          </p:cNvSpPr>
          <p:nvPr>
            <p:ph type="sldNum" sz="quarter" idx="10"/>
          </p:nvPr>
        </p:nvSpPr>
        <p:spPr/>
        <p:txBody>
          <a:bodyPr/>
          <a:lstStyle/>
          <a:p>
            <a:pPr>
              <a:defRPr/>
            </a:pPr>
            <a:fld id="{FABCA902-51D0-4602-B06E-7B2FCFF5FAD7}" type="slidenum">
              <a:rPr lang="de-DE" smtClean="0"/>
              <a:pPr>
                <a:defRPr/>
              </a:pPr>
              <a:t>5</a:t>
            </a:fld>
            <a:endParaRPr lang="de-DE"/>
          </a:p>
        </p:txBody>
      </p:sp>
    </p:spTree>
    <p:extLst>
      <p:ext uri="{BB962C8B-B14F-4D97-AF65-F5344CB8AC3E}">
        <p14:creationId xmlns:p14="http://schemas.microsoft.com/office/powerpoint/2010/main" val="3860874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Was bedeutet</a:t>
            </a:r>
            <a:r>
              <a:rPr lang="de-DE" baseline="0" dirty="0"/>
              <a:t> das globale finanzielle Sicherheitsnetz für diese Länder?</a:t>
            </a:r>
            <a:endParaRPr lang="de-DE" dirty="0"/>
          </a:p>
        </p:txBody>
      </p:sp>
      <p:sp>
        <p:nvSpPr>
          <p:cNvPr id="4" name="Foliennummernplatzhalter 3"/>
          <p:cNvSpPr>
            <a:spLocks noGrp="1"/>
          </p:cNvSpPr>
          <p:nvPr>
            <p:ph type="sldNum" sz="quarter" idx="10"/>
          </p:nvPr>
        </p:nvSpPr>
        <p:spPr/>
        <p:txBody>
          <a:bodyPr/>
          <a:lstStyle/>
          <a:p>
            <a:pPr>
              <a:defRPr/>
            </a:pPr>
            <a:fld id="{FABCA902-51D0-4602-B06E-7B2FCFF5FAD7}" type="slidenum">
              <a:rPr lang="de-DE" smtClean="0"/>
              <a:pPr>
                <a:defRPr/>
              </a:pPr>
              <a:t>6</a:t>
            </a:fld>
            <a:endParaRPr lang="de-DE"/>
          </a:p>
        </p:txBody>
      </p:sp>
    </p:spTree>
    <p:extLst>
      <p:ext uri="{BB962C8B-B14F-4D97-AF65-F5344CB8AC3E}">
        <p14:creationId xmlns:p14="http://schemas.microsoft.com/office/powerpoint/2010/main" val="4013630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r>
              <a:rPr lang="de-DE" dirty="0"/>
              <a:t>Kurz zur</a:t>
            </a:r>
            <a:r>
              <a:rPr lang="de-DE" baseline="0" dirty="0"/>
              <a:t> Historie und Einordnung dessen worüber wir sprechen…</a:t>
            </a:r>
          </a:p>
          <a:p>
            <a:endParaRPr lang="de-DE" baseline="0" dirty="0"/>
          </a:p>
          <a:p>
            <a:r>
              <a:rPr lang="de-DE" baseline="0" dirty="0"/>
              <a:t>Zunächst war das globale finanzielle Sicherheitsnetz identisch mit dem IWF, der allerdings nach Gründung und zunächst ein deutlich kleineres Ausleihvolumen hatte.</a:t>
            </a:r>
          </a:p>
          <a:p>
            <a:endParaRPr lang="de-DE"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Global: </a:t>
            </a:r>
            <a:r>
              <a:rPr lang="de-DE" b="1" dirty="0"/>
              <a:t>IWF</a:t>
            </a:r>
          </a:p>
          <a:p>
            <a:endParaRPr lang="de-DE" dirty="0"/>
          </a:p>
        </p:txBody>
      </p:sp>
    </p:spTree>
    <p:extLst>
      <p:ext uri="{BB962C8B-B14F-4D97-AF65-F5344CB8AC3E}">
        <p14:creationId xmlns:p14="http://schemas.microsoft.com/office/powerpoint/2010/main" val="824646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b="1" dirty="0"/>
              <a:t>Ab Ölpreisvolatilität und Schuldenkrisen </a:t>
            </a:r>
            <a:r>
              <a:rPr lang="de-DE" b="1" baseline="0" dirty="0"/>
              <a:t>der 1970er und 1980er: </a:t>
            </a:r>
            <a:r>
              <a:rPr lang="de-DE" b="1" dirty="0"/>
              <a:t>Regionale Finanzarrangements</a:t>
            </a:r>
            <a:r>
              <a:rPr lang="de-DE" b="0" baseline="0" dirty="0"/>
              <a:t> sind Liquiditätspools gemeinsam gehaltener (Institution) oder gemeinsam abrufbarer (Netzwerk) Devisenreserven von Nachbarländern oder einer Gruppe von Ländern (CRA) unterschiedlicher Größe – Finanzierungskapazität – und vor allem unterschiedlicher </a:t>
            </a:r>
            <a:r>
              <a:rPr lang="de-DE" b="0" baseline="0" dirty="0" err="1"/>
              <a:t>governance</a:t>
            </a:r>
            <a:r>
              <a:rPr lang="de-DE" b="0" baseline="0" dirty="0"/>
              <a:t> Mechanismen und Institutionalisierungsgraden.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b="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b="0" baseline="0" dirty="0"/>
              <a:t>Außerdem: IWF vergrößert Ausleihvolumen, und eröffnet auch </a:t>
            </a:r>
            <a:r>
              <a:rPr lang="de-DE" b="0" baseline="0" dirty="0" err="1"/>
              <a:t>höhervolumige</a:t>
            </a:r>
            <a:r>
              <a:rPr lang="de-DE" b="0" baseline="0" dirty="0"/>
              <a:t> Fazilitäten ohne Reformauflagen aber mit vorab erforderlicher Qualifizierung.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0" baseline="0" dirty="0"/>
              <a:t>(hauptsächlich für größere Schwellenländer, die diese wenig nachfragen, und wenn, dann hauptsächlich als Präventionsinstrument)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b="0" baseline="0" dirty="0"/>
          </a:p>
          <a:p>
            <a:endParaRPr lang="de-DE" dirty="0"/>
          </a:p>
        </p:txBody>
      </p:sp>
    </p:spTree>
    <p:extLst>
      <p:ext uri="{BB962C8B-B14F-4D97-AF65-F5344CB8AC3E}">
        <p14:creationId xmlns:p14="http://schemas.microsoft.com/office/powerpoint/2010/main" val="2678991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r>
              <a:rPr lang="de-DE" b="1" dirty="0"/>
              <a:t>Die globale Finanzkrise hat das globale finanzielle</a:t>
            </a:r>
            <a:r>
              <a:rPr lang="de-DE" b="1" baseline="0" dirty="0"/>
              <a:t> Sicherheitsnetz zu dem verändert, wie wir es heute kennen</a:t>
            </a:r>
            <a:r>
              <a:rPr lang="de-DE" b="1" dirty="0"/>
              <a:t>: </a:t>
            </a:r>
            <a:endParaRPr lang="de-DE" dirty="0"/>
          </a:p>
          <a:p>
            <a:pPr lvl="1"/>
            <a:r>
              <a:rPr lang="de-DE" dirty="0"/>
              <a:t>- Deutlich stärkere</a:t>
            </a:r>
            <a:r>
              <a:rPr lang="de-DE" baseline="0" dirty="0"/>
              <a:t> regionale Ebene neben IWF</a:t>
            </a:r>
            <a:r>
              <a:rPr lang="de-DE" dirty="0"/>
              <a:t>: </a:t>
            </a:r>
            <a:r>
              <a:rPr lang="de-DE" b="1" dirty="0"/>
              <a:t>Regionale Finanzarrangements (RFAs)</a:t>
            </a:r>
          </a:p>
          <a:p>
            <a:pPr lvl="1"/>
            <a:r>
              <a:rPr lang="de-DE" dirty="0"/>
              <a:t>- Bedeutende</a:t>
            </a:r>
            <a:r>
              <a:rPr lang="de-DE" baseline="0" dirty="0"/>
              <a:t> Zunahme ganz neuer bilateraler Zentralbankinstrumente: </a:t>
            </a:r>
            <a:r>
              <a:rPr lang="de-DE" b="1" dirty="0"/>
              <a:t>Zentralbank- Währungsswaps</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de-DE" b="1" dirty="0"/>
              <a:t>Bei einer Devisenswap-Vereinbarung </a:t>
            </a:r>
            <a:r>
              <a:rPr lang="de-DE" dirty="0"/>
              <a:t>einigen sich zwei Zentralbanken darauf, ihre jeweiligen Währungen miteinander zu tauschen. Dadurch hat eine Zentralbank die Möglichkeit, sich Liquidität in einer fremden Währung bei der Zentralbank zu beschaffen, die die jeweilige Währung ausgibt. </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de-DE" b="1" dirty="0"/>
              <a:t>Außerdem und hier noch nicht aufgenommen: Multilaterale Entwicklungsbanken, Weltbank, weitere Zentralbankinstrumente</a:t>
            </a:r>
          </a:p>
          <a:p>
            <a:r>
              <a:rPr lang="de-DE" b="1" dirty="0"/>
              <a:t>Zwischenfazit: Der IWF ist nicht mehr</a:t>
            </a:r>
            <a:r>
              <a:rPr lang="de-DE" b="1" baseline="0" dirty="0"/>
              <a:t> allein. Liquiditätsprobleme können Entwicklungs- und Schwellenländer auf vielfältige Weise lösen.</a:t>
            </a:r>
            <a:endParaRPr lang="de-DE" dirty="0"/>
          </a:p>
          <a:p>
            <a:endParaRPr lang="de-DE" dirty="0"/>
          </a:p>
          <a:p>
            <a:endParaRPr lang="de-DE" b="1" dirty="0"/>
          </a:p>
          <a:p>
            <a:endParaRPr lang="de-DE" b="1" dirty="0"/>
          </a:p>
          <a:p>
            <a:endParaRPr lang="de-DE" b="1" dirty="0"/>
          </a:p>
          <a:p>
            <a:r>
              <a:rPr lang="de-DE" b="0" dirty="0"/>
              <a:t>Währungsswaps</a:t>
            </a:r>
            <a:r>
              <a:rPr lang="de-DE" b="0" baseline="0" dirty="0"/>
              <a:t> zwischen Zentralbanken: seit Globaler Finanzkrise 2008/2009 neue Bedeutung!</a:t>
            </a:r>
          </a:p>
          <a:p>
            <a:endParaRPr lang="de-DE" baseline="0" dirty="0"/>
          </a:p>
          <a:p>
            <a:r>
              <a:rPr lang="de-DE" dirty="0"/>
              <a:t> </a:t>
            </a:r>
          </a:p>
          <a:p>
            <a:r>
              <a:rPr lang="de-DE" dirty="0"/>
              <a:t>In den letzten Jahren wurden sie verstärkt eingesetzt, um die Finanzstabilität zu erhalten und zu verhindern, dass sich Spannungen an den Finanzmärkten auf die Realwirtschaft auswirken. </a:t>
            </a:r>
          </a:p>
          <a:p>
            <a:endParaRPr lang="de-D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Diese ausländische Währung kann sie dann den Geschäftsbanken in ihrem eigenen Land bereitstellen.</a:t>
            </a:r>
          </a:p>
          <a:p>
            <a:endParaRPr lang="de-DE" dirty="0"/>
          </a:p>
        </p:txBody>
      </p:sp>
    </p:spTree>
    <p:extLst>
      <p:ext uri="{BB962C8B-B14F-4D97-AF65-F5344CB8AC3E}">
        <p14:creationId xmlns:p14="http://schemas.microsoft.com/office/powerpoint/2010/main" val="4253587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5059" name="Rectangle 2"/>
          <p:cNvSpPr>
            <a:spLocks noGrp="1" noChangeArrowheads="1"/>
          </p:cNvSpPr>
          <p:nvPr>
            <p:ph type="subTitle" idx="1"/>
          </p:nvPr>
        </p:nvSpPr>
        <p:spPr>
          <a:xfrm>
            <a:off x="2409825" y="4616450"/>
            <a:ext cx="6467475" cy="1057275"/>
          </a:xfrm>
        </p:spPr>
        <p:txBody>
          <a:bodyPr lIns="360000"/>
          <a:lstStyle>
            <a:lvl1pPr>
              <a:defRPr sz="2000" b="1" smtClean="0">
                <a:solidFill>
                  <a:srgbClr val="0066CC"/>
                </a:solidFill>
              </a:defRPr>
            </a:lvl1pPr>
          </a:lstStyle>
          <a:p>
            <a:r>
              <a:rPr lang="de-DE"/>
              <a:t>Master-Untertitelformat bearbeiten</a:t>
            </a:r>
          </a:p>
        </p:txBody>
      </p:sp>
      <p:sp>
        <p:nvSpPr>
          <p:cNvPr id="45060" name="Rectangle 5"/>
          <p:cNvSpPr>
            <a:spLocks noGrp="1" noChangeArrowheads="1"/>
          </p:cNvSpPr>
          <p:nvPr>
            <p:ph type="ctrTitle"/>
          </p:nvPr>
        </p:nvSpPr>
        <p:spPr>
          <a:xfrm>
            <a:off x="2409825" y="2579688"/>
            <a:ext cx="6477000" cy="1470025"/>
          </a:xfrm>
        </p:spPr>
        <p:txBody>
          <a:bodyPr lIns="360000" anchor="t"/>
          <a:lstStyle>
            <a:lvl1pPr>
              <a:lnSpc>
                <a:spcPct val="100000"/>
              </a:lnSpc>
              <a:defRPr sz="3600" smtClean="0"/>
            </a:lvl1pPr>
          </a:lstStyle>
          <a:p>
            <a:r>
              <a:rPr lang="de-DE"/>
              <a:t>Mastertitelformat bearbeiten</a:t>
            </a:r>
          </a:p>
        </p:txBody>
      </p:sp>
      <p:sp>
        <p:nvSpPr>
          <p:cNvPr id="327688" name="Rectangle 8"/>
          <p:cNvSpPr>
            <a:spLocks noGrp="1" noChangeArrowheads="1"/>
          </p:cNvSpPr>
          <p:nvPr>
            <p:ph type="ftr" sz="quarter" idx="3"/>
          </p:nvPr>
        </p:nvSpPr>
        <p:spPr>
          <a:xfrm>
            <a:off x="3124200" y="6245225"/>
            <a:ext cx="2895600" cy="476250"/>
          </a:xfrm>
        </p:spPr>
        <p:txBody>
          <a:bodyPr/>
          <a:lstStyle>
            <a:lvl1pPr>
              <a:defRPr/>
            </a:lvl1pPr>
          </a:lstStyle>
          <a:p>
            <a:r>
              <a:rPr lang="de-DE"/>
              <a:t>Fachbereich, Titel, Datum</a:t>
            </a:r>
          </a:p>
        </p:txBody>
      </p:sp>
      <p:pic>
        <p:nvPicPr>
          <p:cNvPr id="45064" name="Picture 24" descr="Logo_RGB_300dpi"/>
          <p:cNvPicPr>
            <a:picLocks noChangeAspect="1" noChangeArrowheads="1"/>
          </p:cNvPicPr>
          <p:nvPr/>
        </p:nvPicPr>
        <p:blipFill>
          <a:blip r:embed="rId2" cstate="print"/>
          <a:srcRect/>
          <a:stretch>
            <a:fillRect/>
          </a:stretch>
        </p:blipFill>
        <p:spPr bwMode="auto">
          <a:xfrm>
            <a:off x="6738938" y="144463"/>
            <a:ext cx="2138362" cy="566737"/>
          </a:xfrm>
          <a:prstGeom prst="rect">
            <a:avLst/>
          </a:prstGeom>
          <a:noFill/>
          <a:ln w="9525">
            <a:noFill/>
            <a:miter lim="800000"/>
            <a:headEnd/>
            <a:tailEnd/>
          </a:ln>
        </p:spPr>
      </p:pic>
      <p:sp>
        <p:nvSpPr>
          <p:cNvPr id="11" name="Rectangle 13"/>
          <p:cNvSpPr>
            <a:spLocks noChangeArrowheads="1"/>
          </p:cNvSpPr>
          <p:nvPr/>
        </p:nvSpPr>
        <p:spPr bwMode="auto">
          <a:xfrm>
            <a:off x="0" y="6665913"/>
            <a:ext cx="9144000" cy="192087"/>
          </a:xfrm>
          <a:prstGeom prst="rect">
            <a:avLst/>
          </a:prstGeom>
          <a:solidFill>
            <a:schemeClr val="accent1"/>
          </a:solidFill>
          <a:ln w="9525">
            <a:noFill/>
            <a:miter lim="800000"/>
            <a:headEnd/>
            <a:tailEnd/>
          </a:ln>
        </p:spPr>
        <p:txBody>
          <a:bodyPr wrap="none" anchor="ctr"/>
          <a:lstStyle/>
          <a:p>
            <a:pPr eaLnBrk="0" hangingPunct="0">
              <a:defRPr/>
            </a:pPr>
            <a:endParaRPr lang="de-DE">
              <a:latin typeface="Verdana" pitchFamily="34" charset="0"/>
            </a:endParaRPr>
          </a:p>
        </p:txBody>
      </p:sp>
    </p:spTree>
  </p:cSld>
  <p:clrMapOvr>
    <a:masterClrMapping/>
  </p:clrMapOvr>
  <p:transition spd="slow"/>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8"/>
          <p:cNvSpPr>
            <a:spLocks noGrp="1" noChangeArrowheads="1"/>
          </p:cNvSpPr>
          <p:nvPr>
            <p:ph type="ftr" sz="quarter" idx="10"/>
          </p:nvPr>
        </p:nvSpPr>
        <p:spPr>
          <a:ln/>
        </p:spPr>
        <p:txBody>
          <a:bodyPr/>
          <a:lstStyle>
            <a:lvl1pPr>
              <a:defRPr/>
            </a:lvl1pPr>
          </a:lstStyle>
          <a:p>
            <a:r>
              <a:rPr lang="de-DE"/>
              <a:t>Titel, Datum</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32588" y="838200"/>
            <a:ext cx="2160587" cy="5478463"/>
          </a:xfrm>
        </p:spPr>
        <p:txBody>
          <a:bodyPr vert="eaVert"/>
          <a:lstStyle/>
          <a:p>
            <a:r>
              <a:rPr lang="de-DE"/>
              <a:t>Mastertitelformat bearbeiten</a:t>
            </a:r>
          </a:p>
        </p:txBody>
      </p:sp>
      <p:sp>
        <p:nvSpPr>
          <p:cNvPr id="3" name="Vertikaler Textplatzhalter 2"/>
          <p:cNvSpPr>
            <a:spLocks noGrp="1"/>
          </p:cNvSpPr>
          <p:nvPr>
            <p:ph type="body" orient="vert" idx="1"/>
          </p:nvPr>
        </p:nvSpPr>
        <p:spPr>
          <a:xfrm>
            <a:off x="250825" y="838200"/>
            <a:ext cx="6329363" cy="547846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8"/>
          <p:cNvSpPr>
            <a:spLocks noGrp="1" noChangeArrowheads="1"/>
          </p:cNvSpPr>
          <p:nvPr>
            <p:ph type="ftr" sz="quarter" idx="10"/>
          </p:nvPr>
        </p:nvSpPr>
        <p:spPr>
          <a:ln/>
        </p:spPr>
        <p:txBody>
          <a:bodyPr/>
          <a:lstStyle>
            <a:lvl1pPr>
              <a:defRPr/>
            </a:lvl1pPr>
          </a:lstStyle>
          <a:p>
            <a:r>
              <a:rPr lang="de-DE"/>
              <a:t>Titel, Datum</a:t>
            </a: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96F54E1F-4F75-47F6-93AC-270FFB02EF2B}" type="datetimeFigureOut">
              <a:rPr lang="de-DE" smtClean="0"/>
              <a:t>26.03.2021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B2972C4-E7EB-4A05-8DC0-DC6BF47155B7}" type="slidenum">
              <a:rPr lang="de-DE" smtClean="0"/>
              <a:t>‹Nr.›</a:t>
            </a:fld>
            <a:endParaRPr lang="de-DE"/>
          </a:p>
        </p:txBody>
      </p:sp>
    </p:spTree>
    <p:extLst>
      <p:ext uri="{BB962C8B-B14F-4D97-AF65-F5344CB8AC3E}">
        <p14:creationId xmlns:p14="http://schemas.microsoft.com/office/powerpoint/2010/main" val="168157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6F54E1F-4F75-47F6-93AC-270FFB02EF2B}" type="datetimeFigureOut">
              <a:rPr lang="de-DE" smtClean="0"/>
              <a:t>26.03.2021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B2972C4-E7EB-4A05-8DC0-DC6BF47155B7}" type="slidenum">
              <a:rPr lang="de-DE" smtClean="0"/>
              <a:t>‹Nr.›</a:t>
            </a:fld>
            <a:endParaRPr lang="de-DE"/>
          </a:p>
        </p:txBody>
      </p:sp>
    </p:spTree>
    <p:extLst>
      <p:ext uri="{BB962C8B-B14F-4D97-AF65-F5344CB8AC3E}">
        <p14:creationId xmlns:p14="http://schemas.microsoft.com/office/powerpoint/2010/main" val="1205244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96F54E1F-4F75-47F6-93AC-270FFB02EF2B}" type="datetimeFigureOut">
              <a:rPr lang="de-DE" smtClean="0"/>
              <a:t>26.03.2021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B2972C4-E7EB-4A05-8DC0-DC6BF47155B7}" type="slidenum">
              <a:rPr lang="de-DE" smtClean="0"/>
              <a:t>‹Nr.›</a:t>
            </a:fld>
            <a:endParaRPr lang="de-DE"/>
          </a:p>
        </p:txBody>
      </p:sp>
    </p:spTree>
    <p:extLst>
      <p:ext uri="{BB962C8B-B14F-4D97-AF65-F5344CB8AC3E}">
        <p14:creationId xmlns:p14="http://schemas.microsoft.com/office/powerpoint/2010/main" val="410839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28650" y="1825625"/>
            <a:ext cx="386715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825625"/>
            <a:ext cx="386715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96F54E1F-4F75-47F6-93AC-270FFB02EF2B}" type="datetimeFigureOut">
              <a:rPr lang="de-DE" smtClean="0"/>
              <a:t>26.03.2021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B2972C4-E7EB-4A05-8DC0-DC6BF47155B7}" type="slidenum">
              <a:rPr lang="de-DE" smtClean="0"/>
              <a:t>‹Nr.›</a:t>
            </a:fld>
            <a:endParaRPr lang="de-DE"/>
          </a:p>
        </p:txBody>
      </p:sp>
    </p:spTree>
    <p:extLst>
      <p:ext uri="{BB962C8B-B14F-4D97-AF65-F5344CB8AC3E}">
        <p14:creationId xmlns:p14="http://schemas.microsoft.com/office/powerpoint/2010/main" val="1360534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630238" y="2505075"/>
            <a:ext cx="386873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96F54E1F-4F75-47F6-93AC-270FFB02EF2B}" type="datetimeFigureOut">
              <a:rPr lang="de-DE" smtClean="0"/>
              <a:t>26.03.2021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B2972C4-E7EB-4A05-8DC0-DC6BF47155B7}" type="slidenum">
              <a:rPr lang="de-DE" smtClean="0"/>
              <a:t>‹Nr.›</a:t>
            </a:fld>
            <a:endParaRPr lang="de-DE"/>
          </a:p>
        </p:txBody>
      </p:sp>
    </p:spTree>
    <p:extLst>
      <p:ext uri="{BB962C8B-B14F-4D97-AF65-F5344CB8AC3E}">
        <p14:creationId xmlns:p14="http://schemas.microsoft.com/office/powerpoint/2010/main" val="499828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96F54E1F-4F75-47F6-93AC-270FFB02EF2B}" type="datetimeFigureOut">
              <a:rPr lang="de-DE" smtClean="0"/>
              <a:t>26.03.2021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B2972C4-E7EB-4A05-8DC0-DC6BF47155B7}" type="slidenum">
              <a:rPr lang="de-DE" smtClean="0"/>
              <a:t>‹Nr.›</a:t>
            </a:fld>
            <a:endParaRPr lang="de-DE"/>
          </a:p>
        </p:txBody>
      </p:sp>
    </p:spTree>
    <p:extLst>
      <p:ext uri="{BB962C8B-B14F-4D97-AF65-F5344CB8AC3E}">
        <p14:creationId xmlns:p14="http://schemas.microsoft.com/office/powerpoint/2010/main" val="3365270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6F54E1F-4F75-47F6-93AC-270FFB02EF2B}" type="datetimeFigureOut">
              <a:rPr lang="de-DE" smtClean="0"/>
              <a:t>26.03.2021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B2972C4-E7EB-4A05-8DC0-DC6BF47155B7}" type="slidenum">
              <a:rPr lang="de-DE" smtClean="0"/>
              <a:t>‹Nr.›</a:t>
            </a:fld>
            <a:endParaRPr lang="de-DE"/>
          </a:p>
        </p:txBody>
      </p:sp>
    </p:spTree>
    <p:extLst>
      <p:ext uri="{BB962C8B-B14F-4D97-AF65-F5344CB8AC3E}">
        <p14:creationId xmlns:p14="http://schemas.microsoft.com/office/powerpoint/2010/main" val="4198987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96F54E1F-4F75-47F6-93AC-270FFB02EF2B}" type="datetimeFigureOut">
              <a:rPr lang="de-DE" smtClean="0"/>
              <a:t>26.03.2021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B2972C4-E7EB-4A05-8DC0-DC6BF47155B7}" type="slidenum">
              <a:rPr lang="de-DE" smtClean="0"/>
              <a:t>‹Nr.›</a:t>
            </a:fld>
            <a:endParaRPr lang="de-DE"/>
          </a:p>
        </p:txBody>
      </p:sp>
    </p:spTree>
    <p:extLst>
      <p:ext uri="{BB962C8B-B14F-4D97-AF65-F5344CB8AC3E}">
        <p14:creationId xmlns:p14="http://schemas.microsoft.com/office/powerpoint/2010/main" val="1457529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lvl1pPr marL="285750" indent="-285750">
              <a:buFont typeface="Symbol" panose="05050102010706020507" pitchFamily="18" charset="2"/>
              <a:buChar char="-"/>
              <a:defRPr/>
            </a:lvl1pPr>
            <a:lvl2pPr marL="355600" indent="-176213">
              <a:buFont typeface="Symbol" panose="05050102010706020507" pitchFamily="18" charset="2"/>
              <a:buChar char="-"/>
              <a:defRPr/>
            </a:lvl2pPr>
            <a:lvl3pPr marL="723900" indent="-188913">
              <a:buFont typeface="Symbol" panose="05050102010706020507" pitchFamily="18" charset="2"/>
              <a:buChar char="-"/>
              <a:defRPr/>
            </a:lvl3pPr>
            <a:lvl4pPr marL="1079500" indent="-176213">
              <a:buFont typeface="Symbol" panose="05050102010706020507" pitchFamily="18" charset="2"/>
              <a:buChar char="-"/>
              <a:defRPr/>
            </a:lvl4pPr>
            <a:lvl5pPr marL="1435100" indent="-176213">
              <a:buFont typeface="Symbol" panose="05050102010706020507" pitchFamily="18" charset="2"/>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Rectangle 8"/>
          <p:cNvSpPr>
            <a:spLocks noGrp="1" noChangeArrowheads="1"/>
          </p:cNvSpPr>
          <p:nvPr>
            <p:ph type="ftr" sz="quarter" idx="10"/>
          </p:nvPr>
        </p:nvSpPr>
        <p:spPr>
          <a:ln/>
        </p:spPr>
        <p:txBody>
          <a:bodyPr/>
          <a:lstStyle>
            <a:lvl1pPr>
              <a:defRPr/>
            </a:lvl1pPr>
          </a:lstStyle>
          <a:p>
            <a:r>
              <a:rPr lang="de-DE"/>
              <a:t>Titel, Datum</a:t>
            </a:r>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96F54E1F-4F75-47F6-93AC-270FFB02EF2B}" type="datetimeFigureOut">
              <a:rPr lang="de-DE" smtClean="0"/>
              <a:t>26.03.2021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B2972C4-E7EB-4A05-8DC0-DC6BF47155B7}" type="slidenum">
              <a:rPr lang="de-DE" smtClean="0"/>
              <a:t>‹Nr.›</a:t>
            </a:fld>
            <a:endParaRPr lang="de-DE"/>
          </a:p>
        </p:txBody>
      </p:sp>
    </p:spTree>
    <p:extLst>
      <p:ext uri="{BB962C8B-B14F-4D97-AF65-F5344CB8AC3E}">
        <p14:creationId xmlns:p14="http://schemas.microsoft.com/office/powerpoint/2010/main" val="3662056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6F54E1F-4F75-47F6-93AC-270FFB02EF2B}" type="datetimeFigureOut">
              <a:rPr lang="de-DE" smtClean="0"/>
              <a:t>26.03.2021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B2972C4-E7EB-4A05-8DC0-DC6BF47155B7}" type="slidenum">
              <a:rPr lang="de-DE" smtClean="0"/>
              <a:t>‹Nr.›</a:t>
            </a:fld>
            <a:endParaRPr lang="de-DE"/>
          </a:p>
        </p:txBody>
      </p:sp>
    </p:spTree>
    <p:extLst>
      <p:ext uri="{BB962C8B-B14F-4D97-AF65-F5344CB8AC3E}">
        <p14:creationId xmlns:p14="http://schemas.microsoft.com/office/powerpoint/2010/main" val="3608548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6F54E1F-4F75-47F6-93AC-270FFB02EF2B}" type="datetimeFigureOut">
              <a:rPr lang="de-DE" smtClean="0"/>
              <a:t>26.03.2021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B2972C4-E7EB-4A05-8DC0-DC6BF47155B7}" type="slidenum">
              <a:rPr lang="de-DE" smtClean="0"/>
              <a:t>‹Nr.›</a:t>
            </a:fld>
            <a:endParaRPr lang="de-DE"/>
          </a:p>
        </p:txBody>
      </p:sp>
    </p:spTree>
    <p:extLst>
      <p:ext uri="{BB962C8B-B14F-4D97-AF65-F5344CB8AC3E}">
        <p14:creationId xmlns:p14="http://schemas.microsoft.com/office/powerpoint/2010/main" val="1367133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Rectangle 8"/>
          <p:cNvSpPr>
            <a:spLocks noGrp="1" noChangeArrowheads="1"/>
          </p:cNvSpPr>
          <p:nvPr>
            <p:ph type="ftr" sz="quarter" idx="10"/>
          </p:nvPr>
        </p:nvSpPr>
        <p:spPr>
          <a:ln/>
        </p:spPr>
        <p:txBody>
          <a:bodyPr/>
          <a:lstStyle>
            <a:lvl1pPr>
              <a:defRPr/>
            </a:lvl1pPr>
          </a:lstStyle>
          <a:p>
            <a:r>
              <a:rPr lang="de-DE"/>
              <a:t>Titel, Datum</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250825" y="1808163"/>
            <a:ext cx="4244975" cy="450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808163"/>
            <a:ext cx="4244975" cy="450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8"/>
          <p:cNvSpPr>
            <a:spLocks noGrp="1" noChangeArrowheads="1"/>
          </p:cNvSpPr>
          <p:nvPr>
            <p:ph type="ftr" sz="quarter" idx="10"/>
          </p:nvPr>
        </p:nvSpPr>
        <p:spPr>
          <a:ln/>
        </p:spPr>
        <p:txBody>
          <a:bodyPr/>
          <a:lstStyle>
            <a:lvl1pPr>
              <a:defRPr/>
            </a:lvl1pPr>
          </a:lstStyle>
          <a:p>
            <a:r>
              <a:rPr lang="de-DE"/>
              <a:t>Titel, Datum</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Mastertitelformat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8"/>
          <p:cNvSpPr>
            <a:spLocks noGrp="1" noChangeArrowheads="1"/>
          </p:cNvSpPr>
          <p:nvPr>
            <p:ph type="ftr" sz="quarter" idx="10"/>
          </p:nvPr>
        </p:nvSpPr>
        <p:spPr>
          <a:ln/>
        </p:spPr>
        <p:txBody>
          <a:bodyPr/>
          <a:lstStyle>
            <a:lvl1pPr>
              <a:defRPr/>
            </a:lvl1pPr>
          </a:lstStyle>
          <a:p>
            <a:r>
              <a:rPr lang="de-DE"/>
              <a:t>Titel, Datum</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Rectangle 8"/>
          <p:cNvSpPr>
            <a:spLocks noGrp="1" noChangeArrowheads="1"/>
          </p:cNvSpPr>
          <p:nvPr>
            <p:ph type="ftr" sz="quarter" idx="10"/>
          </p:nvPr>
        </p:nvSpPr>
        <p:spPr>
          <a:ln/>
        </p:spPr>
        <p:txBody>
          <a:bodyPr/>
          <a:lstStyle>
            <a:lvl1pPr>
              <a:defRPr/>
            </a:lvl1pPr>
          </a:lstStyle>
          <a:p>
            <a:r>
              <a:rPr lang="de-DE"/>
              <a:t>Titel, Datum</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r>
              <a:rPr lang="de-DE"/>
              <a:t>Titel, Datum</a:t>
            </a:r>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Mastertitelformat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Rectangle 8"/>
          <p:cNvSpPr>
            <a:spLocks noGrp="1" noChangeArrowheads="1"/>
          </p:cNvSpPr>
          <p:nvPr>
            <p:ph type="ftr" sz="quarter" idx="10"/>
          </p:nvPr>
        </p:nvSpPr>
        <p:spPr>
          <a:ln/>
        </p:spPr>
        <p:txBody>
          <a:bodyPr/>
          <a:lstStyle>
            <a:lvl1pPr>
              <a:defRPr/>
            </a:lvl1pPr>
          </a:lstStyle>
          <a:p>
            <a:r>
              <a:rPr lang="de-DE"/>
              <a:t>Titel, Datum</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Mastertitelformat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Rectangle 8"/>
          <p:cNvSpPr>
            <a:spLocks noGrp="1" noChangeArrowheads="1"/>
          </p:cNvSpPr>
          <p:nvPr>
            <p:ph type="ftr" sz="quarter" idx="10"/>
          </p:nvPr>
        </p:nvSpPr>
        <p:spPr>
          <a:ln/>
        </p:spPr>
        <p:txBody>
          <a:bodyPr/>
          <a:lstStyle>
            <a:lvl1pPr>
              <a:defRPr/>
            </a:lvl1pPr>
          </a:lstStyle>
          <a:p>
            <a:r>
              <a:rPr lang="de-DE"/>
              <a:t>Titel, Datum</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3"/>
          <p:cNvSpPr>
            <a:spLocks noChangeArrowheads="1"/>
          </p:cNvSpPr>
          <p:nvPr/>
        </p:nvSpPr>
        <p:spPr bwMode="auto">
          <a:xfrm>
            <a:off x="0" y="6665913"/>
            <a:ext cx="9144000" cy="192087"/>
          </a:xfrm>
          <a:prstGeom prst="rect">
            <a:avLst/>
          </a:prstGeom>
          <a:solidFill>
            <a:schemeClr val="accent1"/>
          </a:solidFill>
          <a:ln w="9525">
            <a:noFill/>
            <a:miter lim="800000"/>
            <a:headEnd/>
            <a:tailEnd/>
          </a:ln>
        </p:spPr>
        <p:txBody>
          <a:bodyPr wrap="none" anchor="ctr"/>
          <a:lstStyle/>
          <a:p>
            <a:pPr eaLnBrk="0" hangingPunct="0">
              <a:defRPr/>
            </a:pPr>
            <a:endParaRPr lang="de-DE">
              <a:latin typeface="Verdana" pitchFamily="34" charset="0"/>
            </a:endParaRPr>
          </a:p>
        </p:txBody>
      </p:sp>
      <p:sp>
        <p:nvSpPr>
          <p:cNvPr id="2051" name="Rectangle 2"/>
          <p:cNvSpPr>
            <a:spLocks noGrp="1" noChangeArrowheads="1"/>
          </p:cNvSpPr>
          <p:nvPr>
            <p:ph type="body" idx="1"/>
          </p:nvPr>
        </p:nvSpPr>
        <p:spPr bwMode="auto">
          <a:xfrm>
            <a:off x="250825" y="1619250"/>
            <a:ext cx="8642350" cy="48625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052" name="Rectangle 5"/>
          <p:cNvSpPr>
            <a:spLocks noGrp="1" noChangeArrowheads="1"/>
          </p:cNvSpPr>
          <p:nvPr>
            <p:ph type="title"/>
          </p:nvPr>
        </p:nvSpPr>
        <p:spPr bwMode="auto">
          <a:xfrm>
            <a:off x="250825" y="946150"/>
            <a:ext cx="8642350" cy="4286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a:t>Mastertitelformat bearbeiten</a:t>
            </a:r>
          </a:p>
        </p:txBody>
      </p:sp>
      <p:sp>
        <p:nvSpPr>
          <p:cNvPr id="327686" name="Rectangle 6"/>
          <p:cNvSpPr>
            <a:spLocks noChangeArrowheads="1"/>
          </p:cNvSpPr>
          <p:nvPr/>
        </p:nvSpPr>
        <p:spPr bwMode="auto">
          <a:xfrm>
            <a:off x="7610475" y="6627813"/>
            <a:ext cx="1227138" cy="239712"/>
          </a:xfrm>
          <a:prstGeom prst="rect">
            <a:avLst/>
          </a:prstGeom>
          <a:noFill/>
          <a:ln w="9525">
            <a:noFill/>
            <a:miter lim="800000"/>
            <a:headEnd/>
            <a:tailEnd/>
          </a:ln>
          <a:effectLst/>
        </p:spPr>
        <p:txBody>
          <a:bodyPr/>
          <a:lstStyle/>
          <a:p>
            <a:pPr algn="r">
              <a:defRPr/>
            </a:pPr>
            <a:fld id="{53965218-A59B-4292-9C98-79B58A46A890}" type="slidenum">
              <a:rPr lang="de-DE" sz="1000" b="1">
                <a:solidFill>
                  <a:srgbClr val="5F5F5F"/>
                </a:solidFill>
              </a:rPr>
              <a:pPr algn="r">
                <a:defRPr/>
              </a:pPr>
              <a:t>‹Nr.›</a:t>
            </a:fld>
            <a:endParaRPr lang="de-DE" sz="1000" b="1" dirty="0">
              <a:solidFill>
                <a:srgbClr val="5F5F5F"/>
              </a:solidFill>
            </a:endParaRPr>
          </a:p>
        </p:txBody>
      </p:sp>
      <p:sp>
        <p:nvSpPr>
          <p:cNvPr id="327688" name="Rectangle 8"/>
          <p:cNvSpPr>
            <a:spLocks noGrp="1" noChangeArrowheads="1"/>
          </p:cNvSpPr>
          <p:nvPr>
            <p:ph type="ftr" sz="quarter" idx="3"/>
          </p:nvPr>
        </p:nvSpPr>
        <p:spPr bwMode="auto">
          <a:xfrm>
            <a:off x="250825" y="6629400"/>
            <a:ext cx="597693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defRPr sz="1000" b="0">
                <a:solidFill>
                  <a:srgbClr val="5F5F5F"/>
                </a:solidFill>
              </a:defRPr>
            </a:lvl1pPr>
          </a:lstStyle>
          <a:p>
            <a:r>
              <a:rPr lang="de-DE" dirty="0"/>
              <a:t>Titel, Datum, …</a:t>
            </a:r>
          </a:p>
        </p:txBody>
      </p:sp>
      <p:pic>
        <p:nvPicPr>
          <p:cNvPr id="2056" name="Picture 24" descr="Logo_RGB_300dpi"/>
          <p:cNvPicPr>
            <a:picLocks noChangeAspect="1" noChangeArrowheads="1"/>
          </p:cNvPicPr>
          <p:nvPr/>
        </p:nvPicPr>
        <p:blipFill>
          <a:blip r:embed="rId13" cstate="print"/>
          <a:srcRect/>
          <a:stretch>
            <a:fillRect/>
          </a:stretch>
        </p:blipFill>
        <p:spPr bwMode="auto">
          <a:xfrm>
            <a:off x="6738938" y="144463"/>
            <a:ext cx="2138362" cy="5667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9" r:id="rId1"/>
    <p:sldLayoutId id="2147483689" r:id="rId2"/>
    <p:sldLayoutId id="2147483688" r:id="rId3"/>
    <p:sldLayoutId id="2147483687" r:id="rId4"/>
    <p:sldLayoutId id="2147483686" r:id="rId5"/>
    <p:sldLayoutId id="2147483685" r:id="rId6"/>
    <p:sldLayoutId id="2147483684" r:id="rId7"/>
    <p:sldLayoutId id="2147483683" r:id="rId8"/>
    <p:sldLayoutId id="2147483682" r:id="rId9"/>
    <p:sldLayoutId id="2147483681" r:id="rId10"/>
    <p:sldLayoutId id="2147483680" r:id="rId11"/>
  </p:sldLayoutIdLst>
  <p:transition spd="slow"/>
  <p:hf sldNum="0" hdr="0" dt="0"/>
  <p:txStyles>
    <p:titleStyle>
      <a:lvl1pPr algn="l" rtl="0" eaLnBrk="1" fontAlgn="base" hangingPunct="1">
        <a:lnSpc>
          <a:spcPct val="85000"/>
        </a:lnSpc>
        <a:spcBef>
          <a:spcPct val="0"/>
        </a:spcBef>
        <a:spcAft>
          <a:spcPct val="0"/>
        </a:spcAft>
        <a:defRPr sz="3000" b="1">
          <a:solidFill>
            <a:srgbClr val="003366"/>
          </a:solidFill>
          <a:latin typeface="+mj-lt"/>
          <a:ea typeface="+mj-ea"/>
          <a:cs typeface="+mj-cs"/>
        </a:defRPr>
      </a:lvl1pPr>
      <a:lvl2pPr algn="l" rtl="0" eaLnBrk="1" fontAlgn="base" hangingPunct="1">
        <a:lnSpc>
          <a:spcPct val="85000"/>
        </a:lnSpc>
        <a:spcBef>
          <a:spcPct val="0"/>
        </a:spcBef>
        <a:spcAft>
          <a:spcPct val="0"/>
        </a:spcAft>
        <a:defRPr sz="3000" b="1">
          <a:solidFill>
            <a:srgbClr val="003366"/>
          </a:solidFill>
          <a:latin typeface="Arial" charset="0"/>
        </a:defRPr>
      </a:lvl2pPr>
      <a:lvl3pPr algn="l" rtl="0" eaLnBrk="1" fontAlgn="base" hangingPunct="1">
        <a:lnSpc>
          <a:spcPct val="85000"/>
        </a:lnSpc>
        <a:spcBef>
          <a:spcPct val="0"/>
        </a:spcBef>
        <a:spcAft>
          <a:spcPct val="0"/>
        </a:spcAft>
        <a:defRPr sz="3000" b="1">
          <a:solidFill>
            <a:srgbClr val="003366"/>
          </a:solidFill>
          <a:latin typeface="Arial" charset="0"/>
        </a:defRPr>
      </a:lvl3pPr>
      <a:lvl4pPr algn="l" rtl="0" eaLnBrk="1" fontAlgn="base" hangingPunct="1">
        <a:lnSpc>
          <a:spcPct val="85000"/>
        </a:lnSpc>
        <a:spcBef>
          <a:spcPct val="0"/>
        </a:spcBef>
        <a:spcAft>
          <a:spcPct val="0"/>
        </a:spcAft>
        <a:defRPr sz="3000" b="1">
          <a:solidFill>
            <a:srgbClr val="003366"/>
          </a:solidFill>
          <a:latin typeface="Arial" charset="0"/>
        </a:defRPr>
      </a:lvl4pPr>
      <a:lvl5pPr algn="l" rtl="0" eaLnBrk="1" fontAlgn="base" hangingPunct="1">
        <a:lnSpc>
          <a:spcPct val="85000"/>
        </a:lnSpc>
        <a:spcBef>
          <a:spcPct val="0"/>
        </a:spcBef>
        <a:spcAft>
          <a:spcPct val="0"/>
        </a:spcAft>
        <a:defRPr sz="3000" b="1">
          <a:solidFill>
            <a:srgbClr val="003366"/>
          </a:solidFill>
          <a:latin typeface="Arial" charset="0"/>
        </a:defRPr>
      </a:lvl5pPr>
      <a:lvl6pPr marL="457200" algn="l" rtl="0" eaLnBrk="1" fontAlgn="base" hangingPunct="1">
        <a:lnSpc>
          <a:spcPct val="85000"/>
        </a:lnSpc>
        <a:spcBef>
          <a:spcPct val="0"/>
        </a:spcBef>
        <a:spcAft>
          <a:spcPct val="0"/>
        </a:spcAft>
        <a:defRPr sz="3000" b="1">
          <a:solidFill>
            <a:srgbClr val="003366"/>
          </a:solidFill>
          <a:latin typeface="Arial" charset="0"/>
        </a:defRPr>
      </a:lvl6pPr>
      <a:lvl7pPr marL="914400" algn="l" rtl="0" eaLnBrk="1" fontAlgn="base" hangingPunct="1">
        <a:lnSpc>
          <a:spcPct val="85000"/>
        </a:lnSpc>
        <a:spcBef>
          <a:spcPct val="0"/>
        </a:spcBef>
        <a:spcAft>
          <a:spcPct val="0"/>
        </a:spcAft>
        <a:defRPr sz="3000" b="1">
          <a:solidFill>
            <a:srgbClr val="003366"/>
          </a:solidFill>
          <a:latin typeface="Arial" charset="0"/>
        </a:defRPr>
      </a:lvl7pPr>
      <a:lvl8pPr marL="1371600" algn="l" rtl="0" eaLnBrk="1" fontAlgn="base" hangingPunct="1">
        <a:lnSpc>
          <a:spcPct val="85000"/>
        </a:lnSpc>
        <a:spcBef>
          <a:spcPct val="0"/>
        </a:spcBef>
        <a:spcAft>
          <a:spcPct val="0"/>
        </a:spcAft>
        <a:defRPr sz="3000" b="1">
          <a:solidFill>
            <a:srgbClr val="003366"/>
          </a:solidFill>
          <a:latin typeface="Arial" charset="0"/>
        </a:defRPr>
      </a:lvl8pPr>
      <a:lvl9pPr marL="1828800" algn="l" rtl="0" eaLnBrk="1" fontAlgn="base" hangingPunct="1">
        <a:lnSpc>
          <a:spcPct val="85000"/>
        </a:lnSpc>
        <a:spcBef>
          <a:spcPct val="0"/>
        </a:spcBef>
        <a:spcAft>
          <a:spcPct val="0"/>
        </a:spcAft>
        <a:defRPr sz="3000" b="1">
          <a:solidFill>
            <a:srgbClr val="003366"/>
          </a:solidFill>
          <a:latin typeface="Arial" charset="0"/>
        </a:defRPr>
      </a:lvl9pPr>
    </p:titleStyle>
    <p:bodyStyle>
      <a:lvl1pPr algn="l" rtl="0" eaLnBrk="1" fontAlgn="base" hangingPunct="1">
        <a:lnSpc>
          <a:spcPct val="102000"/>
        </a:lnSpc>
        <a:spcBef>
          <a:spcPts val="500"/>
        </a:spcBef>
        <a:spcAft>
          <a:spcPct val="0"/>
        </a:spcAft>
        <a:buClr>
          <a:srgbClr val="000000"/>
        </a:buClr>
        <a:defRPr>
          <a:solidFill>
            <a:srgbClr val="000000"/>
          </a:solidFill>
          <a:latin typeface="+mn-lt"/>
          <a:ea typeface="+mn-ea"/>
          <a:cs typeface="+mn-cs"/>
        </a:defRPr>
      </a:lvl1pPr>
      <a:lvl2pPr marL="355600" indent="-176213" algn="l" rtl="0" eaLnBrk="1" fontAlgn="base" hangingPunct="1">
        <a:lnSpc>
          <a:spcPct val="102000"/>
        </a:lnSpc>
        <a:spcBef>
          <a:spcPts val="500"/>
        </a:spcBef>
        <a:spcAft>
          <a:spcPct val="0"/>
        </a:spcAft>
        <a:buClr>
          <a:srgbClr val="000000"/>
        </a:buClr>
        <a:buChar char="-"/>
        <a:defRPr>
          <a:solidFill>
            <a:srgbClr val="000000"/>
          </a:solidFill>
          <a:latin typeface="+mn-lt"/>
        </a:defRPr>
      </a:lvl2pPr>
      <a:lvl3pPr marL="723900" indent="-188913" algn="l" rtl="0" eaLnBrk="1" fontAlgn="base" hangingPunct="1">
        <a:lnSpc>
          <a:spcPct val="102000"/>
        </a:lnSpc>
        <a:spcBef>
          <a:spcPts val="500"/>
        </a:spcBef>
        <a:spcAft>
          <a:spcPct val="0"/>
        </a:spcAft>
        <a:buClr>
          <a:srgbClr val="000000"/>
        </a:buClr>
        <a:buChar char="-"/>
        <a:defRPr>
          <a:solidFill>
            <a:srgbClr val="000000"/>
          </a:solidFill>
          <a:latin typeface="+mn-lt"/>
        </a:defRPr>
      </a:lvl3pPr>
      <a:lvl4pPr marL="1079500" indent="-176213" algn="l" rtl="0" eaLnBrk="1" fontAlgn="base" hangingPunct="1">
        <a:lnSpc>
          <a:spcPct val="102000"/>
        </a:lnSpc>
        <a:spcBef>
          <a:spcPts val="500"/>
        </a:spcBef>
        <a:spcAft>
          <a:spcPct val="0"/>
        </a:spcAft>
        <a:buClr>
          <a:srgbClr val="000000"/>
        </a:buClr>
        <a:buChar char="-"/>
        <a:defRPr>
          <a:solidFill>
            <a:srgbClr val="000000"/>
          </a:solidFill>
          <a:latin typeface="+mn-lt"/>
        </a:defRPr>
      </a:lvl4pPr>
      <a:lvl5pPr marL="1435100" indent="-176213" algn="l" rtl="0" eaLnBrk="1" fontAlgn="base" hangingPunct="1">
        <a:lnSpc>
          <a:spcPct val="102000"/>
        </a:lnSpc>
        <a:spcBef>
          <a:spcPts val="500"/>
        </a:spcBef>
        <a:spcAft>
          <a:spcPct val="0"/>
        </a:spcAft>
        <a:buClr>
          <a:srgbClr val="000000"/>
        </a:buClr>
        <a:buChar char="-"/>
        <a:defRPr>
          <a:solidFill>
            <a:srgbClr val="000000"/>
          </a:solidFill>
          <a:latin typeface="+mn-lt"/>
        </a:defRPr>
      </a:lvl5pPr>
      <a:lvl6pPr marL="18923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6pPr>
      <a:lvl7pPr marL="23495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7pPr>
      <a:lvl8pPr marL="28067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8pPr>
      <a:lvl9pPr marL="32639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54E1F-4F75-47F6-93AC-270FFB02EF2B}" type="datetimeFigureOut">
              <a:rPr lang="de-DE" smtClean="0"/>
              <a:t>26.03.2021</a:t>
            </a:fld>
            <a:endParaRPr lang="de-DE"/>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972C4-E7EB-4A05-8DC0-DC6BF47155B7}" type="slidenum">
              <a:rPr lang="de-DE" smtClean="0"/>
              <a:t>‹Nr.›</a:t>
            </a:fld>
            <a:endParaRPr lang="de-DE"/>
          </a:p>
        </p:txBody>
      </p:sp>
    </p:spTree>
    <p:extLst>
      <p:ext uri="{BB962C8B-B14F-4D97-AF65-F5344CB8AC3E}">
        <p14:creationId xmlns:p14="http://schemas.microsoft.com/office/powerpoint/2010/main" val="215754687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subTitle" idx="1"/>
          </p:nvPr>
        </p:nvSpPr>
        <p:spPr>
          <a:xfrm>
            <a:off x="350365" y="4517596"/>
            <a:ext cx="6467475" cy="1057275"/>
          </a:xfrm>
        </p:spPr>
        <p:txBody>
          <a:bodyPr/>
          <a:lstStyle/>
          <a:p>
            <a:r>
              <a:rPr lang="de-DE" dirty="0"/>
              <a:t>www.gfsntracker.com</a:t>
            </a:r>
          </a:p>
        </p:txBody>
      </p:sp>
      <p:sp>
        <p:nvSpPr>
          <p:cNvPr id="4" name="Google Shape;158;p1"/>
          <p:cNvSpPr txBox="1">
            <a:spLocks noGrp="1"/>
          </p:cNvSpPr>
          <p:nvPr>
            <p:ph type="ctrTitle"/>
          </p:nvPr>
        </p:nvSpPr>
        <p:spPr>
          <a:xfrm>
            <a:off x="584617" y="2844514"/>
            <a:ext cx="8679304" cy="1470025"/>
          </a:xfrm>
          <a:prstGeom prst="rect">
            <a:avLst/>
          </a:prstGeom>
          <a:noFill/>
          <a:ln>
            <a:noFill/>
          </a:ln>
        </p:spPr>
        <p:txBody>
          <a:bodyPr spcFirstLastPara="1" wrap="square" lIns="91425" tIns="45700" rIns="91425" bIns="45700" anchor="b" anchorCtr="0">
            <a:noAutofit/>
          </a:bodyPr>
          <a:lstStyle/>
          <a:p>
            <a:pPr marL="0" lvl="0" indent="0" rtl="0">
              <a:lnSpc>
                <a:spcPct val="90000"/>
              </a:lnSpc>
              <a:spcBef>
                <a:spcPts val="0"/>
              </a:spcBef>
              <a:spcAft>
                <a:spcPts val="0"/>
              </a:spcAft>
              <a:buClr>
                <a:srgbClr val="CC0000"/>
              </a:buClr>
              <a:buSzPts val="6000"/>
              <a:buFont typeface="Calibri"/>
              <a:buNone/>
            </a:pPr>
            <a:r>
              <a:rPr lang="en-US" dirty="0">
                <a:solidFill>
                  <a:schemeClr val="tx2"/>
                </a:solidFill>
              </a:rPr>
              <a:t>COVID-19 Reaction: </a:t>
            </a:r>
            <a:br>
              <a:rPr lang="en-US" dirty="0">
                <a:solidFill>
                  <a:schemeClr val="tx2"/>
                </a:solidFill>
              </a:rPr>
            </a:br>
            <a:r>
              <a:rPr lang="en-US" dirty="0">
                <a:solidFill>
                  <a:schemeClr val="tx2"/>
                </a:solidFill>
              </a:rPr>
              <a:t>Inequalities in the Global Financial Safety Net for developing countries and emerging markets</a:t>
            </a:r>
            <a:endParaRPr dirty="0"/>
          </a:p>
        </p:txBody>
      </p:sp>
      <p:sp>
        <p:nvSpPr>
          <p:cNvPr id="5" name="Rectangle 3"/>
          <p:cNvSpPr txBox="1">
            <a:spLocks noChangeArrowheads="1"/>
          </p:cNvSpPr>
          <p:nvPr/>
        </p:nvSpPr>
        <p:spPr bwMode="auto">
          <a:xfrm>
            <a:off x="350364" y="5249290"/>
            <a:ext cx="6467475" cy="1057275"/>
          </a:xfrm>
          <a:prstGeom prst="rect">
            <a:avLst/>
          </a:prstGeom>
          <a:noFill/>
          <a:ln w="9525">
            <a:noFill/>
            <a:miter lim="800000"/>
            <a:headEnd/>
            <a:tailEnd/>
          </a:ln>
        </p:spPr>
        <p:txBody>
          <a:bodyPr vert="horz" wrap="square" lIns="360000" tIns="0" rIns="0" bIns="0" numCol="1" anchor="t" anchorCtr="0" compatLnSpc="1">
            <a:prstTxWarp prst="textNoShape">
              <a:avLst/>
            </a:prstTxWarp>
          </a:bodyPr>
          <a:lstStyle>
            <a:lvl1pPr algn="l" rtl="0" eaLnBrk="1" fontAlgn="base" hangingPunct="1">
              <a:lnSpc>
                <a:spcPct val="102000"/>
              </a:lnSpc>
              <a:spcBef>
                <a:spcPts val="500"/>
              </a:spcBef>
              <a:spcAft>
                <a:spcPct val="0"/>
              </a:spcAft>
              <a:buClr>
                <a:srgbClr val="000000"/>
              </a:buClr>
              <a:defRPr sz="2000" b="1" smtClean="0">
                <a:solidFill>
                  <a:srgbClr val="0066CC"/>
                </a:solidFill>
                <a:latin typeface="+mn-lt"/>
                <a:ea typeface="+mn-ea"/>
                <a:cs typeface="+mn-cs"/>
              </a:defRPr>
            </a:lvl1pPr>
            <a:lvl2pPr marL="355600" indent="-176213" algn="l" rtl="0" eaLnBrk="1" fontAlgn="base" hangingPunct="1">
              <a:lnSpc>
                <a:spcPct val="102000"/>
              </a:lnSpc>
              <a:spcBef>
                <a:spcPts val="500"/>
              </a:spcBef>
              <a:spcAft>
                <a:spcPct val="0"/>
              </a:spcAft>
              <a:buClr>
                <a:srgbClr val="000000"/>
              </a:buClr>
              <a:buChar char="-"/>
              <a:defRPr>
                <a:solidFill>
                  <a:srgbClr val="000000"/>
                </a:solidFill>
                <a:latin typeface="+mn-lt"/>
              </a:defRPr>
            </a:lvl2pPr>
            <a:lvl3pPr marL="723900" indent="-188913" algn="l" rtl="0" eaLnBrk="1" fontAlgn="base" hangingPunct="1">
              <a:lnSpc>
                <a:spcPct val="102000"/>
              </a:lnSpc>
              <a:spcBef>
                <a:spcPts val="500"/>
              </a:spcBef>
              <a:spcAft>
                <a:spcPct val="0"/>
              </a:spcAft>
              <a:buClr>
                <a:srgbClr val="000000"/>
              </a:buClr>
              <a:buChar char="-"/>
              <a:defRPr>
                <a:solidFill>
                  <a:srgbClr val="000000"/>
                </a:solidFill>
                <a:latin typeface="+mn-lt"/>
              </a:defRPr>
            </a:lvl3pPr>
            <a:lvl4pPr marL="1079500" indent="-176213" algn="l" rtl="0" eaLnBrk="1" fontAlgn="base" hangingPunct="1">
              <a:lnSpc>
                <a:spcPct val="102000"/>
              </a:lnSpc>
              <a:spcBef>
                <a:spcPts val="500"/>
              </a:spcBef>
              <a:spcAft>
                <a:spcPct val="0"/>
              </a:spcAft>
              <a:buClr>
                <a:srgbClr val="000000"/>
              </a:buClr>
              <a:buChar char="-"/>
              <a:defRPr>
                <a:solidFill>
                  <a:srgbClr val="000000"/>
                </a:solidFill>
                <a:latin typeface="+mn-lt"/>
              </a:defRPr>
            </a:lvl4pPr>
            <a:lvl5pPr marL="1435100" indent="-176213" algn="l" rtl="0" eaLnBrk="1" fontAlgn="base" hangingPunct="1">
              <a:lnSpc>
                <a:spcPct val="102000"/>
              </a:lnSpc>
              <a:spcBef>
                <a:spcPts val="500"/>
              </a:spcBef>
              <a:spcAft>
                <a:spcPct val="0"/>
              </a:spcAft>
              <a:buClr>
                <a:srgbClr val="000000"/>
              </a:buClr>
              <a:buChar char="-"/>
              <a:defRPr>
                <a:solidFill>
                  <a:srgbClr val="000000"/>
                </a:solidFill>
                <a:latin typeface="+mn-lt"/>
              </a:defRPr>
            </a:lvl5pPr>
            <a:lvl6pPr marL="18923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6pPr>
            <a:lvl7pPr marL="23495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7pPr>
            <a:lvl8pPr marL="28067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8pPr>
            <a:lvl9pPr marL="32639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9pPr>
          </a:lstStyle>
          <a:p>
            <a:r>
              <a:rPr lang="de-DE" sz="2400" kern="0" dirty="0">
                <a:solidFill>
                  <a:schemeClr val="bg2"/>
                </a:solidFill>
              </a:rPr>
              <a:t>Barbara Fritz (Freie Universität Berlin)</a:t>
            </a:r>
          </a:p>
          <a:p>
            <a:r>
              <a:rPr lang="de-DE" kern="0" dirty="0">
                <a:solidFill>
                  <a:schemeClr val="bg2"/>
                </a:solidFill>
              </a:rPr>
              <a:t>(</a:t>
            </a:r>
            <a:r>
              <a:rPr lang="de-DE" kern="0" dirty="0" err="1">
                <a:solidFill>
                  <a:schemeClr val="bg2"/>
                </a:solidFill>
              </a:rPr>
              <a:t>with</a:t>
            </a:r>
            <a:r>
              <a:rPr lang="de-DE" kern="0" dirty="0">
                <a:solidFill>
                  <a:schemeClr val="bg2"/>
                </a:solidFill>
              </a:rPr>
              <a:t> L. Mühlich, FUB, and William Kring and Kevin Gallagher, Boston University)</a:t>
            </a:r>
          </a:p>
        </p:txBody>
      </p:sp>
      <p:sp>
        <p:nvSpPr>
          <p:cNvPr id="7" name="Rectangle 3"/>
          <p:cNvSpPr txBox="1">
            <a:spLocks noChangeArrowheads="1"/>
          </p:cNvSpPr>
          <p:nvPr/>
        </p:nvSpPr>
        <p:spPr bwMode="auto">
          <a:xfrm>
            <a:off x="350363" y="852488"/>
            <a:ext cx="6467475" cy="1057275"/>
          </a:xfrm>
          <a:prstGeom prst="rect">
            <a:avLst/>
          </a:prstGeom>
          <a:noFill/>
          <a:ln w="9525">
            <a:noFill/>
            <a:miter lim="800000"/>
            <a:headEnd/>
            <a:tailEnd/>
          </a:ln>
        </p:spPr>
        <p:txBody>
          <a:bodyPr vert="horz" wrap="square" lIns="360000" tIns="0" rIns="0" bIns="0" numCol="1" anchor="t" anchorCtr="0" compatLnSpc="1">
            <a:prstTxWarp prst="textNoShape">
              <a:avLst/>
            </a:prstTxWarp>
          </a:bodyPr>
          <a:lstStyle>
            <a:lvl1pPr algn="l" rtl="0" eaLnBrk="1" fontAlgn="base" hangingPunct="1">
              <a:lnSpc>
                <a:spcPct val="102000"/>
              </a:lnSpc>
              <a:spcBef>
                <a:spcPts val="500"/>
              </a:spcBef>
              <a:spcAft>
                <a:spcPct val="0"/>
              </a:spcAft>
              <a:buClr>
                <a:srgbClr val="000000"/>
              </a:buClr>
              <a:defRPr sz="2000" b="1" smtClean="0">
                <a:solidFill>
                  <a:srgbClr val="0066CC"/>
                </a:solidFill>
                <a:latin typeface="+mn-lt"/>
                <a:ea typeface="+mn-ea"/>
                <a:cs typeface="+mn-cs"/>
              </a:defRPr>
            </a:lvl1pPr>
            <a:lvl2pPr marL="355600" indent="-176213" algn="l" rtl="0" eaLnBrk="1" fontAlgn="base" hangingPunct="1">
              <a:lnSpc>
                <a:spcPct val="102000"/>
              </a:lnSpc>
              <a:spcBef>
                <a:spcPts val="500"/>
              </a:spcBef>
              <a:spcAft>
                <a:spcPct val="0"/>
              </a:spcAft>
              <a:buClr>
                <a:srgbClr val="000000"/>
              </a:buClr>
              <a:buChar char="-"/>
              <a:defRPr>
                <a:solidFill>
                  <a:srgbClr val="000000"/>
                </a:solidFill>
                <a:latin typeface="+mn-lt"/>
              </a:defRPr>
            </a:lvl2pPr>
            <a:lvl3pPr marL="723900" indent="-188913" algn="l" rtl="0" eaLnBrk="1" fontAlgn="base" hangingPunct="1">
              <a:lnSpc>
                <a:spcPct val="102000"/>
              </a:lnSpc>
              <a:spcBef>
                <a:spcPts val="500"/>
              </a:spcBef>
              <a:spcAft>
                <a:spcPct val="0"/>
              </a:spcAft>
              <a:buClr>
                <a:srgbClr val="000000"/>
              </a:buClr>
              <a:buChar char="-"/>
              <a:defRPr>
                <a:solidFill>
                  <a:srgbClr val="000000"/>
                </a:solidFill>
                <a:latin typeface="+mn-lt"/>
              </a:defRPr>
            </a:lvl3pPr>
            <a:lvl4pPr marL="1079500" indent="-176213" algn="l" rtl="0" eaLnBrk="1" fontAlgn="base" hangingPunct="1">
              <a:lnSpc>
                <a:spcPct val="102000"/>
              </a:lnSpc>
              <a:spcBef>
                <a:spcPts val="500"/>
              </a:spcBef>
              <a:spcAft>
                <a:spcPct val="0"/>
              </a:spcAft>
              <a:buClr>
                <a:srgbClr val="000000"/>
              </a:buClr>
              <a:buChar char="-"/>
              <a:defRPr>
                <a:solidFill>
                  <a:srgbClr val="000000"/>
                </a:solidFill>
                <a:latin typeface="+mn-lt"/>
              </a:defRPr>
            </a:lvl4pPr>
            <a:lvl5pPr marL="1435100" indent="-176213" algn="l" rtl="0" eaLnBrk="1" fontAlgn="base" hangingPunct="1">
              <a:lnSpc>
                <a:spcPct val="102000"/>
              </a:lnSpc>
              <a:spcBef>
                <a:spcPts val="500"/>
              </a:spcBef>
              <a:spcAft>
                <a:spcPct val="0"/>
              </a:spcAft>
              <a:buClr>
                <a:srgbClr val="000000"/>
              </a:buClr>
              <a:buChar char="-"/>
              <a:defRPr>
                <a:solidFill>
                  <a:srgbClr val="000000"/>
                </a:solidFill>
                <a:latin typeface="+mn-lt"/>
              </a:defRPr>
            </a:lvl5pPr>
            <a:lvl6pPr marL="18923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6pPr>
            <a:lvl7pPr marL="23495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7pPr>
            <a:lvl8pPr marL="28067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8pPr>
            <a:lvl9pPr marL="32639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9pPr>
          </a:lstStyle>
          <a:p>
            <a:r>
              <a:rPr lang="de-DE" kern="0" dirty="0">
                <a:solidFill>
                  <a:srgbClr val="808080"/>
                </a:solidFill>
              </a:rPr>
              <a:t>BMZ 22.02.21</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Inequality</a:t>
            </a:r>
            <a:r>
              <a:rPr lang="de-DE" dirty="0"/>
              <a:t> in </a:t>
            </a:r>
            <a:r>
              <a:rPr lang="de-DE" dirty="0" err="1"/>
              <a:t>the</a:t>
            </a:r>
            <a:r>
              <a:rPr lang="de-DE" dirty="0"/>
              <a:t> Global Financial </a:t>
            </a:r>
            <a:r>
              <a:rPr lang="de-DE" dirty="0" err="1"/>
              <a:t>Safety</a:t>
            </a:r>
            <a:r>
              <a:rPr lang="de-DE" dirty="0"/>
              <a:t> Net</a:t>
            </a:r>
          </a:p>
        </p:txBody>
      </p:sp>
      <p:sp>
        <p:nvSpPr>
          <p:cNvPr id="3" name="Text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96431146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1977" y="946150"/>
            <a:ext cx="8642350" cy="428625"/>
          </a:xfrm>
        </p:spPr>
        <p:txBody>
          <a:bodyPr/>
          <a:lstStyle/>
          <a:p>
            <a:pPr algn="ctr"/>
            <a:r>
              <a:rPr lang="en-US" dirty="0">
                <a:ea typeface="Calibri" panose="020F0502020204030204" pitchFamily="34" charset="0"/>
              </a:rPr>
              <a:t>Lending Capacity for Regions</a:t>
            </a:r>
            <a:br>
              <a:rPr lang="en-US" dirty="0">
                <a:ea typeface="Calibri" panose="020F0502020204030204" pitchFamily="34" charset="0"/>
              </a:rPr>
            </a:br>
            <a:r>
              <a:rPr lang="en-US" sz="1600" dirty="0">
                <a:ea typeface="Calibri" panose="020F0502020204030204" pitchFamily="34" charset="0"/>
              </a:rPr>
              <a:t>(2018; for 1 year;  in % of GDP) </a:t>
            </a:r>
            <a:endParaRPr lang="de-DE" sz="1600" dirty="0"/>
          </a:p>
        </p:txBody>
      </p:sp>
      <p:graphicFrame>
        <p:nvGraphicFramePr>
          <p:cNvPr id="5" name="Diagramm 4"/>
          <p:cNvGraphicFramePr>
            <a:graphicFrameLocks/>
          </p:cNvGraphicFramePr>
          <p:nvPr>
            <p:extLst>
              <p:ext uri="{D42A27DB-BD31-4B8C-83A1-F6EECF244321}">
                <p14:modId xmlns:p14="http://schemas.microsoft.com/office/powerpoint/2010/main" val="2167360527"/>
              </p:ext>
            </p:extLst>
          </p:nvPr>
        </p:nvGraphicFramePr>
        <p:xfrm>
          <a:off x="897147" y="1794294"/>
          <a:ext cx="6832121" cy="44512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049066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1977" y="946150"/>
            <a:ext cx="8642350" cy="428625"/>
          </a:xfrm>
        </p:spPr>
        <p:txBody>
          <a:bodyPr/>
          <a:lstStyle/>
          <a:p>
            <a:pPr algn="ctr"/>
            <a:r>
              <a:rPr lang="en-US" dirty="0">
                <a:ea typeface="Calibri" panose="020F0502020204030204" pitchFamily="34" charset="0"/>
              </a:rPr>
              <a:t>Lending Capacity for Regions</a:t>
            </a:r>
            <a:br>
              <a:rPr lang="en-US" dirty="0">
                <a:ea typeface="Calibri" panose="020F0502020204030204" pitchFamily="34" charset="0"/>
              </a:rPr>
            </a:br>
            <a:r>
              <a:rPr lang="en-US" sz="1600" dirty="0">
                <a:ea typeface="Calibri" panose="020F0502020204030204" pitchFamily="34" charset="0"/>
              </a:rPr>
              <a:t>(2018; for 1 year;  in % of GDP) </a:t>
            </a:r>
            <a:endParaRPr lang="de-DE" dirty="0"/>
          </a:p>
        </p:txBody>
      </p:sp>
      <p:graphicFrame>
        <p:nvGraphicFramePr>
          <p:cNvPr id="5" name="Diagramm 4"/>
          <p:cNvGraphicFramePr>
            <a:graphicFrameLocks/>
          </p:cNvGraphicFramePr>
          <p:nvPr>
            <p:extLst/>
          </p:nvPr>
        </p:nvGraphicFramePr>
        <p:xfrm>
          <a:off x="897147" y="1794294"/>
          <a:ext cx="6832121" cy="4451231"/>
        </p:xfrm>
        <a:graphic>
          <a:graphicData uri="http://schemas.openxmlformats.org/drawingml/2006/chart">
            <c:chart xmlns:c="http://schemas.openxmlformats.org/drawingml/2006/chart" xmlns:r="http://schemas.openxmlformats.org/officeDocument/2006/relationships" r:id="rId3"/>
          </a:graphicData>
        </a:graphic>
      </p:graphicFrame>
      <p:sp>
        <p:nvSpPr>
          <p:cNvPr id="3" name="Ellipse 2"/>
          <p:cNvSpPr/>
          <p:nvPr/>
        </p:nvSpPr>
        <p:spPr bwMode="auto">
          <a:xfrm>
            <a:off x="1066800" y="2912533"/>
            <a:ext cx="5604933" cy="1761067"/>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99525111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946150"/>
            <a:ext cx="8642350" cy="428625"/>
          </a:xfrm>
        </p:spPr>
        <p:txBody>
          <a:bodyPr/>
          <a:lstStyle/>
          <a:p>
            <a:pPr algn="ctr"/>
            <a:r>
              <a:rPr lang="en-US" dirty="0">
                <a:ea typeface="Calibri" panose="020F0502020204030204" pitchFamily="34" charset="0"/>
              </a:rPr>
              <a:t>Lending Capacity for Income Groups </a:t>
            </a:r>
            <a:br>
              <a:rPr lang="en-US" dirty="0">
                <a:ea typeface="Calibri" panose="020F0502020204030204" pitchFamily="34" charset="0"/>
              </a:rPr>
            </a:br>
            <a:r>
              <a:rPr lang="en-US" sz="1600" dirty="0">
                <a:ea typeface="Calibri" panose="020F0502020204030204" pitchFamily="34" charset="0"/>
              </a:rPr>
              <a:t>(2018; for 1 year;  in % of GDP)</a:t>
            </a:r>
            <a:endParaRPr lang="de-DE" dirty="0">
              <a:ea typeface="Calibri" panose="020F0502020204030204" pitchFamily="34" charset="0"/>
            </a:endParaRPr>
          </a:p>
        </p:txBody>
      </p:sp>
      <p:graphicFrame>
        <p:nvGraphicFramePr>
          <p:cNvPr id="10" name="Diagramm 9"/>
          <p:cNvGraphicFramePr>
            <a:graphicFrameLocks/>
          </p:cNvGraphicFramePr>
          <p:nvPr>
            <p:extLst>
              <p:ext uri="{D42A27DB-BD31-4B8C-83A1-F6EECF244321}">
                <p14:modId xmlns:p14="http://schemas.microsoft.com/office/powerpoint/2010/main" val="743280816"/>
              </p:ext>
            </p:extLst>
          </p:nvPr>
        </p:nvGraphicFramePr>
        <p:xfrm>
          <a:off x="931653" y="2057399"/>
          <a:ext cx="5926347" cy="40673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3112558"/>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946150"/>
            <a:ext cx="8642350" cy="428625"/>
          </a:xfrm>
        </p:spPr>
        <p:txBody>
          <a:bodyPr/>
          <a:lstStyle/>
          <a:p>
            <a:pPr algn="ctr"/>
            <a:br>
              <a:rPr lang="en-US" sz="2000" dirty="0">
                <a:ea typeface="Calibri" panose="020F0502020204030204" pitchFamily="34" charset="0"/>
              </a:rPr>
            </a:br>
            <a:r>
              <a:rPr lang="en-US" dirty="0">
                <a:ea typeface="Calibri" panose="020F0502020204030204" pitchFamily="34" charset="0"/>
              </a:rPr>
              <a:t>Lending Capacity for Income Groups </a:t>
            </a:r>
            <a:br>
              <a:rPr lang="en-US" dirty="0">
                <a:ea typeface="Calibri" panose="020F0502020204030204" pitchFamily="34" charset="0"/>
              </a:rPr>
            </a:br>
            <a:r>
              <a:rPr lang="en-US" sz="1600" dirty="0">
                <a:ea typeface="Calibri" panose="020F0502020204030204" pitchFamily="34" charset="0"/>
              </a:rPr>
              <a:t>(2018; for 1 year;  in % of GDP)</a:t>
            </a:r>
            <a:endParaRPr lang="de-DE" dirty="0">
              <a:ea typeface="Calibri" panose="020F0502020204030204" pitchFamily="34" charset="0"/>
            </a:endParaRPr>
          </a:p>
        </p:txBody>
      </p:sp>
      <p:graphicFrame>
        <p:nvGraphicFramePr>
          <p:cNvPr id="10" name="Diagramm 9"/>
          <p:cNvGraphicFramePr>
            <a:graphicFrameLocks/>
          </p:cNvGraphicFramePr>
          <p:nvPr>
            <p:extLst/>
          </p:nvPr>
        </p:nvGraphicFramePr>
        <p:xfrm>
          <a:off x="931653" y="2057399"/>
          <a:ext cx="5926347" cy="4067355"/>
        </p:xfrm>
        <a:graphic>
          <a:graphicData uri="http://schemas.openxmlformats.org/drawingml/2006/chart">
            <c:chart xmlns:c="http://schemas.openxmlformats.org/drawingml/2006/chart" xmlns:r="http://schemas.openxmlformats.org/officeDocument/2006/relationships" r:id="rId3"/>
          </a:graphicData>
        </a:graphic>
      </p:graphicFrame>
      <p:sp>
        <p:nvSpPr>
          <p:cNvPr id="5" name="Ellipse 4"/>
          <p:cNvSpPr/>
          <p:nvPr/>
        </p:nvSpPr>
        <p:spPr bwMode="auto">
          <a:xfrm>
            <a:off x="931653" y="4792133"/>
            <a:ext cx="5604933" cy="745067"/>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92053948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COVID-19 </a:t>
            </a:r>
            <a:r>
              <a:rPr lang="de-DE" dirty="0" err="1"/>
              <a:t>reaction</a:t>
            </a:r>
            <a:endParaRPr lang="de-DE" dirty="0"/>
          </a:p>
        </p:txBody>
      </p:sp>
      <p:sp>
        <p:nvSpPr>
          <p:cNvPr id="3" name="Text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93981618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www.gfsntracker.com</a:t>
            </a:r>
          </a:p>
        </p:txBody>
      </p:sp>
      <p:pic>
        <p:nvPicPr>
          <p:cNvPr id="5" name="Grafik 4"/>
          <p:cNvPicPr>
            <a:picLocks noChangeAspect="1"/>
          </p:cNvPicPr>
          <p:nvPr/>
        </p:nvPicPr>
        <p:blipFill>
          <a:blip r:embed="rId3"/>
          <a:stretch>
            <a:fillRect/>
          </a:stretch>
        </p:blipFill>
        <p:spPr>
          <a:xfrm>
            <a:off x="1443615" y="1587259"/>
            <a:ext cx="6256770" cy="4533091"/>
          </a:xfrm>
          <a:prstGeom prst="rect">
            <a:avLst/>
          </a:prstGeom>
        </p:spPr>
      </p:pic>
    </p:spTree>
    <p:extLst>
      <p:ext uri="{BB962C8B-B14F-4D97-AF65-F5344CB8AC3E}">
        <p14:creationId xmlns:p14="http://schemas.microsoft.com/office/powerpoint/2010/main" val="14127603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www.gfsntracker.com</a:t>
            </a:r>
          </a:p>
        </p:txBody>
      </p:sp>
      <p:pic>
        <p:nvPicPr>
          <p:cNvPr id="5" name="Inhaltsplatzhalter 4"/>
          <p:cNvPicPr>
            <a:picLocks noGrp="1" noChangeAspect="1"/>
          </p:cNvPicPr>
          <p:nvPr>
            <p:ph idx="1"/>
          </p:nvPr>
        </p:nvPicPr>
        <p:blipFill>
          <a:blip r:embed="rId2"/>
          <a:stretch>
            <a:fillRect/>
          </a:stretch>
        </p:blipFill>
        <p:spPr>
          <a:xfrm>
            <a:off x="356841" y="1619250"/>
            <a:ext cx="8430317" cy="4862513"/>
          </a:xfrm>
          <a:prstGeom prst="rect">
            <a:avLst/>
          </a:prstGeom>
        </p:spPr>
      </p:pic>
    </p:spTree>
    <p:extLst>
      <p:ext uri="{BB962C8B-B14F-4D97-AF65-F5344CB8AC3E}">
        <p14:creationId xmlns:p14="http://schemas.microsoft.com/office/powerpoint/2010/main" val="839108771"/>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www.gfsntracker.com</a:t>
            </a:r>
          </a:p>
        </p:txBody>
      </p:sp>
      <p:pic>
        <p:nvPicPr>
          <p:cNvPr id="5" name="Inhaltsplatzhalter 4"/>
          <p:cNvPicPr>
            <a:picLocks noGrp="1" noChangeAspect="1"/>
          </p:cNvPicPr>
          <p:nvPr>
            <p:ph idx="1"/>
          </p:nvPr>
        </p:nvPicPr>
        <p:blipFill>
          <a:blip r:embed="rId2"/>
          <a:stretch>
            <a:fillRect/>
          </a:stretch>
        </p:blipFill>
        <p:spPr>
          <a:xfrm>
            <a:off x="250825" y="2421334"/>
            <a:ext cx="8642350" cy="3258345"/>
          </a:xfrm>
          <a:prstGeom prst="rect">
            <a:avLst/>
          </a:prstGeom>
        </p:spPr>
      </p:pic>
    </p:spTree>
    <p:extLst>
      <p:ext uri="{BB962C8B-B14F-4D97-AF65-F5344CB8AC3E}">
        <p14:creationId xmlns:p14="http://schemas.microsoft.com/office/powerpoint/2010/main" val="127448558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br>
              <a:rPr lang="de-DE" sz="2000" dirty="0">
                <a:solidFill>
                  <a:schemeClr val="tx2"/>
                </a:solidFill>
              </a:rPr>
            </a:br>
            <a:r>
              <a:rPr lang="de-DE" dirty="0">
                <a:solidFill>
                  <a:schemeClr val="tx2"/>
                </a:solidFill>
              </a:rPr>
              <a:t>Lending in COVID-19 Crisis</a:t>
            </a:r>
            <a:br>
              <a:rPr lang="de-DE" dirty="0">
                <a:solidFill>
                  <a:schemeClr val="tx2"/>
                </a:solidFill>
              </a:rPr>
            </a:br>
            <a:r>
              <a:rPr lang="de-DE" sz="1600" dirty="0">
                <a:solidFill>
                  <a:schemeClr val="tx2"/>
                </a:solidFill>
              </a:rPr>
              <a:t>(Feb. 20 – Jan. 21, % </a:t>
            </a:r>
            <a:r>
              <a:rPr lang="de-DE" sz="1600" dirty="0" err="1">
                <a:solidFill>
                  <a:schemeClr val="tx2"/>
                </a:solidFill>
              </a:rPr>
              <a:t>of</a:t>
            </a:r>
            <a:r>
              <a:rPr lang="de-DE" sz="1600" dirty="0">
                <a:solidFill>
                  <a:schemeClr val="tx2"/>
                </a:solidFill>
              </a:rPr>
              <a:t> GDP, for </a:t>
            </a:r>
            <a:r>
              <a:rPr lang="de-DE" sz="1600" dirty="0" err="1">
                <a:solidFill>
                  <a:schemeClr val="tx2"/>
                </a:solidFill>
              </a:rPr>
              <a:t>regions</a:t>
            </a:r>
            <a:r>
              <a:rPr lang="de-DE" sz="1600" dirty="0">
                <a:solidFill>
                  <a:schemeClr val="tx2"/>
                </a:solidFill>
              </a:rPr>
              <a:t>)</a:t>
            </a:r>
            <a:endParaRPr lang="de-DE" dirty="0">
              <a:solidFill>
                <a:schemeClr val="tx2"/>
              </a:solidFill>
            </a:endParaRPr>
          </a:p>
        </p:txBody>
      </p:sp>
      <p:sp>
        <p:nvSpPr>
          <p:cNvPr id="6" name="Rechteck 5"/>
          <p:cNvSpPr/>
          <p:nvPr/>
        </p:nvSpPr>
        <p:spPr>
          <a:xfrm>
            <a:off x="138526" y="6232320"/>
            <a:ext cx="1636089" cy="276999"/>
          </a:xfrm>
          <a:prstGeom prst="rect">
            <a:avLst/>
          </a:prstGeom>
        </p:spPr>
        <p:txBody>
          <a:bodyPr wrap="none">
            <a:spAutoFit/>
          </a:bodyPr>
          <a:lstStyle/>
          <a:p>
            <a:r>
              <a:rPr lang="en-GB" sz="1200" dirty="0">
                <a:latin typeface="+mj-lt"/>
                <a:ea typeface="Calibri" panose="020F0502020204030204" pitchFamily="34" charset="0"/>
                <a:cs typeface="Times New Roman" panose="02020603050405020304" pitchFamily="18" charset="0"/>
              </a:rPr>
              <a:t>www.gfsntracker.com</a:t>
            </a:r>
            <a:endParaRPr lang="de-DE" sz="1200" dirty="0">
              <a:latin typeface="+mj-lt"/>
            </a:endParaRPr>
          </a:p>
        </p:txBody>
      </p:sp>
      <p:graphicFrame>
        <p:nvGraphicFramePr>
          <p:cNvPr id="8" name="Diagramm 7"/>
          <p:cNvGraphicFramePr>
            <a:graphicFrameLocks/>
          </p:cNvGraphicFramePr>
          <p:nvPr/>
        </p:nvGraphicFramePr>
        <p:xfrm>
          <a:off x="1168400" y="1557867"/>
          <a:ext cx="6400800" cy="45543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751925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Current</a:t>
            </a:r>
            <a:r>
              <a:rPr lang="de-DE" dirty="0"/>
              <a:t> </a:t>
            </a:r>
            <a:r>
              <a:rPr lang="de-DE" dirty="0" err="1"/>
              <a:t>situation</a:t>
            </a:r>
            <a:r>
              <a:rPr lang="de-DE" dirty="0"/>
              <a:t> in COVID-19</a:t>
            </a:r>
          </a:p>
        </p:txBody>
      </p:sp>
      <p:sp>
        <p:nvSpPr>
          <p:cNvPr id="3" name="Text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737474501"/>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solidFill>
                  <a:schemeClr val="tx2"/>
                </a:solidFill>
              </a:rPr>
              <a:t>Lending in COVID-19 Crisis</a:t>
            </a:r>
            <a:br>
              <a:rPr lang="de-DE" dirty="0">
                <a:solidFill>
                  <a:schemeClr val="tx2"/>
                </a:solidFill>
              </a:rPr>
            </a:br>
            <a:r>
              <a:rPr lang="de-DE" sz="1600" dirty="0">
                <a:solidFill>
                  <a:schemeClr val="tx2"/>
                </a:solidFill>
              </a:rPr>
              <a:t>(Feb. 20 – Jan. 21, % </a:t>
            </a:r>
            <a:r>
              <a:rPr lang="de-DE" sz="1600" dirty="0" err="1">
                <a:solidFill>
                  <a:schemeClr val="tx2"/>
                </a:solidFill>
              </a:rPr>
              <a:t>of</a:t>
            </a:r>
            <a:r>
              <a:rPr lang="de-DE" sz="1600" dirty="0">
                <a:solidFill>
                  <a:schemeClr val="tx2"/>
                </a:solidFill>
              </a:rPr>
              <a:t> GDP, for </a:t>
            </a:r>
            <a:r>
              <a:rPr lang="de-DE" sz="1600" dirty="0" err="1">
                <a:solidFill>
                  <a:schemeClr val="tx2"/>
                </a:solidFill>
              </a:rPr>
              <a:t>regions</a:t>
            </a:r>
            <a:r>
              <a:rPr lang="de-DE" sz="1600" dirty="0">
                <a:solidFill>
                  <a:schemeClr val="tx2"/>
                </a:solidFill>
              </a:rPr>
              <a:t>)</a:t>
            </a:r>
          </a:p>
        </p:txBody>
      </p:sp>
      <p:sp>
        <p:nvSpPr>
          <p:cNvPr id="6" name="Rechteck 5"/>
          <p:cNvSpPr/>
          <p:nvPr/>
        </p:nvSpPr>
        <p:spPr>
          <a:xfrm>
            <a:off x="138526" y="6232320"/>
            <a:ext cx="1636089" cy="276999"/>
          </a:xfrm>
          <a:prstGeom prst="rect">
            <a:avLst/>
          </a:prstGeom>
        </p:spPr>
        <p:txBody>
          <a:bodyPr wrap="none">
            <a:spAutoFit/>
          </a:bodyPr>
          <a:lstStyle/>
          <a:p>
            <a:r>
              <a:rPr lang="en-GB" sz="1200" dirty="0">
                <a:latin typeface="+mj-lt"/>
                <a:ea typeface="Calibri" panose="020F0502020204030204" pitchFamily="34" charset="0"/>
                <a:cs typeface="Times New Roman" panose="02020603050405020304" pitchFamily="18" charset="0"/>
              </a:rPr>
              <a:t>www.gfsntracker.com</a:t>
            </a:r>
            <a:endParaRPr lang="de-DE" sz="1200" dirty="0">
              <a:latin typeface="+mj-lt"/>
            </a:endParaRPr>
          </a:p>
        </p:txBody>
      </p:sp>
      <p:graphicFrame>
        <p:nvGraphicFramePr>
          <p:cNvPr id="8" name="Diagramm 7"/>
          <p:cNvGraphicFramePr>
            <a:graphicFrameLocks/>
          </p:cNvGraphicFramePr>
          <p:nvPr>
            <p:extLst>
              <p:ext uri="{D42A27DB-BD31-4B8C-83A1-F6EECF244321}">
                <p14:modId xmlns:p14="http://schemas.microsoft.com/office/powerpoint/2010/main" val="1905820439"/>
              </p:ext>
            </p:extLst>
          </p:nvPr>
        </p:nvGraphicFramePr>
        <p:xfrm>
          <a:off x="1168400" y="1557867"/>
          <a:ext cx="6400800" cy="4554371"/>
        </p:xfrm>
        <a:graphic>
          <a:graphicData uri="http://schemas.openxmlformats.org/drawingml/2006/chart">
            <c:chart xmlns:c="http://schemas.openxmlformats.org/drawingml/2006/chart" xmlns:r="http://schemas.openxmlformats.org/officeDocument/2006/relationships" r:id="rId3"/>
          </a:graphicData>
        </a:graphic>
      </p:graphicFrame>
      <p:sp>
        <p:nvSpPr>
          <p:cNvPr id="3" name="Ellipse 2"/>
          <p:cNvSpPr/>
          <p:nvPr/>
        </p:nvSpPr>
        <p:spPr bwMode="auto">
          <a:xfrm>
            <a:off x="2370667" y="1693333"/>
            <a:ext cx="1744133" cy="575734"/>
          </a:xfrm>
          <a:prstGeom prst="ellipse">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9" name="Ellipse 8"/>
          <p:cNvSpPr/>
          <p:nvPr/>
        </p:nvSpPr>
        <p:spPr bwMode="auto">
          <a:xfrm>
            <a:off x="2421467" y="4385733"/>
            <a:ext cx="1744133" cy="575734"/>
          </a:xfrm>
          <a:prstGeom prst="ellipse">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4" name="Textfeld 3">
            <a:extLst>
              <a:ext uri="{FF2B5EF4-FFF2-40B4-BE49-F238E27FC236}">
                <a16:creationId xmlns:a16="http://schemas.microsoft.com/office/drawing/2014/main" id="{903EED9E-F853-4026-B3E2-732D580EB28F}"/>
              </a:ext>
            </a:extLst>
          </p:cNvPr>
          <p:cNvSpPr txBox="1"/>
          <p:nvPr/>
        </p:nvSpPr>
        <p:spPr>
          <a:xfrm>
            <a:off x="2204720" y="5977468"/>
            <a:ext cx="5212080" cy="646331"/>
          </a:xfrm>
          <a:prstGeom prst="rect">
            <a:avLst/>
          </a:prstGeom>
          <a:noFill/>
        </p:spPr>
        <p:txBody>
          <a:bodyPr wrap="square" rtlCol="0">
            <a:spAutoFit/>
          </a:bodyPr>
          <a:lstStyle/>
          <a:p>
            <a:r>
              <a:rPr lang="de-DE" dirty="0"/>
              <a:t>IMF: 105 bi. USD </a:t>
            </a:r>
            <a:r>
              <a:rPr lang="de-DE" dirty="0" err="1"/>
              <a:t>of</a:t>
            </a:r>
            <a:r>
              <a:rPr lang="de-DE" dirty="0"/>
              <a:t> 1 </a:t>
            </a:r>
            <a:r>
              <a:rPr lang="de-DE" dirty="0" err="1"/>
              <a:t>tri</a:t>
            </a:r>
            <a:r>
              <a:rPr lang="de-DE" dirty="0"/>
              <a:t>. USD</a:t>
            </a:r>
          </a:p>
          <a:p>
            <a:r>
              <a:rPr lang="de-DE" dirty="0"/>
              <a:t>RFA: 5,5 bi. USD </a:t>
            </a:r>
            <a:r>
              <a:rPr lang="de-DE" dirty="0" err="1"/>
              <a:t>of</a:t>
            </a:r>
            <a:r>
              <a:rPr lang="de-DE" dirty="0"/>
              <a:t> 1 </a:t>
            </a:r>
            <a:r>
              <a:rPr lang="de-DE" dirty="0" err="1"/>
              <a:t>tri</a:t>
            </a:r>
            <a:r>
              <a:rPr lang="de-DE" dirty="0"/>
              <a:t>. USD 2018</a:t>
            </a:r>
            <a:endParaRPr lang="es-419" dirty="0"/>
          </a:p>
        </p:txBody>
      </p:sp>
    </p:spTree>
    <p:extLst>
      <p:ext uri="{BB962C8B-B14F-4D97-AF65-F5344CB8AC3E}">
        <p14:creationId xmlns:p14="http://schemas.microsoft.com/office/powerpoint/2010/main" val="19534952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946150"/>
            <a:ext cx="8642350" cy="428625"/>
          </a:xfrm>
          <a:noFill/>
          <a:ln w="9525">
            <a:noFill/>
            <a:miter lim="800000"/>
            <a:headEnd/>
            <a:tailEnd/>
          </a:ln>
        </p:spPr>
        <p:txBody>
          <a:bodyPr vert="horz" wrap="square" lIns="0" tIns="0" rIns="0" bIns="0" numCol="1" anchor="ctr" anchorCtr="0" compatLnSpc="1">
            <a:prstTxWarp prst="textNoShape">
              <a:avLst/>
            </a:prstTxWarp>
          </a:bodyPr>
          <a:lstStyle/>
          <a:p>
            <a:pPr algn="ctr"/>
            <a:r>
              <a:rPr lang="de-DE" dirty="0">
                <a:solidFill>
                  <a:schemeClr val="tx2"/>
                </a:solidFill>
              </a:rPr>
              <a:t>Lending in COVID-19 Crisis</a:t>
            </a:r>
            <a:br>
              <a:rPr lang="de-DE" dirty="0">
                <a:solidFill>
                  <a:schemeClr val="tx2"/>
                </a:solidFill>
              </a:rPr>
            </a:br>
            <a:r>
              <a:rPr lang="de-DE" sz="1600" dirty="0">
                <a:solidFill>
                  <a:schemeClr val="tx2"/>
                </a:solidFill>
              </a:rPr>
              <a:t>(Feb. 20 – Jan. 21, % </a:t>
            </a:r>
            <a:r>
              <a:rPr lang="de-DE" sz="1600" dirty="0" err="1">
                <a:solidFill>
                  <a:schemeClr val="tx2"/>
                </a:solidFill>
              </a:rPr>
              <a:t>of</a:t>
            </a:r>
            <a:r>
              <a:rPr lang="de-DE" sz="1600" dirty="0">
                <a:solidFill>
                  <a:schemeClr val="tx2"/>
                </a:solidFill>
              </a:rPr>
              <a:t> GDP, for </a:t>
            </a:r>
            <a:r>
              <a:rPr lang="de-DE" sz="1600" dirty="0" err="1">
                <a:solidFill>
                  <a:schemeClr val="tx2"/>
                </a:solidFill>
              </a:rPr>
              <a:t>income</a:t>
            </a:r>
            <a:r>
              <a:rPr lang="de-DE" sz="1600" dirty="0">
                <a:solidFill>
                  <a:schemeClr val="tx2"/>
                </a:solidFill>
              </a:rPr>
              <a:t> </a:t>
            </a:r>
            <a:r>
              <a:rPr lang="de-DE" sz="1600" dirty="0" err="1">
                <a:solidFill>
                  <a:schemeClr val="tx2"/>
                </a:solidFill>
              </a:rPr>
              <a:t>groups</a:t>
            </a:r>
            <a:r>
              <a:rPr lang="de-DE" sz="1600" dirty="0">
                <a:solidFill>
                  <a:schemeClr val="tx2"/>
                </a:solidFill>
              </a:rPr>
              <a:t>)</a:t>
            </a:r>
            <a:endParaRPr lang="de-DE" dirty="0">
              <a:solidFill>
                <a:schemeClr val="tx2"/>
              </a:solidFill>
            </a:endParaRPr>
          </a:p>
        </p:txBody>
      </p:sp>
      <p:sp>
        <p:nvSpPr>
          <p:cNvPr id="5" name="Rechteck 4"/>
          <p:cNvSpPr/>
          <p:nvPr/>
        </p:nvSpPr>
        <p:spPr>
          <a:xfrm>
            <a:off x="138526" y="6232320"/>
            <a:ext cx="1636089" cy="276999"/>
          </a:xfrm>
          <a:prstGeom prst="rect">
            <a:avLst/>
          </a:prstGeom>
        </p:spPr>
        <p:txBody>
          <a:bodyPr wrap="none">
            <a:spAutoFit/>
          </a:bodyPr>
          <a:lstStyle/>
          <a:p>
            <a:r>
              <a:rPr lang="en-GB" sz="1200" dirty="0">
                <a:latin typeface="+mj-lt"/>
                <a:ea typeface="Calibri" panose="020F0502020204030204" pitchFamily="34" charset="0"/>
                <a:cs typeface="Times New Roman" panose="02020603050405020304" pitchFamily="18" charset="0"/>
              </a:rPr>
              <a:t>www.gfsntracker.com</a:t>
            </a:r>
            <a:endParaRPr lang="de-DE" sz="1200" dirty="0">
              <a:latin typeface="+mj-lt"/>
            </a:endParaRPr>
          </a:p>
        </p:txBody>
      </p:sp>
      <p:graphicFrame>
        <p:nvGraphicFramePr>
          <p:cNvPr id="8" name="Diagramm 7"/>
          <p:cNvGraphicFramePr>
            <a:graphicFrameLocks/>
          </p:cNvGraphicFramePr>
          <p:nvPr>
            <p:extLst>
              <p:ext uri="{D42A27DB-BD31-4B8C-83A1-F6EECF244321}">
                <p14:modId xmlns:p14="http://schemas.microsoft.com/office/powerpoint/2010/main" val="766295848"/>
              </p:ext>
            </p:extLst>
          </p:nvPr>
        </p:nvGraphicFramePr>
        <p:xfrm>
          <a:off x="956570" y="1706936"/>
          <a:ext cx="5858933" cy="41932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389001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946150"/>
            <a:ext cx="8642350" cy="428625"/>
          </a:xfrm>
          <a:noFill/>
          <a:ln w="9525">
            <a:noFill/>
            <a:miter lim="800000"/>
            <a:headEnd/>
            <a:tailEnd/>
          </a:ln>
        </p:spPr>
        <p:txBody>
          <a:bodyPr vert="horz" wrap="square" lIns="0" tIns="0" rIns="0" bIns="0" numCol="1" anchor="ctr" anchorCtr="0" compatLnSpc="1">
            <a:prstTxWarp prst="textNoShape">
              <a:avLst/>
            </a:prstTxWarp>
          </a:bodyPr>
          <a:lstStyle/>
          <a:p>
            <a:pPr algn="ctr"/>
            <a:r>
              <a:rPr lang="de-DE" dirty="0">
                <a:solidFill>
                  <a:schemeClr val="tx2"/>
                </a:solidFill>
              </a:rPr>
              <a:t>Lending in COVID-19 Crisis</a:t>
            </a:r>
            <a:br>
              <a:rPr lang="de-DE" dirty="0">
                <a:solidFill>
                  <a:schemeClr val="tx2"/>
                </a:solidFill>
              </a:rPr>
            </a:br>
            <a:r>
              <a:rPr lang="de-DE" sz="1600" dirty="0">
                <a:solidFill>
                  <a:schemeClr val="tx2"/>
                </a:solidFill>
              </a:rPr>
              <a:t>(Feb. 20 – Jan. 21, % </a:t>
            </a:r>
            <a:r>
              <a:rPr lang="de-DE" sz="1600" dirty="0" err="1">
                <a:solidFill>
                  <a:schemeClr val="tx2"/>
                </a:solidFill>
              </a:rPr>
              <a:t>of</a:t>
            </a:r>
            <a:r>
              <a:rPr lang="de-DE" sz="1600" dirty="0">
                <a:solidFill>
                  <a:schemeClr val="tx2"/>
                </a:solidFill>
              </a:rPr>
              <a:t> GDP, for </a:t>
            </a:r>
            <a:r>
              <a:rPr lang="de-DE" sz="1600" dirty="0" err="1">
                <a:solidFill>
                  <a:schemeClr val="tx2"/>
                </a:solidFill>
              </a:rPr>
              <a:t>income</a:t>
            </a:r>
            <a:r>
              <a:rPr lang="de-DE" sz="1600" dirty="0">
                <a:solidFill>
                  <a:schemeClr val="tx2"/>
                </a:solidFill>
              </a:rPr>
              <a:t> </a:t>
            </a:r>
            <a:r>
              <a:rPr lang="de-DE" sz="1600" dirty="0" err="1">
                <a:solidFill>
                  <a:schemeClr val="tx2"/>
                </a:solidFill>
              </a:rPr>
              <a:t>groups</a:t>
            </a:r>
            <a:r>
              <a:rPr lang="de-DE" sz="1600" dirty="0">
                <a:solidFill>
                  <a:schemeClr val="tx2"/>
                </a:solidFill>
              </a:rPr>
              <a:t>)</a:t>
            </a:r>
            <a:endParaRPr lang="de-DE" dirty="0">
              <a:solidFill>
                <a:schemeClr val="tx2"/>
              </a:solidFill>
            </a:endParaRPr>
          </a:p>
        </p:txBody>
      </p:sp>
      <p:sp>
        <p:nvSpPr>
          <p:cNvPr id="4" name="Rechteck 3"/>
          <p:cNvSpPr/>
          <p:nvPr/>
        </p:nvSpPr>
        <p:spPr>
          <a:xfrm>
            <a:off x="138526" y="6232320"/>
            <a:ext cx="1636089" cy="276999"/>
          </a:xfrm>
          <a:prstGeom prst="rect">
            <a:avLst/>
          </a:prstGeom>
        </p:spPr>
        <p:txBody>
          <a:bodyPr wrap="none">
            <a:spAutoFit/>
          </a:bodyPr>
          <a:lstStyle/>
          <a:p>
            <a:r>
              <a:rPr lang="en-GB" sz="1200" dirty="0">
                <a:latin typeface="+mj-lt"/>
                <a:ea typeface="Calibri" panose="020F0502020204030204" pitchFamily="34" charset="0"/>
                <a:cs typeface="Times New Roman" panose="02020603050405020304" pitchFamily="18" charset="0"/>
              </a:rPr>
              <a:t>www.gfsntracker.com</a:t>
            </a:r>
            <a:endParaRPr lang="de-DE" sz="1200" dirty="0">
              <a:latin typeface="+mj-lt"/>
            </a:endParaRPr>
          </a:p>
        </p:txBody>
      </p:sp>
      <p:graphicFrame>
        <p:nvGraphicFramePr>
          <p:cNvPr id="5" name="Diagramm 4"/>
          <p:cNvGraphicFramePr>
            <a:graphicFrameLocks/>
          </p:cNvGraphicFramePr>
          <p:nvPr>
            <p:extLst>
              <p:ext uri="{D42A27DB-BD31-4B8C-83A1-F6EECF244321}">
                <p14:modId xmlns:p14="http://schemas.microsoft.com/office/powerpoint/2010/main" val="3402872455"/>
              </p:ext>
            </p:extLst>
          </p:nvPr>
        </p:nvGraphicFramePr>
        <p:xfrm>
          <a:off x="956570" y="1706936"/>
          <a:ext cx="5858933" cy="41932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4580949"/>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solidFill>
                  <a:schemeClr val="tx2"/>
                </a:solidFill>
              </a:rPr>
              <a:t>To</a:t>
            </a:r>
            <a:r>
              <a:rPr lang="de-DE" dirty="0">
                <a:solidFill>
                  <a:schemeClr val="tx2"/>
                </a:solidFill>
              </a:rPr>
              <a:t> </a:t>
            </a:r>
            <a:r>
              <a:rPr lang="de-DE" dirty="0" err="1">
                <a:solidFill>
                  <a:schemeClr val="tx2"/>
                </a:solidFill>
              </a:rPr>
              <a:t>conclude</a:t>
            </a:r>
            <a:endParaRPr lang="de-DE" dirty="0">
              <a:solidFill>
                <a:schemeClr val="tx2"/>
              </a:solidFill>
            </a:endParaRPr>
          </a:p>
        </p:txBody>
      </p:sp>
      <p:sp>
        <p:nvSpPr>
          <p:cNvPr id="3" name="Text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739724499"/>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Schlussfolgerungen</a:t>
            </a:r>
          </a:p>
        </p:txBody>
      </p:sp>
      <p:sp>
        <p:nvSpPr>
          <p:cNvPr id="3" name="Inhaltsplatzhalter 2"/>
          <p:cNvSpPr>
            <a:spLocks noGrp="1"/>
          </p:cNvSpPr>
          <p:nvPr>
            <p:ph idx="1"/>
          </p:nvPr>
        </p:nvSpPr>
        <p:spPr/>
        <p:txBody>
          <a:bodyPr/>
          <a:lstStyle/>
          <a:p>
            <a:r>
              <a:rPr lang="de-DE" dirty="0" err="1"/>
              <a:t>Disposal</a:t>
            </a:r>
            <a:r>
              <a:rPr lang="de-DE" dirty="0"/>
              <a:t> </a:t>
            </a:r>
            <a:r>
              <a:rPr lang="de-DE" dirty="0" err="1"/>
              <a:t>of</a:t>
            </a:r>
            <a:r>
              <a:rPr lang="de-DE" dirty="0"/>
              <a:t> </a:t>
            </a:r>
            <a:r>
              <a:rPr lang="de-DE" dirty="0" err="1"/>
              <a:t>short</a:t>
            </a:r>
            <a:r>
              <a:rPr lang="de-DE" dirty="0"/>
              <a:t> </a:t>
            </a:r>
            <a:r>
              <a:rPr lang="de-DE" dirty="0" err="1"/>
              <a:t>term</a:t>
            </a:r>
            <a:r>
              <a:rPr lang="de-DE" dirty="0"/>
              <a:t> </a:t>
            </a:r>
            <a:r>
              <a:rPr lang="de-DE" dirty="0" err="1"/>
              <a:t>liquidity</a:t>
            </a:r>
            <a:r>
              <a:rPr lang="de-DE" dirty="0"/>
              <a:t> </a:t>
            </a:r>
            <a:r>
              <a:rPr lang="de-DE" dirty="0" err="1"/>
              <a:t>important</a:t>
            </a:r>
            <a:r>
              <a:rPr lang="de-DE" dirty="0"/>
              <a:t> for </a:t>
            </a:r>
            <a:r>
              <a:rPr lang="de-DE" dirty="0" err="1"/>
              <a:t>sustainable</a:t>
            </a:r>
            <a:r>
              <a:rPr lang="de-DE" dirty="0"/>
              <a:t> COVID-19 support </a:t>
            </a:r>
            <a:r>
              <a:rPr lang="de-DE" dirty="0" err="1"/>
              <a:t>of</a:t>
            </a:r>
            <a:r>
              <a:rPr lang="de-DE" dirty="0"/>
              <a:t> </a:t>
            </a:r>
            <a:r>
              <a:rPr lang="de-DE" dirty="0" err="1"/>
              <a:t>solven</a:t>
            </a:r>
            <a:r>
              <a:rPr lang="de-DE" dirty="0"/>
              <a:t> </a:t>
            </a:r>
            <a:r>
              <a:rPr lang="de-DE" dirty="0" err="1"/>
              <a:t>emerging</a:t>
            </a:r>
            <a:r>
              <a:rPr lang="de-DE" dirty="0"/>
              <a:t> </a:t>
            </a:r>
            <a:r>
              <a:rPr lang="de-DE" dirty="0" err="1"/>
              <a:t>markets</a:t>
            </a:r>
            <a:r>
              <a:rPr lang="de-DE" dirty="0"/>
              <a:t> and </a:t>
            </a:r>
            <a:r>
              <a:rPr lang="de-DE" dirty="0" err="1"/>
              <a:t>developing</a:t>
            </a:r>
            <a:r>
              <a:rPr lang="de-DE" dirty="0"/>
              <a:t> countries </a:t>
            </a:r>
            <a:r>
              <a:rPr lang="de-DE" dirty="0" err="1"/>
              <a:t>to</a:t>
            </a:r>
            <a:r>
              <a:rPr lang="de-DE" dirty="0"/>
              <a:t> </a:t>
            </a:r>
            <a:r>
              <a:rPr lang="de-DE" dirty="0" err="1"/>
              <a:t>reach</a:t>
            </a:r>
            <a:r>
              <a:rPr lang="de-DE" dirty="0"/>
              <a:t> SDG </a:t>
            </a:r>
            <a:r>
              <a:rPr lang="de-DE" dirty="0" err="1"/>
              <a:t>goals</a:t>
            </a:r>
            <a:endParaRPr lang="de-DE" dirty="0"/>
          </a:p>
          <a:p>
            <a:endParaRPr lang="de-DE" dirty="0"/>
          </a:p>
          <a:p>
            <a:r>
              <a:rPr lang="de-DE" dirty="0"/>
              <a:t>COVID-19 </a:t>
            </a:r>
            <a:r>
              <a:rPr lang="de-DE" dirty="0" err="1"/>
              <a:t>reactions</a:t>
            </a:r>
            <a:r>
              <a:rPr lang="de-DE" dirty="0"/>
              <a:t> </a:t>
            </a:r>
            <a:r>
              <a:rPr lang="de-DE" dirty="0" err="1"/>
              <a:t>shows</a:t>
            </a:r>
            <a:r>
              <a:rPr lang="de-DE" dirty="0"/>
              <a:t>: multilateral </a:t>
            </a:r>
            <a:r>
              <a:rPr lang="de-DE" dirty="0" err="1"/>
              <a:t>institutions</a:t>
            </a:r>
            <a:r>
              <a:rPr lang="de-DE" dirty="0"/>
              <a:t> IMF, RFAs) in </a:t>
            </a:r>
            <a:r>
              <a:rPr lang="de-DE" dirty="0" err="1"/>
              <a:t>little</a:t>
            </a:r>
            <a:r>
              <a:rPr lang="de-DE" dirty="0"/>
              <a:t> </a:t>
            </a:r>
            <a:r>
              <a:rPr lang="de-DE" dirty="0" err="1"/>
              <a:t>use</a:t>
            </a:r>
            <a:r>
              <a:rPr lang="de-DE" dirty="0"/>
              <a:t> </a:t>
            </a:r>
            <a:r>
              <a:rPr lang="de-DE" dirty="0" err="1"/>
              <a:t>until</a:t>
            </a:r>
            <a:r>
              <a:rPr lang="de-DE" dirty="0"/>
              <a:t> </a:t>
            </a:r>
            <a:r>
              <a:rPr lang="de-DE" dirty="0" err="1"/>
              <a:t>now</a:t>
            </a:r>
            <a:r>
              <a:rPr lang="de-DE" dirty="0"/>
              <a:t>: </a:t>
            </a:r>
            <a:r>
              <a:rPr lang="de-DE" dirty="0" err="1"/>
              <a:t>calm</a:t>
            </a:r>
            <a:r>
              <a:rPr lang="de-DE" dirty="0"/>
              <a:t> </a:t>
            </a:r>
            <a:r>
              <a:rPr lang="de-DE" dirty="0" err="1"/>
              <a:t>before</a:t>
            </a:r>
            <a:r>
              <a:rPr lang="de-DE" dirty="0"/>
              <a:t> </a:t>
            </a:r>
            <a:r>
              <a:rPr lang="de-DE" dirty="0" err="1"/>
              <a:t>the</a:t>
            </a:r>
            <a:r>
              <a:rPr lang="de-DE" dirty="0"/>
              <a:t> </a:t>
            </a:r>
            <a:r>
              <a:rPr lang="de-DE" dirty="0" err="1"/>
              <a:t>storm</a:t>
            </a:r>
            <a:r>
              <a:rPr lang="de-DE" dirty="0"/>
              <a:t>? </a:t>
            </a:r>
          </a:p>
          <a:p>
            <a:endParaRPr lang="de-DE" dirty="0"/>
          </a:p>
          <a:p>
            <a:r>
              <a:rPr lang="de-DE" dirty="0"/>
              <a:t>New </a:t>
            </a:r>
            <a:r>
              <a:rPr lang="de-DE" dirty="0" err="1"/>
              <a:t>arquitecture</a:t>
            </a:r>
            <a:r>
              <a:rPr lang="de-DE" dirty="0"/>
              <a:t> </a:t>
            </a:r>
            <a:r>
              <a:rPr lang="de-DE" dirty="0" err="1"/>
              <a:t>of</a:t>
            </a:r>
            <a:r>
              <a:rPr lang="de-DE" dirty="0"/>
              <a:t> GFSN: </a:t>
            </a:r>
            <a:r>
              <a:rPr lang="de-DE" dirty="0" err="1"/>
              <a:t>emerging</a:t>
            </a:r>
            <a:r>
              <a:rPr lang="de-DE" dirty="0"/>
              <a:t> </a:t>
            </a:r>
            <a:r>
              <a:rPr lang="de-DE" i="1" dirty="0"/>
              <a:t>„</a:t>
            </a:r>
            <a:r>
              <a:rPr lang="de-DE" i="1" dirty="0" err="1"/>
              <a:t>liquidity</a:t>
            </a:r>
            <a:r>
              <a:rPr lang="de-DE" i="1" dirty="0"/>
              <a:t> </a:t>
            </a:r>
            <a:r>
              <a:rPr lang="de-DE" i="1" dirty="0" err="1"/>
              <a:t>diplomacy</a:t>
            </a:r>
            <a:r>
              <a:rPr lang="de-DE" i="1" dirty="0"/>
              <a:t>“</a:t>
            </a:r>
            <a:r>
              <a:rPr lang="de-DE" dirty="0"/>
              <a:t> </a:t>
            </a:r>
            <a:r>
              <a:rPr lang="de-DE" dirty="0" err="1"/>
              <a:t>of</a:t>
            </a:r>
            <a:r>
              <a:rPr lang="de-DE" dirty="0"/>
              <a:t> bilateral </a:t>
            </a:r>
            <a:r>
              <a:rPr lang="de-DE" dirty="0" err="1"/>
              <a:t>swaps</a:t>
            </a:r>
            <a:endParaRPr lang="de-DE" dirty="0"/>
          </a:p>
          <a:p>
            <a:endParaRPr lang="de-DE" dirty="0"/>
          </a:p>
          <a:p>
            <a:r>
              <a:rPr lang="de-DE" dirty="0" err="1">
                <a:solidFill>
                  <a:schemeClr val="tx1"/>
                </a:solidFill>
              </a:rPr>
              <a:t>Maintain</a:t>
            </a:r>
            <a:r>
              <a:rPr lang="de-DE" dirty="0">
                <a:solidFill>
                  <a:schemeClr val="tx1"/>
                </a:solidFill>
              </a:rPr>
              <a:t> GFSN </a:t>
            </a:r>
            <a:r>
              <a:rPr lang="de-DE" dirty="0" err="1">
                <a:solidFill>
                  <a:schemeClr val="tx1"/>
                </a:solidFill>
              </a:rPr>
              <a:t>as</a:t>
            </a:r>
            <a:r>
              <a:rPr lang="de-DE" dirty="0">
                <a:solidFill>
                  <a:schemeClr val="tx1"/>
                </a:solidFill>
              </a:rPr>
              <a:t> multilateral </a:t>
            </a:r>
            <a:r>
              <a:rPr lang="de-DE" dirty="0" err="1">
                <a:solidFill>
                  <a:schemeClr val="tx1"/>
                </a:solidFill>
              </a:rPr>
              <a:t>regime</a:t>
            </a:r>
            <a:r>
              <a:rPr lang="de-DE" dirty="0">
                <a:solidFill>
                  <a:schemeClr val="tx1"/>
                </a:solidFill>
              </a:rPr>
              <a:t>:</a:t>
            </a:r>
          </a:p>
          <a:p>
            <a:pPr marL="179387" lvl="1" indent="0">
              <a:buNone/>
            </a:pPr>
            <a:r>
              <a:rPr lang="de-DE" dirty="0">
                <a:sym typeface="Wingdings" panose="05000000000000000000" pitchFamily="2" charset="2"/>
              </a:rPr>
              <a:t>(1) </a:t>
            </a:r>
            <a:r>
              <a:rPr lang="de-DE" dirty="0" err="1">
                <a:sym typeface="Wingdings" panose="05000000000000000000" pitchFamily="2" charset="2"/>
              </a:rPr>
              <a:t>C</a:t>
            </a:r>
            <a:r>
              <a:rPr lang="de-DE" b="1" dirty="0" err="1"/>
              <a:t>oordination</a:t>
            </a:r>
            <a:r>
              <a:rPr lang="de-DE" dirty="0"/>
              <a:t>: </a:t>
            </a:r>
            <a:r>
              <a:rPr lang="de-DE" dirty="0" err="1"/>
              <a:t>cooperation</a:t>
            </a:r>
            <a:r>
              <a:rPr lang="de-DE" dirty="0"/>
              <a:t> in </a:t>
            </a:r>
            <a:r>
              <a:rPr lang="de-DE" dirty="0" err="1"/>
              <a:t>between</a:t>
            </a:r>
            <a:r>
              <a:rPr lang="de-DE" dirty="0"/>
              <a:t> </a:t>
            </a:r>
            <a:r>
              <a:rPr lang="de-DE" b="1" dirty="0"/>
              <a:t>IMF and RFAs</a:t>
            </a:r>
          </a:p>
          <a:p>
            <a:pPr marL="179387" lvl="1" indent="0">
              <a:buNone/>
            </a:pPr>
            <a:r>
              <a:rPr lang="de-DE" dirty="0">
                <a:sym typeface="Wingdings" panose="05000000000000000000" pitchFamily="2" charset="2"/>
              </a:rPr>
              <a:t>(2) Further </a:t>
            </a:r>
            <a:r>
              <a:rPr lang="de-DE" b="1" dirty="0" err="1">
                <a:sym typeface="Wingdings" panose="05000000000000000000" pitchFamily="2" charset="2"/>
              </a:rPr>
              <a:t>reform</a:t>
            </a:r>
            <a:r>
              <a:rPr lang="de-DE" b="1" dirty="0">
                <a:sym typeface="Wingdings" panose="05000000000000000000" pitchFamily="2" charset="2"/>
              </a:rPr>
              <a:t> </a:t>
            </a:r>
            <a:r>
              <a:rPr lang="de-DE" b="1" dirty="0" err="1">
                <a:sym typeface="Wingdings" panose="05000000000000000000" pitchFamily="2" charset="2"/>
              </a:rPr>
              <a:t>of</a:t>
            </a:r>
            <a:r>
              <a:rPr lang="de-DE" b="1" dirty="0">
                <a:sym typeface="Wingdings" panose="05000000000000000000" pitchFamily="2" charset="2"/>
              </a:rPr>
              <a:t> IMF</a:t>
            </a:r>
            <a:r>
              <a:rPr lang="de-DE" dirty="0"/>
              <a:t>: </a:t>
            </a:r>
            <a:r>
              <a:rPr lang="de-DE" dirty="0" err="1"/>
              <a:t>increase</a:t>
            </a:r>
            <a:r>
              <a:rPr lang="de-DE" dirty="0"/>
              <a:t> and </a:t>
            </a:r>
            <a:r>
              <a:rPr lang="de-DE" dirty="0" err="1"/>
              <a:t>redistribute</a:t>
            </a:r>
            <a:r>
              <a:rPr lang="de-DE" dirty="0"/>
              <a:t> </a:t>
            </a:r>
            <a:r>
              <a:rPr lang="de-DE" dirty="0" err="1"/>
              <a:t>special</a:t>
            </a:r>
            <a:r>
              <a:rPr lang="de-DE" dirty="0"/>
              <a:t> </a:t>
            </a:r>
            <a:r>
              <a:rPr lang="de-DE" dirty="0" err="1"/>
              <a:t>drawing</a:t>
            </a:r>
            <a:r>
              <a:rPr lang="de-DE" dirty="0"/>
              <a:t> </a:t>
            </a:r>
            <a:r>
              <a:rPr lang="de-DE" dirty="0" err="1"/>
              <a:t>rights</a:t>
            </a:r>
            <a:r>
              <a:rPr lang="de-DE" dirty="0">
                <a:solidFill>
                  <a:schemeClr val="tx1"/>
                </a:solidFill>
              </a:rPr>
              <a:t>, </a:t>
            </a:r>
            <a:r>
              <a:rPr lang="de-DE" dirty="0" err="1">
                <a:solidFill>
                  <a:schemeClr val="tx1"/>
                </a:solidFill>
              </a:rPr>
              <a:t>reform</a:t>
            </a:r>
            <a:r>
              <a:rPr lang="de-DE" dirty="0">
                <a:solidFill>
                  <a:schemeClr val="tx1"/>
                </a:solidFill>
              </a:rPr>
              <a:t> </a:t>
            </a:r>
            <a:r>
              <a:rPr lang="de-DE" dirty="0" err="1">
                <a:solidFill>
                  <a:schemeClr val="tx1"/>
                </a:solidFill>
              </a:rPr>
              <a:t>conditionality</a:t>
            </a:r>
            <a:endParaRPr lang="de-DE" dirty="0">
              <a:solidFill>
                <a:schemeClr val="tx1"/>
              </a:solidFill>
            </a:endParaRPr>
          </a:p>
          <a:p>
            <a:endParaRPr lang="de-DE" dirty="0"/>
          </a:p>
          <a:p>
            <a:pPr marL="0" indent="0">
              <a:buNone/>
            </a:pPr>
            <a:endParaRPr lang="de-DE" i="1" dirty="0"/>
          </a:p>
        </p:txBody>
      </p:sp>
    </p:spTree>
    <p:extLst>
      <p:ext uri="{BB962C8B-B14F-4D97-AF65-F5344CB8AC3E}">
        <p14:creationId xmlns:p14="http://schemas.microsoft.com/office/powerpoint/2010/main" val="1290158569"/>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Politische Schlussfolgerungen</a:t>
            </a:r>
          </a:p>
        </p:txBody>
      </p:sp>
      <p:sp>
        <p:nvSpPr>
          <p:cNvPr id="3" name="Inhaltsplatzhalter 2"/>
          <p:cNvSpPr>
            <a:spLocks noGrp="1"/>
          </p:cNvSpPr>
          <p:nvPr>
            <p:ph idx="1"/>
          </p:nvPr>
        </p:nvSpPr>
        <p:spPr/>
        <p:txBody>
          <a:bodyPr/>
          <a:lstStyle/>
          <a:p>
            <a:r>
              <a:rPr lang="de-DE" dirty="0">
                <a:solidFill>
                  <a:schemeClr val="tx1"/>
                </a:solidFill>
              </a:rPr>
              <a:t>GFSN als multilateralen Rahmen erhalten:</a:t>
            </a:r>
          </a:p>
          <a:p>
            <a:pPr marL="179387" lvl="1" indent="0">
              <a:buNone/>
            </a:pPr>
            <a:r>
              <a:rPr lang="de-DE" dirty="0">
                <a:sym typeface="Wingdings" panose="05000000000000000000" pitchFamily="2" charset="2"/>
              </a:rPr>
              <a:t>(1) </a:t>
            </a:r>
            <a:r>
              <a:rPr lang="de-DE" b="1" dirty="0">
                <a:sym typeface="Wingdings" panose="05000000000000000000" pitchFamily="2" charset="2"/>
              </a:rPr>
              <a:t>K</a:t>
            </a:r>
            <a:r>
              <a:rPr lang="de-DE" b="1" dirty="0"/>
              <a:t>oordinierung</a:t>
            </a:r>
            <a:r>
              <a:rPr lang="de-DE" dirty="0"/>
              <a:t>: partnerschaftliche</a:t>
            </a:r>
            <a:r>
              <a:rPr lang="de-DE" i="1" dirty="0"/>
              <a:t> </a:t>
            </a:r>
            <a:r>
              <a:rPr lang="de-DE" dirty="0"/>
              <a:t>Abstimmung Kreditvergabe </a:t>
            </a:r>
            <a:r>
              <a:rPr lang="de-DE" b="1" dirty="0"/>
              <a:t>IWF und RFAs</a:t>
            </a:r>
          </a:p>
          <a:p>
            <a:pPr marL="179387" lvl="1" indent="0">
              <a:buNone/>
            </a:pPr>
            <a:r>
              <a:rPr lang="de-DE" dirty="0">
                <a:sym typeface="Wingdings" panose="05000000000000000000" pitchFamily="2" charset="2"/>
              </a:rPr>
              <a:t>(2) W</a:t>
            </a:r>
            <a:r>
              <a:rPr lang="de-DE" dirty="0"/>
              <a:t>eitergehende </a:t>
            </a:r>
            <a:r>
              <a:rPr lang="de-DE" b="1" dirty="0"/>
              <a:t>Reform des IWF</a:t>
            </a:r>
            <a:r>
              <a:rPr lang="de-DE" dirty="0"/>
              <a:t>: </a:t>
            </a:r>
            <a:r>
              <a:rPr lang="de-DE" dirty="0">
                <a:solidFill>
                  <a:schemeClr val="tx1"/>
                </a:solidFill>
              </a:rPr>
              <a:t>Anheben der SZR, Umverteilen der SZR, Auflagen</a:t>
            </a:r>
            <a:r>
              <a:rPr lang="de-DE" i="1" dirty="0">
                <a:solidFill>
                  <a:schemeClr val="tx1"/>
                </a:solidFill>
              </a:rPr>
              <a:t> </a:t>
            </a:r>
            <a:r>
              <a:rPr lang="de-DE" dirty="0">
                <a:solidFill>
                  <a:schemeClr val="tx1"/>
                </a:solidFill>
              </a:rPr>
              <a:t>reformieren</a:t>
            </a:r>
          </a:p>
          <a:p>
            <a:pPr marL="285750" lvl="1" indent="-285750"/>
            <a:r>
              <a:rPr lang="de-DE" dirty="0">
                <a:solidFill>
                  <a:schemeClr val="tx1"/>
                </a:solidFill>
                <a:ea typeface="+mn-ea"/>
                <a:cs typeface="+mn-cs"/>
              </a:rPr>
              <a:t>Multilaterale Entwicklungsbanken Teil des GFSN: in systemischen Krisen Liquiditäts- und Strukturhilfe nicht trennbar</a:t>
            </a:r>
          </a:p>
          <a:p>
            <a:r>
              <a:rPr lang="de-DE" dirty="0">
                <a:solidFill>
                  <a:schemeClr val="tx1"/>
                </a:solidFill>
              </a:rPr>
              <a:t>Bereitstellung von Liquidität mit Anforderungen an nachhaltige (soziale und ökologische) Transformation verbinden </a:t>
            </a:r>
            <a:r>
              <a:rPr lang="de-DE" dirty="0">
                <a:solidFill>
                  <a:schemeClr val="tx1"/>
                </a:solidFill>
                <a:sym typeface="Wingdings" panose="05000000000000000000" pitchFamily="2" charset="2"/>
              </a:rPr>
              <a:t> für </a:t>
            </a:r>
            <a:r>
              <a:rPr lang="de-DE" u="sng" dirty="0">
                <a:solidFill>
                  <a:schemeClr val="tx1"/>
                </a:solidFill>
                <a:sym typeface="Wingdings" panose="05000000000000000000" pitchFamily="2" charset="2"/>
              </a:rPr>
              <a:t>alle</a:t>
            </a:r>
            <a:r>
              <a:rPr lang="de-DE" dirty="0">
                <a:solidFill>
                  <a:schemeClr val="tx1"/>
                </a:solidFill>
                <a:sym typeface="Wingdings" panose="05000000000000000000" pitchFamily="2" charset="2"/>
              </a:rPr>
              <a:t> GFSN Elemente</a:t>
            </a:r>
            <a:endParaRPr lang="de-DE" strike="sngStrike" dirty="0">
              <a:solidFill>
                <a:schemeClr val="tx1"/>
              </a:solidFill>
            </a:endParaRPr>
          </a:p>
          <a:p>
            <a:endParaRPr lang="de-DE" dirty="0"/>
          </a:p>
        </p:txBody>
      </p:sp>
    </p:spTree>
    <p:extLst>
      <p:ext uri="{BB962C8B-B14F-4D97-AF65-F5344CB8AC3E}">
        <p14:creationId xmlns:p14="http://schemas.microsoft.com/office/powerpoint/2010/main" val="289532780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VieleN</a:t>
            </a:r>
            <a:r>
              <a:rPr lang="de-DE" dirty="0"/>
              <a:t> Dank für Ihre </a:t>
            </a:r>
            <a:r>
              <a:rPr lang="de-DE" dirty="0" err="1"/>
              <a:t>AUfmerksamkeit</a:t>
            </a:r>
            <a:endParaRPr lang="de-DE" dirty="0"/>
          </a:p>
        </p:txBody>
      </p:sp>
      <p:sp>
        <p:nvSpPr>
          <p:cNvPr id="3" name="Text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840803005"/>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Regionale Finanzarrangements (RFAs)</a:t>
            </a:r>
          </a:p>
        </p:txBody>
      </p:sp>
      <p:pic>
        <p:nvPicPr>
          <p:cNvPr id="5" name="Inhaltsplatzhalt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2526" y="1577975"/>
            <a:ext cx="6762947" cy="4826250"/>
          </a:xfrm>
        </p:spPr>
      </p:pic>
    </p:spTree>
    <p:extLst>
      <p:ext uri="{BB962C8B-B14F-4D97-AF65-F5344CB8AC3E}">
        <p14:creationId xmlns:p14="http://schemas.microsoft.com/office/powerpoint/2010/main" val="262754823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Two</a:t>
            </a:r>
            <a:r>
              <a:rPr lang="de-DE" dirty="0"/>
              <a:t> </a:t>
            </a:r>
            <a:r>
              <a:rPr lang="de-DE" dirty="0" err="1"/>
              <a:t>groups</a:t>
            </a:r>
            <a:r>
              <a:rPr lang="de-DE" dirty="0"/>
              <a:t> </a:t>
            </a:r>
            <a:r>
              <a:rPr lang="de-DE" dirty="0" err="1"/>
              <a:t>of</a:t>
            </a:r>
            <a:r>
              <a:rPr lang="de-DE" dirty="0"/>
              <a:t> countries</a:t>
            </a:r>
          </a:p>
        </p:txBody>
      </p:sp>
      <p:sp>
        <p:nvSpPr>
          <p:cNvPr id="3" name="Inhaltsplatzhalter 2"/>
          <p:cNvSpPr>
            <a:spLocks noGrp="1"/>
          </p:cNvSpPr>
          <p:nvPr>
            <p:ph sz="half" idx="1"/>
          </p:nvPr>
        </p:nvSpPr>
        <p:spPr/>
        <p:txBody>
          <a:bodyPr/>
          <a:lstStyle/>
          <a:p>
            <a:r>
              <a:rPr lang="de-DE" i="1" dirty="0"/>
              <a:t>Countries </a:t>
            </a:r>
            <a:r>
              <a:rPr lang="de-DE" i="1" dirty="0" err="1"/>
              <a:t>with</a:t>
            </a:r>
            <a:r>
              <a:rPr lang="de-DE" i="1" dirty="0"/>
              <a:t> </a:t>
            </a:r>
            <a:r>
              <a:rPr lang="de-DE" i="1" dirty="0" err="1"/>
              <a:t>sustainable</a:t>
            </a:r>
            <a:r>
              <a:rPr lang="de-DE" i="1" dirty="0"/>
              <a:t> </a:t>
            </a:r>
            <a:r>
              <a:rPr lang="de-DE" i="1" dirty="0" err="1"/>
              <a:t>debt</a:t>
            </a:r>
            <a:r>
              <a:rPr lang="de-DE" i="1" dirty="0"/>
              <a:t>: </a:t>
            </a:r>
            <a:r>
              <a:rPr lang="de-DE" i="1" dirty="0" err="1"/>
              <a:t>Liquidity</a:t>
            </a:r>
            <a:r>
              <a:rPr lang="de-DE" i="1" dirty="0"/>
              <a:t> </a:t>
            </a:r>
            <a:r>
              <a:rPr lang="de-DE" i="1" dirty="0" err="1"/>
              <a:t>problems</a:t>
            </a:r>
            <a:endParaRPr lang="de-DE" i="1" dirty="0"/>
          </a:p>
          <a:p>
            <a:endParaRPr lang="de-DE" sz="2400" dirty="0">
              <a:sym typeface="Wingdings" panose="05000000000000000000" pitchFamily="2" charset="2"/>
            </a:endParaRPr>
          </a:p>
          <a:p>
            <a:pPr marL="285750" indent="-285750">
              <a:buFont typeface="Symbol" panose="05050102010706020507" pitchFamily="18" charset="2"/>
              <a:buChar char="-"/>
            </a:pPr>
            <a:r>
              <a:rPr lang="de-DE" sz="2400" cap="small" dirty="0">
                <a:sym typeface="Wingdings" panose="05000000000000000000" pitchFamily="2" charset="2"/>
              </a:rPr>
              <a:t>Global Financial </a:t>
            </a:r>
            <a:r>
              <a:rPr lang="de-DE" sz="2400" cap="small" dirty="0" err="1">
                <a:sym typeface="Wingdings" panose="05000000000000000000" pitchFamily="2" charset="2"/>
              </a:rPr>
              <a:t>safety</a:t>
            </a:r>
            <a:r>
              <a:rPr lang="de-DE" sz="2400" cap="small" dirty="0">
                <a:sym typeface="Wingdings" panose="05000000000000000000" pitchFamily="2" charset="2"/>
              </a:rPr>
              <a:t> </a:t>
            </a:r>
            <a:r>
              <a:rPr lang="de-DE" sz="2400" cap="small" dirty="0" err="1">
                <a:sym typeface="Wingdings" panose="05000000000000000000" pitchFamily="2" charset="2"/>
              </a:rPr>
              <a:t>net</a:t>
            </a:r>
            <a:endParaRPr lang="de-DE" sz="2400" cap="small" dirty="0">
              <a:sym typeface="Wingdings" panose="05000000000000000000" pitchFamily="2" charset="2"/>
            </a:endParaRPr>
          </a:p>
          <a:p>
            <a:pPr marL="285750" indent="-285750">
              <a:buFont typeface="Symbol" panose="05050102010706020507" pitchFamily="18" charset="2"/>
              <a:buChar char="-"/>
            </a:pPr>
            <a:r>
              <a:rPr lang="de-DE" sz="2400" dirty="0" err="1"/>
              <a:t>Reestablish</a:t>
            </a:r>
            <a:r>
              <a:rPr lang="de-DE" sz="2400" dirty="0"/>
              <a:t> </a:t>
            </a:r>
            <a:r>
              <a:rPr lang="de-DE" sz="2400" dirty="0" err="1"/>
              <a:t>ability</a:t>
            </a:r>
            <a:r>
              <a:rPr lang="de-DE" sz="2400" dirty="0"/>
              <a:t> </a:t>
            </a:r>
            <a:r>
              <a:rPr lang="de-DE" sz="2400" dirty="0" err="1"/>
              <a:t>to</a:t>
            </a:r>
            <a:r>
              <a:rPr lang="de-DE" sz="2400" dirty="0"/>
              <a:t> </a:t>
            </a:r>
            <a:r>
              <a:rPr lang="de-DE" sz="2400" dirty="0" err="1"/>
              <a:t>react</a:t>
            </a:r>
            <a:r>
              <a:rPr lang="de-DE" sz="2400" dirty="0"/>
              <a:t>, </a:t>
            </a:r>
            <a:r>
              <a:rPr lang="de-DE" sz="2400" dirty="0" err="1"/>
              <a:t>health</a:t>
            </a:r>
            <a:r>
              <a:rPr lang="de-DE" sz="2400" dirty="0"/>
              <a:t>, social </a:t>
            </a:r>
            <a:r>
              <a:rPr lang="de-DE" sz="2400" dirty="0" err="1"/>
              <a:t>protection</a:t>
            </a:r>
            <a:r>
              <a:rPr lang="de-DE" sz="2400" dirty="0"/>
              <a:t>, </a:t>
            </a:r>
            <a:r>
              <a:rPr lang="de-DE" sz="2400" dirty="0" err="1"/>
              <a:t>business</a:t>
            </a:r>
            <a:r>
              <a:rPr lang="de-DE" sz="2400" dirty="0"/>
              <a:t> and </a:t>
            </a:r>
            <a:r>
              <a:rPr lang="de-DE" sz="2400" dirty="0" err="1"/>
              <a:t>labor</a:t>
            </a:r>
            <a:endParaRPr lang="de-DE" sz="2400" dirty="0"/>
          </a:p>
          <a:p>
            <a:pPr marL="457200" indent="-457200">
              <a:buFont typeface="Arial" panose="020B0604020202020204" pitchFamily="34" charset="0"/>
              <a:buChar char="•"/>
            </a:pPr>
            <a:endParaRPr lang="de-DE" dirty="0"/>
          </a:p>
        </p:txBody>
      </p:sp>
      <p:sp>
        <p:nvSpPr>
          <p:cNvPr id="4" name="Inhaltsplatzhalter 3"/>
          <p:cNvSpPr>
            <a:spLocks noGrp="1"/>
          </p:cNvSpPr>
          <p:nvPr>
            <p:ph sz="half" idx="2"/>
          </p:nvPr>
        </p:nvSpPr>
        <p:spPr/>
        <p:txBody>
          <a:bodyPr/>
          <a:lstStyle/>
          <a:p>
            <a:r>
              <a:rPr lang="de-DE" i="1" dirty="0"/>
              <a:t>Countries </a:t>
            </a:r>
            <a:r>
              <a:rPr lang="de-DE" i="1" dirty="0" err="1"/>
              <a:t>with</a:t>
            </a:r>
            <a:r>
              <a:rPr lang="de-DE" i="1" dirty="0"/>
              <a:t> </a:t>
            </a:r>
            <a:r>
              <a:rPr lang="de-DE" i="1" dirty="0" err="1"/>
              <a:t>unsustainable</a:t>
            </a:r>
            <a:r>
              <a:rPr lang="de-DE" i="1" dirty="0"/>
              <a:t> </a:t>
            </a:r>
            <a:r>
              <a:rPr lang="de-DE" i="1" dirty="0" err="1"/>
              <a:t>debt</a:t>
            </a:r>
            <a:r>
              <a:rPr lang="de-DE" i="1" dirty="0"/>
              <a:t>: </a:t>
            </a:r>
            <a:r>
              <a:rPr lang="de-DE" i="1" dirty="0" err="1"/>
              <a:t>Insolvency</a:t>
            </a:r>
            <a:r>
              <a:rPr lang="de-DE" i="1" dirty="0"/>
              <a:t> </a:t>
            </a:r>
            <a:r>
              <a:rPr lang="de-DE" i="1" dirty="0" err="1"/>
              <a:t>problems</a:t>
            </a:r>
            <a:endParaRPr lang="de-DE" i="1" dirty="0"/>
          </a:p>
          <a:p>
            <a:endParaRPr lang="de-DE" sz="2400" dirty="0"/>
          </a:p>
          <a:p>
            <a:pPr marL="285750" indent="-285750">
              <a:buFont typeface="Symbol" panose="05050102010706020507" pitchFamily="18" charset="2"/>
              <a:buChar char="-"/>
            </a:pPr>
            <a:r>
              <a:rPr lang="de-DE" sz="2400" dirty="0"/>
              <a:t> DSSI – </a:t>
            </a:r>
            <a:r>
              <a:rPr lang="de-DE" sz="2400" dirty="0" err="1"/>
              <a:t>Debt</a:t>
            </a:r>
            <a:r>
              <a:rPr lang="de-DE" sz="2400" dirty="0"/>
              <a:t> Service Suspension Initiative G20; </a:t>
            </a:r>
            <a:r>
              <a:rPr lang="de-DE" sz="2400" dirty="0">
                <a:solidFill>
                  <a:schemeClr val="tx1"/>
                </a:solidFill>
              </a:rPr>
              <a:t>Common Framework</a:t>
            </a:r>
          </a:p>
          <a:p>
            <a:pPr marL="285750" indent="-285750">
              <a:buFont typeface="Symbol" panose="05050102010706020507" pitchFamily="18" charset="2"/>
              <a:buChar char="-"/>
            </a:pPr>
            <a:r>
              <a:rPr lang="de-DE" sz="2400" dirty="0" err="1">
                <a:solidFill>
                  <a:schemeClr val="tx1"/>
                </a:solidFill>
              </a:rPr>
              <a:t>Reestablish</a:t>
            </a:r>
            <a:r>
              <a:rPr lang="de-DE" sz="2400" dirty="0">
                <a:solidFill>
                  <a:schemeClr val="tx1"/>
                </a:solidFill>
              </a:rPr>
              <a:t> </a:t>
            </a:r>
            <a:r>
              <a:rPr lang="de-DE" sz="2400" dirty="0" err="1">
                <a:solidFill>
                  <a:schemeClr val="tx1"/>
                </a:solidFill>
              </a:rPr>
              <a:t>debt</a:t>
            </a:r>
            <a:r>
              <a:rPr lang="de-DE" sz="2400" dirty="0">
                <a:solidFill>
                  <a:schemeClr val="tx1"/>
                </a:solidFill>
              </a:rPr>
              <a:t> </a:t>
            </a:r>
            <a:r>
              <a:rPr lang="de-DE" sz="2400" dirty="0" err="1">
                <a:solidFill>
                  <a:schemeClr val="tx1"/>
                </a:solidFill>
              </a:rPr>
              <a:t>sustainability</a:t>
            </a:r>
            <a:r>
              <a:rPr lang="de-DE" sz="2400" dirty="0">
                <a:solidFill>
                  <a:schemeClr val="tx1"/>
                </a:solidFill>
              </a:rPr>
              <a:t> and </a:t>
            </a:r>
            <a:r>
              <a:rPr lang="de-DE" sz="2400" dirty="0" err="1">
                <a:solidFill>
                  <a:schemeClr val="tx1"/>
                </a:solidFill>
              </a:rPr>
              <a:t>ability</a:t>
            </a:r>
            <a:r>
              <a:rPr lang="de-DE" sz="2400" dirty="0">
                <a:solidFill>
                  <a:schemeClr val="tx1"/>
                </a:solidFill>
              </a:rPr>
              <a:t> </a:t>
            </a:r>
            <a:r>
              <a:rPr lang="de-DE" sz="2400" dirty="0" err="1">
                <a:solidFill>
                  <a:schemeClr val="tx1"/>
                </a:solidFill>
              </a:rPr>
              <a:t>to</a:t>
            </a:r>
            <a:r>
              <a:rPr lang="de-DE" sz="2400" dirty="0">
                <a:solidFill>
                  <a:schemeClr val="tx1"/>
                </a:solidFill>
              </a:rPr>
              <a:t> </a:t>
            </a:r>
            <a:r>
              <a:rPr lang="de-DE" sz="2400" dirty="0" err="1">
                <a:solidFill>
                  <a:schemeClr val="tx1"/>
                </a:solidFill>
              </a:rPr>
              <a:t>react</a:t>
            </a:r>
            <a:endParaRPr lang="de-DE" sz="2400" dirty="0">
              <a:solidFill>
                <a:schemeClr val="tx1"/>
              </a:solidFill>
            </a:endParaRPr>
          </a:p>
          <a:p>
            <a:pPr marL="457200" indent="-457200">
              <a:buFont typeface="Arial" panose="020B0604020202020204" pitchFamily="34" charset="0"/>
              <a:buChar char="•"/>
            </a:pPr>
            <a:endParaRPr lang="de-DE" dirty="0"/>
          </a:p>
        </p:txBody>
      </p:sp>
    </p:spTree>
    <p:extLst>
      <p:ext uri="{BB962C8B-B14F-4D97-AF65-F5344CB8AC3E}">
        <p14:creationId xmlns:p14="http://schemas.microsoft.com/office/powerpoint/2010/main" val="22237776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114824" y="1374775"/>
            <a:ext cx="8914352" cy="4885606"/>
          </a:xfrm>
          <a:prstGeom prst="rect">
            <a:avLst/>
          </a:prstGeom>
        </p:spPr>
      </p:pic>
      <p:pic>
        <p:nvPicPr>
          <p:cNvPr id="6" name="Grafik 5"/>
          <p:cNvPicPr>
            <a:picLocks noChangeAspect="1"/>
          </p:cNvPicPr>
          <p:nvPr/>
        </p:nvPicPr>
        <p:blipFill>
          <a:blip r:embed="rId4"/>
          <a:stretch>
            <a:fillRect/>
          </a:stretch>
        </p:blipFill>
        <p:spPr>
          <a:xfrm>
            <a:off x="6867001" y="5362575"/>
            <a:ext cx="2162175" cy="1266825"/>
          </a:xfrm>
          <a:prstGeom prst="rect">
            <a:avLst/>
          </a:prstGeom>
        </p:spPr>
      </p:pic>
    </p:spTree>
    <p:extLst>
      <p:ext uri="{BB962C8B-B14F-4D97-AF65-F5344CB8AC3E}">
        <p14:creationId xmlns:p14="http://schemas.microsoft.com/office/powerpoint/2010/main" val="136795322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171450" y="170494"/>
            <a:ext cx="6457950" cy="1701799"/>
          </a:xfrm>
          <a:prstGeom prst="rect">
            <a:avLst/>
          </a:prstGeom>
        </p:spPr>
      </p:pic>
      <p:pic>
        <p:nvPicPr>
          <p:cNvPr id="9" name="Grafik 8"/>
          <p:cNvPicPr>
            <a:picLocks noChangeAspect="1"/>
          </p:cNvPicPr>
          <p:nvPr/>
        </p:nvPicPr>
        <p:blipFill>
          <a:blip r:embed="rId4"/>
          <a:stretch>
            <a:fillRect/>
          </a:stretch>
        </p:blipFill>
        <p:spPr>
          <a:xfrm>
            <a:off x="47572" y="1872293"/>
            <a:ext cx="5756327" cy="4724468"/>
          </a:xfrm>
          <a:prstGeom prst="rect">
            <a:avLst/>
          </a:prstGeom>
        </p:spPr>
      </p:pic>
      <p:sp>
        <p:nvSpPr>
          <p:cNvPr id="10" name="Textfeld 9"/>
          <p:cNvSpPr txBox="1"/>
          <p:nvPr/>
        </p:nvSpPr>
        <p:spPr>
          <a:xfrm>
            <a:off x="5803899" y="2692330"/>
            <a:ext cx="3340101" cy="798680"/>
          </a:xfrm>
          <a:prstGeom prst="rect">
            <a:avLst/>
          </a:prstGeom>
          <a:noFill/>
        </p:spPr>
        <p:txBody>
          <a:bodyPr wrap="square" rtlCol="0">
            <a:spAutoFit/>
          </a:bodyPr>
          <a:lstStyle/>
          <a:p>
            <a:pPr>
              <a:lnSpc>
                <a:spcPct val="85000"/>
              </a:lnSpc>
            </a:pPr>
            <a:r>
              <a:rPr lang="de-DE" sz="2000" b="1" dirty="0" err="1">
                <a:solidFill>
                  <a:srgbClr val="003366"/>
                </a:solidFill>
                <a:latin typeface="+mj-lt"/>
                <a:ea typeface="+mj-ea"/>
                <a:cs typeface="+mj-cs"/>
              </a:rPr>
              <a:t>Fiscal</a:t>
            </a:r>
            <a:r>
              <a:rPr lang="de-DE" sz="2000" b="1" dirty="0">
                <a:solidFill>
                  <a:srgbClr val="003366"/>
                </a:solidFill>
                <a:latin typeface="+mj-lt"/>
                <a:ea typeface="+mj-ea"/>
                <a:cs typeface="+mj-cs"/>
              </a:rPr>
              <a:t> </a:t>
            </a:r>
            <a:r>
              <a:rPr lang="de-DE" sz="2000" b="1" dirty="0" err="1">
                <a:solidFill>
                  <a:srgbClr val="003366"/>
                </a:solidFill>
                <a:latin typeface="+mj-lt"/>
                <a:ea typeface="+mj-ea"/>
                <a:cs typeface="+mj-cs"/>
              </a:rPr>
              <a:t>policy</a:t>
            </a:r>
            <a:r>
              <a:rPr lang="de-DE" sz="2000" b="1" dirty="0">
                <a:solidFill>
                  <a:srgbClr val="003366"/>
                </a:solidFill>
                <a:latin typeface="+mj-lt"/>
                <a:ea typeface="+mj-ea"/>
                <a:cs typeface="+mj-cs"/>
              </a:rPr>
              <a:t> for </a:t>
            </a:r>
            <a:r>
              <a:rPr lang="de-DE" sz="2000" b="1" dirty="0" err="1">
                <a:solidFill>
                  <a:srgbClr val="003366"/>
                </a:solidFill>
                <a:latin typeface="+mj-lt"/>
                <a:ea typeface="+mj-ea"/>
                <a:cs typeface="+mj-cs"/>
              </a:rPr>
              <a:t>income</a:t>
            </a:r>
            <a:r>
              <a:rPr lang="de-DE" sz="2000" b="1" dirty="0">
                <a:solidFill>
                  <a:srgbClr val="003366"/>
                </a:solidFill>
                <a:latin typeface="+mj-lt"/>
                <a:ea typeface="+mj-ea"/>
                <a:cs typeface="+mj-cs"/>
              </a:rPr>
              <a:t> </a:t>
            </a:r>
            <a:r>
              <a:rPr lang="de-DE" sz="2000" b="1" dirty="0" err="1">
                <a:solidFill>
                  <a:srgbClr val="003366"/>
                </a:solidFill>
                <a:latin typeface="+mj-lt"/>
                <a:ea typeface="+mj-ea"/>
                <a:cs typeface="+mj-cs"/>
              </a:rPr>
              <a:t>groups</a:t>
            </a:r>
            <a:endParaRPr lang="de-DE" sz="2000" b="1" dirty="0">
              <a:solidFill>
                <a:srgbClr val="003366"/>
              </a:solidFill>
              <a:latin typeface="+mj-lt"/>
              <a:ea typeface="+mj-ea"/>
              <a:cs typeface="+mj-cs"/>
            </a:endParaRPr>
          </a:p>
          <a:p>
            <a:pPr>
              <a:lnSpc>
                <a:spcPct val="85000"/>
              </a:lnSpc>
            </a:pPr>
            <a:r>
              <a:rPr lang="de-DE" sz="1400" b="1" dirty="0">
                <a:solidFill>
                  <a:srgbClr val="003366"/>
                </a:solidFill>
                <a:latin typeface="+mj-lt"/>
                <a:ea typeface="+mj-ea"/>
                <a:cs typeface="+mj-cs"/>
              </a:rPr>
              <a:t>(</a:t>
            </a:r>
            <a:r>
              <a:rPr lang="de-DE" sz="1400" b="1" dirty="0" err="1">
                <a:solidFill>
                  <a:srgbClr val="003366"/>
                </a:solidFill>
                <a:latin typeface="+mj-lt"/>
                <a:ea typeface="+mj-ea"/>
                <a:cs typeface="+mj-cs"/>
              </a:rPr>
              <a:t>Number</a:t>
            </a:r>
            <a:r>
              <a:rPr lang="de-DE" sz="1400" b="1" dirty="0">
                <a:solidFill>
                  <a:srgbClr val="003366"/>
                </a:solidFill>
                <a:latin typeface="+mj-lt"/>
                <a:ea typeface="+mj-ea"/>
                <a:cs typeface="+mj-cs"/>
              </a:rPr>
              <a:t> </a:t>
            </a:r>
            <a:r>
              <a:rPr lang="de-DE" sz="1400" b="1" dirty="0" err="1">
                <a:solidFill>
                  <a:srgbClr val="003366"/>
                </a:solidFill>
                <a:latin typeface="+mj-lt"/>
                <a:ea typeface="+mj-ea"/>
                <a:cs typeface="+mj-cs"/>
              </a:rPr>
              <a:t>of</a:t>
            </a:r>
            <a:r>
              <a:rPr lang="de-DE" sz="1400" b="1" dirty="0">
                <a:solidFill>
                  <a:srgbClr val="003366"/>
                </a:solidFill>
                <a:latin typeface="+mj-lt"/>
                <a:ea typeface="+mj-ea"/>
                <a:cs typeface="+mj-cs"/>
              </a:rPr>
              <a:t> countries)</a:t>
            </a:r>
          </a:p>
        </p:txBody>
      </p:sp>
      <p:sp>
        <p:nvSpPr>
          <p:cNvPr id="11" name="Rechteck 10"/>
          <p:cNvSpPr/>
          <p:nvPr/>
        </p:nvSpPr>
        <p:spPr>
          <a:xfrm>
            <a:off x="5651499" y="5866290"/>
            <a:ext cx="4389647" cy="276999"/>
          </a:xfrm>
          <a:prstGeom prst="rect">
            <a:avLst/>
          </a:prstGeom>
        </p:spPr>
        <p:txBody>
          <a:bodyPr wrap="square">
            <a:spAutoFit/>
          </a:bodyPr>
          <a:lstStyle/>
          <a:p>
            <a:r>
              <a:rPr lang="de-DE" sz="1200" dirty="0">
                <a:latin typeface="+mj-lt"/>
                <a:ea typeface="Calibri" panose="020F0502020204030204" pitchFamily="34" charset="0"/>
                <a:cs typeface="Times New Roman" panose="02020603050405020304" pitchFamily="18" charset="0"/>
              </a:rPr>
              <a:t>Quelle: IMF </a:t>
            </a:r>
            <a:r>
              <a:rPr lang="de-DE" sz="1200" dirty="0" err="1">
                <a:latin typeface="+mj-lt"/>
                <a:ea typeface="Calibri" panose="020F0502020204030204" pitchFamily="34" charset="0"/>
                <a:cs typeface="Times New Roman" panose="02020603050405020304" pitchFamily="18" charset="0"/>
              </a:rPr>
              <a:t>Fiscal</a:t>
            </a:r>
            <a:r>
              <a:rPr lang="de-DE" sz="1200" dirty="0">
                <a:latin typeface="+mj-lt"/>
                <a:ea typeface="Calibri" panose="020F0502020204030204" pitchFamily="34" charset="0"/>
                <a:cs typeface="Times New Roman" panose="02020603050405020304" pitchFamily="18" charset="0"/>
              </a:rPr>
              <a:t> Monitor Update </a:t>
            </a:r>
            <a:r>
              <a:rPr lang="de-DE" sz="1200" dirty="0" err="1">
                <a:latin typeface="+mj-lt"/>
                <a:ea typeface="Calibri" panose="020F0502020204030204" pitchFamily="34" charset="0"/>
                <a:cs typeface="Times New Roman" panose="02020603050405020304" pitchFamily="18" charset="0"/>
              </a:rPr>
              <a:t>January</a:t>
            </a:r>
            <a:r>
              <a:rPr lang="de-DE" sz="1200" dirty="0">
                <a:latin typeface="+mj-lt"/>
                <a:ea typeface="Calibri" panose="020F0502020204030204" pitchFamily="34" charset="0"/>
                <a:cs typeface="Times New Roman" panose="02020603050405020304" pitchFamily="18" charset="0"/>
              </a:rPr>
              <a:t> 2021</a:t>
            </a:r>
          </a:p>
        </p:txBody>
      </p:sp>
    </p:spTree>
    <p:extLst>
      <p:ext uri="{BB962C8B-B14F-4D97-AF65-F5344CB8AC3E}">
        <p14:creationId xmlns:p14="http://schemas.microsoft.com/office/powerpoint/2010/main" val="291615130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Global Financial </a:t>
            </a:r>
            <a:r>
              <a:rPr lang="de-DE" dirty="0" err="1"/>
              <a:t>Safety</a:t>
            </a:r>
            <a:r>
              <a:rPr lang="de-DE" dirty="0"/>
              <a:t> Net</a:t>
            </a:r>
          </a:p>
        </p:txBody>
      </p:sp>
      <p:sp>
        <p:nvSpPr>
          <p:cNvPr id="3" name="Text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29316129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srcRect t="7155" r="-689"/>
          <a:stretch/>
        </p:blipFill>
        <p:spPr>
          <a:xfrm>
            <a:off x="897983" y="1479091"/>
            <a:ext cx="7524967" cy="4633552"/>
          </a:xfrm>
          <a:prstGeom prst="rect">
            <a:avLst/>
          </a:prstGeom>
        </p:spPr>
      </p:pic>
      <p:sp>
        <p:nvSpPr>
          <p:cNvPr id="2" name="Rechteck 1"/>
          <p:cNvSpPr/>
          <p:nvPr/>
        </p:nvSpPr>
        <p:spPr>
          <a:xfrm>
            <a:off x="38111" y="6227680"/>
            <a:ext cx="2044149" cy="276999"/>
          </a:xfrm>
          <a:prstGeom prst="rect">
            <a:avLst/>
          </a:prstGeom>
        </p:spPr>
        <p:txBody>
          <a:bodyPr wrap="none">
            <a:spAutoFit/>
          </a:bodyPr>
          <a:lstStyle/>
          <a:p>
            <a:r>
              <a:rPr lang="en-GB" sz="1200" dirty="0">
                <a:latin typeface="+mj-lt"/>
                <a:ea typeface="Calibri" panose="020F0502020204030204" pitchFamily="34" charset="0"/>
                <a:cs typeface="Times New Roman" panose="02020603050405020304" pitchFamily="18" charset="0"/>
              </a:rPr>
              <a:t>Source: Mühlich et al. 2020</a:t>
            </a:r>
            <a:endParaRPr lang="de-DE" sz="1200" dirty="0">
              <a:latin typeface="+mj-lt"/>
            </a:endParaRPr>
          </a:p>
        </p:txBody>
      </p:sp>
      <p:sp>
        <p:nvSpPr>
          <p:cNvPr id="3" name="Rechteck 2"/>
          <p:cNvSpPr/>
          <p:nvPr/>
        </p:nvSpPr>
        <p:spPr bwMode="auto">
          <a:xfrm>
            <a:off x="2217783" y="1581437"/>
            <a:ext cx="6565692" cy="442886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67586" name="Rectangle 2"/>
          <p:cNvSpPr>
            <a:spLocks noGrp="1" noChangeArrowheads="1"/>
          </p:cNvSpPr>
          <p:nvPr>
            <p:ph type="title"/>
          </p:nvPr>
        </p:nvSpPr>
        <p:spPr>
          <a:xfrm>
            <a:off x="176934" y="1107670"/>
            <a:ext cx="8967066" cy="371422"/>
          </a:xfrm>
        </p:spPr>
        <p:txBody>
          <a:bodyPr/>
          <a:lstStyle/>
          <a:p>
            <a:r>
              <a:rPr lang="en-US" dirty="0"/>
              <a:t>Global Financial Safety Net </a:t>
            </a:r>
            <a:r>
              <a:rPr lang="en-US" sz="1600" dirty="0"/>
              <a:t>(since 1944 in US$):</a:t>
            </a:r>
            <a:r>
              <a:rPr lang="en-US" dirty="0"/>
              <a:t> IMF</a:t>
            </a:r>
            <a:endParaRPr lang="de-DE" dirty="0"/>
          </a:p>
        </p:txBody>
      </p:sp>
    </p:spTree>
    <p:extLst>
      <p:ext uri="{BB962C8B-B14F-4D97-AF65-F5344CB8AC3E}">
        <p14:creationId xmlns:p14="http://schemas.microsoft.com/office/powerpoint/2010/main" val="55707570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srcRect t="7155" r="-689"/>
          <a:stretch/>
        </p:blipFill>
        <p:spPr>
          <a:xfrm>
            <a:off x="897983" y="1479091"/>
            <a:ext cx="7524967" cy="4633552"/>
          </a:xfrm>
          <a:prstGeom prst="rect">
            <a:avLst/>
          </a:prstGeom>
        </p:spPr>
      </p:pic>
      <p:sp>
        <p:nvSpPr>
          <p:cNvPr id="2" name="Rechteck 1"/>
          <p:cNvSpPr/>
          <p:nvPr/>
        </p:nvSpPr>
        <p:spPr>
          <a:xfrm>
            <a:off x="38111" y="6227680"/>
            <a:ext cx="2044149" cy="276999"/>
          </a:xfrm>
          <a:prstGeom prst="rect">
            <a:avLst/>
          </a:prstGeom>
        </p:spPr>
        <p:txBody>
          <a:bodyPr wrap="none">
            <a:spAutoFit/>
          </a:bodyPr>
          <a:lstStyle/>
          <a:p>
            <a:r>
              <a:rPr lang="en-GB" sz="1200" dirty="0">
                <a:latin typeface="+mj-lt"/>
                <a:ea typeface="Calibri" panose="020F0502020204030204" pitchFamily="34" charset="0"/>
                <a:cs typeface="Times New Roman" panose="02020603050405020304" pitchFamily="18" charset="0"/>
              </a:rPr>
              <a:t>Source: Mühlich et al. 2020</a:t>
            </a:r>
            <a:endParaRPr lang="de-DE" sz="1200" dirty="0">
              <a:latin typeface="+mj-lt"/>
            </a:endParaRPr>
          </a:p>
        </p:txBody>
      </p:sp>
      <p:sp>
        <p:nvSpPr>
          <p:cNvPr id="3" name="Rechteck 2"/>
          <p:cNvSpPr/>
          <p:nvPr/>
        </p:nvSpPr>
        <p:spPr bwMode="auto">
          <a:xfrm>
            <a:off x="4760685" y="1479090"/>
            <a:ext cx="4022789" cy="4531207"/>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67586" name="Rectangle 2"/>
          <p:cNvSpPr>
            <a:spLocks noGrp="1" noChangeArrowheads="1"/>
          </p:cNvSpPr>
          <p:nvPr>
            <p:ph type="title"/>
          </p:nvPr>
        </p:nvSpPr>
        <p:spPr>
          <a:xfrm>
            <a:off x="488372" y="1107670"/>
            <a:ext cx="8655627" cy="371422"/>
          </a:xfrm>
        </p:spPr>
        <p:txBody>
          <a:bodyPr/>
          <a:lstStyle/>
          <a:p>
            <a:r>
              <a:rPr lang="en-US" dirty="0"/>
              <a:t>Global Financial Safety Net: </a:t>
            </a:r>
            <a:br>
              <a:rPr lang="en-US" dirty="0"/>
            </a:br>
            <a:r>
              <a:rPr lang="en-US" dirty="0"/>
              <a:t>IMF &amp; Regional Financial Arrangements (RFAs)</a:t>
            </a:r>
            <a:endParaRPr lang="de-DE" dirty="0"/>
          </a:p>
        </p:txBody>
      </p:sp>
    </p:spTree>
    <p:extLst>
      <p:ext uri="{BB962C8B-B14F-4D97-AF65-F5344CB8AC3E}">
        <p14:creationId xmlns:p14="http://schemas.microsoft.com/office/powerpoint/2010/main" val="289115511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8111" y="6227680"/>
            <a:ext cx="2044149" cy="276999"/>
          </a:xfrm>
          <a:prstGeom prst="rect">
            <a:avLst/>
          </a:prstGeom>
        </p:spPr>
        <p:txBody>
          <a:bodyPr wrap="none">
            <a:spAutoFit/>
          </a:bodyPr>
          <a:lstStyle/>
          <a:p>
            <a:r>
              <a:rPr lang="en-GB" sz="1200" dirty="0">
                <a:latin typeface="+mj-lt"/>
                <a:ea typeface="Calibri" panose="020F0502020204030204" pitchFamily="34" charset="0"/>
                <a:cs typeface="Times New Roman" panose="02020603050405020304" pitchFamily="18" charset="0"/>
              </a:rPr>
              <a:t>Source: Mühlich et al. 2020</a:t>
            </a:r>
            <a:endParaRPr lang="de-DE" sz="1200" dirty="0">
              <a:latin typeface="+mj-lt"/>
            </a:endParaRPr>
          </a:p>
        </p:txBody>
      </p:sp>
      <p:sp>
        <p:nvSpPr>
          <p:cNvPr id="67586" name="Rectangle 2"/>
          <p:cNvSpPr>
            <a:spLocks noGrp="1" noChangeArrowheads="1"/>
          </p:cNvSpPr>
          <p:nvPr>
            <p:ph type="title"/>
          </p:nvPr>
        </p:nvSpPr>
        <p:spPr>
          <a:xfrm>
            <a:off x="488661" y="1084013"/>
            <a:ext cx="8967066" cy="371422"/>
          </a:xfrm>
        </p:spPr>
        <p:txBody>
          <a:bodyPr/>
          <a:lstStyle/>
          <a:p>
            <a:r>
              <a:rPr lang="en-US" dirty="0"/>
              <a:t>Global Financial Safety Net: </a:t>
            </a:r>
            <a:br>
              <a:rPr lang="en-US" dirty="0"/>
            </a:br>
            <a:r>
              <a:rPr lang="en-US" dirty="0"/>
              <a:t>IMF &amp; RFAs IWF &amp; RFAs &amp; currency swaps</a:t>
            </a:r>
            <a:endParaRPr lang="de-DE" dirty="0"/>
          </a:p>
        </p:txBody>
      </p:sp>
      <p:grpSp>
        <p:nvGrpSpPr>
          <p:cNvPr id="5" name="Gruppieren 4"/>
          <p:cNvGrpSpPr/>
          <p:nvPr/>
        </p:nvGrpSpPr>
        <p:grpSpPr>
          <a:xfrm>
            <a:off x="1190445" y="1794293"/>
            <a:ext cx="7232505" cy="4318349"/>
            <a:chOff x="897983" y="1479091"/>
            <a:chExt cx="7524967" cy="4633552"/>
          </a:xfrm>
        </p:grpSpPr>
        <p:pic>
          <p:nvPicPr>
            <p:cNvPr id="4" name="Grafik 3"/>
            <p:cNvPicPr>
              <a:picLocks noChangeAspect="1"/>
            </p:cNvPicPr>
            <p:nvPr/>
          </p:nvPicPr>
          <p:blipFill rotWithShape="1">
            <a:blip r:embed="rId3"/>
            <a:srcRect t="7155" r="-689"/>
            <a:stretch/>
          </p:blipFill>
          <p:spPr>
            <a:xfrm>
              <a:off x="897983" y="1479091"/>
              <a:ext cx="7524967" cy="4633552"/>
            </a:xfrm>
            <a:prstGeom prst="rect">
              <a:avLst/>
            </a:prstGeom>
          </p:spPr>
        </p:pic>
        <p:sp>
          <p:nvSpPr>
            <p:cNvPr id="3" name="Rechteck 2"/>
            <p:cNvSpPr/>
            <p:nvPr/>
          </p:nvSpPr>
          <p:spPr bwMode="auto">
            <a:xfrm>
              <a:off x="6797963" y="3482111"/>
              <a:ext cx="120074" cy="64654"/>
            </a:xfrm>
            <a:prstGeom prst="rect">
              <a:avLst/>
            </a:prstGeom>
            <a:solidFill>
              <a:schemeClr val="bg1">
                <a:lumMod val="85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3652179307"/>
      </p:ext>
    </p:extLst>
  </p:cSld>
  <p:clrMapOvr>
    <a:masterClrMapping/>
  </p:clrMapOvr>
  <p:transition spd="slow"/>
</p:sld>
</file>

<file path=ppt/theme/theme1.xml><?xml version="1.0" encoding="utf-8"?>
<a:theme xmlns:a="http://schemas.openxmlformats.org/drawingml/2006/main" name="FU_Standard-Vorlage_B">
  <a:themeElements>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fontScheme name="PPT_Vorlag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PT_Vorlage 1">
        <a:dk1>
          <a:srgbClr val="333333"/>
        </a:dk1>
        <a:lt1>
          <a:srgbClr val="FFFFFF"/>
        </a:lt1>
        <a:dk2>
          <a:srgbClr val="969696"/>
        </a:dk2>
        <a:lt2>
          <a:srgbClr val="FFFFFF"/>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PPT_Vorlage 2">
        <a:dk1>
          <a:srgbClr val="333333"/>
        </a:dk1>
        <a:lt1>
          <a:srgbClr val="FFFFFF"/>
        </a:lt1>
        <a:dk2>
          <a:srgbClr val="969696"/>
        </a:dk2>
        <a:lt2>
          <a:srgbClr val="0066CC"/>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fu-bildschirmpraesentation_RGB_4-3</Template>
  <TotalTime>0</TotalTime>
  <Words>2764</Words>
  <Application>Microsoft Office PowerPoint</Application>
  <PresentationFormat>Bildschirmpräsentation (4:3)</PresentationFormat>
  <Paragraphs>194</Paragraphs>
  <Slides>27</Slides>
  <Notes>23</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27</vt:i4>
      </vt:variant>
    </vt:vector>
  </HeadingPairs>
  <TitlesOfParts>
    <vt:vector size="36" baseType="lpstr">
      <vt:lpstr>Arial</vt:lpstr>
      <vt:lpstr>Calibri</vt:lpstr>
      <vt:lpstr>Calibri Light</vt:lpstr>
      <vt:lpstr>Symbol</vt:lpstr>
      <vt:lpstr>Times New Roman</vt:lpstr>
      <vt:lpstr>Verdana</vt:lpstr>
      <vt:lpstr>Wingdings</vt:lpstr>
      <vt:lpstr>FU_Standard-Vorlage_B</vt:lpstr>
      <vt:lpstr>Benutzerdefiniertes Design</vt:lpstr>
      <vt:lpstr>COVID-19 Reaction:  Inequalities in the Global Financial Safety Net for developing countries and emerging markets</vt:lpstr>
      <vt:lpstr>Current situation in COVID-19</vt:lpstr>
      <vt:lpstr>Two groups of countries</vt:lpstr>
      <vt:lpstr>PowerPoint-Präsentation</vt:lpstr>
      <vt:lpstr>PowerPoint-Präsentation</vt:lpstr>
      <vt:lpstr>Global Financial Safety Net</vt:lpstr>
      <vt:lpstr>Global Financial Safety Net (since 1944 in US$): IMF</vt:lpstr>
      <vt:lpstr>Global Financial Safety Net:  IMF &amp; Regional Financial Arrangements (RFAs)</vt:lpstr>
      <vt:lpstr>Global Financial Safety Net:  IMF &amp; RFAs IWF &amp; RFAs &amp; currency swaps</vt:lpstr>
      <vt:lpstr>Inequality in the Global Financial Safety Net</vt:lpstr>
      <vt:lpstr>Lending Capacity for Regions (2018; for 1 year;  in % of GDP) </vt:lpstr>
      <vt:lpstr>Lending Capacity for Regions (2018; for 1 year;  in % of GDP) </vt:lpstr>
      <vt:lpstr>Lending Capacity for Income Groups  (2018; for 1 year;  in % of GDP)</vt:lpstr>
      <vt:lpstr> Lending Capacity for Income Groups  (2018; for 1 year;  in % of GDP)</vt:lpstr>
      <vt:lpstr>COVID-19 reaction</vt:lpstr>
      <vt:lpstr>www.gfsntracker.com</vt:lpstr>
      <vt:lpstr>www.gfsntracker.com</vt:lpstr>
      <vt:lpstr>www.gfsntracker.com</vt:lpstr>
      <vt:lpstr> Lending in COVID-19 Crisis (Feb. 20 – Jan. 21, % of GDP, for regions)</vt:lpstr>
      <vt:lpstr>Lending in COVID-19 Crisis (Feb. 20 – Jan. 21, % of GDP, for regions)</vt:lpstr>
      <vt:lpstr>Lending in COVID-19 Crisis (Feb. 20 – Jan. 21, % of GDP, for income groups)</vt:lpstr>
      <vt:lpstr>Lending in COVID-19 Crisis (Feb. 20 – Jan. 21, % of GDP, for income groups)</vt:lpstr>
      <vt:lpstr>To conclude</vt:lpstr>
      <vt:lpstr>Schlussfolgerungen</vt:lpstr>
      <vt:lpstr>Politische Schlussfolgerungen</vt:lpstr>
      <vt:lpstr>VieleN Dank für Ihre AUfmerksamkeit</vt:lpstr>
      <vt:lpstr>Regionale Finanzarrangements (RFAs)</vt:lpstr>
    </vt:vector>
  </TitlesOfParts>
  <Company>Center für Digital Systeme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Fritz, Barbara</dc:creator>
  <dc:description>Version 0.9, 10.11.2005</dc:description>
  <cp:lastModifiedBy>Fritz, Barbara</cp:lastModifiedBy>
  <cp:revision>130</cp:revision>
  <cp:lastPrinted>2021-02-21T22:06:59Z</cp:lastPrinted>
  <dcterms:created xsi:type="dcterms:W3CDTF">2020-10-15T12:58:20Z</dcterms:created>
  <dcterms:modified xsi:type="dcterms:W3CDTF">2021-03-26T19:49:10Z</dcterms:modified>
</cp:coreProperties>
</file>