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693" r:id="rId2"/>
  </p:sldMasterIdLst>
  <p:notesMasterIdLst>
    <p:notesMasterId r:id="rId19"/>
  </p:notesMasterIdLst>
  <p:sldIdLst>
    <p:sldId id="282" r:id="rId3"/>
    <p:sldId id="10908" r:id="rId4"/>
    <p:sldId id="380" r:id="rId5"/>
    <p:sldId id="276" r:id="rId6"/>
    <p:sldId id="274" r:id="rId7"/>
    <p:sldId id="277" r:id="rId8"/>
    <p:sldId id="10910" r:id="rId9"/>
    <p:sldId id="10916" r:id="rId10"/>
    <p:sldId id="10917" r:id="rId11"/>
    <p:sldId id="10918" r:id="rId12"/>
    <p:sldId id="10920" r:id="rId13"/>
    <p:sldId id="10921" r:id="rId14"/>
    <p:sldId id="285" r:id="rId15"/>
    <p:sldId id="10919" r:id="rId16"/>
    <p:sldId id="10895" r:id="rId17"/>
    <p:sldId id="29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16" y="72"/>
      </p:cViewPr>
      <p:guideLst>
        <p:guide orient="horz" pos="79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inthia%20Facciuto\Documents\Fintech\CAMARA%20FINTECH\Base%20de%20socios%205%20no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Sheet3!$O$4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A9-4BA8-BDC9-37234E1E2270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A9-4BA8-BDC9-37234E1E2270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A9-4BA8-BDC9-37234E1E2270}"/>
              </c:ext>
            </c:extLst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A9-4BA8-BDC9-37234E1E2270}"/>
              </c:ext>
            </c:extLst>
          </c:dPt>
          <c:dPt>
            <c:idx val="4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A9-4BA8-BDC9-37234E1E2270}"/>
              </c:ext>
            </c:extLst>
          </c:dPt>
          <c:dPt>
            <c:idx val="5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A9-4BA8-BDC9-37234E1E2270}"/>
              </c:ext>
            </c:extLst>
          </c:dPt>
          <c:dPt>
            <c:idx val="6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A9-4BA8-BDC9-37234E1E2270}"/>
              </c:ext>
            </c:extLst>
          </c:dPt>
          <c:dPt>
            <c:idx val="7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3A9-4BA8-BDC9-37234E1E2270}"/>
              </c:ext>
            </c:extLst>
          </c:dPt>
          <c:dPt>
            <c:idx val="8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3A9-4BA8-BDC9-37234E1E2270}"/>
              </c:ext>
            </c:extLst>
          </c:dPt>
          <c:dPt>
            <c:idx val="9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3A9-4BA8-BDC9-37234E1E2270}"/>
              </c:ext>
            </c:extLst>
          </c:dPt>
          <c:dPt>
            <c:idx val="1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3A9-4BA8-BDC9-37234E1E2270}"/>
              </c:ext>
            </c:extLst>
          </c:dPt>
          <c:dPt>
            <c:idx val="1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3A9-4BA8-BDC9-37234E1E2270}"/>
              </c:ext>
            </c:extLst>
          </c:dPt>
          <c:dPt>
            <c:idx val="12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3A9-4BA8-BDC9-37234E1E2270}"/>
              </c:ext>
            </c:extLst>
          </c:dPt>
          <c:dLbls>
            <c:dLbl>
              <c:idx val="0"/>
              <c:layout>
                <c:manualLayout>
                  <c:x val="-0.22980357254502459"/>
                  <c:y val="0.133202428639596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1369254929075"/>
                      <c:h val="0.136735050032637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3A9-4BA8-BDC9-37234E1E22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Sheet3!$N$5:$N$17</c:f>
              <c:strCache>
                <c:ptCount val="13"/>
                <c:pt idx="0">
                  <c:v>Varios</c:v>
                </c:pt>
                <c:pt idx="8">
                  <c:v>Plataforma de pago</c:v>
                </c:pt>
                <c:pt idx="9">
                  <c:v>Préstamos</c:v>
                </c:pt>
                <c:pt idx="10">
                  <c:v>Blockchain</c:v>
                </c:pt>
                <c:pt idx="11">
                  <c:v>Consultoria Fintech</c:v>
                </c:pt>
                <c:pt idx="12">
                  <c:v>Producto financiero</c:v>
                </c:pt>
              </c:strCache>
            </c:strRef>
          </c:cat>
          <c:val>
            <c:numRef>
              <c:f>Sheet3!$O$5:$O$17</c:f>
              <c:numCache>
                <c:formatCode>General</c:formatCode>
                <c:ptCount val="13"/>
                <c:pt idx="0">
                  <c:v>0.33333333333333331</c:v>
                </c:pt>
                <c:pt idx="8">
                  <c:v>0.16666666666666666</c:v>
                </c:pt>
                <c:pt idx="10">
                  <c:v>0.16666666666666666</c:v>
                </c:pt>
                <c:pt idx="11">
                  <c:v>0.16666666666666666</c:v>
                </c:pt>
                <c:pt idx="12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3A9-4BA8-BDC9-37234E1E227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796A9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5C68D3-D83C-43F3-9D0D-DC47FB5724EC}" type="doc">
      <dgm:prSet loTypeId="urn:microsoft.com/office/officeart/2005/8/layout/radial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Y"/>
        </a:p>
      </dgm:t>
    </dgm:pt>
    <dgm:pt modelId="{D951D2BB-AC07-4554-BB93-C7F2E3CBCCAE}">
      <dgm:prSet phldrT="[Texto]"/>
      <dgm:spPr/>
      <dgm:t>
        <a:bodyPr/>
        <a:lstStyle/>
        <a:p>
          <a:r>
            <a:rPr lang="es-PY" dirty="0"/>
            <a:t>98%</a:t>
          </a:r>
        </a:p>
      </dgm:t>
    </dgm:pt>
    <dgm:pt modelId="{72A51F63-64BE-4702-9BDF-7A30ACBBC509}" type="parTrans" cxnId="{9BCEC325-92CB-497F-B0DA-627577480BA2}">
      <dgm:prSet/>
      <dgm:spPr/>
      <dgm:t>
        <a:bodyPr/>
        <a:lstStyle/>
        <a:p>
          <a:endParaRPr lang="es-PY"/>
        </a:p>
      </dgm:t>
    </dgm:pt>
    <dgm:pt modelId="{4E5393A8-0FB2-4A20-ADC1-CFCBD7FE29B0}" type="sibTrans" cxnId="{9BCEC325-92CB-497F-B0DA-627577480BA2}">
      <dgm:prSet/>
      <dgm:spPr/>
      <dgm:t>
        <a:bodyPr/>
        <a:lstStyle/>
        <a:p>
          <a:endParaRPr lang="es-PY"/>
        </a:p>
      </dgm:t>
    </dgm:pt>
    <dgm:pt modelId="{C657EC8E-C418-4A3A-93F4-556710042B3B}">
      <dgm:prSet phldrT="[Texto]" custT="1"/>
      <dgm:spPr/>
      <dgm:t>
        <a:bodyPr/>
        <a:lstStyle/>
        <a:p>
          <a:r>
            <a:rPr lang="es-PY" sz="2800" b="1" kern="1200" dirty="0">
              <a:solidFill>
                <a:srgbClr val="3F68A1"/>
              </a:solidFill>
              <a:latin typeface="+mj-lt"/>
              <a:ea typeface="+mn-ea"/>
              <a:cs typeface="+mn-cs"/>
            </a:rPr>
            <a:t>Empresas nacionales</a:t>
          </a:r>
        </a:p>
      </dgm:t>
    </dgm:pt>
    <dgm:pt modelId="{C8694815-EDAB-4D2A-BEDD-5B63176DD793}" type="parTrans" cxnId="{5015BE34-A2DF-4574-AD4E-105CCDAF4BAC}">
      <dgm:prSet/>
      <dgm:spPr/>
      <dgm:t>
        <a:bodyPr/>
        <a:lstStyle/>
        <a:p>
          <a:endParaRPr lang="es-PY"/>
        </a:p>
      </dgm:t>
    </dgm:pt>
    <dgm:pt modelId="{14FF063D-FD53-40C4-9E7A-1C8E1A9AAC28}" type="sibTrans" cxnId="{5015BE34-A2DF-4574-AD4E-105CCDAF4BAC}">
      <dgm:prSet/>
      <dgm:spPr/>
      <dgm:t>
        <a:bodyPr/>
        <a:lstStyle/>
        <a:p>
          <a:endParaRPr lang="es-PY"/>
        </a:p>
      </dgm:t>
    </dgm:pt>
    <dgm:pt modelId="{F171CD25-E535-4159-BE25-4E8BE8C8B07F}">
      <dgm:prSet phldrT="[Texto]"/>
      <dgm:spPr/>
      <dgm:t>
        <a:bodyPr/>
        <a:lstStyle/>
        <a:p>
          <a:r>
            <a:rPr lang="es-PY" dirty="0"/>
            <a:t>53%</a:t>
          </a:r>
        </a:p>
      </dgm:t>
    </dgm:pt>
    <dgm:pt modelId="{F0EE1F9B-9B16-4AD3-B05C-E9265230F129}" type="parTrans" cxnId="{99078CEC-43DC-4C66-86F2-0C8BEA9B98E1}">
      <dgm:prSet/>
      <dgm:spPr/>
      <dgm:t>
        <a:bodyPr/>
        <a:lstStyle/>
        <a:p>
          <a:endParaRPr lang="es-PY"/>
        </a:p>
      </dgm:t>
    </dgm:pt>
    <dgm:pt modelId="{30453DCC-C479-48FA-ACC4-93F9AEF3BC9D}" type="sibTrans" cxnId="{99078CEC-43DC-4C66-86F2-0C8BEA9B98E1}">
      <dgm:prSet/>
      <dgm:spPr/>
      <dgm:t>
        <a:bodyPr/>
        <a:lstStyle/>
        <a:p>
          <a:endParaRPr lang="es-PY"/>
        </a:p>
      </dgm:t>
    </dgm:pt>
    <dgm:pt modelId="{DC2E019B-0F26-441A-AC02-636417BCC545}">
      <dgm:prSet phldrT="[Texto]" custT="1"/>
      <dgm:spPr/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Y" sz="2800" b="1" kern="1200" dirty="0">
              <a:solidFill>
                <a:srgbClr val="3F68A1"/>
              </a:solidFill>
              <a:latin typeface="Calibri Light" panose="020F0302020204030204"/>
              <a:ea typeface="+mn-ea"/>
              <a:cs typeface="+mn-cs"/>
            </a:rPr>
            <a:t>Nativas</a:t>
          </a:r>
        </a:p>
      </dgm:t>
    </dgm:pt>
    <dgm:pt modelId="{870578CE-7B84-4F44-894D-5C2A5AA8EFCA}" type="parTrans" cxnId="{1C2CCF41-2CE2-4EB2-A754-D4E591D23B88}">
      <dgm:prSet/>
      <dgm:spPr/>
      <dgm:t>
        <a:bodyPr/>
        <a:lstStyle/>
        <a:p>
          <a:endParaRPr lang="es-PY"/>
        </a:p>
      </dgm:t>
    </dgm:pt>
    <dgm:pt modelId="{D67F4E07-42BA-46C7-88D6-1CA150A6100D}" type="sibTrans" cxnId="{1C2CCF41-2CE2-4EB2-A754-D4E591D23B88}">
      <dgm:prSet/>
      <dgm:spPr/>
      <dgm:t>
        <a:bodyPr/>
        <a:lstStyle/>
        <a:p>
          <a:endParaRPr lang="es-PY"/>
        </a:p>
      </dgm:t>
    </dgm:pt>
    <dgm:pt modelId="{F59337FB-EB98-406F-AFB4-51C85148A339}">
      <dgm:prSet phldrT="[Texto]"/>
      <dgm:spPr/>
      <dgm:t>
        <a:bodyPr/>
        <a:lstStyle/>
        <a:p>
          <a:r>
            <a:rPr lang="es-PY" dirty="0"/>
            <a:t>10%</a:t>
          </a:r>
        </a:p>
      </dgm:t>
    </dgm:pt>
    <dgm:pt modelId="{4E8CC932-D888-4884-9B36-9BB805C4A919}" type="parTrans" cxnId="{C928A503-F93F-45C2-A3EB-9AFD44DEE140}">
      <dgm:prSet/>
      <dgm:spPr/>
      <dgm:t>
        <a:bodyPr/>
        <a:lstStyle/>
        <a:p>
          <a:endParaRPr lang="es-PY"/>
        </a:p>
      </dgm:t>
    </dgm:pt>
    <dgm:pt modelId="{6FA465ED-8149-4A7A-915C-BB3AA7589396}" type="sibTrans" cxnId="{C928A503-F93F-45C2-A3EB-9AFD44DEE140}">
      <dgm:prSet/>
      <dgm:spPr/>
      <dgm:t>
        <a:bodyPr/>
        <a:lstStyle/>
        <a:p>
          <a:endParaRPr lang="es-PY"/>
        </a:p>
      </dgm:t>
    </dgm:pt>
    <dgm:pt modelId="{3D62D2C8-4CBC-4776-898F-4AAF10395B0B}">
      <dgm:prSet phldrT="[Texto]" custT="1"/>
      <dgm:spPr/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Y" sz="2800" b="1" kern="1200" dirty="0">
              <a:solidFill>
                <a:srgbClr val="3F68A1"/>
              </a:solidFill>
              <a:latin typeface="Calibri Light" panose="020F0302020204030204"/>
              <a:ea typeface="+mn-ea"/>
              <a:cs typeface="+mn-cs"/>
            </a:rPr>
            <a:t>Abrieron en 2019</a:t>
          </a:r>
        </a:p>
      </dgm:t>
    </dgm:pt>
    <dgm:pt modelId="{A1EE8AB4-6F6A-46EB-98C6-2439D3A544C3}" type="parTrans" cxnId="{8090F952-B61B-43F7-96FF-5D8EA5D1DE0A}">
      <dgm:prSet/>
      <dgm:spPr/>
      <dgm:t>
        <a:bodyPr/>
        <a:lstStyle/>
        <a:p>
          <a:endParaRPr lang="es-PY"/>
        </a:p>
      </dgm:t>
    </dgm:pt>
    <dgm:pt modelId="{A9F0F59C-6809-4B29-AC18-B7458FB9C52E}" type="sibTrans" cxnId="{8090F952-B61B-43F7-96FF-5D8EA5D1DE0A}">
      <dgm:prSet/>
      <dgm:spPr/>
      <dgm:t>
        <a:bodyPr/>
        <a:lstStyle/>
        <a:p>
          <a:endParaRPr lang="es-PY"/>
        </a:p>
      </dgm:t>
    </dgm:pt>
    <dgm:pt modelId="{7CDBFBE1-9ECD-4F0D-95A3-0935CDB058C4}" type="pres">
      <dgm:prSet presAssocID="{575C68D3-D83C-43F3-9D0D-DC47FB5724E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9BBF03A-4C09-487E-B988-A6753AC6EA9A}" type="pres">
      <dgm:prSet presAssocID="{575C68D3-D83C-43F3-9D0D-DC47FB5724EC}" presName="cycle" presStyleCnt="0"/>
      <dgm:spPr/>
    </dgm:pt>
    <dgm:pt modelId="{FCF29779-1697-4D33-BDE8-4200D4C0CE7C}" type="pres">
      <dgm:prSet presAssocID="{575C68D3-D83C-43F3-9D0D-DC47FB5724EC}" presName="centerShape" presStyleCnt="0"/>
      <dgm:spPr/>
    </dgm:pt>
    <dgm:pt modelId="{550C57CB-B857-4D23-B435-5B210705FC32}" type="pres">
      <dgm:prSet presAssocID="{575C68D3-D83C-43F3-9D0D-DC47FB5724EC}" presName="connSite" presStyleLbl="node1" presStyleIdx="0" presStyleCnt="4"/>
      <dgm:spPr/>
    </dgm:pt>
    <dgm:pt modelId="{C23CDEC9-59ED-425B-BBAF-1BD37151B8AE}" type="pres">
      <dgm:prSet presAssocID="{575C68D3-D83C-43F3-9D0D-DC47FB5724EC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6BFF49C-F6B8-4FAA-A383-CC476CE26454}" type="pres">
      <dgm:prSet presAssocID="{72A51F63-64BE-4702-9BDF-7A30ACBBC509}" presName="Name25" presStyleLbl="parChTrans1D1" presStyleIdx="0" presStyleCnt="3"/>
      <dgm:spPr/>
    </dgm:pt>
    <dgm:pt modelId="{50BF9C60-248F-4260-9E17-5DD8E3A426C7}" type="pres">
      <dgm:prSet presAssocID="{D951D2BB-AC07-4554-BB93-C7F2E3CBCCAE}" presName="node" presStyleCnt="0"/>
      <dgm:spPr/>
    </dgm:pt>
    <dgm:pt modelId="{C66E60F7-DD46-425B-B127-CD0CEF59CC2A}" type="pres">
      <dgm:prSet presAssocID="{D951D2BB-AC07-4554-BB93-C7F2E3CBCCAE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CF36E606-5F11-4FB6-BBBE-C76FE4F70C64}" type="pres">
      <dgm:prSet presAssocID="{D951D2BB-AC07-4554-BB93-C7F2E3CBCCAE}" presName="childNode" presStyleLbl="revTx" presStyleIdx="0" presStyleCnt="3">
        <dgm:presLayoutVars>
          <dgm:bulletEnabled val="1"/>
        </dgm:presLayoutVars>
      </dgm:prSet>
      <dgm:spPr/>
    </dgm:pt>
    <dgm:pt modelId="{C37D2C2F-E714-475D-8241-0B4C36D56655}" type="pres">
      <dgm:prSet presAssocID="{F0EE1F9B-9B16-4AD3-B05C-E9265230F129}" presName="Name25" presStyleLbl="parChTrans1D1" presStyleIdx="1" presStyleCnt="3"/>
      <dgm:spPr/>
    </dgm:pt>
    <dgm:pt modelId="{84CF381D-5E6C-4106-82F5-B9EDF5B92A9C}" type="pres">
      <dgm:prSet presAssocID="{F171CD25-E535-4159-BE25-4E8BE8C8B07F}" presName="node" presStyleCnt="0"/>
      <dgm:spPr/>
    </dgm:pt>
    <dgm:pt modelId="{E0BB074F-0303-4B1A-91C2-9646246B2B10}" type="pres">
      <dgm:prSet presAssocID="{F171CD25-E535-4159-BE25-4E8BE8C8B07F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364DF8E2-EBB0-43F0-8836-E4EF166F4776}" type="pres">
      <dgm:prSet presAssocID="{F171CD25-E535-4159-BE25-4E8BE8C8B07F}" presName="childNode" presStyleLbl="revTx" presStyleIdx="1" presStyleCnt="3">
        <dgm:presLayoutVars>
          <dgm:bulletEnabled val="1"/>
        </dgm:presLayoutVars>
      </dgm:prSet>
      <dgm:spPr/>
    </dgm:pt>
    <dgm:pt modelId="{03ACF0FF-42E6-4501-8C6D-D40801795D52}" type="pres">
      <dgm:prSet presAssocID="{4E8CC932-D888-4884-9B36-9BB805C4A919}" presName="Name25" presStyleLbl="parChTrans1D1" presStyleIdx="2" presStyleCnt="3"/>
      <dgm:spPr/>
    </dgm:pt>
    <dgm:pt modelId="{43F1DFDF-0C05-44D8-96E3-8A3C650B120E}" type="pres">
      <dgm:prSet presAssocID="{F59337FB-EB98-406F-AFB4-51C85148A339}" presName="node" presStyleCnt="0"/>
      <dgm:spPr/>
    </dgm:pt>
    <dgm:pt modelId="{F852A8D8-2D45-455C-9441-80555509CF8A}" type="pres">
      <dgm:prSet presAssocID="{F59337FB-EB98-406F-AFB4-51C85148A339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88B4417C-B543-4C0C-92DF-42795D9A0D97}" type="pres">
      <dgm:prSet presAssocID="{F59337FB-EB98-406F-AFB4-51C85148A339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12CAE800-6AE4-489F-85F1-58BAE422B440}" type="presOf" srcId="{F0EE1F9B-9B16-4AD3-B05C-E9265230F129}" destId="{C37D2C2F-E714-475D-8241-0B4C36D56655}" srcOrd="0" destOrd="0" presId="urn:microsoft.com/office/officeart/2005/8/layout/radial2"/>
    <dgm:cxn modelId="{C928A503-F93F-45C2-A3EB-9AFD44DEE140}" srcId="{575C68D3-D83C-43F3-9D0D-DC47FB5724EC}" destId="{F59337FB-EB98-406F-AFB4-51C85148A339}" srcOrd="2" destOrd="0" parTransId="{4E8CC932-D888-4884-9B36-9BB805C4A919}" sibTransId="{6FA465ED-8149-4A7A-915C-BB3AA7589396}"/>
    <dgm:cxn modelId="{9BCEC325-92CB-497F-B0DA-627577480BA2}" srcId="{575C68D3-D83C-43F3-9D0D-DC47FB5724EC}" destId="{D951D2BB-AC07-4554-BB93-C7F2E3CBCCAE}" srcOrd="0" destOrd="0" parTransId="{72A51F63-64BE-4702-9BDF-7A30ACBBC509}" sibTransId="{4E5393A8-0FB2-4A20-ADC1-CFCBD7FE29B0}"/>
    <dgm:cxn modelId="{5015BE34-A2DF-4574-AD4E-105CCDAF4BAC}" srcId="{D951D2BB-AC07-4554-BB93-C7F2E3CBCCAE}" destId="{C657EC8E-C418-4A3A-93F4-556710042B3B}" srcOrd="0" destOrd="0" parTransId="{C8694815-EDAB-4D2A-BEDD-5B63176DD793}" sibTransId="{14FF063D-FD53-40C4-9E7A-1C8E1A9AAC28}"/>
    <dgm:cxn modelId="{693F705D-9FE3-4A9C-A869-5D05CB921AA1}" type="presOf" srcId="{F59337FB-EB98-406F-AFB4-51C85148A339}" destId="{F852A8D8-2D45-455C-9441-80555509CF8A}" srcOrd="0" destOrd="0" presId="urn:microsoft.com/office/officeart/2005/8/layout/radial2"/>
    <dgm:cxn modelId="{1C2CCF41-2CE2-4EB2-A754-D4E591D23B88}" srcId="{F171CD25-E535-4159-BE25-4E8BE8C8B07F}" destId="{DC2E019B-0F26-441A-AC02-636417BCC545}" srcOrd="0" destOrd="0" parTransId="{870578CE-7B84-4F44-894D-5C2A5AA8EFCA}" sibTransId="{D67F4E07-42BA-46C7-88D6-1CA150A6100D}"/>
    <dgm:cxn modelId="{FD6BB24B-59A0-4D20-ABE8-D6BCB57ECD65}" type="presOf" srcId="{F171CD25-E535-4159-BE25-4E8BE8C8B07F}" destId="{E0BB074F-0303-4B1A-91C2-9646246B2B10}" srcOrd="0" destOrd="0" presId="urn:microsoft.com/office/officeart/2005/8/layout/radial2"/>
    <dgm:cxn modelId="{0A51B44F-448D-4DB7-ABAC-BED3B066B7F5}" type="presOf" srcId="{3D62D2C8-4CBC-4776-898F-4AAF10395B0B}" destId="{88B4417C-B543-4C0C-92DF-42795D9A0D97}" srcOrd="0" destOrd="0" presId="urn:microsoft.com/office/officeart/2005/8/layout/radial2"/>
    <dgm:cxn modelId="{0ACF8672-193E-49E4-83D7-C2AE21928F4A}" type="presOf" srcId="{4E8CC932-D888-4884-9B36-9BB805C4A919}" destId="{03ACF0FF-42E6-4501-8C6D-D40801795D52}" srcOrd="0" destOrd="0" presId="urn:microsoft.com/office/officeart/2005/8/layout/radial2"/>
    <dgm:cxn modelId="{8090F952-B61B-43F7-96FF-5D8EA5D1DE0A}" srcId="{F59337FB-EB98-406F-AFB4-51C85148A339}" destId="{3D62D2C8-4CBC-4776-898F-4AAF10395B0B}" srcOrd="0" destOrd="0" parTransId="{A1EE8AB4-6F6A-46EB-98C6-2439D3A544C3}" sibTransId="{A9F0F59C-6809-4B29-AC18-B7458FB9C52E}"/>
    <dgm:cxn modelId="{80A6295A-A59A-4D4B-AF5A-8D1223F8F115}" type="presOf" srcId="{72A51F63-64BE-4702-9BDF-7A30ACBBC509}" destId="{76BFF49C-F6B8-4FAA-A383-CC476CE26454}" srcOrd="0" destOrd="0" presId="urn:microsoft.com/office/officeart/2005/8/layout/radial2"/>
    <dgm:cxn modelId="{BB118C7E-BBB5-419D-A4DB-96D246EDFA31}" type="presOf" srcId="{C657EC8E-C418-4A3A-93F4-556710042B3B}" destId="{CF36E606-5F11-4FB6-BBBE-C76FE4F70C64}" srcOrd="0" destOrd="0" presId="urn:microsoft.com/office/officeart/2005/8/layout/radial2"/>
    <dgm:cxn modelId="{5B6DCF8E-B6F7-4907-A631-23767B486B64}" type="presOf" srcId="{575C68D3-D83C-43F3-9D0D-DC47FB5724EC}" destId="{7CDBFBE1-9ECD-4F0D-95A3-0935CDB058C4}" srcOrd="0" destOrd="0" presId="urn:microsoft.com/office/officeart/2005/8/layout/radial2"/>
    <dgm:cxn modelId="{E90FC0A7-964A-43B2-A7A4-B93DD814E7EF}" type="presOf" srcId="{DC2E019B-0F26-441A-AC02-636417BCC545}" destId="{364DF8E2-EBB0-43F0-8836-E4EF166F4776}" srcOrd="0" destOrd="0" presId="urn:microsoft.com/office/officeart/2005/8/layout/radial2"/>
    <dgm:cxn modelId="{CD0731DA-2423-484B-A934-56A82576532D}" type="presOf" srcId="{D951D2BB-AC07-4554-BB93-C7F2E3CBCCAE}" destId="{C66E60F7-DD46-425B-B127-CD0CEF59CC2A}" srcOrd="0" destOrd="0" presId="urn:microsoft.com/office/officeart/2005/8/layout/radial2"/>
    <dgm:cxn modelId="{99078CEC-43DC-4C66-86F2-0C8BEA9B98E1}" srcId="{575C68D3-D83C-43F3-9D0D-DC47FB5724EC}" destId="{F171CD25-E535-4159-BE25-4E8BE8C8B07F}" srcOrd="1" destOrd="0" parTransId="{F0EE1F9B-9B16-4AD3-B05C-E9265230F129}" sibTransId="{30453DCC-C479-48FA-ACC4-93F9AEF3BC9D}"/>
    <dgm:cxn modelId="{0F196F4D-059D-47D7-BD0C-4778B65318B6}" type="presParOf" srcId="{7CDBFBE1-9ECD-4F0D-95A3-0935CDB058C4}" destId="{49BBF03A-4C09-487E-B988-A6753AC6EA9A}" srcOrd="0" destOrd="0" presId="urn:microsoft.com/office/officeart/2005/8/layout/radial2"/>
    <dgm:cxn modelId="{08A46AD8-07FE-4BC7-B434-DC5C509FA129}" type="presParOf" srcId="{49BBF03A-4C09-487E-B988-A6753AC6EA9A}" destId="{FCF29779-1697-4D33-BDE8-4200D4C0CE7C}" srcOrd="0" destOrd="0" presId="urn:microsoft.com/office/officeart/2005/8/layout/radial2"/>
    <dgm:cxn modelId="{FE247260-DDBF-4831-BD66-A44CC4A8D84A}" type="presParOf" srcId="{FCF29779-1697-4D33-BDE8-4200D4C0CE7C}" destId="{550C57CB-B857-4D23-B435-5B210705FC32}" srcOrd="0" destOrd="0" presId="urn:microsoft.com/office/officeart/2005/8/layout/radial2"/>
    <dgm:cxn modelId="{9E3E756A-430F-4464-8CE0-D552113CA09D}" type="presParOf" srcId="{FCF29779-1697-4D33-BDE8-4200D4C0CE7C}" destId="{C23CDEC9-59ED-425B-BBAF-1BD37151B8AE}" srcOrd="1" destOrd="0" presId="urn:microsoft.com/office/officeart/2005/8/layout/radial2"/>
    <dgm:cxn modelId="{E3393938-2F6B-48C2-8F3F-4EC597D16018}" type="presParOf" srcId="{49BBF03A-4C09-487E-B988-A6753AC6EA9A}" destId="{76BFF49C-F6B8-4FAA-A383-CC476CE26454}" srcOrd="1" destOrd="0" presId="urn:microsoft.com/office/officeart/2005/8/layout/radial2"/>
    <dgm:cxn modelId="{7DDF3BA6-DA13-4F9D-80E1-E339956CC8E4}" type="presParOf" srcId="{49BBF03A-4C09-487E-B988-A6753AC6EA9A}" destId="{50BF9C60-248F-4260-9E17-5DD8E3A426C7}" srcOrd="2" destOrd="0" presId="urn:microsoft.com/office/officeart/2005/8/layout/radial2"/>
    <dgm:cxn modelId="{FC3D1C60-CCC5-45B0-A4E7-FEBE92466811}" type="presParOf" srcId="{50BF9C60-248F-4260-9E17-5DD8E3A426C7}" destId="{C66E60F7-DD46-425B-B127-CD0CEF59CC2A}" srcOrd="0" destOrd="0" presId="urn:microsoft.com/office/officeart/2005/8/layout/radial2"/>
    <dgm:cxn modelId="{07BCB80A-81B9-4FCB-A6BC-BF4BDC2DF140}" type="presParOf" srcId="{50BF9C60-248F-4260-9E17-5DD8E3A426C7}" destId="{CF36E606-5F11-4FB6-BBBE-C76FE4F70C64}" srcOrd="1" destOrd="0" presId="urn:microsoft.com/office/officeart/2005/8/layout/radial2"/>
    <dgm:cxn modelId="{BC66B2D6-954D-4FAB-AC74-D4AC7462DEDE}" type="presParOf" srcId="{49BBF03A-4C09-487E-B988-A6753AC6EA9A}" destId="{C37D2C2F-E714-475D-8241-0B4C36D56655}" srcOrd="3" destOrd="0" presId="urn:microsoft.com/office/officeart/2005/8/layout/radial2"/>
    <dgm:cxn modelId="{0F244F9E-F6F4-4B05-8B41-E0AFBA8B917F}" type="presParOf" srcId="{49BBF03A-4C09-487E-B988-A6753AC6EA9A}" destId="{84CF381D-5E6C-4106-82F5-B9EDF5B92A9C}" srcOrd="4" destOrd="0" presId="urn:microsoft.com/office/officeart/2005/8/layout/radial2"/>
    <dgm:cxn modelId="{F2C58492-C313-440F-A2BC-5E2B9A5EDF35}" type="presParOf" srcId="{84CF381D-5E6C-4106-82F5-B9EDF5B92A9C}" destId="{E0BB074F-0303-4B1A-91C2-9646246B2B10}" srcOrd="0" destOrd="0" presId="urn:microsoft.com/office/officeart/2005/8/layout/radial2"/>
    <dgm:cxn modelId="{79DDF656-3865-4974-BB68-D56E1DE3B6B5}" type="presParOf" srcId="{84CF381D-5E6C-4106-82F5-B9EDF5B92A9C}" destId="{364DF8E2-EBB0-43F0-8836-E4EF166F4776}" srcOrd="1" destOrd="0" presId="urn:microsoft.com/office/officeart/2005/8/layout/radial2"/>
    <dgm:cxn modelId="{21FA95E8-557C-418A-8978-06A1DBBBE52C}" type="presParOf" srcId="{49BBF03A-4C09-487E-B988-A6753AC6EA9A}" destId="{03ACF0FF-42E6-4501-8C6D-D40801795D52}" srcOrd="5" destOrd="0" presId="urn:microsoft.com/office/officeart/2005/8/layout/radial2"/>
    <dgm:cxn modelId="{6F137527-C4A6-4EDD-9EBB-50DA7FAD6C2C}" type="presParOf" srcId="{49BBF03A-4C09-487E-B988-A6753AC6EA9A}" destId="{43F1DFDF-0C05-44D8-96E3-8A3C650B120E}" srcOrd="6" destOrd="0" presId="urn:microsoft.com/office/officeart/2005/8/layout/radial2"/>
    <dgm:cxn modelId="{E59AE823-3775-40B6-8361-1ECF8537CFA3}" type="presParOf" srcId="{43F1DFDF-0C05-44D8-96E3-8A3C650B120E}" destId="{F852A8D8-2D45-455C-9441-80555509CF8A}" srcOrd="0" destOrd="0" presId="urn:microsoft.com/office/officeart/2005/8/layout/radial2"/>
    <dgm:cxn modelId="{A4AFEC08-9A9E-4A6A-86B4-952F2DDF427B}" type="presParOf" srcId="{43F1DFDF-0C05-44D8-96E3-8A3C650B120E}" destId="{88B4417C-B543-4C0C-92DF-42795D9A0D9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5A48B5-F10B-4E70-B782-BE835FA08C9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Y"/>
        </a:p>
      </dgm:t>
    </dgm:pt>
    <dgm:pt modelId="{E2127F86-19F0-4FDC-8DC1-6CC66891BADE}">
      <dgm:prSet phldrT="[Texto]"/>
      <dgm:spPr/>
      <dgm:t>
        <a:bodyPr/>
        <a:lstStyle/>
        <a:p>
          <a:r>
            <a:rPr lang="es-PY" b="1">
              <a:solidFill>
                <a:schemeClr val="accent1"/>
              </a:solidFill>
            </a:rPr>
            <a:t>Hackaton</a:t>
          </a:r>
          <a:endParaRPr lang="es-PY" b="1" dirty="0">
            <a:solidFill>
              <a:schemeClr val="accent1"/>
            </a:solidFill>
          </a:endParaRPr>
        </a:p>
      </dgm:t>
    </dgm:pt>
    <dgm:pt modelId="{3ABB8AB5-31FE-4E1B-8D78-0AF0AA06C122}" type="parTrans" cxnId="{3315E0BB-E7CF-417C-B16B-929577347A12}">
      <dgm:prSet/>
      <dgm:spPr/>
      <dgm:t>
        <a:bodyPr/>
        <a:lstStyle/>
        <a:p>
          <a:endParaRPr lang="es-PY"/>
        </a:p>
      </dgm:t>
    </dgm:pt>
    <dgm:pt modelId="{609F8E03-5509-4D64-93D6-47E8ADBC4D83}" type="sibTrans" cxnId="{3315E0BB-E7CF-417C-B16B-929577347A12}">
      <dgm:prSet/>
      <dgm:spPr/>
      <dgm:t>
        <a:bodyPr/>
        <a:lstStyle/>
        <a:p>
          <a:endParaRPr lang="es-PY"/>
        </a:p>
      </dgm:t>
    </dgm:pt>
    <dgm:pt modelId="{FA0A2E2D-F676-4ACF-804D-CAEC6C0B8ABB}">
      <dgm:prSet phldrT="[Texto]" custT="1"/>
      <dgm:spPr>
        <a:noFill/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r>
            <a:rPr lang="es-PY" sz="24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rPr>
            <a:t>Sandbox</a:t>
          </a:r>
          <a:endParaRPr lang="es-PY" sz="2400" b="1" kern="1200" dirty="0">
            <a:solidFill>
              <a:srgbClr val="4472C4"/>
            </a:solidFill>
            <a:latin typeface="Calibri" panose="020F0502020204030204"/>
            <a:ea typeface="+mn-ea"/>
            <a:cs typeface="+mn-cs"/>
          </a:endParaRPr>
        </a:p>
      </dgm:t>
    </dgm:pt>
    <dgm:pt modelId="{D8193765-A692-4F0B-B93B-E51B9CA230FB}" type="parTrans" cxnId="{4B084246-28D1-48A7-9CB0-AD08BDE6BB8C}">
      <dgm:prSet/>
      <dgm:spPr/>
      <dgm:t>
        <a:bodyPr/>
        <a:lstStyle/>
        <a:p>
          <a:endParaRPr lang="es-PY"/>
        </a:p>
      </dgm:t>
    </dgm:pt>
    <dgm:pt modelId="{FD5C7519-4033-41E1-92F0-E1E17DA42F30}" type="sibTrans" cxnId="{4B084246-28D1-48A7-9CB0-AD08BDE6BB8C}">
      <dgm:prSet/>
      <dgm:spPr/>
      <dgm:t>
        <a:bodyPr/>
        <a:lstStyle/>
        <a:p>
          <a:endParaRPr lang="es-PY"/>
        </a:p>
      </dgm:t>
    </dgm:pt>
    <dgm:pt modelId="{73702CCD-0803-4C32-B6E4-A8A0DFD1C0BC}">
      <dgm:prSet phldrT="[Texto]" custT="1"/>
      <dgm:spPr/>
      <dgm:t>
        <a:bodyPr/>
        <a:lstStyle/>
        <a:p>
          <a:r>
            <a:rPr lang="es-PY" sz="24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rPr>
            <a:t>Mesa</a:t>
          </a:r>
          <a:r>
            <a:rPr lang="es-PY" sz="2400" kern="1200"/>
            <a:t> </a:t>
          </a:r>
          <a:r>
            <a:rPr lang="es-PY" sz="24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rPr>
            <a:t>de Innovación</a:t>
          </a:r>
          <a:endParaRPr lang="es-PY" sz="2400" b="1" kern="1200" dirty="0">
            <a:solidFill>
              <a:srgbClr val="4472C4"/>
            </a:solidFill>
            <a:latin typeface="Calibri" panose="020F0502020204030204"/>
            <a:ea typeface="+mn-ea"/>
            <a:cs typeface="+mn-cs"/>
          </a:endParaRPr>
        </a:p>
      </dgm:t>
    </dgm:pt>
    <dgm:pt modelId="{30C64DF5-F2D2-4480-A607-5ADDCF03633B}" type="parTrans" cxnId="{F27C4F47-B42A-42E2-A6B3-65FAD4F106EF}">
      <dgm:prSet/>
      <dgm:spPr/>
      <dgm:t>
        <a:bodyPr/>
        <a:lstStyle/>
        <a:p>
          <a:endParaRPr lang="es-PY"/>
        </a:p>
      </dgm:t>
    </dgm:pt>
    <dgm:pt modelId="{0BF946F6-310C-42A0-A51A-07DF67AC2C48}" type="sibTrans" cxnId="{F27C4F47-B42A-42E2-A6B3-65FAD4F106EF}">
      <dgm:prSet/>
      <dgm:spPr/>
      <dgm:t>
        <a:bodyPr/>
        <a:lstStyle/>
        <a:p>
          <a:endParaRPr lang="es-PY"/>
        </a:p>
      </dgm:t>
    </dgm:pt>
    <dgm:pt modelId="{E545C3C5-D08F-42B9-B028-FF1B5740569C}" type="pres">
      <dgm:prSet presAssocID="{AA5A48B5-F10B-4E70-B782-BE835FA08C9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502C5AF-82E9-4F55-A28A-913BA6789902}" type="pres">
      <dgm:prSet presAssocID="{E2127F86-19F0-4FDC-8DC1-6CC66891BADE}" presName="Accent1" presStyleCnt="0"/>
      <dgm:spPr/>
    </dgm:pt>
    <dgm:pt modelId="{59D77249-6448-4BD8-A8B9-8C0F2F0CA88E}" type="pres">
      <dgm:prSet presAssocID="{E2127F86-19F0-4FDC-8DC1-6CC66891BADE}" presName="Accent" presStyleLbl="node1" presStyleIdx="0" presStyleCnt="3"/>
      <dgm:spPr>
        <a:solidFill>
          <a:srgbClr val="FFC000"/>
        </a:solidFill>
      </dgm:spPr>
    </dgm:pt>
    <dgm:pt modelId="{97978BAB-1586-426D-A23E-37EA93781133}" type="pres">
      <dgm:prSet presAssocID="{E2127F86-19F0-4FDC-8DC1-6CC66891BAD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E58DB8F-FF94-4252-A8E2-CB6A14DB5969}" type="pres">
      <dgm:prSet presAssocID="{FA0A2E2D-F676-4ACF-804D-CAEC6C0B8ABB}" presName="Accent2" presStyleCnt="0"/>
      <dgm:spPr/>
    </dgm:pt>
    <dgm:pt modelId="{4F20C101-A38D-4432-B9A0-8E2CA9D01355}" type="pres">
      <dgm:prSet presAssocID="{FA0A2E2D-F676-4ACF-804D-CAEC6C0B8ABB}" presName="Accent" presStyleLbl="node1" presStyleIdx="1" presStyleCnt="3"/>
      <dgm:spPr>
        <a:solidFill>
          <a:srgbClr val="6E8F82"/>
        </a:solidFill>
      </dgm:spPr>
    </dgm:pt>
    <dgm:pt modelId="{3A3CCE2D-993E-4627-9B8E-3D6AF641A5DB}" type="pres">
      <dgm:prSet presAssocID="{FA0A2E2D-F676-4ACF-804D-CAEC6C0B8ABB}" presName="Parent2" presStyleLbl="revTx" presStyleIdx="1" presStyleCnt="3">
        <dgm:presLayoutVars>
          <dgm:chMax val="1"/>
          <dgm:chPref val="1"/>
          <dgm:bulletEnabled val="1"/>
        </dgm:presLayoutVars>
      </dgm:prSet>
      <dgm:spPr>
        <a:xfrm>
          <a:off x="2977148" y="2449237"/>
          <a:ext cx="1449298" cy="724475"/>
        </a:xfrm>
        <a:prstGeom prst="rect">
          <a:avLst/>
        </a:prstGeom>
      </dgm:spPr>
    </dgm:pt>
    <dgm:pt modelId="{92E8C117-85B4-4FD4-BAE1-83249858D78C}" type="pres">
      <dgm:prSet presAssocID="{73702CCD-0803-4C32-B6E4-A8A0DFD1C0BC}" presName="Accent3" presStyleCnt="0"/>
      <dgm:spPr/>
    </dgm:pt>
    <dgm:pt modelId="{827E8BDA-9FE7-4DFF-9FEB-3FE07347FAAD}" type="pres">
      <dgm:prSet presAssocID="{73702CCD-0803-4C32-B6E4-A8A0DFD1C0BC}" presName="Accent" presStyleLbl="node1" presStyleIdx="2" presStyleCnt="3"/>
      <dgm:spPr>
        <a:solidFill>
          <a:srgbClr val="E77C22"/>
        </a:solidFill>
      </dgm:spPr>
    </dgm:pt>
    <dgm:pt modelId="{1759C13B-BA9E-450C-BBD8-8E23C7663B09}" type="pres">
      <dgm:prSet presAssocID="{73702CCD-0803-4C32-B6E4-A8A0DFD1C0B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06BAD90D-B7A3-4F39-BF88-4CF4F8074959}" type="presOf" srcId="{E2127F86-19F0-4FDC-8DC1-6CC66891BADE}" destId="{97978BAB-1586-426D-A23E-37EA93781133}" srcOrd="0" destOrd="0" presId="urn:microsoft.com/office/officeart/2009/layout/CircleArrowProcess"/>
    <dgm:cxn modelId="{70952C66-0939-4B2B-A5E1-F540BA227049}" type="presOf" srcId="{73702CCD-0803-4C32-B6E4-A8A0DFD1C0BC}" destId="{1759C13B-BA9E-450C-BBD8-8E23C7663B09}" srcOrd="0" destOrd="0" presId="urn:microsoft.com/office/officeart/2009/layout/CircleArrowProcess"/>
    <dgm:cxn modelId="{4B084246-28D1-48A7-9CB0-AD08BDE6BB8C}" srcId="{AA5A48B5-F10B-4E70-B782-BE835FA08C95}" destId="{FA0A2E2D-F676-4ACF-804D-CAEC6C0B8ABB}" srcOrd="1" destOrd="0" parTransId="{D8193765-A692-4F0B-B93B-E51B9CA230FB}" sibTransId="{FD5C7519-4033-41E1-92F0-E1E17DA42F30}"/>
    <dgm:cxn modelId="{F27C4F47-B42A-42E2-A6B3-65FAD4F106EF}" srcId="{AA5A48B5-F10B-4E70-B782-BE835FA08C95}" destId="{73702CCD-0803-4C32-B6E4-A8A0DFD1C0BC}" srcOrd="2" destOrd="0" parTransId="{30C64DF5-F2D2-4480-A607-5ADDCF03633B}" sibTransId="{0BF946F6-310C-42A0-A51A-07DF67AC2C48}"/>
    <dgm:cxn modelId="{64CEEC7D-B9E5-4D81-A755-5706D51DF604}" type="presOf" srcId="{FA0A2E2D-F676-4ACF-804D-CAEC6C0B8ABB}" destId="{3A3CCE2D-993E-4627-9B8E-3D6AF641A5DB}" srcOrd="0" destOrd="0" presId="urn:microsoft.com/office/officeart/2009/layout/CircleArrowProcess"/>
    <dgm:cxn modelId="{3315E0BB-E7CF-417C-B16B-929577347A12}" srcId="{AA5A48B5-F10B-4E70-B782-BE835FA08C95}" destId="{E2127F86-19F0-4FDC-8DC1-6CC66891BADE}" srcOrd="0" destOrd="0" parTransId="{3ABB8AB5-31FE-4E1B-8D78-0AF0AA06C122}" sibTransId="{609F8E03-5509-4D64-93D6-47E8ADBC4D83}"/>
    <dgm:cxn modelId="{22B220D0-F508-4496-8C63-22FC66E25002}" type="presOf" srcId="{AA5A48B5-F10B-4E70-B782-BE835FA08C95}" destId="{E545C3C5-D08F-42B9-B028-FF1B5740569C}" srcOrd="0" destOrd="0" presId="urn:microsoft.com/office/officeart/2009/layout/CircleArrowProcess"/>
    <dgm:cxn modelId="{29C64C5C-24FA-43EB-A55D-2EBCAFF38251}" type="presParOf" srcId="{E545C3C5-D08F-42B9-B028-FF1B5740569C}" destId="{7502C5AF-82E9-4F55-A28A-913BA6789902}" srcOrd="0" destOrd="0" presId="urn:microsoft.com/office/officeart/2009/layout/CircleArrowProcess"/>
    <dgm:cxn modelId="{CE660354-25BC-481D-BC7E-75C1079A9915}" type="presParOf" srcId="{7502C5AF-82E9-4F55-A28A-913BA6789902}" destId="{59D77249-6448-4BD8-A8B9-8C0F2F0CA88E}" srcOrd="0" destOrd="0" presId="urn:microsoft.com/office/officeart/2009/layout/CircleArrowProcess"/>
    <dgm:cxn modelId="{3C2221D2-3965-4CED-A744-294540245A97}" type="presParOf" srcId="{E545C3C5-D08F-42B9-B028-FF1B5740569C}" destId="{97978BAB-1586-426D-A23E-37EA93781133}" srcOrd="1" destOrd="0" presId="urn:microsoft.com/office/officeart/2009/layout/CircleArrowProcess"/>
    <dgm:cxn modelId="{36650207-2221-4A1B-8E27-7AA4E84184A5}" type="presParOf" srcId="{E545C3C5-D08F-42B9-B028-FF1B5740569C}" destId="{1E58DB8F-FF94-4252-A8E2-CB6A14DB5969}" srcOrd="2" destOrd="0" presId="urn:microsoft.com/office/officeart/2009/layout/CircleArrowProcess"/>
    <dgm:cxn modelId="{A08C9120-DA48-48D6-9FF4-B0A41BC2DE3E}" type="presParOf" srcId="{1E58DB8F-FF94-4252-A8E2-CB6A14DB5969}" destId="{4F20C101-A38D-4432-B9A0-8E2CA9D01355}" srcOrd="0" destOrd="0" presId="urn:microsoft.com/office/officeart/2009/layout/CircleArrowProcess"/>
    <dgm:cxn modelId="{2FAB8163-ECE8-4696-A081-C751F9160ED4}" type="presParOf" srcId="{E545C3C5-D08F-42B9-B028-FF1B5740569C}" destId="{3A3CCE2D-993E-4627-9B8E-3D6AF641A5DB}" srcOrd="3" destOrd="0" presId="urn:microsoft.com/office/officeart/2009/layout/CircleArrowProcess"/>
    <dgm:cxn modelId="{BD61A5D8-63F1-4EEA-82FF-4AD31D40F359}" type="presParOf" srcId="{E545C3C5-D08F-42B9-B028-FF1B5740569C}" destId="{92E8C117-85B4-4FD4-BAE1-83249858D78C}" srcOrd="4" destOrd="0" presId="urn:microsoft.com/office/officeart/2009/layout/CircleArrowProcess"/>
    <dgm:cxn modelId="{5BAB57FB-079C-49B7-BE90-39A5073FB4CA}" type="presParOf" srcId="{92E8C117-85B4-4FD4-BAE1-83249858D78C}" destId="{827E8BDA-9FE7-4DFF-9FEB-3FE07347FAAD}" srcOrd="0" destOrd="0" presId="urn:microsoft.com/office/officeart/2009/layout/CircleArrowProcess"/>
    <dgm:cxn modelId="{2123D71D-0EFC-4628-88F8-359FDD752263}" type="presParOf" srcId="{E545C3C5-D08F-42B9-B028-FF1B5740569C}" destId="{1759C13B-BA9E-450C-BBD8-8E23C7663B0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CF0FF-42E6-4501-8C6D-D40801795D52}">
      <dsp:nvSpPr>
        <dsp:cNvPr id="0" name=""/>
        <dsp:cNvSpPr/>
      </dsp:nvSpPr>
      <dsp:spPr>
        <a:xfrm rot="2563771">
          <a:off x="2695276" y="3441466"/>
          <a:ext cx="738153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738153" y="2627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D2C2F-E714-475D-8241-0B4C36D56655}">
      <dsp:nvSpPr>
        <dsp:cNvPr id="0" name=""/>
        <dsp:cNvSpPr/>
      </dsp:nvSpPr>
      <dsp:spPr>
        <a:xfrm>
          <a:off x="2793242" y="2427870"/>
          <a:ext cx="821700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821700" y="2627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FF49C-F6B8-4FAA-A383-CC476CE26454}">
      <dsp:nvSpPr>
        <dsp:cNvPr id="0" name=""/>
        <dsp:cNvSpPr/>
      </dsp:nvSpPr>
      <dsp:spPr>
        <a:xfrm rot="19036229">
          <a:off x="2695276" y="1414274"/>
          <a:ext cx="738153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738153" y="2627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3CDEC9-59ED-425B-BBAF-1BD37151B8AE}">
      <dsp:nvSpPr>
        <dsp:cNvPr id="0" name=""/>
        <dsp:cNvSpPr/>
      </dsp:nvSpPr>
      <dsp:spPr>
        <a:xfrm>
          <a:off x="786811" y="1273895"/>
          <a:ext cx="2360507" cy="23605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E60F7-DD46-425B-B127-CD0CEF59CC2A}">
      <dsp:nvSpPr>
        <dsp:cNvPr id="0" name=""/>
        <dsp:cNvSpPr/>
      </dsp:nvSpPr>
      <dsp:spPr>
        <a:xfrm>
          <a:off x="3147495" y="1460"/>
          <a:ext cx="1416304" cy="1416304"/>
        </a:xfrm>
        <a:prstGeom prst="ellipse">
          <a:avLst/>
        </a:prstGeom>
        <a:solidFill>
          <a:schemeClr val="accent5">
            <a:hueOff val="262483"/>
            <a:satOff val="14096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4300" kern="1200" dirty="0"/>
            <a:t>98%</a:t>
          </a:r>
        </a:p>
      </dsp:txBody>
      <dsp:txXfrm>
        <a:off x="3354908" y="208873"/>
        <a:ext cx="1001478" cy="1001478"/>
      </dsp:txXfrm>
    </dsp:sp>
    <dsp:sp modelId="{CF36E606-5F11-4FB6-BBBE-C76FE4F70C64}">
      <dsp:nvSpPr>
        <dsp:cNvPr id="0" name=""/>
        <dsp:cNvSpPr/>
      </dsp:nvSpPr>
      <dsp:spPr>
        <a:xfrm>
          <a:off x="4705430" y="1460"/>
          <a:ext cx="2124456" cy="14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Y" sz="2800" b="1" kern="1200" dirty="0">
              <a:solidFill>
                <a:srgbClr val="3F68A1"/>
              </a:solidFill>
              <a:latin typeface="+mj-lt"/>
              <a:ea typeface="+mn-ea"/>
              <a:cs typeface="+mn-cs"/>
            </a:rPr>
            <a:t>Empresas nacionales</a:t>
          </a:r>
        </a:p>
      </dsp:txBody>
      <dsp:txXfrm>
        <a:off x="4705430" y="1460"/>
        <a:ext cx="2124456" cy="1416304"/>
      </dsp:txXfrm>
    </dsp:sp>
    <dsp:sp modelId="{E0BB074F-0303-4B1A-91C2-9646246B2B10}">
      <dsp:nvSpPr>
        <dsp:cNvPr id="0" name=""/>
        <dsp:cNvSpPr/>
      </dsp:nvSpPr>
      <dsp:spPr>
        <a:xfrm>
          <a:off x="3614942" y="1745997"/>
          <a:ext cx="1416304" cy="1416304"/>
        </a:xfrm>
        <a:prstGeom prst="ellipse">
          <a:avLst/>
        </a:prstGeom>
        <a:solidFill>
          <a:schemeClr val="accent5">
            <a:hueOff val="524966"/>
            <a:satOff val="28192"/>
            <a:lumOff val="-10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4300" kern="1200" dirty="0"/>
            <a:t>53%</a:t>
          </a:r>
        </a:p>
      </dsp:txBody>
      <dsp:txXfrm>
        <a:off x="3822355" y="1953410"/>
        <a:ext cx="1001478" cy="1001478"/>
      </dsp:txXfrm>
    </dsp:sp>
    <dsp:sp modelId="{364DF8E2-EBB0-43F0-8836-E4EF166F4776}">
      <dsp:nvSpPr>
        <dsp:cNvPr id="0" name=""/>
        <dsp:cNvSpPr/>
      </dsp:nvSpPr>
      <dsp:spPr>
        <a:xfrm>
          <a:off x="5172877" y="1745997"/>
          <a:ext cx="2124456" cy="14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Y" sz="2800" b="1" kern="1200" dirty="0">
              <a:solidFill>
                <a:srgbClr val="3F68A1"/>
              </a:solidFill>
              <a:latin typeface="Calibri Light" panose="020F0302020204030204"/>
              <a:ea typeface="+mn-ea"/>
              <a:cs typeface="+mn-cs"/>
            </a:rPr>
            <a:t>Nativas</a:t>
          </a:r>
        </a:p>
      </dsp:txBody>
      <dsp:txXfrm>
        <a:off x="5172877" y="1745997"/>
        <a:ext cx="2124456" cy="1416304"/>
      </dsp:txXfrm>
    </dsp:sp>
    <dsp:sp modelId="{F852A8D8-2D45-455C-9441-80555509CF8A}">
      <dsp:nvSpPr>
        <dsp:cNvPr id="0" name=""/>
        <dsp:cNvSpPr/>
      </dsp:nvSpPr>
      <dsp:spPr>
        <a:xfrm>
          <a:off x="3147495" y="3490534"/>
          <a:ext cx="1416304" cy="1416304"/>
        </a:xfrm>
        <a:prstGeom prst="ellipse">
          <a:avLst/>
        </a:prstGeom>
        <a:solidFill>
          <a:schemeClr val="accent5">
            <a:hueOff val="787450"/>
            <a:satOff val="42288"/>
            <a:lumOff val="-15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4300" kern="1200" dirty="0"/>
            <a:t>10%</a:t>
          </a:r>
        </a:p>
      </dsp:txBody>
      <dsp:txXfrm>
        <a:off x="3354908" y="3697947"/>
        <a:ext cx="1001478" cy="1001478"/>
      </dsp:txXfrm>
    </dsp:sp>
    <dsp:sp modelId="{88B4417C-B543-4C0C-92DF-42795D9A0D97}">
      <dsp:nvSpPr>
        <dsp:cNvPr id="0" name=""/>
        <dsp:cNvSpPr/>
      </dsp:nvSpPr>
      <dsp:spPr>
        <a:xfrm>
          <a:off x="4705430" y="3490534"/>
          <a:ext cx="2124456" cy="1416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Y" sz="2800" b="1" kern="1200" dirty="0">
              <a:solidFill>
                <a:srgbClr val="3F68A1"/>
              </a:solidFill>
              <a:latin typeface="Calibri Light" panose="020F0302020204030204"/>
              <a:ea typeface="+mn-ea"/>
              <a:cs typeface="+mn-cs"/>
            </a:rPr>
            <a:t>Abrieron en 2019</a:t>
          </a:r>
        </a:p>
      </dsp:txBody>
      <dsp:txXfrm>
        <a:off x="4705430" y="3490534"/>
        <a:ext cx="2124456" cy="1416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77249-6448-4BD8-A8B9-8C0F2F0CA88E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78BAB-1586-426D-A23E-37EA93781133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2800" b="1" kern="1200">
              <a:solidFill>
                <a:schemeClr val="accent1"/>
              </a:solidFill>
            </a:rPr>
            <a:t>Hackaton</a:t>
          </a:r>
          <a:endParaRPr lang="es-PY" sz="2800" b="1" kern="1200" dirty="0">
            <a:solidFill>
              <a:schemeClr val="accent1"/>
            </a:solidFill>
          </a:endParaRPr>
        </a:p>
      </dsp:txBody>
      <dsp:txXfrm>
        <a:off x="3698614" y="941764"/>
        <a:ext cx="1449298" cy="724475"/>
      </dsp:txXfrm>
    </dsp:sp>
    <dsp:sp modelId="{4F20C101-A38D-4432-B9A0-8E2CA9D01355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E8F8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CCE2D-993E-4627-9B8E-3D6AF641A5DB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24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rPr>
            <a:t>Sandbox</a:t>
          </a:r>
          <a:endParaRPr lang="es-PY" sz="2400" b="1" kern="1200" dirty="0">
            <a:solidFill>
              <a:srgbClr val="4472C4"/>
            </a:solidFill>
            <a:latin typeface="Calibri" panose="020F0502020204030204"/>
            <a:ea typeface="+mn-ea"/>
            <a:cs typeface="+mn-cs"/>
          </a:endParaRPr>
        </a:p>
      </dsp:txBody>
      <dsp:txXfrm>
        <a:off x="2977148" y="2449237"/>
        <a:ext cx="1449298" cy="724475"/>
      </dsp:txXfrm>
    </dsp:sp>
    <dsp:sp modelId="{827E8BDA-9FE7-4DFF-9FEB-3FE07347FAAD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E77C2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9C13B-BA9E-450C-BBD8-8E23C7663B09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Y" sz="24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rPr>
            <a:t>Mesa</a:t>
          </a:r>
          <a:r>
            <a:rPr lang="es-PY" sz="2400" kern="1200"/>
            <a:t> </a:t>
          </a:r>
          <a:r>
            <a:rPr lang="es-PY" sz="24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rPr>
            <a:t>de Innovación</a:t>
          </a:r>
          <a:endParaRPr lang="es-PY" sz="2400" b="1" kern="1200" dirty="0">
            <a:solidFill>
              <a:srgbClr val="4472C4"/>
            </a:solidFill>
            <a:latin typeface="Calibri" panose="020F0502020204030204"/>
            <a:ea typeface="+mn-ea"/>
            <a:cs typeface="+mn-cs"/>
          </a:endParaRPr>
        </a:p>
      </dsp:txBody>
      <dsp:txXfrm>
        <a:off x="3702042" y="3958878"/>
        <a:ext cx="1449298" cy="724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6E232-0777-4C0B-9923-0746F4A7CA6F}" type="datetimeFigureOut">
              <a:rPr lang="es-PY" smtClean="0"/>
              <a:t>25/03/2021</a:t>
            </a:fld>
            <a:endParaRPr lang="es-P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F6CF2-9606-43CD-9AE6-880E2B378662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9474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0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1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478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1"/>
          <p:cNvSpPr>
            <a:spLocks noGrp="1"/>
          </p:cNvSpPr>
          <p:nvPr>
            <p:ph type="title"/>
          </p:nvPr>
        </p:nvSpPr>
        <p:spPr>
          <a:xfrm>
            <a:off x="1714501" y="1090627"/>
            <a:ext cx="9715500" cy="10287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65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14500" y="1929245"/>
            <a:ext cx="4381500" cy="1703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Freeform 15"/>
          <p:cNvSpPr/>
          <p:nvPr userDrawn="1"/>
        </p:nvSpPr>
        <p:spPr>
          <a:xfrm>
            <a:off x="245326" y="-89210"/>
            <a:ext cx="4049486" cy="2571153"/>
          </a:xfrm>
          <a:custGeom>
            <a:avLst/>
            <a:gdLst>
              <a:gd name="connsiteX0" fmla="*/ 76710 w 4049486"/>
              <a:gd name="connsiteY0" fmla="*/ 0 h 2571153"/>
              <a:gd name="connsiteX1" fmla="*/ 3972776 w 4049486"/>
              <a:gd name="connsiteY1" fmla="*/ 0 h 2571153"/>
              <a:gd name="connsiteX2" fmla="*/ 4008351 w 4049486"/>
              <a:gd name="connsiteY2" fmla="*/ 138354 h 2571153"/>
              <a:gd name="connsiteX3" fmla="*/ 4049486 w 4049486"/>
              <a:gd name="connsiteY3" fmla="*/ 546410 h 2571153"/>
              <a:gd name="connsiteX4" fmla="*/ 2024743 w 4049486"/>
              <a:gd name="connsiteY4" fmla="*/ 2571153 h 2571153"/>
              <a:gd name="connsiteX5" fmla="*/ 0 w 4049486"/>
              <a:gd name="connsiteY5" fmla="*/ 546410 h 2571153"/>
              <a:gd name="connsiteX6" fmla="*/ 41136 w 4049486"/>
              <a:gd name="connsiteY6" fmla="*/ 138354 h 257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9486" h="2571153">
                <a:moveTo>
                  <a:pt x="76710" y="0"/>
                </a:moveTo>
                <a:lnTo>
                  <a:pt x="3972776" y="0"/>
                </a:lnTo>
                <a:lnTo>
                  <a:pt x="4008351" y="138354"/>
                </a:lnTo>
                <a:cubicBezTo>
                  <a:pt x="4035322" y="270160"/>
                  <a:pt x="4049486" y="406631"/>
                  <a:pt x="4049486" y="546410"/>
                </a:cubicBezTo>
                <a:cubicBezTo>
                  <a:pt x="4049486" y="1664645"/>
                  <a:pt x="3142978" y="2571153"/>
                  <a:pt x="2024743" y="2571153"/>
                </a:cubicBezTo>
                <a:cubicBezTo>
                  <a:pt x="906508" y="2571153"/>
                  <a:pt x="0" y="1664645"/>
                  <a:pt x="0" y="546410"/>
                </a:cubicBezTo>
                <a:cubicBezTo>
                  <a:pt x="0" y="406631"/>
                  <a:pt x="14164" y="270160"/>
                  <a:pt x="41136" y="138354"/>
                </a:cubicBezTo>
                <a:close/>
              </a:path>
            </a:pathLst>
          </a:cu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 userDrawn="1"/>
        </p:nvSpPr>
        <p:spPr>
          <a:xfrm>
            <a:off x="-111511" y="289932"/>
            <a:ext cx="5277329" cy="6735336"/>
          </a:xfrm>
          <a:custGeom>
            <a:avLst/>
            <a:gdLst>
              <a:gd name="connsiteX0" fmla="*/ 1677329 w 5277329"/>
              <a:gd name="connsiteY0" fmla="*/ 0 h 6735336"/>
              <a:gd name="connsiteX1" fmla="*/ 5277329 w 5277329"/>
              <a:gd name="connsiteY1" fmla="*/ 3600000 h 6735336"/>
              <a:gd name="connsiteX2" fmla="*/ 3690123 w 5277329"/>
              <a:gd name="connsiteY2" fmla="*/ 6585177 h 6735336"/>
              <a:gd name="connsiteX3" fmla="*/ 3442953 w 5277329"/>
              <a:gd name="connsiteY3" fmla="*/ 6735336 h 6735336"/>
              <a:gd name="connsiteX4" fmla="*/ 0 w 5277329"/>
              <a:gd name="connsiteY4" fmla="*/ 6735336 h 6735336"/>
              <a:gd name="connsiteX5" fmla="*/ 0 w 5277329"/>
              <a:gd name="connsiteY5" fmla="*/ 414708 h 6735336"/>
              <a:gd name="connsiteX6" fmla="*/ 116580 w 5277329"/>
              <a:gd name="connsiteY6" fmla="*/ 354999 h 6735336"/>
              <a:gd name="connsiteX7" fmla="*/ 1677329 w 5277329"/>
              <a:gd name="connsiteY7" fmla="*/ 0 h 673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77329" h="6735336">
                <a:moveTo>
                  <a:pt x="1677329" y="0"/>
                </a:moveTo>
                <a:cubicBezTo>
                  <a:pt x="3665554" y="0"/>
                  <a:pt x="5277329" y="1611775"/>
                  <a:pt x="5277329" y="3600000"/>
                </a:cubicBezTo>
                <a:cubicBezTo>
                  <a:pt x="5277329" y="4842641"/>
                  <a:pt x="4647730" y="5938231"/>
                  <a:pt x="3690123" y="6585177"/>
                </a:cubicBezTo>
                <a:lnTo>
                  <a:pt x="3442953" y="6735336"/>
                </a:lnTo>
                <a:lnTo>
                  <a:pt x="0" y="6735336"/>
                </a:lnTo>
                <a:lnTo>
                  <a:pt x="0" y="414708"/>
                </a:lnTo>
                <a:lnTo>
                  <a:pt x="116580" y="354999"/>
                </a:lnTo>
                <a:cubicBezTo>
                  <a:pt x="588731" y="127494"/>
                  <a:pt x="1118141" y="0"/>
                  <a:pt x="1677329" y="0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4045066" y="1280446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91887" y="494884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9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4500" y="2400300"/>
            <a:ext cx="4381500" cy="1703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reeform 7"/>
          <p:cNvSpPr/>
          <p:nvPr userDrawn="1"/>
        </p:nvSpPr>
        <p:spPr>
          <a:xfrm>
            <a:off x="2314135" y="-128588"/>
            <a:ext cx="7367521" cy="2360296"/>
          </a:xfrm>
          <a:custGeom>
            <a:avLst/>
            <a:gdLst>
              <a:gd name="connsiteX0" fmla="*/ 0 w 7367521"/>
              <a:gd name="connsiteY0" fmla="*/ 0 h 2360296"/>
              <a:gd name="connsiteX1" fmla="*/ 7367521 w 7367521"/>
              <a:gd name="connsiteY1" fmla="*/ 0 h 2360296"/>
              <a:gd name="connsiteX2" fmla="*/ 7254187 w 7367521"/>
              <a:gd name="connsiteY2" fmla="*/ 235268 h 2360296"/>
              <a:gd name="connsiteX3" fmla="*/ 3683760 w 7367521"/>
              <a:gd name="connsiteY3" fmla="*/ 2360296 h 2360296"/>
              <a:gd name="connsiteX4" fmla="*/ 113334 w 7367521"/>
              <a:gd name="connsiteY4" fmla="*/ 235268 h 236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1" h="2360296">
                <a:moveTo>
                  <a:pt x="0" y="0"/>
                </a:moveTo>
                <a:lnTo>
                  <a:pt x="7367521" y="0"/>
                </a:lnTo>
                <a:lnTo>
                  <a:pt x="7254187" y="235268"/>
                </a:lnTo>
                <a:cubicBezTo>
                  <a:pt x="6566583" y="1501030"/>
                  <a:pt x="5225518" y="2360296"/>
                  <a:pt x="3683760" y="2360296"/>
                </a:cubicBezTo>
                <a:cubicBezTo>
                  <a:pt x="2142003" y="2360296"/>
                  <a:pt x="800937" y="1501030"/>
                  <a:pt x="113334" y="235268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6911440" y="350322"/>
            <a:ext cx="4049485" cy="4049485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6875173" y="2078893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9339331" y="350322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0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4500" y="2400300"/>
            <a:ext cx="4381500" cy="1703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reeform 11"/>
          <p:cNvSpPr/>
          <p:nvPr userDrawn="1"/>
        </p:nvSpPr>
        <p:spPr>
          <a:xfrm>
            <a:off x="-87925" y="1592695"/>
            <a:ext cx="7016536" cy="5405982"/>
          </a:xfrm>
          <a:custGeom>
            <a:avLst/>
            <a:gdLst>
              <a:gd name="connsiteX0" fmla="*/ 3176644 w 7016536"/>
              <a:gd name="connsiteY0" fmla="*/ 0 h 5405982"/>
              <a:gd name="connsiteX1" fmla="*/ 7016536 w 7016536"/>
              <a:gd name="connsiteY1" fmla="*/ 3839892 h 5405982"/>
              <a:gd name="connsiteX2" fmla="*/ 6714779 w 7016536"/>
              <a:gd name="connsiteY2" fmla="*/ 5334552 h 5405982"/>
              <a:gd name="connsiteX3" fmla="*/ 6680369 w 7016536"/>
              <a:gd name="connsiteY3" fmla="*/ 5405982 h 5405982"/>
              <a:gd name="connsiteX4" fmla="*/ 0 w 7016536"/>
              <a:gd name="connsiteY4" fmla="*/ 5405982 h 5405982"/>
              <a:gd name="connsiteX5" fmla="*/ 0 w 7016536"/>
              <a:gd name="connsiteY5" fmla="*/ 1683003 h 5405982"/>
              <a:gd name="connsiteX6" fmla="*/ 213597 w 7016536"/>
              <a:gd name="connsiteY6" fmla="*/ 1397364 h 5405982"/>
              <a:gd name="connsiteX7" fmla="*/ 3176644 w 7016536"/>
              <a:gd name="connsiteY7" fmla="*/ 0 h 540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6536" h="5405982">
                <a:moveTo>
                  <a:pt x="3176644" y="0"/>
                </a:moveTo>
                <a:cubicBezTo>
                  <a:pt x="5297359" y="0"/>
                  <a:pt x="7016536" y="1719178"/>
                  <a:pt x="7016536" y="3839892"/>
                </a:cubicBezTo>
                <a:cubicBezTo>
                  <a:pt x="7016536" y="4370071"/>
                  <a:pt x="6909088" y="4875153"/>
                  <a:pt x="6714779" y="5334552"/>
                </a:cubicBezTo>
                <a:lnTo>
                  <a:pt x="6680369" y="5405982"/>
                </a:lnTo>
                <a:lnTo>
                  <a:pt x="0" y="5405982"/>
                </a:lnTo>
                <a:lnTo>
                  <a:pt x="0" y="1683003"/>
                </a:lnTo>
                <a:lnTo>
                  <a:pt x="213597" y="1397364"/>
                </a:lnTo>
                <a:cubicBezTo>
                  <a:pt x="917890" y="543959"/>
                  <a:pt x="1983743" y="0"/>
                  <a:pt x="3176644" y="0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4903869" y="787202"/>
            <a:ext cx="4049485" cy="4049485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6841544" y="4793408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4974989" y="2078893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4500" y="2400300"/>
            <a:ext cx="4381500" cy="1703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12"/>
          <p:cNvSpPr/>
          <p:nvPr userDrawn="1"/>
        </p:nvSpPr>
        <p:spPr>
          <a:xfrm>
            <a:off x="4974990" y="1503243"/>
            <a:ext cx="7263901" cy="5495434"/>
          </a:xfrm>
          <a:custGeom>
            <a:avLst/>
            <a:gdLst>
              <a:gd name="connsiteX0" fmla="*/ 3839892 w 7263901"/>
              <a:gd name="connsiteY0" fmla="*/ 0 h 5495434"/>
              <a:gd name="connsiteX1" fmla="*/ 7216330 w 7263901"/>
              <a:gd name="connsiteY1" fmla="*/ 2009572 h 5495434"/>
              <a:gd name="connsiteX2" fmla="*/ 7263901 w 7263901"/>
              <a:gd name="connsiteY2" fmla="*/ 2108323 h 5495434"/>
              <a:gd name="connsiteX3" fmla="*/ 7263901 w 7263901"/>
              <a:gd name="connsiteY3" fmla="*/ 5495434 h 5495434"/>
              <a:gd name="connsiteX4" fmla="*/ 379259 w 7263901"/>
              <a:gd name="connsiteY4" fmla="*/ 5495434 h 5495434"/>
              <a:gd name="connsiteX5" fmla="*/ 301758 w 7263901"/>
              <a:gd name="connsiteY5" fmla="*/ 5334552 h 5495434"/>
              <a:gd name="connsiteX6" fmla="*/ 0 w 7263901"/>
              <a:gd name="connsiteY6" fmla="*/ 3839892 h 5495434"/>
              <a:gd name="connsiteX7" fmla="*/ 3839892 w 7263901"/>
              <a:gd name="connsiteY7" fmla="*/ 0 h 549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63901" h="5495434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6257979" y="767545"/>
            <a:ext cx="4049485" cy="4049485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9932613" y="1632764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6248040" y="2410239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4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-101600" y="-114752"/>
            <a:ext cx="6993911" cy="6515552"/>
          </a:xfrm>
          <a:custGeom>
            <a:avLst/>
            <a:gdLst>
              <a:gd name="connsiteX0" fmla="*/ 0 w 6993911"/>
              <a:gd name="connsiteY0" fmla="*/ 0 h 6515552"/>
              <a:gd name="connsiteX1" fmla="*/ 6236365 w 6993911"/>
              <a:gd name="connsiteY1" fmla="*/ 0 h 6515552"/>
              <a:gd name="connsiteX2" fmla="*/ 6287723 w 6993911"/>
              <a:gd name="connsiteY2" fmla="*/ 68680 h 6515552"/>
              <a:gd name="connsiteX3" fmla="*/ 6993911 w 6993911"/>
              <a:gd name="connsiteY3" fmla="*/ 2380581 h 6515552"/>
              <a:gd name="connsiteX4" fmla="*/ 2858940 w 6993911"/>
              <a:gd name="connsiteY4" fmla="*/ 6515552 h 6515552"/>
              <a:gd name="connsiteX5" fmla="*/ 228715 w 6993911"/>
              <a:gd name="connsiteY5" fmla="*/ 5571326 h 6515552"/>
              <a:gd name="connsiteX6" fmla="*/ 0 w 6993911"/>
              <a:gd name="connsiteY6" fmla="*/ 5363456 h 65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3911" h="6515552">
                <a:moveTo>
                  <a:pt x="0" y="0"/>
                </a:moveTo>
                <a:lnTo>
                  <a:pt x="6236365" y="0"/>
                </a:lnTo>
                <a:lnTo>
                  <a:pt x="6287723" y="68680"/>
                </a:lnTo>
                <a:cubicBezTo>
                  <a:pt x="6733574" y="728626"/>
                  <a:pt x="6993911" y="1524201"/>
                  <a:pt x="6993911" y="2380581"/>
                </a:cubicBezTo>
                <a:cubicBezTo>
                  <a:pt x="6993911" y="4664262"/>
                  <a:pt x="5142621" y="6515552"/>
                  <a:pt x="2858940" y="6515552"/>
                </a:cubicBezTo>
                <a:cubicBezTo>
                  <a:pt x="1859830" y="6515552"/>
                  <a:pt x="943482" y="6161204"/>
                  <a:pt x="228715" y="5571326"/>
                </a:cubicBezTo>
                <a:lnTo>
                  <a:pt x="0" y="5363456"/>
                </a:ln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81309" y="-114752"/>
            <a:ext cx="6906244" cy="6906240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6440606" y="443621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2903116" y="6347360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561310" y="1610965"/>
            <a:ext cx="3583914" cy="3583912"/>
          </a:xfrm>
          <a:prstGeom prst="ellipse">
            <a:avLst/>
          </a:prstGeom>
          <a:noFill/>
          <a:ln>
            <a:solidFill>
              <a:schemeClr val="tx1">
                <a:alpha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30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4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6675242" y="1563025"/>
            <a:ext cx="3920486" cy="3920486"/>
          </a:xfrm>
          <a:prstGeom prst="ellipse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9" name="Freeform 8"/>
          <p:cNvSpPr/>
          <p:nvPr userDrawn="1"/>
        </p:nvSpPr>
        <p:spPr>
          <a:xfrm>
            <a:off x="5512100" y="-96982"/>
            <a:ext cx="6790736" cy="5963306"/>
          </a:xfrm>
          <a:custGeom>
            <a:avLst/>
            <a:gdLst>
              <a:gd name="connsiteX0" fmla="*/ 441679 w 6790736"/>
              <a:gd name="connsiteY0" fmla="*/ 0 h 5963306"/>
              <a:gd name="connsiteX1" fmla="*/ 6790736 w 6790736"/>
              <a:gd name="connsiteY1" fmla="*/ 0 h 5963306"/>
              <a:gd name="connsiteX2" fmla="*/ 6790736 w 6790736"/>
              <a:gd name="connsiteY2" fmla="*/ 4971746 h 5963306"/>
              <a:gd name="connsiteX3" fmla="*/ 6733839 w 6790736"/>
              <a:gd name="connsiteY3" fmla="*/ 5023457 h 5963306"/>
              <a:gd name="connsiteX4" fmla="*/ 4115805 w 6790736"/>
              <a:gd name="connsiteY4" fmla="*/ 5963306 h 5963306"/>
              <a:gd name="connsiteX5" fmla="*/ 0 w 6790736"/>
              <a:gd name="connsiteY5" fmla="*/ 1847504 h 5963306"/>
              <a:gd name="connsiteX6" fmla="*/ 323441 w 6790736"/>
              <a:gd name="connsiteY6" fmla="*/ 245448 h 59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0736" h="5963306">
                <a:moveTo>
                  <a:pt x="441679" y="0"/>
                </a:moveTo>
                <a:lnTo>
                  <a:pt x="6790736" y="0"/>
                </a:lnTo>
                <a:lnTo>
                  <a:pt x="6790736" y="4971746"/>
                </a:lnTo>
                <a:lnTo>
                  <a:pt x="6733839" y="5023457"/>
                </a:lnTo>
                <a:cubicBezTo>
                  <a:pt x="6022385" y="5610601"/>
                  <a:pt x="5110285" y="5963306"/>
                  <a:pt x="4115805" y="5963306"/>
                </a:cubicBezTo>
                <a:cubicBezTo>
                  <a:pt x="1842709" y="5963306"/>
                  <a:pt x="0" y="4120599"/>
                  <a:pt x="0" y="1847504"/>
                </a:cubicBezTo>
                <a:cubicBezTo>
                  <a:pt x="0" y="1279231"/>
                  <a:pt x="115170" y="737856"/>
                  <a:pt x="323441" y="245448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714500" y="1929245"/>
            <a:ext cx="4381500" cy="1703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57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5131107" y="2417643"/>
            <a:ext cx="7179839" cy="4563020"/>
          </a:xfrm>
          <a:custGeom>
            <a:avLst/>
            <a:gdLst>
              <a:gd name="connsiteX0" fmla="*/ 3839892 w 7179839"/>
              <a:gd name="connsiteY0" fmla="*/ 0 h 4563020"/>
              <a:gd name="connsiteX1" fmla="*/ 7087272 w 7179839"/>
              <a:gd name="connsiteY1" fmla="*/ 1789746 h 4563020"/>
              <a:gd name="connsiteX2" fmla="*/ 7179839 w 7179839"/>
              <a:gd name="connsiteY2" fmla="*/ 1947417 h 4563020"/>
              <a:gd name="connsiteX3" fmla="*/ 7179839 w 7179839"/>
              <a:gd name="connsiteY3" fmla="*/ 4563020 h 4563020"/>
              <a:gd name="connsiteX4" fmla="*/ 70269 w 7179839"/>
              <a:gd name="connsiteY4" fmla="*/ 4563020 h 4563020"/>
              <a:gd name="connsiteX5" fmla="*/ 19825 w 7179839"/>
              <a:gd name="connsiteY5" fmla="*/ 4232499 h 4563020"/>
              <a:gd name="connsiteX6" fmla="*/ 0 w 7179839"/>
              <a:gd name="connsiteY6" fmla="*/ 3839892 h 4563020"/>
              <a:gd name="connsiteX7" fmla="*/ 3839892 w 7179839"/>
              <a:gd name="connsiteY7" fmla="*/ 0 h 456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9839" h="4563020">
                <a:moveTo>
                  <a:pt x="3839892" y="0"/>
                </a:moveTo>
                <a:cubicBezTo>
                  <a:pt x="5206759" y="0"/>
                  <a:pt x="6406818" y="714182"/>
                  <a:pt x="7087272" y="1789746"/>
                </a:cubicBezTo>
                <a:lnTo>
                  <a:pt x="7179839" y="1947417"/>
                </a:lnTo>
                <a:lnTo>
                  <a:pt x="7179839" y="4563020"/>
                </a:lnTo>
                <a:lnTo>
                  <a:pt x="70269" y="4563020"/>
                </a:lnTo>
                <a:lnTo>
                  <a:pt x="19825" y="4232499"/>
                </a:lnTo>
                <a:cubicBezTo>
                  <a:pt x="6716" y="4103413"/>
                  <a:pt x="0" y="3972437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11019549" y="1798709"/>
            <a:ext cx="1291397" cy="3771354"/>
          </a:xfrm>
          <a:custGeom>
            <a:avLst/>
            <a:gdLst>
              <a:gd name="connsiteX0" fmla="*/ 1291397 w 1291397"/>
              <a:gd name="connsiteY0" fmla="*/ 0 h 3771354"/>
              <a:gd name="connsiteX1" fmla="*/ 1291397 w 1291397"/>
              <a:gd name="connsiteY1" fmla="*/ 3771354 h 3771354"/>
              <a:gd name="connsiteX2" fmla="*/ 1236622 w 1291397"/>
              <a:gd name="connsiteY2" fmla="*/ 3751306 h 3771354"/>
              <a:gd name="connsiteX3" fmla="*/ 0 w 1291397"/>
              <a:gd name="connsiteY3" fmla="*/ 1885677 h 3771354"/>
              <a:gd name="connsiteX4" fmla="*/ 1236622 w 1291397"/>
              <a:gd name="connsiteY4" fmla="*/ 20048 h 377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397" h="3771354">
                <a:moveTo>
                  <a:pt x="1291397" y="0"/>
                </a:moveTo>
                <a:lnTo>
                  <a:pt x="1291397" y="3771354"/>
                </a:lnTo>
                <a:lnTo>
                  <a:pt x="1236622" y="3751306"/>
                </a:lnTo>
                <a:cubicBezTo>
                  <a:pt x="509911" y="3443933"/>
                  <a:pt x="0" y="2724353"/>
                  <a:pt x="0" y="1885677"/>
                </a:cubicBezTo>
                <a:cubicBezTo>
                  <a:pt x="0" y="1047001"/>
                  <a:pt x="509911" y="327421"/>
                  <a:pt x="1236622" y="20048"/>
                </a:cubicBezTo>
                <a:close/>
              </a:path>
            </a:pathLst>
          </a:cu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501" y="1090627"/>
            <a:ext cx="9715500" cy="10287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11064153" y="3030704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1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501" y="1090627"/>
            <a:ext cx="9715500" cy="10287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284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501" y="1090627"/>
            <a:ext cx="9715500" cy="10287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14501" y="2732250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26777" y="2732250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39053" y="2732250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1329" y="2732250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5131107" y="2417643"/>
            <a:ext cx="7179839" cy="4563020"/>
          </a:xfrm>
          <a:custGeom>
            <a:avLst/>
            <a:gdLst>
              <a:gd name="connsiteX0" fmla="*/ 3839892 w 7179839"/>
              <a:gd name="connsiteY0" fmla="*/ 0 h 4563020"/>
              <a:gd name="connsiteX1" fmla="*/ 7087272 w 7179839"/>
              <a:gd name="connsiteY1" fmla="*/ 1789746 h 4563020"/>
              <a:gd name="connsiteX2" fmla="*/ 7179839 w 7179839"/>
              <a:gd name="connsiteY2" fmla="*/ 1947417 h 4563020"/>
              <a:gd name="connsiteX3" fmla="*/ 7179839 w 7179839"/>
              <a:gd name="connsiteY3" fmla="*/ 4563020 h 4563020"/>
              <a:gd name="connsiteX4" fmla="*/ 70269 w 7179839"/>
              <a:gd name="connsiteY4" fmla="*/ 4563020 h 4563020"/>
              <a:gd name="connsiteX5" fmla="*/ 19825 w 7179839"/>
              <a:gd name="connsiteY5" fmla="*/ 4232499 h 4563020"/>
              <a:gd name="connsiteX6" fmla="*/ 0 w 7179839"/>
              <a:gd name="connsiteY6" fmla="*/ 3839892 h 4563020"/>
              <a:gd name="connsiteX7" fmla="*/ 3839892 w 7179839"/>
              <a:gd name="connsiteY7" fmla="*/ 0 h 456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9839" h="4563020">
                <a:moveTo>
                  <a:pt x="3839892" y="0"/>
                </a:moveTo>
                <a:cubicBezTo>
                  <a:pt x="5206759" y="0"/>
                  <a:pt x="6406818" y="714182"/>
                  <a:pt x="7087272" y="1789746"/>
                </a:cubicBezTo>
                <a:lnTo>
                  <a:pt x="7179839" y="1947417"/>
                </a:lnTo>
                <a:lnTo>
                  <a:pt x="7179839" y="4563020"/>
                </a:lnTo>
                <a:lnTo>
                  <a:pt x="70269" y="4563020"/>
                </a:lnTo>
                <a:lnTo>
                  <a:pt x="19825" y="4232499"/>
                </a:lnTo>
                <a:cubicBezTo>
                  <a:pt x="6716" y="4103413"/>
                  <a:pt x="0" y="3972437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>
            <a:off x="11019549" y="1798709"/>
            <a:ext cx="1291397" cy="3771354"/>
          </a:xfrm>
          <a:custGeom>
            <a:avLst/>
            <a:gdLst>
              <a:gd name="connsiteX0" fmla="*/ 1291397 w 1291397"/>
              <a:gd name="connsiteY0" fmla="*/ 0 h 3771354"/>
              <a:gd name="connsiteX1" fmla="*/ 1291397 w 1291397"/>
              <a:gd name="connsiteY1" fmla="*/ 3771354 h 3771354"/>
              <a:gd name="connsiteX2" fmla="*/ 1236622 w 1291397"/>
              <a:gd name="connsiteY2" fmla="*/ 3751306 h 3771354"/>
              <a:gd name="connsiteX3" fmla="*/ 0 w 1291397"/>
              <a:gd name="connsiteY3" fmla="*/ 1885677 h 3771354"/>
              <a:gd name="connsiteX4" fmla="*/ 1236622 w 1291397"/>
              <a:gd name="connsiteY4" fmla="*/ 20048 h 377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397" h="3771354">
                <a:moveTo>
                  <a:pt x="1291397" y="0"/>
                </a:moveTo>
                <a:lnTo>
                  <a:pt x="1291397" y="3771354"/>
                </a:lnTo>
                <a:lnTo>
                  <a:pt x="1236622" y="3751306"/>
                </a:lnTo>
                <a:cubicBezTo>
                  <a:pt x="509911" y="3443933"/>
                  <a:pt x="0" y="2724353"/>
                  <a:pt x="0" y="1885677"/>
                </a:cubicBezTo>
                <a:cubicBezTo>
                  <a:pt x="0" y="1047001"/>
                  <a:pt x="509911" y="327421"/>
                  <a:pt x="1236622" y="20048"/>
                </a:cubicBezTo>
                <a:close/>
              </a:path>
            </a:pathLst>
          </a:cu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1064153" y="3030704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8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14501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26777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39053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1329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714501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26777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339053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8651329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1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501" y="1090627"/>
            <a:ext cx="9715500" cy="10287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14500" y="2480002"/>
            <a:ext cx="2489638" cy="248963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51181" y="2480002"/>
            <a:ext cx="2489638" cy="248963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987862" y="2480002"/>
            <a:ext cx="2489638" cy="248963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Freeform 19"/>
          <p:cNvSpPr/>
          <p:nvPr userDrawn="1"/>
        </p:nvSpPr>
        <p:spPr>
          <a:xfrm>
            <a:off x="245326" y="-89210"/>
            <a:ext cx="4049486" cy="2571153"/>
          </a:xfrm>
          <a:custGeom>
            <a:avLst/>
            <a:gdLst>
              <a:gd name="connsiteX0" fmla="*/ 76710 w 4049486"/>
              <a:gd name="connsiteY0" fmla="*/ 0 h 2571153"/>
              <a:gd name="connsiteX1" fmla="*/ 3972776 w 4049486"/>
              <a:gd name="connsiteY1" fmla="*/ 0 h 2571153"/>
              <a:gd name="connsiteX2" fmla="*/ 4008351 w 4049486"/>
              <a:gd name="connsiteY2" fmla="*/ 138354 h 2571153"/>
              <a:gd name="connsiteX3" fmla="*/ 4049486 w 4049486"/>
              <a:gd name="connsiteY3" fmla="*/ 546410 h 2571153"/>
              <a:gd name="connsiteX4" fmla="*/ 2024743 w 4049486"/>
              <a:gd name="connsiteY4" fmla="*/ 2571153 h 2571153"/>
              <a:gd name="connsiteX5" fmla="*/ 0 w 4049486"/>
              <a:gd name="connsiteY5" fmla="*/ 546410 h 2571153"/>
              <a:gd name="connsiteX6" fmla="*/ 41136 w 4049486"/>
              <a:gd name="connsiteY6" fmla="*/ 138354 h 257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9486" h="2571153">
                <a:moveTo>
                  <a:pt x="76710" y="0"/>
                </a:moveTo>
                <a:lnTo>
                  <a:pt x="3972776" y="0"/>
                </a:lnTo>
                <a:lnTo>
                  <a:pt x="4008351" y="138354"/>
                </a:lnTo>
                <a:cubicBezTo>
                  <a:pt x="4035322" y="270160"/>
                  <a:pt x="4049486" y="406631"/>
                  <a:pt x="4049486" y="546410"/>
                </a:cubicBezTo>
                <a:cubicBezTo>
                  <a:pt x="4049486" y="1664645"/>
                  <a:pt x="3142978" y="2571153"/>
                  <a:pt x="2024743" y="2571153"/>
                </a:cubicBezTo>
                <a:cubicBezTo>
                  <a:pt x="906508" y="2571153"/>
                  <a:pt x="0" y="1664645"/>
                  <a:pt x="0" y="546410"/>
                </a:cubicBezTo>
                <a:cubicBezTo>
                  <a:pt x="0" y="406631"/>
                  <a:pt x="14164" y="270160"/>
                  <a:pt x="41136" y="138354"/>
                </a:cubicBezTo>
                <a:close/>
              </a:path>
            </a:pathLst>
          </a:cu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 userDrawn="1"/>
        </p:nvSpPr>
        <p:spPr>
          <a:xfrm>
            <a:off x="-111511" y="289932"/>
            <a:ext cx="5277329" cy="6735336"/>
          </a:xfrm>
          <a:custGeom>
            <a:avLst/>
            <a:gdLst>
              <a:gd name="connsiteX0" fmla="*/ 1677329 w 5277329"/>
              <a:gd name="connsiteY0" fmla="*/ 0 h 6735336"/>
              <a:gd name="connsiteX1" fmla="*/ 5277329 w 5277329"/>
              <a:gd name="connsiteY1" fmla="*/ 3600000 h 6735336"/>
              <a:gd name="connsiteX2" fmla="*/ 3690123 w 5277329"/>
              <a:gd name="connsiteY2" fmla="*/ 6585177 h 6735336"/>
              <a:gd name="connsiteX3" fmla="*/ 3442953 w 5277329"/>
              <a:gd name="connsiteY3" fmla="*/ 6735336 h 6735336"/>
              <a:gd name="connsiteX4" fmla="*/ 0 w 5277329"/>
              <a:gd name="connsiteY4" fmla="*/ 6735336 h 6735336"/>
              <a:gd name="connsiteX5" fmla="*/ 0 w 5277329"/>
              <a:gd name="connsiteY5" fmla="*/ 414708 h 6735336"/>
              <a:gd name="connsiteX6" fmla="*/ 116580 w 5277329"/>
              <a:gd name="connsiteY6" fmla="*/ 354999 h 6735336"/>
              <a:gd name="connsiteX7" fmla="*/ 1677329 w 5277329"/>
              <a:gd name="connsiteY7" fmla="*/ 0 h 673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77329" h="6735336">
                <a:moveTo>
                  <a:pt x="1677329" y="0"/>
                </a:moveTo>
                <a:cubicBezTo>
                  <a:pt x="3665554" y="0"/>
                  <a:pt x="5277329" y="1611775"/>
                  <a:pt x="5277329" y="3600000"/>
                </a:cubicBezTo>
                <a:cubicBezTo>
                  <a:pt x="5277329" y="4842641"/>
                  <a:pt x="4647730" y="5938231"/>
                  <a:pt x="3690123" y="6585177"/>
                </a:cubicBezTo>
                <a:lnTo>
                  <a:pt x="3442953" y="6735336"/>
                </a:lnTo>
                <a:lnTo>
                  <a:pt x="0" y="6735336"/>
                </a:lnTo>
                <a:lnTo>
                  <a:pt x="0" y="414708"/>
                </a:lnTo>
                <a:lnTo>
                  <a:pt x="116580" y="354999"/>
                </a:lnTo>
                <a:cubicBezTo>
                  <a:pt x="588731" y="127494"/>
                  <a:pt x="1118141" y="0"/>
                  <a:pt x="1677329" y="0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191887" y="494884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59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4500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29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5687070" y="-1325526"/>
            <a:ext cx="3565452" cy="3565452"/>
          </a:xfrm>
          <a:prstGeom prst="ellipse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9"/>
          <p:cNvSpPr>
            <a:spLocks noGrp="1"/>
          </p:cNvSpPr>
          <p:nvPr>
            <p:ph type="pic" sz="quarter" idx="19"/>
          </p:nvPr>
        </p:nvSpPr>
        <p:spPr>
          <a:xfrm>
            <a:off x="6922737" y="4692462"/>
            <a:ext cx="1370566" cy="1370566"/>
          </a:xfrm>
          <a:prstGeom prst="ellipse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9"/>
          <p:cNvSpPr>
            <a:spLocks noGrp="1"/>
          </p:cNvSpPr>
          <p:nvPr>
            <p:ph type="pic" sz="quarter" idx="20"/>
          </p:nvPr>
        </p:nvSpPr>
        <p:spPr>
          <a:xfrm>
            <a:off x="9495816" y="-134719"/>
            <a:ext cx="1370566" cy="1370566"/>
          </a:xfrm>
          <a:prstGeom prst="ellipse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9"/>
          <p:cNvSpPr>
            <a:spLocks noGrp="1"/>
          </p:cNvSpPr>
          <p:nvPr>
            <p:ph type="pic" sz="quarter" idx="21"/>
          </p:nvPr>
        </p:nvSpPr>
        <p:spPr>
          <a:xfrm>
            <a:off x="8205825" y="4791562"/>
            <a:ext cx="3565452" cy="3565452"/>
          </a:xfrm>
          <a:prstGeom prst="ellipse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714500" y="1929245"/>
            <a:ext cx="4381500" cy="1703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526047" y="-128588"/>
            <a:ext cx="5694412" cy="1824290"/>
          </a:xfrm>
          <a:custGeom>
            <a:avLst/>
            <a:gdLst>
              <a:gd name="connsiteX0" fmla="*/ 0 w 7367521"/>
              <a:gd name="connsiteY0" fmla="*/ 0 h 2360296"/>
              <a:gd name="connsiteX1" fmla="*/ 7367521 w 7367521"/>
              <a:gd name="connsiteY1" fmla="*/ 0 h 2360296"/>
              <a:gd name="connsiteX2" fmla="*/ 7254187 w 7367521"/>
              <a:gd name="connsiteY2" fmla="*/ 235268 h 2360296"/>
              <a:gd name="connsiteX3" fmla="*/ 3683760 w 7367521"/>
              <a:gd name="connsiteY3" fmla="*/ 2360296 h 2360296"/>
              <a:gd name="connsiteX4" fmla="*/ 113334 w 7367521"/>
              <a:gd name="connsiteY4" fmla="*/ 235268 h 236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1" h="2360296">
                <a:moveTo>
                  <a:pt x="0" y="0"/>
                </a:moveTo>
                <a:lnTo>
                  <a:pt x="7367521" y="0"/>
                </a:lnTo>
                <a:lnTo>
                  <a:pt x="7254187" y="235268"/>
                </a:lnTo>
                <a:cubicBezTo>
                  <a:pt x="6566583" y="1501030"/>
                  <a:pt x="5225518" y="2360296"/>
                  <a:pt x="3683760" y="2360296"/>
                </a:cubicBezTo>
                <a:cubicBezTo>
                  <a:pt x="2142003" y="2360296"/>
                  <a:pt x="800937" y="1501030"/>
                  <a:pt x="113334" y="235268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4591916" y="-2420679"/>
            <a:ext cx="5755760" cy="5755758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549110" y="655413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4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600" y="-412387"/>
            <a:ext cx="5359399" cy="9161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02" y="1633719"/>
            <a:ext cx="2064897" cy="4209756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68800" y="2171700"/>
            <a:ext cx="1790700" cy="31623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714500" y="2577465"/>
            <a:ext cx="3123314" cy="170307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4499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4500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3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40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5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4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3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3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4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1" y="1432831"/>
            <a:ext cx="9715500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501" y="2675617"/>
            <a:ext cx="9715500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72544"/>
            <a:ext cx="832439" cy="4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6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hf hdr="0" ftr="0" dt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288">
          <p15:clr>
            <a:srgbClr val="F26B43"/>
          </p15:clr>
        </p15:guide>
        <p15:guide id="27" orient="horz" pos="4032">
          <p15:clr>
            <a:srgbClr val="F26B43"/>
          </p15:clr>
        </p15:guide>
        <p15:guide id="29" pos="7200">
          <p15:clr>
            <a:srgbClr val="F26B43"/>
          </p15:clr>
        </p15:guide>
        <p15:guide id="48" pos="1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0.pn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8331D47-DE7A-4F51-9D59-FD68F3BDD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EDC60-6312-4214-B219-E46479D7E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2A1B31-DB63-435D-93E6-9712CDF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6B8738D-6184-4200-93C8-A38B49E39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70691-825E-4A1D-A5D2-3832D90E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Fintech - Paraguay</a:t>
            </a:r>
          </a:p>
        </p:txBody>
      </p:sp>
      <p:pic>
        <p:nvPicPr>
          <p:cNvPr id="8" name="Marcador de contenido 7" descr="Imagen que contiene texto, reloj&#10;&#10;Descripción generada automáticamente">
            <a:extLst>
              <a:ext uri="{FF2B5EF4-FFF2-40B4-BE49-F238E27FC236}">
                <a16:creationId xmlns:a16="http://schemas.microsoft.com/office/drawing/2014/main" id="{06D0F766-E200-44B9-9FD3-DECA236C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712"/>
          <a:stretch/>
        </p:blipFill>
        <p:spPr>
          <a:xfrm>
            <a:off x="965955" y="640080"/>
            <a:ext cx="4801155" cy="360273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B73017D-B127-4D47-BB33-0DA52359F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solidFill>
            <a:srgbClr val="718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800D27-C833-DA49-A10E-30B39771B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5" r="1" b="1"/>
          <a:stretch/>
        </p:blipFill>
        <p:spPr>
          <a:xfrm>
            <a:off x="6424891" y="640080"/>
            <a:ext cx="4808312" cy="360273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B7B8EB-0638-43BD-9A64-62F95F505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1AD70F9-2AA8-40AD-81F2-0D7BC881C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BD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95E83E-3C35-4C05-B1FC-CBF86CCB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18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72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92493B-635F-434B-AB4A-13EE7C2FD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74" y="814709"/>
            <a:ext cx="9016999" cy="52285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B96304-8318-4507-B566-0A32A53D48BC}"/>
              </a:ext>
            </a:extLst>
          </p:cNvPr>
          <p:cNvSpPr txBox="1"/>
          <p:nvPr/>
        </p:nvSpPr>
        <p:spPr>
          <a:xfrm>
            <a:off x="381000" y="2228671"/>
            <a:ext cx="33147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Las verticales de </a:t>
            </a:r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Neo bancos y préstamos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son las que más inversión han recibido durante el año 2019. </a:t>
            </a:r>
          </a:p>
          <a:p>
            <a:endParaRPr lang="es-E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BA8CAC-8D3E-4FCE-AD74-BE7FC754CC1F}"/>
              </a:ext>
            </a:extLst>
          </p:cNvPr>
          <p:cNvSpPr txBox="1"/>
          <p:nvPr/>
        </p:nvSpPr>
        <p:spPr>
          <a:xfrm>
            <a:off x="482601" y="4412734"/>
            <a:ext cx="304799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rgbClr val="FFC000"/>
                </a:solidFill>
              </a:rPr>
              <a:t>81% </a:t>
            </a:r>
          </a:p>
          <a:p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del volumen de la inversión </a:t>
            </a:r>
            <a:endParaRPr lang="es-PY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Gráfico 8" descr="Crecimiento empresarial">
            <a:extLst>
              <a:ext uri="{FF2B5EF4-FFF2-40B4-BE49-F238E27FC236}">
                <a16:creationId xmlns:a16="http://schemas.microsoft.com/office/drawing/2014/main" id="{CD6EB76D-2DCB-413F-83F3-A13544B89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3947" y="265697"/>
            <a:ext cx="785569" cy="7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 descr="Crecimiento empresarial">
            <a:extLst>
              <a:ext uri="{FF2B5EF4-FFF2-40B4-BE49-F238E27FC236}">
                <a16:creationId xmlns:a16="http://schemas.microsoft.com/office/drawing/2014/main" id="{3E5DE9A4-47E6-4439-A5B4-7024B861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470" y="410288"/>
            <a:ext cx="785569" cy="785569"/>
          </a:xfrm>
          <a:prstGeom prst="rect">
            <a:avLst/>
          </a:prstGeom>
        </p:spPr>
      </p:pic>
      <p:pic>
        <p:nvPicPr>
          <p:cNvPr id="16386" name="Picture 2" descr="País paraguai mapa silhueta | Ícone Gratis">
            <a:extLst>
              <a:ext uri="{FF2B5EF4-FFF2-40B4-BE49-F238E27FC236}">
                <a16:creationId xmlns:a16="http://schemas.microsoft.com/office/drawing/2014/main" id="{45A7AFF6-DC51-4C7E-9A61-C721427E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19" y="655619"/>
            <a:ext cx="5546761" cy="55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araguay's Fading Forest | Guarani paraguay, Paraguay, Paraguayos">
            <a:extLst>
              <a:ext uri="{FF2B5EF4-FFF2-40B4-BE49-F238E27FC236}">
                <a16:creationId xmlns:a16="http://schemas.microsoft.com/office/drawing/2014/main" id="{11810A7E-83AD-448C-ABBB-9535792A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143" y="265697"/>
            <a:ext cx="1020270" cy="16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ntech – Cámara Paraguaya de Fintech">
            <a:extLst>
              <a:ext uri="{FF2B5EF4-FFF2-40B4-BE49-F238E27FC236}">
                <a16:creationId xmlns:a16="http://schemas.microsoft.com/office/drawing/2014/main" id="{648B1FA4-7C36-4628-A3C9-9AD93C55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430" y="5439333"/>
            <a:ext cx="1470007" cy="1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 descr="Crecimiento empresarial">
            <a:extLst>
              <a:ext uri="{FF2B5EF4-FFF2-40B4-BE49-F238E27FC236}">
                <a16:creationId xmlns:a16="http://schemas.microsoft.com/office/drawing/2014/main" id="{3E5DE9A4-47E6-4439-A5B4-7024B861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470" y="410288"/>
            <a:ext cx="785569" cy="785569"/>
          </a:xfrm>
          <a:prstGeom prst="rect">
            <a:avLst/>
          </a:prstGeom>
        </p:spPr>
      </p:pic>
      <p:pic>
        <p:nvPicPr>
          <p:cNvPr id="16388" name="Picture 4" descr="Paraguay's Fading Forest | Guarani paraguay, Paraguay, Paraguayos">
            <a:extLst>
              <a:ext uri="{FF2B5EF4-FFF2-40B4-BE49-F238E27FC236}">
                <a16:creationId xmlns:a16="http://schemas.microsoft.com/office/drawing/2014/main" id="{11810A7E-83AD-448C-ABBB-9535792A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373" y="265697"/>
            <a:ext cx="675039" cy="106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BFB8DA-8362-456A-A0C4-FF53F0527E62}"/>
              </a:ext>
            </a:extLst>
          </p:cNvPr>
          <p:cNvSpPr txBox="1"/>
          <p:nvPr/>
        </p:nvSpPr>
        <p:spPr>
          <a:xfrm>
            <a:off x="1587500" y="451101"/>
            <a:ext cx="90027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b="1" dirty="0">
                <a:solidFill>
                  <a:srgbClr val="3F68A1"/>
                </a:solidFill>
                <a:latin typeface="+mj-lt"/>
              </a:rPr>
              <a:t>Sector Fintech en Paraguay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2A1D5F6-3012-4B08-AFE1-26537B0FF4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355884"/>
              </p:ext>
            </p:extLst>
          </p:nvPr>
        </p:nvGraphicFramePr>
        <p:xfrm>
          <a:off x="2330425" y="1195857"/>
          <a:ext cx="8084145" cy="490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2" descr="Fintech – Cámara Paraguaya de Fintech">
            <a:extLst>
              <a:ext uri="{FF2B5EF4-FFF2-40B4-BE49-F238E27FC236}">
                <a16:creationId xmlns:a16="http://schemas.microsoft.com/office/drawing/2014/main" id="{AFEC3E8C-1AB9-4310-96AC-BB1B7435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405" y="5276773"/>
            <a:ext cx="1470007" cy="1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851CD48-6F41-47FF-A9F2-5CFB752F7E39}"/>
              </a:ext>
            </a:extLst>
          </p:cNvPr>
          <p:cNvSpPr/>
          <p:nvPr/>
        </p:nvSpPr>
        <p:spPr>
          <a:xfrm>
            <a:off x="7623563" y="1367658"/>
            <a:ext cx="4247535" cy="4535558"/>
          </a:xfrm>
          <a:prstGeom prst="wedgeRoundRectCallout">
            <a:avLst>
              <a:gd name="adj1" fmla="val -61679"/>
              <a:gd name="adj2" fmla="val 10405"/>
              <a:gd name="adj3" fmla="val 16667"/>
            </a:avLst>
          </a:prstGeom>
          <a:solidFill>
            <a:schemeClr val="bg2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8F5329-AF23-4987-BD74-6C24C5F6F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838133"/>
              </p:ext>
            </p:extLst>
          </p:nvPr>
        </p:nvGraphicFramePr>
        <p:xfrm>
          <a:off x="258344" y="275970"/>
          <a:ext cx="6797675" cy="564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ECACF67-6CC7-4C1B-BF38-3620FD6FADC5}"/>
              </a:ext>
            </a:extLst>
          </p:cNvPr>
          <p:cNvSpPr txBox="1"/>
          <p:nvPr/>
        </p:nvSpPr>
        <p:spPr>
          <a:xfrm>
            <a:off x="7934629" y="1602655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>
                <a:solidFill>
                  <a:srgbClr val="3494BA"/>
                </a:solidFill>
              </a:rPr>
              <a:t>Asesoría Financiera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5E5E8-CBB4-46A7-BDAA-FA1867D3BDFC}"/>
              </a:ext>
            </a:extLst>
          </p:cNvPr>
          <p:cNvSpPr txBox="1"/>
          <p:nvPr/>
        </p:nvSpPr>
        <p:spPr>
          <a:xfrm>
            <a:off x="7934629" y="2109016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>
                <a:solidFill>
                  <a:srgbClr val="3494BA"/>
                </a:solidFill>
              </a:rPr>
              <a:t>Crowdfunding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5F204D-4790-4CA1-A32F-0FC53E4D4AFA}"/>
              </a:ext>
            </a:extLst>
          </p:cNvPr>
          <p:cNvSpPr txBox="1"/>
          <p:nvPr/>
        </p:nvSpPr>
        <p:spPr>
          <a:xfrm>
            <a:off x="7934629" y="2530192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 err="1">
                <a:solidFill>
                  <a:srgbClr val="3494BA"/>
                </a:solidFill>
              </a:rPr>
              <a:t>Factoring</a:t>
            </a:r>
            <a:endParaRPr lang="es-PY" sz="2000" b="1" dirty="0">
              <a:solidFill>
                <a:srgbClr val="3494BA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B52B8-C488-4921-AC48-A2F68E7E7F7E}"/>
              </a:ext>
            </a:extLst>
          </p:cNvPr>
          <p:cNvSpPr txBox="1"/>
          <p:nvPr/>
        </p:nvSpPr>
        <p:spPr>
          <a:xfrm>
            <a:off x="7934629" y="3011620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>
                <a:solidFill>
                  <a:srgbClr val="3494BA"/>
                </a:solidFill>
              </a:rPr>
              <a:t>Plataformas de inversión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894A87-263D-4D30-A926-6560048FCE96}"/>
              </a:ext>
            </a:extLst>
          </p:cNvPr>
          <p:cNvSpPr txBox="1"/>
          <p:nvPr/>
        </p:nvSpPr>
        <p:spPr>
          <a:xfrm>
            <a:off x="7934629" y="3435382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>
                <a:solidFill>
                  <a:srgbClr val="3494BA"/>
                </a:solidFill>
              </a:rPr>
              <a:t>Buro de Información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E3919-AED8-4D6F-B3F9-370EE462312D}"/>
              </a:ext>
            </a:extLst>
          </p:cNvPr>
          <p:cNvSpPr txBox="1"/>
          <p:nvPr/>
        </p:nvSpPr>
        <p:spPr>
          <a:xfrm>
            <a:off x="7934629" y="3869927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>
                <a:solidFill>
                  <a:srgbClr val="3494BA"/>
                </a:solidFill>
              </a:rPr>
              <a:t>Buffet de abogados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E1C826CF-8575-4E35-8522-1729A1606F85}"/>
              </a:ext>
            </a:extLst>
          </p:cNvPr>
          <p:cNvSpPr txBox="1"/>
          <p:nvPr/>
        </p:nvSpPr>
        <p:spPr>
          <a:xfrm>
            <a:off x="7997188" y="4316463"/>
            <a:ext cx="387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>
                <a:solidFill>
                  <a:srgbClr val="3494BA"/>
                </a:solidFill>
              </a:rPr>
              <a:t>Billeteras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08DE6947-08F0-41FE-87C5-F04287A02CAB}"/>
              </a:ext>
            </a:extLst>
          </p:cNvPr>
          <p:cNvSpPr txBox="1"/>
          <p:nvPr/>
        </p:nvSpPr>
        <p:spPr>
          <a:xfrm>
            <a:off x="7997188" y="4951570"/>
            <a:ext cx="3389304" cy="4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000" b="1" dirty="0" err="1">
                <a:solidFill>
                  <a:srgbClr val="3494BA"/>
                </a:solidFill>
              </a:rPr>
              <a:t>Scoring</a:t>
            </a:r>
            <a:r>
              <a:rPr lang="es-PY" sz="2000" b="1" dirty="0">
                <a:solidFill>
                  <a:srgbClr val="3494BA"/>
                </a:solidFill>
              </a:rPr>
              <a:t> </a:t>
            </a:r>
            <a:r>
              <a:rPr lang="es-PY" sz="2000" b="1" dirty="0" err="1">
                <a:solidFill>
                  <a:srgbClr val="3494BA"/>
                </a:solidFill>
              </a:rPr>
              <a:t>mobile</a:t>
            </a:r>
            <a:endParaRPr lang="es-PY" sz="2000" b="1" dirty="0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Graphic spid="4" grpId="0">
        <p:bldAsOne/>
      </p:bldGraphic>
      <p:bldP spid="16" grpId="0"/>
      <p:bldP spid="17" grpId="0"/>
      <p:bldP spid="18" grpId="0"/>
      <p:bldP spid="19" grpId="0"/>
      <p:bldP spid="20" grpId="0"/>
      <p:bldP spid="21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3.png" descr="Chart">
            <a:extLst>
              <a:ext uri="{FF2B5EF4-FFF2-40B4-BE49-F238E27FC236}">
                <a16:creationId xmlns:a16="http://schemas.microsoft.com/office/drawing/2014/main" id="{50EEF993-AA8D-44A3-9C7D-ADC33EDE6B94}"/>
              </a:ext>
            </a:extLst>
          </p:cNvPr>
          <p:cNvPicPr/>
          <p:nvPr/>
        </p:nvPicPr>
        <p:blipFill>
          <a:blip r:embed="rId2"/>
          <a:srcRect l="10336" r="2083"/>
          <a:stretch>
            <a:fillRect/>
          </a:stretch>
        </p:blipFill>
        <p:spPr>
          <a:xfrm>
            <a:off x="734248" y="643467"/>
            <a:ext cx="10723504" cy="5571065"/>
          </a:xfrm>
          <a:prstGeom prst="rect">
            <a:avLst/>
          </a:prstGeom>
        </p:spPr>
      </p:pic>
      <p:pic>
        <p:nvPicPr>
          <p:cNvPr id="5" name="Picture 4" descr="Paraguay's Fading Forest | Guarani paraguay, Paraguay, Paraguayos">
            <a:extLst>
              <a:ext uri="{FF2B5EF4-FFF2-40B4-BE49-F238E27FC236}">
                <a16:creationId xmlns:a16="http://schemas.microsoft.com/office/drawing/2014/main" id="{943F0292-C1D0-4FD5-AB52-80D3E7B4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24" y="694801"/>
            <a:ext cx="588428" cy="9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áfico 8" descr="Casilla marcada">
            <a:extLst>
              <a:ext uri="{FF2B5EF4-FFF2-40B4-BE49-F238E27FC236}">
                <a16:creationId xmlns:a16="http://schemas.microsoft.com/office/drawing/2014/main" id="{8255EEEC-D1D6-4D0F-BB9F-D5C854B35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2483" y="4064955"/>
            <a:ext cx="914400" cy="914400"/>
          </a:xfrm>
          <a:prstGeom prst="rect">
            <a:avLst/>
          </a:prstGeom>
        </p:spPr>
      </p:pic>
      <p:pic>
        <p:nvPicPr>
          <p:cNvPr id="17" name="Gráfico 16" descr="Casilla cruzada">
            <a:extLst>
              <a:ext uri="{FF2B5EF4-FFF2-40B4-BE49-F238E27FC236}">
                <a16:creationId xmlns:a16="http://schemas.microsoft.com/office/drawing/2014/main" id="{CF0BD2F7-C2EF-484D-AD95-44623AAA3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0900" y="4366400"/>
            <a:ext cx="914400" cy="914400"/>
          </a:xfrm>
          <a:prstGeom prst="rect">
            <a:avLst/>
          </a:prstGeom>
        </p:spPr>
      </p:pic>
      <p:pic>
        <p:nvPicPr>
          <p:cNvPr id="19" name="Gráfico 18" descr="Casilla marcada">
            <a:extLst>
              <a:ext uri="{FF2B5EF4-FFF2-40B4-BE49-F238E27FC236}">
                <a16:creationId xmlns:a16="http://schemas.microsoft.com/office/drawing/2014/main" id="{9AD1E266-BB90-46A1-88DE-1AA5F97CF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15283" y="2638007"/>
            <a:ext cx="914400" cy="914400"/>
          </a:xfrm>
          <a:prstGeom prst="rect">
            <a:avLst/>
          </a:prstGeom>
        </p:spPr>
      </p:pic>
      <p:pic>
        <p:nvPicPr>
          <p:cNvPr id="21" name="Gráfico 20" descr="Casilla cruzada">
            <a:extLst>
              <a:ext uri="{FF2B5EF4-FFF2-40B4-BE49-F238E27FC236}">
                <a16:creationId xmlns:a16="http://schemas.microsoft.com/office/drawing/2014/main" id="{CA781188-9946-41CD-A00F-8477C20C1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6201" y="1289089"/>
            <a:ext cx="914400" cy="914400"/>
          </a:xfrm>
          <a:prstGeom prst="rect">
            <a:avLst/>
          </a:prstGeom>
        </p:spPr>
      </p:pic>
      <p:pic>
        <p:nvPicPr>
          <p:cNvPr id="22" name="Gráfico 21" descr="Casilla marcada">
            <a:extLst>
              <a:ext uri="{FF2B5EF4-FFF2-40B4-BE49-F238E27FC236}">
                <a16:creationId xmlns:a16="http://schemas.microsoft.com/office/drawing/2014/main" id="{4521ED77-BD4E-4BB2-9CE1-4C57A000A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0614" y="1913345"/>
            <a:ext cx="914400" cy="914400"/>
          </a:xfrm>
          <a:prstGeom prst="rect">
            <a:avLst/>
          </a:prstGeom>
        </p:spPr>
      </p:pic>
      <p:pic>
        <p:nvPicPr>
          <p:cNvPr id="24" name="Gráfico 23" descr="Casilla cruzada">
            <a:extLst>
              <a:ext uri="{FF2B5EF4-FFF2-40B4-BE49-F238E27FC236}">
                <a16:creationId xmlns:a16="http://schemas.microsoft.com/office/drawing/2014/main" id="{5586F27A-E199-430F-8123-6691EF4D5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5112" y="3500400"/>
            <a:ext cx="914400" cy="914400"/>
          </a:xfrm>
          <a:prstGeom prst="rect">
            <a:avLst/>
          </a:prstGeom>
        </p:spPr>
      </p:pic>
      <p:pic>
        <p:nvPicPr>
          <p:cNvPr id="13" name="Picture 2" descr="Fintech – Cámara Paraguaya de Fintech">
            <a:extLst>
              <a:ext uri="{FF2B5EF4-FFF2-40B4-BE49-F238E27FC236}">
                <a16:creationId xmlns:a16="http://schemas.microsoft.com/office/drawing/2014/main" id="{6460B7D9-3F46-446A-8F7E-F442A7795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51" y="5122434"/>
            <a:ext cx="1470007" cy="1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B1DE429-CA85-450F-87F2-0AB960E3E8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446387" y="440092"/>
            <a:ext cx="11565926" cy="63815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CD0E37-106D-4983-B0AC-125F1AEDC2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0338"/>
            <a:ext cx="10515600" cy="795337"/>
          </a:xfrm>
        </p:spPr>
        <p:txBody>
          <a:bodyPr/>
          <a:lstStyle/>
          <a:p>
            <a:r>
              <a:rPr lang="es-PY" sz="2800" b="1">
                <a:solidFill>
                  <a:srgbClr val="3F68A1"/>
                </a:solidFill>
                <a:latin typeface="DINOT" panose="020B0504020101020102" pitchFamily="34" charset="0"/>
                <a:ea typeface="+mn-ea"/>
                <a:cs typeface="+mn-cs"/>
              </a:rPr>
              <a:t>Formas de colaboración</a:t>
            </a:r>
            <a:endParaRPr lang="es-PY" sz="2800" b="1" dirty="0">
              <a:solidFill>
                <a:srgbClr val="3F68A1"/>
              </a:solidFill>
              <a:latin typeface="DINOT" panose="020B0504020101020102" pitchFamily="34" charset="0"/>
              <a:ea typeface="+mn-ea"/>
              <a:cs typeface="+mn-cs"/>
            </a:endParaRPr>
          </a:p>
        </p:txBody>
      </p:sp>
      <p:sp>
        <p:nvSpPr>
          <p:cNvPr id="9" name="AutoShape 6" descr="Ética: el gran reto de la inteligencia artificial">
            <a:extLst>
              <a:ext uri="{FF2B5EF4-FFF2-40B4-BE49-F238E27FC236}">
                <a16:creationId xmlns:a16="http://schemas.microsoft.com/office/drawing/2014/main" id="{F8D3CD87-0DCF-4E0A-B7D1-B357499BA8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33B6CA20-5EF7-4239-9209-0C91BB36E008}"/>
              </a:ext>
            </a:extLst>
          </p:cNvPr>
          <p:cNvGraphicFramePr/>
          <p:nvPr/>
        </p:nvGraphicFramePr>
        <p:xfrm>
          <a:off x="1860550" y="9992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 descr="Paraguay's Fading Forest | Guarani paraguay, Paraguay, Paraguayos">
            <a:extLst>
              <a:ext uri="{FF2B5EF4-FFF2-40B4-BE49-F238E27FC236}">
                <a16:creationId xmlns:a16="http://schemas.microsoft.com/office/drawing/2014/main" id="{9AE0CCEB-7AEE-4CD0-B318-7A4313291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24" y="694801"/>
            <a:ext cx="588428" cy="9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ntech – Cámara Paraguaya de Fintech">
            <a:extLst>
              <a:ext uri="{FF2B5EF4-FFF2-40B4-BE49-F238E27FC236}">
                <a16:creationId xmlns:a16="http://schemas.microsoft.com/office/drawing/2014/main" id="{8AE5EFC0-D8A2-4E82-A3F5-ECF448E0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37" y="4832929"/>
            <a:ext cx="1470007" cy="1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1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25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27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F0970-8951-4A23-865A-AB7200BFB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Gracias!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3820E84-34C8-4C07-9ACC-4F0E4E34E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721962"/>
            <a:ext cx="6912217" cy="4890393"/>
          </a:xfrm>
          <a:prstGeom prst="rect">
            <a:avLst/>
          </a:prstGeom>
        </p:spPr>
      </p:pic>
      <p:cxnSp>
        <p:nvCxnSpPr>
          <p:cNvPr id="40" name="Straight Connector 29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1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80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FF5946-D1C6-4A79-85ED-5E5EBD3F9E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Definamos Fintech</a:t>
            </a:r>
          </a:p>
        </p:txBody>
      </p:sp>
      <p:pic>
        <p:nvPicPr>
          <p:cNvPr id="5" name="Marcador de contenido 4" descr="Lluvia de ideas">
            <a:extLst>
              <a:ext uri="{FF2B5EF4-FFF2-40B4-BE49-F238E27FC236}">
                <a16:creationId xmlns:a16="http://schemas.microsoft.com/office/drawing/2014/main" id="{CD625FA6-B534-45F0-BFD6-B0326A8A9C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C0D1FC6-352C-4C7D-825F-C4E2F6A80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1AFC2C-CD98-4478-AB71-1A864026D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Fintech – Cámara Paraguaya de Fintech">
            <a:extLst>
              <a:ext uri="{FF2B5EF4-FFF2-40B4-BE49-F238E27FC236}">
                <a16:creationId xmlns:a16="http://schemas.microsoft.com/office/drawing/2014/main" id="{5CF8F360-1C5F-434B-AD5F-BBA72BA5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314" y="328575"/>
            <a:ext cx="1472564" cy="10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DCC13D4B-C658-4780-A5C5-F9098B36A9B7}"/>
              </a:ext>
            </a:extLst>
          </p:cNvPr>
          <p:cNvSpPr txBox="1"/>
          <p:nvPr/>
        </p:nvSpPr>
        <p:spPr>
          <a:xfrm>
            <a:off x="735265" y="3949412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que ofrecen servicios financieros basados en tecnología con el objetivo de mejorar la calidad y la penetración de los mismos.</a:t>
            </a:r>
            <a:endParaRPr lang="es-PY" sz="28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352DEC3-EB1A-4F2B-A02A-F2EC101693DA}"/>
              </a:ext>
            </a:extLst>
          </p:cNvPr>
          <p:cNvSpPr/>
          <p:nvPr/>
        </p:nvSpPr>
        <p:spPr>
          <a:xfrm>
            <a:off x="1717460" y="1388358"/>
            <a:ext cx="3317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 err="1">
                <a:ln/>
                <a:solidFill>
                  <a:schemeClr val="accent3"/>
                </a:solidFill>
              </a:rPr>
              <a:t>Financial</a:t>
            </a:r>
            <a:endParaRPr lang="es-E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7" name="Signo más 16">
            <a:extLst>
              <a:ext uri="{FF2B5EF4-FFF2-40B4-BE49-F238E27FC236}">
                <a16:creationId xmlns:a16="http://schemas.microsoft.com/office/drawing/2014/main" id="{FB62C3FF-C78A-4B76-A50C-629FEE80E2A6}"/>
              </a:ext>
            </a:extLst>
          </p:cNvPr>
          <p:cNvSpPr/>
          <p:nvPr/>
        </p:nvSpPr>
        <p:spPr>
          <a:xfrm>
            <a:off x="5207000" y="1562100"/>
            <a:ext cx="698500" cy="660688"/>
          </a:xfrm>
          <a:prstGeom prst="mathPlu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b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B2672F4-4041-4DFE-8679-F4253C4FACEB}"/>
              </a:ext>
            </a:extLst>
          </p:cNvPr>
          <p:cNvSpPr/>
          <p:nvPr/>
        </p:nvSpPr>
        <p:spPr>
          <a:xfrm>
            <a:off x="6189094" y="1388358"/>
            <a:ext cx="3420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err="1">
                <a:ln/>
                <a:solidFill>
                  <a:schemeClr val="accent3"/>
                </a:solidFill>
                <a:effectLst/>
              </a:rPr>
              <a:t>Technology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9" name="Gráfico 18" descr="Lluvia de ideas">
            <a:extLst>
              <a:ext uri="{FF2B5EF4-FFF2-40B4-BE49-F238E27FC236}">
                <a16:creationId xmlns:a16="http://schemas.microsoft.com/office/drawing/2014/main" id="{D4609DB1-83C1-4A2E-961B-82B2D0E3D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1867" y="514003"/>
            <a:ext cx="646331" cy="646331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DAA45DE-605B-4D0F-8D05-D9229E38E21B}"/>
              </a:ext>
            </a:extLst>
          </p:cNvPr>
          <p:cNvSpPr/>
          <p:nvPr/>
        </p:nvSpPr>
        <p:spPr>
          <a:xfrm>
            <a:off x="4222836" y="2634783"/>
            <a:ext cx="13292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7200" b="1" cap="none" spc="0" dirty="0">
                <a:ln/>
                <a:solidFill>
                  <a:schemeClr val="accent4"/>
                </a:solidFill>
                <a:effectLst/>
              </a:rPr>
              <a:t>Fin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E8A478-D1DE-4EC0-8BF5-772288303289}"/>
              </a:ext>
            </a:extLst>
          </p:cNvPr>
          <p:cNvSpPr/>
          <p:nvPr/>
        </p:nvSpPr>
        <p:spPr>
          <a:xfrm>
            <a:off x="5417232" y="2624435"/>
            <a:ext cx="1908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7200" b="1" cap="none" spc="0" dirty="0" err="1">
                <a:ln/>
                <a:solidFill>
                  <a:schemeClr val="accent4"/>
                </a:solidFill>
                <a:effectLst/>
              </a:rPr>
              <a:t>Tech</a:t>
            </a:r>
            <a:endParaRPr lang="es-ES" sz="72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01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94990-22FE-417E-A0F6-C23D3018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305" y="905020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BUSCAMOS AGRUPAR A LAS EMPRESAS FINTECH DEL PAIS PARA FORTALECER EL SECTOR Y A SUS MIEMBROS 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7E5BB6-832A-40E6-A48A-50D59459C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40" y="448465"/>
            <a:ext cx="6912217" cy="489039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02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3865C0C-A98A-9545-A624-E2949DF97196}"/>
              </a:ext>
            </a:extLst>
          </p:cNvPr>
          <p:cNvSpPr/>
          <p:nvPr/>
        </p:nvSpPr>
        <p:spPr>
          <a:xfrm>
            <a:off x="1094509" y="1565370"/>
            <a:ext cx="10155382" cy="346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AutoShape 61">
            <a:extLst>
              <a:ext uri="{FF2B5EF4-FFF2-40B4-BE49-F238E27FC236}">
                <a16:creationId xmlns:a16="http://schemas.microsoft.com/office/drawing/2014/main" id="{8CBD82FB-AD15-465F-BF25-0D6EFC15785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 rot="766448">
            <a:off x="4544526" y="1715623"/>
            <a:ext cx="3379651" cy="33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5" name="Freeform 63">
            <a:extLst>
              <a:ext uri="{FF2B5EF4-FFF2-40B4-BE49-F238E27FC236}">
                <a16:creationId xmlns:a16="http://schemas.microsoft.com/office/drawing/2014/main" id="{DA92E1FC-BAC6-4A83-8D7D-DE4B50FB9D69}"/>
              </a:ext>
            </a:extLst>
          </p:cNvPr>
          <p:cNvSpPr>
            <a:spLocks/>
          </p:cNvSpPr>
          <p:nvPr/>
        </p:nvSpPr>
        <p:spPr bwMode="auto">
          <a:xfrm rot="766448">
            <a:off x="5158747" y="1861253"/>
            <a:ext cx="1897942" cy="973865"/>
          </a:xfrm>
          <a:custGeom>
            <a:avLst/>
            <a:gdLst>
              <a:gd name="T0" fmla="*/ 743 w 1198"/>
              <a:gd name="T1" fmla="*/ 506 h 615"/>
              <a:gd name="T2" fmla="*/ 789 w 1198"/>
              <a:gd name="T3" fmla="*/ 491 h 615"/>
              <a:gd name="T4" fmla="*/ 748 w 1198"/>
              <a:gd name="T5" fmla="*/ 443 h 615"/>
              <a:gd name="T6" fmla="*/ 711 w 1198"/>
              <a:gd name="T7" fmla="*/ 386 h 615"/>
              <a:gd name="T8" fmla="*/ 640 w 1198"/>
              <a:gd name="T9" fmla="*/ 259 h 615"/>
              <a:gd name="T10" fmla="*/ 572 w 1198"/>
              <a:gd name="T11" fmla="*/ 127 h 615"/>
              <a:gd name="T12" fmla="*/ 873 w 1198"/>
              <a:gd name="T13" fmla="*/ 108 h 615"/>
              <a:gd name="T14" fmla="*/ 1158 w 1198"/>
              <a:gd name="T15" fmla="*/ 172 h 615"/>
              <a:gd name="T16" fmla="*/ 1159 w 1198"/>
              <a:gd name="T17" fmla="*/ 170 h 615"/>
              <a:gd name="T18" fmla="*/ 1162 w 1198"/>
              <a:gd name="T19" fmla="*/ 172 h 615"/>
              <a:gd name="T20" fmla="*/ 1198 w 1198"/>
              <a:gd name="T21" fmla="*/ 78 h 615"/>
              <a:gd name="T22" fmla="*/ 914 w 1198"/>
              <a:gd name="T23" fmla="*/ 11 h 615"/>
              <a:gd name="T24" fmla="*/ 612 w 1198"/>
              <a:gd name="T25" fmla="*/ 18 h 615"/>
              <a:gd name="T26" fmla="*/ 345 w 1198"/>
              <a:gd name="T27" fmla="*/ 99 h 615"/>
              <a:gd name="T28" fmla="*/ 118 w 1198"/>
              <a:gd name="T29" fmla="*/ 239 h 615"/>
              <a:gd name="T30" fmla="*/ 0 w 1198"/>
              <a:gd name="T31" fmla="*/ 342 h 615"/>
              <a:gd name="T32" fmla="*/ 69 w 1198"/>
              <a:gd name="T33" fmla="*/ 410 h 615"/>
              <a:gd name="T34" fmla="*/ 71 w 1198"/>
              <a:gd name="T35" fmla="*/ 412 h 615"/>
              <a:gd name="T36" fmla="*/ 165 w 1198"/>
              <a:gd name="T37" fmla="*/ 329 h 615"/>
              <a:gd name="T38" fmla="*/ 271 w 1198"/>
              <a:gd name="T39" fmla="*/ 253 h 615"/>
              <a:gd name="T40" fmla="*/ 352 w 1198"/>
              <a:gd name="T41" fmla="*/ 206 h 615"/>
              <a:gd name="T42" fmla="*/ 506 w 1198"/>
              <a:gd name="T43" fmla="*/ 448 h 615"/>
              <a:gd name="T44" fmla="*/ 578 w 1198"/>
              <a:gd name="T45" fmla="*/ 551 h 615"/>
              <a:gd name="T46" fmla="*/ 578 w 1198"/>
              <a:gd name="T47" fmla="*/ 551 h 615"/>
              <a:gd name="T48" fmla="*/ 639 w 1198"/>
              <a:gd name="T49" fmla="*/ 615 h 615"/>
              <a:gd name="T50" fmla="*/ 743 w 1198"/>
              <a:gd name="T51" fmla="*/ 506 h 615"/>
              <a:gd name="T52" fmla="*/ 743 w 1198"/>
              <a:gd name="T53" fmla="*/ 506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98" h="615">
                <a:moveTo>
                  <a:pt x="743" y="506"/>
                </a:moveTo>
                <a:cubicBezTo>
                  <a:pt x="762" y="495"/>
                  <a:pt x="777" y="491"/>
                  <a:pt x="789" y="491"/>
                </a:cubicBezTo>
                <a:cubicBezTo>
                  <a:pt x="775" y="476"/>
                  <a:pt x="760" y="460"/>
                  <a:pt x="748" y="443"/>
                </a:cubicBezTo>
                <a:cubicBezTo>
                  <a:pt x="735" y="425"/>
                  <a:pt x="723" y="405"/>
                  <a:pt x="711" y="386"/>
                </a:cubicBezTo>
                <a:cubicBezTo>
                  <a:pt x="686" y="344"/>
                  <a:pt x="663" y="302"/>
                  <a:pt x="640" y="259"/>
                </a:cubicBezTo>
                <a:cubicBezTo>
                  <a:pt x="617" y="215"/>
                  <a:pt x="594" y="171"/>
                  <a:pt x="572" y="127"/>
                </a:cubicBezTo>
                <a:cubicBezTo>
                  <a:pt x="670" y="105"/>
                  <a:pt x="772" y="99"/>
                  <a:pt x="873" y="108"/>
                </a:cubicBezTo>
                <a:cubicBezTo>
                  <a:pt x="970" y="116"/>
                  <a:pt x="1067" y="137"/>
                  <a:pt x="1158" y="172"/>
                </a:cubicBezTo>
                <a:cubicBezTo>
                  <a:pt x="1159" y="170"/>
                  <a:pt x="1159" y="170"/>
                  <a:pt x="1159" y="170"/>
                </a:cubicBezTo>
                <a:cubicBezTo>
                  <a:pt x="1160" y="171"/>
                  <a:pt x="1161" y="171"/>
                  <a:pt x="1162" y="172"/>
                </a:cubicBezTo>
                <a:cubicBezTo>
                  <a:pt x="1198" y="78"/>
                  <a:pt x="1198" y="78"/>
                  <a:pt x="1198" y="78"/>
                </a:cubicBezTo>
                <a:cubicBezTo>
                  <a:pt x="1107" y="43"/>
                  <a:pt x="1011" y="22"/>
                  <a:pt x="914" y="11"/>
                </a:cubicBezTo>
                <a:cubicBezTo>
                  <a:pt x="814" y="0"/>
                  <a:pt x="712" y="2"/>
                  <a:pt x="612" y="18"/>
                </a:cubicBezTo>
                <a:cubicBezTo>
                  <a:pt x="520" y="33"/>
                  <a:pt x="430" y="60"/>
                  <a:pt x="345" y="99"/>
                </a:cubicBezTo>
                <a:cubicBezTo>
                  <a:pt x="264" y="136"/>
                  <a:pt x="188" y="184"/>
                  <a:pt x="118" y="239"/>
                </a:cubicBezTo>
                <a:cubicBezTo>
                  <a:pt x="77" y="271"/>
                  <a:pt x="36" y="305"/>
                  <a:pt x="0" y="342"/>
                </a:cubicBezTo>
                <a:cubicBezTo>
                  <a:pt x="69" y="410"/>
                  <a:pt x="69" y="410"/>
                  <a:pt x="69" y="410"/>
                </a:cubicBezTo>
                <a:cubicBezTo>
                  <a:pt x="71" y="412"/>
                  <a:pt x="71" y="412"/>
                  <a:pt x="71" y="412"/>
                </a:cubicBezTo>
                <a:cubicBezTo>
                  <a:pt x="100" y="382"/>
                  <a:pt x="133" y="355"/>
                  <a:pt x="165" y="329"/>
                </a:cubicBezTo>
                <a:cubicBezTo>
                  <a:pt x="199" y="302"/>
                  <a:pt x="234" y="276"/>
                  <a:pt x="271" y="253"/>
                </a:cubicBezTo>
                <a:cubicBezTo>
                  <a:pt x="297" y="236"/>
                  <a:pt x="324" y="220"/>
                  <a:pt x="352" y="206"/>
                </a:cubicBezTo>
                <a:cubicBezTo>
                  <a:pt x="402" y="288"/>
                  <a:pt x="453" y="369"/>
                  <a:pt x="506" y="448"/>
                </a:cubicBezTo>
                <a:cubicBezTo>
                  <a:pt x="529" y="483"/>
                  <a:pt x="551" y="518"/>
                  <a:pt x="578" y="551"/>
                </a:cubicBezTo>
                <a:cubicBezTo>
                  <a:pt x="578" y="551"/>
                  <a:pt x="578" y="551"/>
                  <a:pt x="578" y="551"/>
                </a:cubicBezTo>
                <a:cubicBezTo>
                  <a:pt x="596" y="574"/>
                  <a:pt x="618" y="595"/>
                  <a:pt x="639" y="615"/>
                </a:cubicBezTo>
                <a:cubicBezTo>
                  <a:pt x="658" y="555"/>
                  <a:pt x="715" y="521"/>
                  <a:pt x="743" y="506"/>
                </a:cubicBezTo>
                <a:cubicBezTo>
                  <a:pt x="762" y="495"/>
                  <a:pt x="715" y="521"/>
                  <a:pt x="743" y="50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6" name="Freeform 64">
            <a:extLst>
              <a:ext uri="{FF2B5EF4-FFF2-40B4-BE49-F238E27FC236}">
                <a16:creationId xmlns:a16="http://schemas.microsoft.com/office/drawing/2014/main" id="{387584AF-6629-4165-B53C-773BF9D6FF53}"/>
              </a:ext>
            </a:extLst>
          </p:cNvPr>
          <p:cNvSpPr>
            <a:spLocks/>
          </p:cNvSpPr>
          <p:nvPr/>
        </p:nvSpPr>
        <p:spPr bwMode="auto">
          <a:xfrm rot="766448">
            <a:off x="6306611" y="3203515"/>
            <a:ext cx="800601" cy="776702"/>
          </a:xfrm>
          <a:custGeom>
            <a:avLst/>
            <a:gdLst>
              <a:gd name="T0" fmla="*/ 144 w 505"/>
              <a:gd name="T1" fmla="*/ 37 h 490"/>
              <a:gd name="T2" fmla="*/ 74 w 505"/>
              <a:gd name="T3" fmla="*/ 68 h 490"/>
              <a:gd name="T4" fmla="*/ 30 w 505"/>
              <a:gd name="T5" fmla="*/ 87 h 490"/>
              <a:gd name="T6" fmla="*/ 0 w 505"/>
              <a:gd name="T7" fmla="*/ 100 h 490"/>
              <a:gd name="T8" fmla="*/ 103 w 505"/>
              <a:gd name="T9" fmla="*/ 191 h 490"/>
              <a:gd name="T10" fmla="*/ 129 w 505"/>
              <a:gd name="T11" fmla="*/ 336 h 490"/>
              <a:gd name="T12" fmla="*/ 149 w 505"/>
              <a:gd name="T13" fmla="*/ 355 h 490"/>
              <a:gd name="T14" fmla="*/ 188 w 505"/>
              <a:gd name="T15" fmla="*/ 391 h 490"/>
              <a:gd name="T16" fmla="*/ 223 w 505"/>
              <a:gd name="T17" fmla="*/ 423 h 490"/>
              <a:gd name="T18" fmla="*/ 279 w 505"/>
              <a:gd name="T19" fmla="*/ 475 h 490"/>
              <a:gd name="T20" fmla="*/ 336 w 505"/>
              <a:gd name="T21" fmla="*/ 482 h 490"/>
              <a:gd name="T22" fmla="*/ 352 w 505"/>
              <a:gd name="T23" fmla="*/ 465 h 490"/>
              <a:gd name="T24" fmla="*/ 354 w 505"/>
              <a:gd name="T25" fmla="*/ 441 h 490"/>
              <a:gd name="T26" fmla="*/ 361 w 505"/>
              <a:gd name="T27" fmla="*/ 429 h 490"/>
              <a:gd name="T28" fmla="*/ 383 w 505"/>
              <a:gd name="T29" fmla="*/ 422 h 490"/>
              <a:gd name="T30" fmla="*/ 403 w 505"/>
              <a:gd name="T31" fmla="*/ 404 h 490"/>
              <a:gd name="T32" fmla="*/ 404 w 505"/>
              <a:gd name="T33" fmla="*/ 379 h 490"/>
              <a:gd name="T34" fmla="*/ 442 w 505"/>
              <a:gd name="T35" fmla="*/ 357 h 490"/>
              <a:gd name="T36" fmla="*/ 456 w 505"/>
              <a:gd name="T37" fmla="*/ 339 h 490"/>
              <a:gd name="T38" fmla="*/ 457 w 505"/>
              <a:gd name="T39" fmla="*/ 315 h 490"/>
              <a:gd name="T40" fmla="*/ 462 w 505"/>
              <a:gd name="T41" fmla="*/ 300 h 490"/>
              <a:gd name="T42" fmla="*/ 480 w 505"/>
              <a:gd name="T43" fmla="*/ 295 h 490"/>
              <a:gd name="T44" fmla="*/ 500 w 505"/>
              <a:gd name="T45" fmla="*/ 249 h 490"/>
              <a:gd name="T46" fmla="*/ 484 w 505"/>
              <a:gd name="T47" fmla="*/ 221 h 490"/>
              <a:gd name="T48" fmla="*/ 448 w 505"/>
              <a:gd name="T49" fmla="*/ 187 h 490"/>
              <a:gd name="T50" fmla="*/ 458 w 505"/>
              <a:gd name="T51" fmla="*/ 152 h 490"/>
              <a:gd name="T52" fmla="*/ 428 w 505"/>
              <a:gd name="T53" fmla="*/ 110 h 490"/>
              <a:gd name="T54" fmla="*/ 333 w 505"/>
              <a:gd name="T55" fmla="*/ 52 h 490"/>
              <a:gd name="T56" fmla="*/ 303 w 505"/>
              <a:gd name="T57" fmla="*/ 46 h 490"/>
              <a:gd name="T58" fmla="*/ 303 w 505"/>
              <a:gd name="T59" fmla="*/ 45 h 490"/>
              <a:gd name="T60" fmla="*/ 237 w 505"/>
              <a:gd name="T61" fmla="*/ 56 h 490"/>
              <a:gd name="T62" fmla="*/ 225 w 505"/>
              <a:gd name="T63" fmla="*/ 46 h 490"/>
              <a:gd name="T64" fmla="*/ 225 w 505"/>
              <a:gd name="T65" fmla="*/ 46 h 490"/>
              <a:gd name="T66" fmla="*/ 172 w 505"/>
              <a:gd name="T67" fmla="*/ 0 h 490"/>
              <a:gd name="T68" fmla="*/ 144 w 505"/>
              <a:gd name="T69" fmla="*/ 3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5" h="490">
                <a:moveTo>
                  <a:pt x="144" y="37"/>
                </a:moveTo>
                <a:cubicBezTo>
                  <a:pt x="74" y="68"/>
                  <a:pt x="74" y="68"/>
                  <a:pt x="74" y="68"/>
                </a:cubicBezTo>
                <a:cubicBezTo>
                  <a:pt x="30" y="87"/>
                  <a:pt x="30" y="87"/>
                  <a:pt x="30" y="87"/>
                </a:cubicBezTo>
                <a:cubicBezTo>
                  <a:pt x="0" y="100"/>
                  <a:pt x="0" y="100"/>
                  <a:pt x="0" y="100"/>
                </a:cubicBezTo>
                <a:cubicBezTo>
                  <a:pt x="34" y="131"/>
                  <a:pt x="69" y="161"/>
                  <a:pt x="103" y="191"/>
                </a:cubicBezTo>
                <a:cubicBezTo>
                  <a:pt x="81" y="238"/>
                  <a:pt x="88" y="299"/>
                  <a:pt x="129" y="336"/>
                </a:cubicBezTo>
                <a:cubicBezTo>
                  <a:pt x="149" y="355"/>
                  <a:pt x="149" y="355"/>
                  <a:pt x="149" y="355"/>
                </a:cubicBezTo>
                <a:cubicBezTo>
                  <a:pt x="188" y="391"/>
                  <a:pt x="188" y="391"/>
                  <a:pt x="188" y="391"/>
                </a:cubicBezTo>
                <a:cubicBezTo>
                  <a:pt x="223" y="423"/>
                  <a:pt x="223" y="423"/>
                  <a:pt x="223" y="423"/>
                </a:cubicBezTo>
                <a:cubicBezTo>
                  <a:pt x="279" y="475"/>
                  <a:pt x="279" y="475"/>
                  <a:pt x="279" y="475"/>
                </a:cubicBezTo>
                <a:cubicBezTo>
                  <a:pt x="294" y="489"/>
                  <a:pt x="319" y="490"/>
                  <a:pt x="336" y="482"/>
                </a:cubicBezTo>
                <a:cubicBezTo>
                  <a:pt x="344" y="478"/>
                  <a:pt x="350" y="473"/>
                  <a:pt x="352" y="465"/>
                </a:cubicBezTo>
                <a:cubicBezTo>
                  <a:pt x="354" y="457"/>
                  <a:pt x="353" y="449"/>
                  <a:pt x="354" y="441"/>
                </a:cubicBezTo>
                <a:cubicBezTo>
                  <a:pt x="354" y="435"/>
                  <a:pt x="355" y="431"/>
                  <a:pt x="361" y="429"/>
                </a:cubicBezTo>
                <a:cubicBezTo>
                  <a:pt x="368" y="426"/>
                  <a:pt x="375" y="425"/>
                  <a:pt x="383" y="422"/>
                </a:cubicBezTo>
                <a:cubicBezTo>
                  <a:pt x="391" y="419"/>
                  <a:pt x="400" y="413"/>
                  <a:pt x="403" y="404"/>
                </a:cubicBezTo>
                <a:cubicBezTo>
                  <a:pt x="406" y="396"/>
                  <a:pt x="404" y="387"/>
                  <a:pt x="404" y="379"/>
                </a:cubicBezTo>
                <a:cubicBezTo>
                  <a:pt x="406" y="359"/>
                  <a:pt x="428" y="363"/>
                  <a:pt x="442" y="357"/>
                </a:cubicBezTo>
                <a:cubicBezTo>
                  <a:pt x="450" y="353"/>
                  <a:pt x="454" y="347"/>
                  <a:pt x="456" y="339"/>
                </a:cubicBezTo>
                <a:cubicBezTo>
                  <a:pt x="458" y="331"/>
                  <a:pt x="457" y="323"/>
                  <a:pt x="457" y="315"/>
                </a:cubicBezTo>
                <a:cubicBezTo>
                  <a:pt x="458" y="310"/>
                  <a:pt x="457" y="303"/>
                  <a:pt x="462" y="300"/>
                </a:cubicBezTo>
                <a:cubicBezTo>
                  <a:pt x="467" y="296"/>
                  <a:pt x="474" y="297"/>
                  <a:pt x="480" y="295"/>
                </a:cubicBezTo>
                <a:cubicBezTo>
                  <a:pt x="498" y="287"/>
                  <a:pt x="505" y="268"/>
                  <a:pt x="500" y="249"/>
                </a:cubicBezTo>
                <a:cubicBezTo>
                  <a:pt x="498" y="239"/>
                  <a:pt x="492" y="228"/>
                  <a:pt x="484" y="221"/>
                </a:cubicBezTo>
                <a:cubicBezTo>
                  <a:pt x="448" y="187"/>
                  <a:pt x="448" y="187"/>
                  <a:pt x="448" y="187"/>
                </a:cubicBezTo>
                <a:cubicBezTo>
                  <a:pt x="466" y="185"/>
                  <a:pt x="463" y="164"/>
                  <a:pt x="458" y="152"/>
                </a:cubicBezTo>
                <a:cubicBezTo>
                  <a:pt x="451" y="136"/>
                  <a:pt x="440" y="122"/>
                  <a:pt x="428" y="110"/>
                </a:cubicBezTo>
                <a:cubicBezTo>
                  <a:pt x="402" y="82"/>
                  <a:pt x="369" y="62"/>
                  <a:pt x="333" y="52"/>
                </a:cubicBezTo>
                <a:cubicBezTo>
                  <a:pt x="323" y="49"/>
                  <a:pt x="313" y="47"/>
                  <a:pt x="303" y="46"/>
                </a:cubicBezTo>
                <a:cubicBezTo>
                  <a:pt x="303" y="46"/>
                  <a:pt x="303" y="45"/>
                  <a:pt x="303" y="45"/>
                </a:cubicBezTo>
                <a:cubicBezTo>
                  <a:pt x="282" y="44"/>
                  <a:pt x="259" y="47"/>
                  <a:pt x="237" y="56"/>
                </a:cubicBezTo>
                <a:cubicBezTo>
                  <a:pt x="237" y="56"/>
                  <a:pt x="232" y="53"/>
                  <a:pt x="225" y="46"/>
                </a:cubicBezTo>
                <a:cubicBezTo>
                  <a:pt x="225" y="46"/>
                  <a:pt x="225" y="46"/>
                  <a:pt x="225" y="46"/>
                </a:cubicBezTo>
                <a:cubicBezTo>
                  <a:pt x="213" y="36"/>
                  <a:pt x="195" y="20"/>
                  <a:pt x="172" y="0"/>
                </a:cubicBezTo>
                <a:cubicBezTo>
                  <a:pt x="168" y="16"/>
                  <a:pt x="158" y="31"/>
                  <a:pt x="144" y="3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7" name="Freeform 65">
            <a:extLst>
              <a:ext uri="{FF2B5EF4-FFF2-40B4-BE49-F238E27FC236}">
                <a16:creationId xmlns:a16="http://schemas.microsoft.com/office/drawing/2014/main" id="{27AA2A4D-0203-4747-B38A-97C885581C0A}"/>
              </a:ext>
            </a:extLst>
          </p:cNvPr>
          <p:cNvSpPr>
            <a:spLocks/>
          </p:cNvSpPr>
          <p:nvPr/>
        </p:nvSpPr>
        <p:spPr bwMode="auto">
          <a:xfrm rot="766448">
            <a:off x="4486512" y="2294219"/>
            <a:ext cx="926068" cy="1876034"/>
          </a:xfrm>
          <a:custGeom>
            <a:avLst/>
            <a:gdLst>
              <a:gd name="T0" fmla="*/ 531 w 585"/>
              <a:gd name="T1" fmla="*/ 460 h 1183"/>
              <a:gd name="T2" fmla="*/ 533 w 585"/>
              <a:gd name="T3" fmla="*/ 404 h 1183"/>
              <a:gd name="T4" fmla="*/ 426 w 585"/>
              <a:gd name="T5" fmla="*/ 439 h 1183"/>
              <a:gd name="T6" fmla="*/ 316 w 585"/>
              <a:gd name="T7" fmla="*/ 454 h 1183"/>
              <a:gd name="T8" fmla="*/ 121 w 585"/>
              <a:gd name="T9" fmla="*/ 470 h 1183"/>
              <a:gd name="T10" fmla="*/ 212 w 585"/>
              <a:gd name="T11" fmla="*/ 203 h 1183"/>
              <a:gd name="T12" fmla="*/ 303 w 585"/>
              <a:gd name="T13" fmla="*/ 60 h 1183"/>
              <a:gd name="T14" fmla="*/ 224 w 585"/>
              <a:gd name="T15" fmla="*/ 0 h 1183"/>
              <a:gd name="T16" fmla="*/ 86 w 585"/>
              <a:gd name="T17" fmla="*/ 239 h 1183"/>
              <a:gd name="T18" fmla="*/ 12 w 585"/>
              <a:gd name="T19" fmla="*/ 519 h 1183"/>
              <a:gd name="T20" fmla="*/ 20 w 585"/>
              <a:gd name="T21" fmla="*/ 828 h 1183"/>
              <a:gd name="T22" fmla="*/ 106 w 585"/>
              <a:gd name="T23" fmla="*/ 1102 h 1183"/>
              <a:gd name="T24" fmla="*/ 149 w 585"/>
              <a:gd name="T25" fmla="*/ 1183 h 1183"/>
              <a:gd name="T26" fmla="*/ 235 w 585"/>
              <a:gd name="T27" fmla="*/ 1132 h 1183"/>
              <a:gd name="T28" fmla="*/ 130 w 585"/>
              <a:gd name="T29" fmla="*/ 867 h 1183"/>
              <a:gd name="T30" fmla="*/ 106 w 585"/>
              <a:gd name="T31" fmla="*/ 699 h 1183"/>
              <a:gd name="T32" fmla="*/ 381 w 585"/>
              <a:gd name="T33" fmla="*/ 655 h 1183"/>
              <a:gd name="T34" fmla="*/ 471 w 585"/>
              <a:gd name="T35" fmla="*/ 634 h 1183"/>
              <a:gd name="T36" fmla="*/ 582 w 585"/>
              <a:gd name="T37" fmla="*/ 592 h 1183"/>
              <a:gd name="T38" fmla="*/ 585 w 585"/>
              <a:gd name="T39" fmla="*/ 591 h 1183"/>
              <a:gd name="T40" fmla="*/ 531 w 585"/>
              <a:gd name="T41" fmla="*/ 460 h 1183"/>
              <a:gd name="T42" fmla="*/ 531 w 585"/>
              <a:gd name="T43" fmla="*/ 460 h 1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5" h="1183">
                <a:moveTo>
                  <a:pt x="531" y="460"/>
                </a:moveTo>
                <a:cubicBezTo>
                  <a:pt x="528" y="434"/>
                  <a:pt x="529" y="416"/>
                  <a:pt x="533" y="404"/>
                </a:cubicBezTo>
                <a:cubicBezTo>
                  <a:pt x="498" y="418"/>
                  <a:pt x="463" y="432"/>
                  <a:pt x="426" y="439"/>
                </a:cubicBezTo>
                <a:cubicBezTo>
                  <a:pt x="389" y="446"/>
                  <a:pt x="353" y="450"/>
                  <a:pt x="316" y="454"/>
                </a:cubicBezTo>
                <a:cubicBezTo>
                  <a:pt x="251" y="461"/>
                  <a:pt x="186" y="466"/>
                  <a:pt x="121" y="470"/>
                </a:cubicBezTo>
                <a:cubicBezTo>
                  <a:pt x="138" y="377"/>
                  <a:pt x="169" y="287"/>
                  <a:pt x="212" y="203"/>
                </a:cubicBezTo>
                <a:cubicBezTo>
                  <a:pt x="238" y="153"/>
                  <a:pt x="269" y="105"/>
                  <a:pt x="303" y="60"/>
                </a:cubicBezTo>
                <a:cubicBezTo>
                  <a:pt x="224" y="0"/>
                  <a:pt x="224" y="0"/>
                  <a:pt x="224" y="0"/>
                </a:cubicBezTo>
                <a:cubicBezTo>
                  <a:pt x="168" y="73"/>
                  <a:pt x="121" y="153"/>
                  <a:pt x="86" y="239"/>
                </a:cubicBezTo>
                <a:cubicBezTo>
                  <a:pt x="49" y="328"/>
                  <a:pt x="24" y="423"/>
                  <a:pt x="12" y="519"/>
                </a:cubicBezTo>
                <a:cubicBezTo>
                  <a:pt x="0" y="622"/>
                  <a:pt x="3" y="726"/>
                  <a:pt x="20" y="828"/>
                </a:cubicBezTo>
                <a:cubicBezTo>
                  <a:pt x="36" y="923"/>
                  <a:pt x="65" y="1015"/>
                  <a:pt x="106" y="1102"/>
                </a:cubicBezTo>
                <a:cubicBezTo>
                  <a:pt x="119" y="1130"/>
                  <a:pt x="134" y="1156"/>
                  <a:pt x="149" y="1183"/>
                </a:cubicBezTo>
                <a:cubicBezTo>
                  <a:pt x="235" y="1132"/>
                  <a:pt x="235" y="1132"/>
                  <a:pt x="235" y="1132"/>
                </a:cubicBezTo>
                <a:cubicBezTo>
                  <a:pt x="187" y="1050"/>
                  <a:pt x="152" y="960"/>
                  <a:pt x="130" y="867"/>
                </a:cubicBezTo>
                <a:cubicBezTo>
                  <a:pt x="117" y="812"/>
                  <a:pt x="109" y="756"/>
                  <a:pt x="106" y="699"/>
                </a:cubicBezTo>
                <a:cubicBezTo>
                  <a:pt x="198" y="686"/>
                  <a:pt x="290" y="672"/>
                  <a:pt x="381" y="655"/>
                </a:cubicBezTo>
                <a:cubicBezTo>
                  <a:pt x="411" y="649"/>
                  <a:pt x="442" y="643"/>
                  <a:pt x="471" y="634"/>
                </a:cubicBezTo>
                <a:cubicBezTo>
                  <a:pt x="509" y="624"/>
                  <a:pt x="546" y="607"/>
                  <a:pt x="582" y="592"/>
                </a:cubicBezTo>
                <a:cubicBezTo>
                  <a:pt x="583" y="592"/>
                  <a:pt x="584" y="591"/>
                  <a:pt x="585" y="591"/>
                </a:cubicBezTo>
                <a:cubicBezTo>
                  <a:pt x="548" y="565"/>
                  <a:pt x="540" y="532"/>
                  <a:pt x="531" y="460"/>
                </a:cubicBezTo>
                <a:cubicBezTo>
                  <a:pt x="528" y="434"/>
                  <a:pt x="540" y="532"/>
                  <a:pt x="531" y="46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5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8" name="Freeform 66">
            <a:extLst>
              <a:ext uri="{FF2B5EF4-FFF2-40B4-BE49-F238E27FC236}">
                <a16:creationId xmlns:a16="http://schemas.microsoft.com/office/drawing/2014/main" id="{C8CEB5F7-3C8C-485A-BC4A-145472EE8B99}"/>
              </a:ext>
            </a:extLst>
          </p:cNvPr>
          <p:cNvSpPr>
            <a:spLocks/>
          </p:cNvSpPr>
          <p:nvPr/>
        </p:nvSpPr>
        <p:spPr bwMode="auto">
          <a:xfrm rot="766448">
            <a:off x="5955028" y="2697262"/>
            <a:ext cx="746829" cy="633311"/>
          </a:xfrm>
          <a:custGeom>
            <a:avLst/>
            <a:gdLst>
              <a:gd name="T0" fmla="*/ 20 w 471"/>
              <a:gd name="T1" fmla="*/ 294 h 400"/>
              <a:gd name="T2" fmla="*/ 23 w 471"/>
              <a:gd name="T3" fmla="*/ 341 h 400"/>
              <a:gd name="T4" fmla="*/ 26 w 471"/>
              <a:gd name="T5" fmla="*/ 384 h 400"/>
              <a:gd name="T6" fmla="*/ 111 w 471"/>
              <a:gd name="T7" fmla="*/ 344 h 400"/>
              <a:gd name="T8" fmla="*/ 254 w 471"/>
              <a:gd name="T9" fmla="*/ 378 h 400"/>
              <a:gd name="T10" fmla="*/ 297 w 471"/>
              <a:gd name="T11" fmla="*/ 358 h 400"/>
              <a:gd name="T12" fmla="*/ 327 w 471"/>
              <a:gd name="T13" fmla="*/ 345 h 400"/>
              <a:gd name="T14" fmla="*/ 371 w 471"/>
              <a:gd name="T15" fmla="*/ 326 h 400"/>
              <a:gd name="T16" fmla="*/ 441 w 471"/>
              <a:gd name="T17" fmla="*/ 295 h 400"/>
              <a:gd name="T18" fmla="*/ 470 w 471"/>
              <a:gd name="T19" fmla="*/ 244 h 400"/>
              <a:gd name="T20" fmla="*/ 459 w 471"/>
              <a:gd name="T21" fmla="*/ 223 h 400"/>
              <a:gd name="T22" fmla="*/ 439 w 471"/>
              <a:gd name="T23" fmla="*/ 213 h 400"/>
              <a:gd name="T24" fmla="*/ 431 w 471"/>
              <a:gd name="T25" fmla="*/ 201 h 400"/>
              <a:gd name="T26" fmla="*/ 434 w 471"/>
              <a:gd name="T27" fmla="*/ 172 h 400"/>
              <a:gd name="T28" fmla="*/ 421 w 471"/>
              <a:gd name="T29" fmla="*/ 150 h 400"/>
              <a:gd name="T30" fmla="*/ 401 w 471"/>
              <a:gd name="T31" fmla="*/ 141 h 400"/>
              <a:gd name="T32" fmla="*/ 397 w 471"/>
              <a:gd name="T33" fmla="*/ 96 h 400"/>
              <a:gd name="T34" fmla="*/ 364 w 471"/>
              <a:gd name="T35" fmla="*/ 67 h 400"/>
              <a:gd name="T36" fmla="*/ 353 w 471"/>
              <a:gd name="T37" fmla="*/ 57 h 400"/>
              <a:gd name="T38" fmla="*/ 355 w 471"/>
              <a:gd name="T39" fmla="*/ 40 h 400"/>
              <a:gd name="T40" fmla="*/ 328 w 471"/>
              <a:gd name="T41" fmla="*/ 4 h 400"/>
              <a:gd name="T42" fmla="*/ 289 w 471"/>
              <a:gd name="T43" fmla="*/ 5 h 400"/>
              <a:gd name="T44" fmla="*/ 229 w 471"/>
              <a:gd name="T45" fmla="*/ 32 h 400"/>
              <a:gd name="T46" fmla="*/ 207 w 471"/>
              <a:gd name="T47" fmla="*/ 5 h 400"/>
              <a:gd name="T48" fmla="*/ 150 w 471"/>
              <a:gd name="T49" fmla="*/ 19 h 400"/>
              <a:gd name="T50" fmla="*/ 78 w 471"/>
              <a:gd name="T51" fmla="*/ 74 h 400"/>
              <a:gd name="T52" fmla="*/ 40 w 471"/>
              <a:gd name="T53" fmla="*/ 167 h 400"/>
              <a:gd name="T54" fmla="*/ 0 w 471"/>
              <a:gd name="T55" fmla="*/ 187 h 400"/>
              <a:gd name="T56" fmla="*/ 15 w 471"/>
              <a:gd name="T57" fmla="*/ 218 h 400"/>
              <a:gd name="T58" fmla="*/ 20 w 471"/>
              <a:gd name="T59" fmla="*/ 29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1" h="400">
                <a:moveTo>
                  <a:pt x="20" y="294"/>
                </a:moveTo>
                <a:cubicBezTo>
                  <a:pt x="23" y="341"/>
                  <a:pt x="23" y="341"/>
                  <a:pt x="23" y="341"/>
                </a:cubicBezTo>
                <a:cubicBezTo>
                  <a:pt x="26" y="384"/>
                  <a:pt x="26" y="384"/>
                  <a:pt x="26" y="384"/>
                </a:cubicBezTo>
                <a:cubicBezTo>
                  <a:pt x="77" y="360"/>
                  <a:pt x="111" y="344"/>
                  <a:pt x="111" y="344"/>
                </a:cubicBezTo>
                <a:cubicBezTo>
                  <a:pt x="145" y="382"/>
                  <a:pt x="203" y="400"/>
                  <a:pt x="254" y="378"/>
                </a:cubicBezTo>
                <a:cubicBezTo>
                  <a:pt x="297" y="358"/>
                  <a:pt x="297" y="358"/>
                  <a:pt x="297" y="358"/>
                </a:cubicBezTo>
                <a:cubicBezTo>
                  <a:pt x="327" y="345"/>
                  <a:pt x="327" y="345"/>
                  <a:pt x="327" y="345"/>
                </a:cubicBezTo>
                <a:cubicBezTo>
                  <a:pt x="371" y="326"/>
                  <a:pt x="371" y="326"/>
                  <a:pt x="371" y="326"/>
                </a:cubicBezTo>
                <a:cubicBezTo>
                  <a:pt x="441" y="295"/>
                  <a:pt x="441" y="295"/>
                  <a:pt x="441" y="295"/>
                </a:cubicBezTo>
                <a:cubicBezTo>
                  <a:pt x="460" y="287"/>
                  <a:pt x="471" y="264"/>
                  <a:pt x="470" y="244"/>
                </a:cubicBezTo>
                <a:cubicBezTo>
                  <a:pt x="470" y="235"/>
                  <a:pt x="467" y="228"/>
                  <a:pt x="459" y="223"/>
                </a:cubicBezTo>
                <a:cubicBezTo>
                  <a:pt x="453" y="219"/>
                  <a:pt x="446" y="216"/>
                  <a:pt x="439" y="213"/>
                </a:cubicBezTo>
                <a:cubicBezTo>
                  <a:pt x="434" y="210"/>
                  <a:pt x="431" y="208"/>
                  <a:pt x="431" y="201"/>
                </a:cubicBezTo>
                <a:cubicBezTo>
                  <a:pt x="432" y="191"/>
                  <a:pt x="435" y="182"/>
                  <a:pt x="434" y="172"/>
                </a:cubicBezTo>
                <a:cubicBezTo>
                  <a:pt x="433" y="163"/>
                  <a:pt x="429" y="155"/>
                  <a:pt x="421" y="150"/>
                </a:cubicBezTo>
                <a:cubicBezTo>
                  <a:pt x="414" y="146"/>
                  <a:pt x="407" y="144"/>
                  <a:pt x="401" y="141"/>
                </a:cubicBezTo>
                <a:cubicBezTo>
                  <a:pt x="385" y="131"/>
                  <a:pt x="399" y="110"/>
                  <a:pt x="397" y="96"/>
                </a:cubicBezTo>
                <a:cubicBezTo>
                  <a:pt x="395" y="79"/>
                  <a:pt x="378" y="74"/>
                  <a:pt x="364" y="67"/>
                </a:cubicBezTo>
                <a:cubicBezTo>
                  <a:pt x="360" y="65"/>
                  <a:pt x="354" y="63"/>
                  <a:pt x="353" y="57"/>
                </a:cubicBezTo>
                <a:cubicBezTo>
                  <a:pt x="352" y="52"/>
                  <a:pt x="355" y="46"/>
                  <a:pt x="355" y="40"/>
                </a:cubicBezTo>
                <a:cubicBezTo>
                  <a:pt x="356" y="22"/>
                  <a:pt x="344" y="8"/>
                  <a:pt x="328" y="4"/>
                </a:cubicBezTo>
                <a:cubicBezTo>
                  <a:pt x="316" y="0"/>
                  <a:pt x="301" y="0"/>
                  <a:pt x="289" y="5"/>
                </a:cubicBezTo>
                <a:cubicBezTo>
                  <a:pt x="229" y="32"/>
                  <a:pt x="229" y="32"/>
                  <a:pt x="229" y="32"/>
                </a:cubicBezTo>
                <a:cubicBezTo>
                  <a:pt x="233" y="18"/>
                  <a:pt x="219" y="7"/>
                  <a:pt x="207" y="5"/>
                </a:cubicBezTo>
                <a:cubicBezTo>
                  <a:pt x="187" y="1"/>
                  <a:pt x="167" y="10"/>
                  <a:pt x="150" y="19"/>
                </a:cubicBezTo>
                <a:cubicBezTo>
                  <a:pt x="124" y="34"/>
                  <a:pt x="98" y="51"/>
                  <a:pt x="78" y="74"/>
                </a:cubicBezTo>
                <a:cubicBezTo>
                  <a:pt x="55" y="100"/>
                  <a:pt x="41" y="133"/>
                  <a:pt x="40" y="167"/>
                </a:cubicBezTo>
                <a:cubicBezTo>
                  <a:pt x="40" y="167"/>
                  <a:pt x="25" y="175"/>
                  <a:pt x="0" y="187"/>
                </a:cubicBezTo>
                <a:cubicBezTo>
                  <a:pt x="8" y="195"/>
                  <a:pt x="14" y="207"/>
                  <a:pt x="15" y="218"/>
                </a:cubicBezTo>
                <a:lnTo>
                  <a:pt x="20" y="294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5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9" name="Freeform 68">
            <a:extLst>
              <a:ext uri="{FF2B5EF4-FFF2-40B4-BE49-F238E27FC236}">
                <a16:creationId xmlns:a16="http://schemas.microsoft.com/office/drawing/2014/main" id="{37CD5383-F89F-46BD-BB0D-11299D42F150}"/>
              </a:ext>
            </a:extLst>
          </p:cNvPr>
          <p:cNvSpPr>
            <a:spLocks/>
          </p:cNvSpPr>
          <p:nvPr/>
        </p:nvSpPr>
        <p:spPr bwMode="auto">
          <a:xfrm rot="766448">
            <a:off x="5335363" y="2818729"/>
            <a:ext cx="599455" cy="868313"/>
          </a:xfrm>
          <a:custGeom>
            <a:avLst/>
            <a:gdLst>
              <a:gd name="T0" fmla="*/ 150 w 379"/>
              <a:gd name="T1" fmla="*/ 525 h 548"/>
              <a:gd name="T2" fmla="*/ 226 w 379"/>
              <a:gd name="T3" fmla="*/ 536 h 548"/>
              <a:gd name="T4" fmla="*/ 273 w 379"/>
              <a:gd name="T5" fmla="*/ 543 h 548"/>
              <a:gd name="T6" fmla="*/ 309 w 379"/>
              <a:gd name="T7" fmla="*/ 548 h 548"/>
              <a:gd name="T8" fmla="*/ 294 w 379"/>
              <a:gd name="T9" fmla="*/ 374 h 548"/>
              <a:gd name="T10" fmla="*/ 375 w 379"/>
              <a:gd name="T11" fmla="*/ 252 h 548"/>
              <a:gd name="T12" fmla="*/ 373 w 379"/>
              <a:gd name="T13" fmla="*/ 214 h 548"/>
              <a:gd name="T14" fmla="*/ 370 w 379"/>
              <a:gd name="T15" fmla="*/ 171 h 548"/>
              <a:gd name="T16" fmla="*/ 367 w 379"/>
              <a:gd name="T17" fmla="*/ 124 h 548"/>
              <a:gd name="T18" fmla="*/ 362 w 379"/>
              <a:gd name="T19" fmla="*/ 48 h 548"/>
              <a:gd name="T20" fmla="*/ 322 w 379"/>
              <a:gd name="T21" fmla="*/ 2 h 548"/>
              <a:gd name="T22" fmla="*/ 299 w 379"/>
              <a:gd name="T23" fmla="*/ 7 h 548"/>
              <a:gd name="T24" fmla="*/ 282 w 379"/>
              <a:gd name="T25" fmla="*/ 23 h 548"/>
              <a:gd name="T26" fmla="*/ 268 w 379"/>
              <a:gd name="T27" fmla="*/ 23 h 548"/>
              <a:gd name="T28" fmla="*/ 247 w 379"/>
              <a:gd name="T29" fmla="*/ 13 h 548"/>
              <a:gd name="T30" fmla="*/ 222 w 379"/>
              <a:gd name="T31" fmla="*/ 14 h 548"/>
              <a:gd name="T32" fmla="*/ 206 w 379"/>
              <a:gd name="T33" fmla="*/ 30 h 548"/>
              <a:gd name="T34" fmla="*/ 188 w 379"/>
              <a:gd name="T35" fmla="*/ 35 h 548"/>
              <a:gd name="T36" fmla="*/ 170 w 379"/>
              <a:gd name="T37" fmla="*/ 24 h 548"/>
              <a:gd name="T38" fmla="*/ 146 w 379"/>
              <a:gd name="T39" fmla="*/ 20 h 548"/>
              <a:gd name="T40" fmla="*/ 128 w 379"/>
              <a:gd name="T41" fmla="*/ 35 h 548"/>
              <a:gd name="T42" fmla="*/ 112 w 379"/>
              <a:gd name="T43" fmla="*/ 48 h 548"/>
              <a:gd name="T44" fmla="*/ 100 w 379"/>
              <a:gd name="T45" fmla="*/ 44 h 548"/>
              <a:gd name="T46" fmla="*/ 56 w 379"/>
              <a:gd name="T47" fmla="*/ 46 h 548"/>
              <a:gd name="T48" fmla="*/ 38 w 379"/>
              <a:gd name="T49" fmla="*/ 90 h 548"/>
              <a:gd name="T50" fmla="*/ 42 w 379"/>
              <a:gd name="T51" fmla="*/ 148 h 548"/>
              <a:gd name="T52" fmla="*/ 20 w 379"/>
              <a:gd name="T53" fmla="*/ 149 h 548"/>
              <a:gd name="T54" fmla="*/ 1 w 379"/>
              <a:gd name="T55" fmla="*/ 189 h 548"/>
              <a:gd name="T56" fmla="*/ 7 w 379"/>
              <a:gd name="T57" fmla="*/ 254 h 548"/>
              <a:gd name="T58" fmla="*/ 18 w 379"/>
              <a:gd name="T59" fmla="*/ 304 h 548"/>
              <a:gd name="T60" fmla="*/ 43 w 379"/>
              <a:gd name="T61" fmla="*/ 345 h 548"/>
              <a:gd name="T62" fmla="*/ 104 w 379"/>
              <a:gd name="T63" fmla="*/ 380 h 548"/>
              <a:gd name="T64" fmla="*/ 118 w 379"/>
              <a:gd name="T65" fmla="*/ 532 h 548"/>
              <a:gd name="T66" fmla="*/ 150 w 379"/>
              <a:gd name="T67" fmla="*/ 525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9" h="548">
                <a:moveTo>
                  <a:pt x="150" y="525"/>
                </a:moveTo>
                <a:cubicBezTo>
                  <a:pt x="226" y="536"/>
                  <a:pt x="226" y="536"/>
                  <a:pt x="226" y="536"/>
                </a:cubicBezTo>
                <a:cubicBezTo>
                  <a:pt x="273" y="543"/>
                  <a:pt x="273" y="543"/>
                  <a:pt x="273" y="543"/>
                </a:cubicBezTo>
                <a:cubicBezTo>
                  <a:pt x="309" y="548"/>
                  <a:pt x="309" y="548"/>
                  <a:pt x="309" y="548"/>
                </a:cubicBezTo>
                <a:cubicBezTo>
                  <a:pt x="301" y="451"/>
                  <a:pt x="294" y="374"/>
                  <a:pt x="294" y="374"/>
                </a:cubicBezTo>
                <a:cubicBezTo>
                  <a:pt x="342" y="355"/>
                  <a:pt x="379" y="307"/>
                  <a:pt x="375" y="252"/>
                </a:cubicBezTo>
                <a:cubicBezTo>
                  <a:pt x="373" y="214"/>
                  <a:pt x="373" y="214"/>
                  <a:pt x="373" y="214"/>
                </a:cubicBezTo>
                <a:cubicBezTo>
                  <a:pt x="370" y="171"/>
                  <a:pt x="370" y="171"/>
                  <a:pt x="370" y="171"/>
                </a:cubicBezTo>
                <a:cubicBezTo>
                  <a:pt x="367" y="124"/>
                  <a:pt x="367" y="124"/>
                  <a:pt x="367" y="124"/>
                </a:cubicBezTo>
                <a:cubicBezTo>
                  <a:pt x="362" y="48"/>
                  <a:pt x="362" y="48"/>
                  <a:pt x="362" y="48"/>
                </a:cubicBezTo>
                <a:cubicBezTo>
                  <a:pt x="361" y="26"/>
                  <a:pt x="342" y="7"/>
                  <a:pt x="322" y="2"/>
                </a:cubicBezTo>
                <a:cubicBezTo>
                  <a:pt x="313" y="0"/>
                  <a:pt x="306" y="1"/>
                  <a:pt x="299" y="7"/>
                </a:cubicBezTo>
                <a:cubicBezTo>
                  <a:pt x="293" y="12"/>
                  <a:pt x="288" y="18"/>
                  <a:pt x="282" y="23"/>
                </a:cubicBezTo>
                <a:cubicBezTo>
                  <a:pt x="277" y="27"/>
                  <a:pt x="274" y="26"/>
                  <a:pt x="268" y="23"/>
                </a:cubicBezTo>
                <a:cubicBezTo>
                  <a:pt x="261" y="19"/>
                  <a:pt x="254" y="15"/>
                  <a:pt x="247" y="13"/>
                </a:cubicBezTo>
                <a:cubicBezTo>
                  <a:pt x="238" y="10"/>
                  <a:pt x="229" y="10"/>
                  <a:pt x="222" y="14"/>
                </a:cubicBezTo>
                <a:cubicBezTo>
                  <a:pt x="215" y="19"/>
                  <a:pt x="211" y="25"/>
                  <a:pt x="206" y="30"/>
                </a:cubicBezTo>
                <a:cubicBezTo>
                  <a:pt x="201" y="35"/>
                  <a:pt x="195" y="37"/>
                  <a:pt x="188" y="35"/>
                </a:cubicBezTo>
                <a:cubicBezTo>
                  <a:pt x="181" y="33"/>
                  <a:pt x="176" y="28"/>
                  <a:pt x="170" y="24"/>
                </a:cubicBezTo>
                <a:cubicBezTo>
                  <a:pt x="163" y="20"/>
                  <a:pt x="154" y="18"/>
                  <a:pt x="146" y="20"/>
                </a:cubicBezTo>
                <a:cubicBezTo>
                  <a:pt x="139" y="23"/>
                  <a:pt x="133" y="30"/>
                  <a:pt x="128" y="35"/>
                </a:cubicBezTo>
                <a:cubicBezTo>
                  <a:pt x="123" y="39"/>
                  <a:pt x="118" y="46"/>
                  <a:pt x="112" y="48"/>
                </a:cubicBezTo>
                <a:cubicBezTo>
                  <a:pt x="108" y="50"/>
                  <a:pt x="103" y="46"/>
                  <a:pt x="100" y="44"/>
                </a:cubicBezTo>
                <a:cubicBezTo>
                  <a:pt x="86" y="35"/>
                  <a:pt x="69" y="35"/>
                  <a:pt x="56" y="46"/>
                </a:cubicBezTo>
                <a:cubicBezTo>
                  <a:pt x="45" y="56"/>
                  <a:pt x="37" y="74"/>
                  <a:pt x="38" y="90"/>
                </a:cubicBezTo>
                <a:cubicBezTo>
                  <a:pt x="42" y="148"/>
                  <a:pt x="42" y="148"/>
                  <a:pt x="42" y="148"/>
                </a:cubicBezTo>
                <a:cubicBezTo>
                  <a:pt x="35" y="146"/>
                  <a:pt x="27" y="146"/>
                  <a:pt x="20" y="149"/>
                </a:cubicBezTo>
                <a:cubicBezTo>
                  <a:pt x="6" y="156"/>
                  <a:pt x="2" y="174"/>
                  <a:pt x="1" y="189"/>
                </a:cubicBezTo>
                <a:cubicBezTo>
                  <a:pt x="0" y="210"/>
                  <a:pt x="3" y="232"/>
                  <a:pt x="7" y="254"/>
                </a:cubicBezTo>
                <a:cubicBezTo>
                  <a:pt x="9" y="271"/>
                  <a:pt x="12" y="288"/>
                  <a:pt x="18" y="304"/>
                </a:cubicBezTo>
                <a:cubicBezTo>
                  <a:pt x="23" y="319"/>
                  <a:pt x="31" y="334"/>
                  <a:pt x="43" y="345"/>
                </a:cubicBezTo>
                <a:cubicBezTo>
                  <a:pt x="60" y="361"/>
                  <a:pt x="83" y="371"/>
                  <a:pt x="104" y="380"/>
                </a:cubicBezTo>
                <a:cubicBezTo>
                  <a:pt x="104" y="380"/>
                  <a:pt x="111" y="446"/>
                  <a:pt x="118" y="532"/>
                </a:cubicBezTo>
                <a:cubicBezTo>
                  <a:pt x="128" y="526"/>
                  <a:pt x="140" y="523"/>
                  <a:pt x="150" y="52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4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0" name="Freeform 69">
            <a:extLst>
              <a:ext uri="{FF2B5EF4-FFF2-40B4-BE49-F238E27FC236}">
                <a16:creationId xmlns:a16="http://schemas.microsoft.com/office/drawing/2014/main" id="{8BD77672-9F06-41F4-9032-BA178F771519}"/>
              </a:ext>
            </a:extLst>
          </p:cNvPr>
          <p:cNvSpPr>
            <a:spLocks/>
          </p:cNvSpPr>
          <p:nvPr/>
        </p:nvSpPr>
        <p:spPr bwMode="auto">
          <a:xfrm rot="766448">
            <a:off x="4487064" y="4184731"/>
            <a:ext cx="1726669" cy="953949"/>
          </a:xfrm>
          <a:custGeom>
            <a:avLst/>
            <a:gdLst>
              <a:gd name="T0" fmla="*/ 582 w 1090"/>
              <a:gd name="T1" fmla="*/ 33 h 601"/>
              <a:gd name="T2" fmla="*/ 467 w 1090"/>
              <a:gd name="T3" fmla="*/ 0 h 601"/>
              <a:gd name="T4" fmla="*/ 452 w 1090"/>
              <a:gd name="T5" fmla="*/ 89 h 601"/>
              <a:gd name="T6" fmla="*/ 419 w 1090"/>
              <a:gd name="T7" fmla="*/ 218 h 601"/>
              <a:gd name="T8" fmla="*/ 378 w 1090"/>
              <a:gd name="T9" fmla="*/ 360 h 601"/>
              <a:gd name="T10" fmla="*/ 82 w 1090"/>
              <a:gd name="T11" fmla="*/ 82 h 601"/>
              <a:gd name="T12" fmla="*/ 80 w 1090"/>
              <a:gd name="T13" fmla="*/ 84 h 601"/>
              <a:gd name="T14" fmla="*/ 0 w 1090"/>
              <a:gd name="T15" fmla="*/ 139 h 601"/>
              <a:gd name="T16" fmla="*/ 163 w 1090"/>
              <a:gd name="T17" fmla="*/ 324 h 601"/>
              <a:gd name="T18" fmla="*/ 359 w 1090"/>
              <a:gd name="T19" fmla="*/ 464 h 601"/>
              <a:gd name="T20" fmla="*/ 581 w 1090"/>
              <a:gd name="T21" fmla="*/ 556 h 601"/>
              <a:gd name="T22" fmla="*/ 818 w 1090"/>
              <a:gd name="T23" fmla="*/ 597 h 601"/>
              <a:gd name="T24" fmla="*/ 1090 w 1090"/>
              <a:gd name="T25" fmla="*/ 576 h 601"/>
              <a:gd name="T26" fmla="*/ 1070 w 1090"/>
              <a:gd name="T27" fmla="*/ 478 h 601"/>
              <a:gd name="T28" fmla="*/ 1066 w 1090"/>
              <a:gd name="T29" fmla="*/ 479 h 601"/>
              <a:gd name="T30" fmla="*/ 1066 w 1090"/>
              <a:gd name="T31" fmla="*/ 478 h 601"/>
              <a:gd name="T32" fmla="*/ 758 w 1090"/>
              <a:gd name="T33" fmla="*/ 491 h 601"/>
              <a:gd name="T34" fmla="*/ 591 w 1090"/>
              <a:gd name="T35" fmla="*/ 455 h 601"/>
              <a:gd name="T36" fmla="*/ 644 w 1090"/>
              <a:gd name="T37" fmla="*/ 187 h 601"/>
              <a:gd name="T38" fmla="*/ 664 w 1090"/>
              <a:gd name="T39" fmla="*/ 28 h 601"/>
              <a:gd name="T40" fmla="*/ 582 w 1090"/>
              <a:gd name="T41" fmla="*/ 33 h 601"/>
              <a:gd name="T42" fmla="*/ 582 w 1090"/>
              <a:gd name="T43" fmla="*/ 3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90" h="601">
                <a:moveTo>
                  <a:pt x="582" y="33"/>
                </a:moveTo>
                <a:cubicBezTo>
                  <a:pt x="506" y="28"/>
                  <a:pt x="476" y="14"/>
                  <a:pt x="467" y="0"/>
                </a:cubicBezTo>
                <a:cubicBezTo>
                  <a:pt x="466" y="30"/>
                  <a:pt x="459" y="60"/>
                  <a:pt x="452" y="89"/>
                </a:cubicBezTo>
                <a:cubicBezTo>
                  <a:pt x="442" y="133"/>
                  <a:pt x="431" y="176"/>
                  <a:pt x="419" y="218"/>
                </a:cubicBezTo>
                <a:cubicBezTo>
                  <a:pt x="406" y="266"/>
                  <a:pt x="392" y="313"/>
                  <a:pt x="378" y="360"/>
                </a:cubicBezTo>
                <a:cubicBezTo>
                  <a:pt x="263" y="291"/>
                  <a:pt x="162" y="197"/>
                  <a:pt x="82" y="82"/>
                </a:cubicBezTo>
                <a:cubicBezTo>
                  <a:pt x="80" y="84"/>
                  <a:pt x="80" y="84"/>
                  <a:pt x="80" y="84"/>
                </a:cubicBezTo>
                <a:cubicBezTo>
                  <a:pt x="0" y="139"/>
                  <a:pt x="0" y="139"/>
                  <a:pt x="0" y="139"/>
                </a:cubicBezTo>
                <a:cubicBezTo>
                  <a:pt x="47" y="207"/>
                  <a:pt x="102" y="269"/>
                  <a:pt x="163" y="324"/>
                </a:cubicBezTo>
                <a:cubicBezTo>
                  <a:pt x="223" y="378"/>
                  <a:pt x="289" y="425"/>
                  <a:pt x="359" y="464"/>
                </a:cubicBezTo>
                <a:cubicBezTo>
                  <a:pt x="429" y="503"/>
                  <a:pt x="504" y="534"/>
                  <a:pt x="581" y="556"/>
                </a:cubicBezTo>
                <a:cubicBezTo>
                  <a:pt x="658" y="579"/>
                  <a:pt x="738" y="592"/>
                  <a:pt x="818" y="597"/>
                </a:cubicBezTo>
                <a:cubicBezTo>
                  <a:pt x="909" y="601"/>
                  <a:pt x="1001" y="595"/>
                  <a:pt x="1090" y="576"/>
                </a:cubicBezTo>
                <a:cubicBezTo>
                  <a:pt x="1070" y="478"/>
                  <a:pt x="1070" y="478"/>
                  <a:pt x="1070" y="478"/>
                </a:cubicBezTo>
                <a:cubicBezTo>
                  <a:pt x="1069" y="479"/>
                  <a:pt x="1067" y="479"/>
                  <a:pt x="1066" y="479"/>
                </a:cubicBezTo>
                <a:cubicBezTo>
                  <a:pt x="1066" y="478"/>
                  <a:pt x="1066" y="478"/>
                  <a:pt x="1066" y="478"/>
                </a:cubicBezTo>
                <a:cubicBezTo>
                  <a:pt x="965" y="499"/>
                  <a:pt x="860" y="503"/>
                  <a:pt x="758" y="491"/>
                </a:cubicBezTo>
                <a:cubicBezTo>
                  <a:pt x="701" y="484"/>
                  <a:pt x="645" y="472"/>
                  <a:pt x="591" y="455"/>
                </a:cubicBezTo>
                <a:cubicBezTo>
                  <a:pt x="610" y="366"/>
                  <a:pt x="628" y="277"/>
                  <a:pt x="644" y="187"/>
                </a:cubicBezTo>
                <a:cubicBezTo>
                  <a:pt x="653" y="135"/>
                  <a:pt x="663" y="81"/>
                  <a:pt x="664" y="28"/>
                </a:cubicBezTo>
                <a:cubicBezTo>
                  <a:pt x="632" y="35"/>
                  <a:pt x="601" y="34"/>
                  <a:pt x="582" y="33"/>
                </a:cubicBezTo>
                <a:cubicBezTo>
                  <a:pt x="506" y="28"/>
                  <a:pt x="601" y="34"/>
                  <a:pt x="582" y="3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4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1" name="Freeform 70">
            <a:extLst>
              <a:ext uri="{FF2B5EF4-FFF2-40B4-BE49-F238E27FC236}">
                <a16:creationId xmlns:a16="http://schemas.microsoft.com/office/drawing/2014/main" id="{A9215F53-0FAB-4263-AF8B-2750A4D88C42}"/>
              </a:ext>
            </a:extLst>
          </p:cNvPr>
          <p:cNvSpPr>
            <a:spLocks/>
          </p:cNvSpPr>
          <p:nvPr/>
        </p:nvSpPr>
        <p:spPr bwMode="auto">
          <a:xfrm rot="766448">
            <a:off x="5293477" y="3678860"/>
            <a:ext cx="804584" cy="621362"/>
          </a:xfrm>
          <a:custGeom>
            <a:avLst/>
            <a:gdLst>
              <a:gd name="T0" fmla="*/ 462 w 507"/>
              <a:gd name="T1" fmla="*/ 244 h 393"/>
              <a:gd name="T2" fmla="*/ 483 w 507"/>
              <a:gd name="T3" fmla="*/ 202 h 393"/>
              <a:gd name="T4" fmla="*/ 507 w 507"/>
              <a:gd name="T5" fmla="*/ 154 h 393"/>
              <a:gd name="T6" fmla="*/ 379 w 507"/>
              <a:gd name="T7" fmla="*/ 138 h 393"/>
              <a:gd name="T8" fmla="*/ 276 w 507"/>
              <a:gd name="T9" fmla="*/ 33 h 393"/>
              <a:gd name="T10" fmla="*/ 233 w 507"/>
              <a:gd name="T11" fmla="*/ 26 h 393"/>
              <a:gd name="T12" fmla="*/ 197 w 507"/>
              <a:gd name="T13" fmla="*/ 21 h 393"/>
              <a:gd name="T14" fmla="*/ 150 w 507"/>
              <a:gd name="T15" fmla="*/ 14 h 393"/>
              <a:gd name="T16" fmla="*/ 74 w 507"/>
              <a:gd name="T17" fmla="*/ 3 h 393"/>
              <a:gd name="T18" fmla="*/ 21 w 507"/>
              <a:gd name="T19" fmla="*/ 32 h 393"/>
              <a:gd name="T20" fmla="*/ 21 w 507"/>
              <a:gd name="T21" fmla="*/ 56 h 393"/>
              <a:gd name="T22" fmla="*/ 33 w 507"/>
              <a:gd name="T23" fmla="*/ 76 h 393"/>
              <a:gd name="T24" fmla="*/ 31 w 507"/>
              <a:gd name="T25" fmla="*/ 89 h 393"/>
              <a:gd name="T26" fmla="*/ 17 w 507"/>
              <a:gd name="T27" fmla="*/ 106 h 393"/>
              <a:gd name="T28" fmla="*/ 12 w 507"/>
              <a:gd name="T29" fmla="*/ 131 h 393"/>
              <a:gd name="T30" fmla="*/ 24 w 507"/>
              <a:gd name="T31" fmla="*/ 152 h 393"/>
              <a:gd name="T32" fmla="*/ 25 w 507"/>
              <a:gd name="T33" fmla="*/ 171 h 393"/>
              <a:gd name="T34" fmla="*/ 11 w 507"/>
              <a:gd name="T35" fmla="*/ 186 h 393"/>
              <a:gd name="T36" fmla="*/ 2 w 507"/>
              <a:gd name="T37" fmla="*/ 207 h 393"/>
              <a:gd name="T38" fmla="*/ 12 w 507"/>
              <a:gd name="T39" fmla="*/ 229 h 393"/>
              <a:gd name="T40" fmla="*/ 22 w 507"/>
              <a:gd name="T41" fmla="*/ 246 h 393"/>
              <a:gd name="T42" fmla="*/ 16 w 507"/>
              <a:gd name="T43" fmla="*/ 258 h 393"/>
              <a:gd name="T44" fmla="*/ 9 w 507"/>
              <a:gd name="T45" fmla="*/ 302 h 393"/>
              <a:gd name="T46" fmla="*/ 48 w 507"/>
              <a:gd name="T47" fmla="*/ 329 h 393"/>
              <a:gd name="T48" fmla="*/ 58 w 507"/>
              <a:gd name="T49" fmla="*/ 330 h 393"/>
              <a:gd name="T50" fmla="*/ 63 w 507"/>
              <a:gd name="T51" fmla="*/ 331 h 393"/>
              <a:gd name="T52" fmla="*/ 58 w 507"/>
              <a:gd name="T53" fmla="*/ 358 h 393"/>
              <a:gd name="T54" fmla="*/ 64 w 507"/>
              <a:gd name="T55" fmla="*/ 365 h 393"/>
              <a:gd name="T56" fmla="*/ 92 w 507"/>
              <a:gd name="T57" fmla="*/ 379 h 393"/>
              <a:gd name="T58" fmla="*/ 143 w 507"/>
              <a:gd name="T59" fmla="*/ 389 h 393"/>
              <a:gd name="T60" fmla="*/ 207 w 507"/>
              <a:gd name="T61" fmla="*/ 392 h 393"/>
              <a:gd name="T62" fmla="*/ 286 w 507"/>
              <a:gd name="T63" fmla="*/ 375 h 393"/>
              <a:gd name="T64" fmla="*/ 345 w 507"/>
              <a:gd name="T65" fmla="*/ 324 h 393"/>
              <a:gd name="T66" fmla="*/ 424 w 507"/>
              <a:gd name="T67" fmla="*/ 334 h 393"/>
              <a:gd name="T68" fmla="*/ 428 w 507"/>
              <a:gd name="T69" fmla="*/ 313 h 393"/>
              <a:gd name="T70" fmla="*/ 462 w 507"/>
              <a:gd name="T71" fmla="*/ 244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7" h="393">
                <a:moveTo>
                  <a:pt x="462" y="244"/>
                </a:moveTo>
                <a:cubicBezTo>
                  <a:pt x="483" y="202"/>
                  <a:pt x="483" y="202"/>
                  <a:pt x="483" y="202"/>
                </a:cubicBezTo>
                <a:cubicBezTo>
                  <a:pt x="507" y="154"/>
                  <a:pt x="507" y="154"/>
                  <a:pt x="507" y="154"/>
                </a:cubicBezTo>
                <a:cubicBezTo>
                  <a:pt x="433" y="144"/>
                  <a:pt x="379" y="138"/>
                  <a:pt x="379" y="138"/>
                </a:cubicBezTo>
                <a:cubicBezTo>
                  <a:pt x="371" y="87"/>
                  <a:pt x="331" y="41"/>
                  <a:pt x="276" y="33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197" y="21"/>
                  <a:pt x="197" y="21"/>
                  <a:pt x="197" y="21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74" y="3"/>
                  <a:pt x="74" y="3"/>
                  <a:pt x="74" y="3"/>
                </a:cubicBezTo>
                <a:cubicBezTo>
                  <a:pt x="53" y="0"/>
                  <a:pt x="30" y="14"/>
                  <a:pt x="21" y="32"/>
                </a:cubicBezTo>
                <a:cubicBezTo>
                  <a:pt x="17" y="40"/>
                  <a:pt x="17" y="47"/>
                  <a:pt x="21" y="56"/>
                </a:cubicBezTo>
                <a:cubicBezTo>
                  <a:pt x="24" y="63"/>
                  <a:pt x="30" y="69"/>
                  <a:pt x="33" y="76"/>
                </a:cubicBezTo>
                <a:cubicBezTo>
                  <a:pt x="36" y="81"/>
                  <a:pt x="35" y="84"/>
                  <a:pt x="31" y="89"/>
                </a:cubicBezTo>
                <a:cubicBezTo>
                  <a:pt x="26" y="95"/>
                  <a:pt x="21" y="100"/>
                  <a:pt x="17" y="106"/>
                </a:cubicBezTo>
                <a:cubicBezTo>
                  <a:pt x="13" y="114"/>
                  <a:pt x="9" y="123"/>
                  <a:pt x="12" y="131"/>
                </a:cubicBezTo>
                <a:cubicBezTo>
                  <a:pt x="14" y="139"/>
                  <a:pt x="20" y="145"/>
                  <a:pt x="24" y="152"/>
                </a:cubicBezTo>
                <a:cubicBezTo>
                  <a:pt x="28" y="158"/>
                  <a:pt x="29" y="164"/>
                  <a:pt x="25" y="171"/>
                </a:cubicBezTo>
                <a:cubicBezTo>
                  <a:pt x="22" y="176"/>
                  <a:pt x="16" y="181"/>
                  <a:pt x="11" y="186"/>
                </a:cubicBezTo>
                <a:cubicBezTo>
                  <a:pt x="6" y="192"/>
                  <a:pt x="2" y="199"/>
                  <a:pt x="2" y="207"/>
                </a:cubicBezTo>
                <a:cubicBezTo>
                  <a:pt x="3" y="215"/>
                  <a:pt x="8" y="222"/>
                  <a:pt x="12" y="229"/>
                </a:cubicBezTo>
                <a:cubicBezTo>
                  <a:pt x="16" y="234"/>
                  <a:pt x="21" y="240"/>
                  <a:pt x="22" y="246"/>
                </a:cubicBezTo>
                <a:cubicBezTo>
                  <a:pt x="23" y="251"/>
                  <a:pt x="19" y="255"/>
                  <a:pt x="16" y="258"/>
                </a:cubicBezTo>
                <a:cubicBezTo>
                  <a:pt x="4" y="270"/>
                  <a:pt x="0" y="287"/>
                  <a:pt x="9" y="302"/>
                </a:cubicBezTo>
                <a:cubicBezTo>
                  <a:pt x="16" y="315"/>
                  <a:pt x="32" y="326"/>
                  <a:pt x="48" y="329"/>
                </a:cubicBezTo>
                <a:cubicBezTo>
                  <a:pt x="58" y="330"/>
                  <a:pt x="58" y="330"/>
                  <a:pt x="58" y="330"/>
                </a:cubicBezTo>
                <a:cubicBezTo>
                  <a:pt x="63" y="331"/>
                  <a:pt x="63" y="331"/>
                  <a:pt x="63" y="331"/>
                </a:cubicBezTo>
                <a:cubicBezTo>
                  <a:pt x="55" y="338"/>
                  <a:pt x="52" y="349"/>
                  <a:pt x="58" y="358"/>
                </a:cubicBezTo>
                <a:cubicBezTo>
                  <a:pt x="59" y="361"/>
                  <a:pt x="62" y="363"/>
                  <a:pt x="64" y="365"/>
                </a:cubicBezTo>
                <a:cubicBezTo>
                  <a:pt x="72" y="372"/>
                  <a:pt x="82" y="376"/>
                  <a:pt x="92" y="379"/>
                </a:cubicBezTo>
                <a:cubicBezTo>
                  <a:pt x="108" y="384"/>
                  <a:pt x="126" y="387"/>
                  <a:pt x="143" y="389"/>
                </a:cubicBezTo>
                <a:cubicBezTo>
                  <a:pt x="164" y="391"/>
                  <a:pt x="186" y="393"/>
                  <a:pt x="207" y="392"/>
                </a:cubicBezTo>
                <a:cubicBezTo>
                  <a:pt x="234" y="391"/>
                  <a:pt x="261" y="386"/>
                  <a:pt x="286" y="375"/>
                </a:cubicBezTo>
                <a:cubicBezTo>
                  <a:pt x="310" y="364"/>
                  <a:pt x="330" y="346"/>
                  <a:pt x="345" y="324"/>
                </a:cubicBezTo>
                <a:cubicBezTo>
                  <a:pt x="345" y="324"/>
                  <a:pt x="377" y="328"/>
                  <a:pt x="424" y="334"/>
                </a:cubicBezTo>
                <a:cubicBezTo>
                  <a:pt x="424" y="326"/>
                  <a:pt x="425" y="319"/>
                  <a:pt x="428" y="313"/>
                </a:cubicBezTo>
                <a:lnTo>
                  <a:pt x="462" y="244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3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2" name="Freeform 71">
            <a:extLst>
              <a:ext uri="{FF2B5EF4-FFF2-40B4-BE49-F238E27FC236}">
                <a16:creationId xmlns:a16="http://schemas.microsoft.com/office/drawing/2014/main" id="{2DCE4F67-CF03-4FCE-B676-E53B9A698F88}"/>
              </a:ext>
            </a:extLst>
          </p:cNvPr>
          <p:cNvSpPr>
            <a:spLocks/>
          </p:cNvSpPr>
          <p:nvPr/>
        </p:nvSpPr>
        <p:spPr bwMode="auto">
          <a:xfrm rot="766448">
            <a:off x="6913283" y="2368305"/>
            <a:ext cx="1041578" cy="1463785"/>
          </a:xfrm>
          <a:custGeom>
            <a:avLst/>
            <a:gdLst>
              <a:gd name="T0" fmla="*/ 114 w 657"/>
              <a:gd name="T1" fmla="*/ 720 h 923"/>
              <a:gd name="T2" fmla="*/ 158 w 657"/>
              <a:gd name="T3" fmla="*/ 783 h 923"/>
              <a:gd name="T4" fmla="*/ 186 w 657"/>
              <a:gd name="T5" fmla="*/ 742 h 923"/>
              <a:gd name="T6" fmla="*/ 216 w 657"/>
              <a:gd name="T7" fmla="*/ 707 h 923"/>
              <a:gd name="T8" fmla="*/ 302 w 657"/>
              <a:gd name="T9" fmla="*/ 617 h 923"/>
              <a:gd name="T10" fmla="*/ 440 w 657"/>
              <a:gd name="T11" fmla="*/ 484 h 923"/>
              <a:gd name="T12" fmla="*/ 539 w 657"/>
              <a:gd name="T13" fmla="*/ 755 h 923"/>
              <a:gd name="T14" fmla="*/ 557 w 657"/>
              <a:gd name="T15" fmla="*/ 923 h 923"/>
              <a:gd name="T16" fmla="*/ 657 w 657"/>
              <a:gd name="T17" fmla="*/ 920 h 923"/>
              <a:gd name="T18" fmla="*/ 608 w 657"/>
              <a:gd name="T19" fmla="*/ 622 h 923"/>
              <a:gd name="T20" fmla="*/ 486 w 657"/>
              <a:gd name="T21" fmla="*/ 364 h 923"/>
              <a:gd name="T22" fmla="*/ 301 w 657"/>
              <a:gd name="T23" fmla="*/ 149 h 923"/>
              <a:gd name="T24" fmla="*/ 84 w 657"/>
              <a:gd name="T25" fmla="*/ 0 h 923"/>
              <a:gd name="T26" fmla="*/ 38 w 657"/>
              <a:gd name="T27" fmla="*/ 88 h 923"/>
              <a:gd name="T28" fmla="*/ 304 w 657"/>
              <a:gd name="T29" fmla="*/ 293 h 923"/>
              <a:gd name="T30" fmla="*/ 127 w 657"/>
              <a:gd name="T31" fmla="*/ 494 h 923"/>
              <a:gd name="T32" fmla="*/ 10 w 657"/>
              <a:gd name="T33" fmla="*/ 649 h 923"/>
              <a:gd name="T34" fmla="*/ 0 w 657"/>
              <a:gd name="T35" fmla="*/ 667 h 923"/>
              <a:gd name="T36" fmla="*/ 114 w 657"/>
              <a:gd name="T37" fmla="*/ 720 h 923"/>
              <a:gd name="T38" fmla="*/ 114 w 657"/>
              <a:gd name="T39" fmla="*/ 720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57" h="923">
                <a:moveTo>
                  <a:pt x="114" y="720"/>
                </a:moveTo>
                <a:cubicBezTo>
                  <a:pt x="143" y="747"/>
                  <a:pt x="155" y="768"/>
                  <a:pt x="158" y="783"/>
                </a:cubicBezTo>
                <a:cubicBezTo>
                  <a:pt x="167" y="769"/>
                  <a:pt x="176" y="755"/>
                  <a:pt x="186" y="742"/>
                </a:cubicBezTo>
                <a:cubicBezTo>
                  <a:pt x="195" y="730"/>
                  <a:pt x="205" y="719"/>
                  <a:pt x="216" y="707"/>
                </a:cubicBezTo>
                <a:cubicBezTo>
                  <a:pt x="243" y="677"/>
                  <a:pt x="273" y="647"/>
                  <a:pt x="302" y="617"/>
                </a:cubicBezTo>
                <a:cubicBezTo>
                  <a:pt x="347" y="572"/>
                  <a:pt x="394" y="528"/>
                  <a:pt x="440" y="484"/>
                </a:cubicBezTo>
                <a:cubicBezTo>
                  <a:pt x="486" y="568"/>
                  <a:pt x="520" y="660"/>
                  <a:pt x="539" y="755"/>
                </a:cubicBezTo>
                <a:cubicBezTo>
                  <a:pt x="550" y="810"/>
                  <a:pt x="556" y="866"/>
                  <a:pt x="557" y="923"/>
                </a:cubicBezTo>
                <a:cubicBezTo>
                  <a:pt x="657" y="920"/>
                  <a:pt x="657" y="920"/>
                  <a:pt x="657" y="920"/>
                </a:cubicBezTo>
                <a:cubicBezTo>
                  <a:pt x="655" y="819"/>
                  <a:pt x="638" y="719"/>
                  <a:pt x="608" y="622"/>
                </a:cubicBezTo>
                <a:cubicBezTo>
                  <a:pt x="579" y="531"/>
                  <a:pt x="538" y="444"/>
                  <a:pt x="486" y="364"/>
                </a:cubicBezTo>
                <a:cubicBezTo>
                  <a:pt x="434" y="285"/>
                  <a:pt x="372" y="212"/>
                  <a:pt x="301" y="149"/>
                </a:cubicBezTo>
                <a:cubicBezTo>
                  <a:pt x="235" y="91"/>
                  <a:pt x="162" y="40"/>
                  <a:pt x="84" y="0"/>
                </a:cubicBezTo>
                <a:cubicBezTo>
                  <a:pt x="38" y="88"/>
                  <a:pt x="38" y="88"/>
                  <a:pt x="38" y="88"/>
                </a:cubicBezTo>
                <a:cubicBezTo>
                  <a:pt x="139" y="141"/>
                  <a:pt x="229" y="211"/>
                  <a:pt x="304" y="293"/>
                </a:cubicBezTo>
                <a:cubicBezTo>
                  <a:pt x="245" y="359"/>
                  <a:pt x="185" y="426"/>
                  <a:pt x="127" y="494"/>
                </a:cubicBezTo>
                <a:cubicBezTo>
                  <a:pt x="85" y="543"/>
                  <a:pt x="42" y="593"/>
                  <a:pt x="10" y="649"/>
                </a:cubicBezTo>
                <a:cubicBezTo>
                  <a:pt x="6" y="655"/>
                  <a:pt x="3" y="661"/>
                  <a:pt x="0" y="667"/>
                </a:cubicBezTo>
                <a:cubicBezTo>
                  <a:pt x="51" y="671"/>
                  <a:pt x="94" y="701"/>
                  <a:pt x="114" y="720"/>
                </a:cubicBezTo>
                <a:cubicBezTo>
                  <a:pt x="143" y="747"/>
                  <a:pt x="94" y="701"/>
                  <a:pt x="114" y="72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3" name="Freeform 72">
            <a:extLst>
              <a:ext uri="{FF2B5EF4-FFF2-40B4-BE49-F238E27FC236}">
                <a16:creationId xmlns:a16="http://schemas.microsoft.com/office/drawing/2014/main" id="{B3AF83D7-C955-4942-99BC-8AEB4E53AB50}"/>
              </a:ext>
            </a:extLst>
          </p:cNvPr>
          <p:cNvSpPr>
            <a:spLocks/>
          </p:cNvSpPr>
          <p:nvPr/>
        </p:nvSpPr>
        <p:spPr bwMode="auto">
          <a:xfrm rot="766448">
            <a:off x="5943397" y="3689680"/>
            <a:ext cx="706998" cy="872296"/>
          </a:xfrm>
          <a:custGeom>
            <a:avLst/>
            <a:gdLst>
              <a:gd name="T0" fmla="*/ 409 w 446"/>
              <a:gd name="T1" fmla="*/ 418 h 551"/>
              <a:gd name="T2" fmla="*/ 427 w 446"/>
              <a:gd name="T3" fmla="*/ 333 h 551"/>
              <a:gd name="T4" fmla="*/ 399 w 446"/>
              <a:gd name="T5" fmla="*/ 233 h 551"/>
              <a:gd name="T6" fmla="*/ 446 w 446"/>
              <a:gd name="T7" fmla="*/ 130 h 551"/>
              <a:gd name="T8" fmla="*/ 428 w 446"/>
              <a:gd name="T9" fmla="*/ 120 h 551"/>
              <a:gd name="T10" fmla="*/ 372 w 446"/>
              <a:gd name="T11" fmla="*/ 68 h 551"/>
              <a:gd name="T12" fmla="*/ 337 w 446"/>
              <a:gd name="T13" fmla="*/ 36 h 551"/>
              <a:gd name="T14" fmla="*/ 298 w 446"/>
              <a:gd name="T15" fmla="*/ 0 h 551"/>
              <a:gd name="T16" fmla="*/ 232 w 446"/>
              <a:gd name="T17" fmla="*/ 143 h 551"/>
              <a:gd name="T18" fmla="*/ 100 w 446"/>
              <a:gd name="T19" fmla="*/ 208 h 551"/>
              <a:gd name="T20" fmla="*/ 88 w 446"/>
              <a:gd name="T21" fmla="*/ 233 h 551"/>
              <a:gd name="T22" fmla="*/ 64 w 446"/>
              <a:gd name="T23" fmla="*/ 281 h 551"/>
              <a:gd name="T24" fmla="*/ 43 w 446"/>
              <a:gd name="T25" fmla="*/ 323 h 551"/>
              <a:gd name="T26" fmla="*/ 9 w 446"/>
              <a:gd name="T27" fmla="*/ 392 h 551"/>
              <a:gd name="T28" fmla="*/ 19 w 446"/>
              <a:gd name="T29" fmla="*/ 449 h 551"/>
              <a:gd name="T30" fmla="*/ 40 w 446"/>
              <a:gd name="T31" fmla="*/ 459 h 551"/>
              <a:gd name="T32" fmla="*/ 64 w 446"/>
              <a:gd name="T33" fmla="*/ 454 h 551"/>
              <a:gd name="T34" fmla="*/ 77 w 446"/>
              <a:gd name="T35" fmla="*/ 457 h 551"/>
              <a:gd name="T36" fmla="*/ 88 w 446"/>
              <a:gd name="T37" fmla="*/ 475 h 551"/>
              <a:gd name="T38" fmla="*/ 109 w 446"/>
              <a:gd name="T39" fmla="*/ 490 h 551"/>
              <a:gd name="T40" fmla="*/ 134 w 446"/>
              <a:gd name="T41" fmla="*/ 486 h 551"/>
              <a:gd name="T42" fmla="*/ 154 w 446"/>
              <a:gd name="T43" fmla="*/ 490 h 551"/>
              <a:gd name="T44" fmla="*/ 165 w 446"/>
              <a:gd name="T45" fmla="*/ 509 h 551"/>
              <a:gd name="T46" fmla="*/ 183 w 446"/>
              <a:gd name="T47" fmla="*/ 523 h 551"/>
              <a:gd name="T48" fmla="*/ 207 w 446"/>
              <a:gd name="T49" fmla="*/ 520 h 551"/>
              <a:gd name="T50" fmla="*/ 226 w 446"/>
              <a:gd name="T51" fmla="*/ 516 h 551"/>
              <a:gd name="T52" fmla="*/ 235 w 446"/>
              <a:gd name="T53" fmla="*/ 528 h 551"/>
              <a:gd name="T54" fmla="*/ 281 w 446"/>
              <a:gd name="T55" fmla="*/ 544 h 551"/>
              <a:gd name="T56" fmla="*/ 311 w 446"/>
              <a:gd name="T57" fmla="*/ 517 h 551"/>
              <a:gd name="T58" fmla="*/ 338 w 446"/>
              <a:gd name="T59" fmla="*/ 463 h 551"/>
              <a:gd name="T60" fmla="*/ 358 w 446"/>
              <a:gd name="T61" fmla="*/ 474 h 551"/>
              <a:gd name="T62" fmla="*/ 384 w 446"/>
              <a:gd name="T63" fmla="*/ 465 h 551"/>
              <a:gd name="T64" fmla="*/ 409 w 446"/>
              <a:gd name="T65" fmla="*/ 418 h 551"/>
              <a:gd name="T66" fmla="*/ 409 w 446"/>
              <a:gd name="T67" fmla="*/ 418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6" h="551">
                <a:moveTo>
                  <a:pt x="409" y="418"/>
                </a:moveTo>
                <a:cubicBezTo>
                  <a:pt x="416" y="390"/>
                  <a:pt x="425" y="362"/>
                  <a:pt x="427" y="333"/>
                </a:cubicBezTo>
                <a:cubicBezTo>
                  <a:pt x="430" y="297"/>
                  <a:pt x="421" y="262"/>
                  <a:pt x="399" y="233"/>
                </a:cubicBezTo>
                <a:cubicBezTo>
                  <a:pt x="399" y="233"/>
                  <a:pt x="418" y="190"/>
                  <a:pt x="446" y="130"/>
                </a:cubicBezTo>
                <a:cubicBezTo>
                  <a:pt x="439" y="128"/>
                  <a:pt x="433" y="125"/>
                  <a:pt x="428" y="120"/>
                </a:cubicBezTo>
                <a:cubicBezTo>
                  <a:pt x="372" y="68"/>
                  <a:pt x="372" y="68"/>
                  <a:pt x="372" y="68"/>
                </a:cubicBezTo>
                <a:cubicBezTo>
                  <a:pt x="337" y="36"/>
                  <a:pt x="337" y="36"/>
                  <a:pt x="337" y="36"/>
                </a:cubicBezTo>
                <a:cubicBezTo>
                  <a:pt x="298" y="0"/>
                  <a:pt x="298" y="0"/>
                  <a:pt x="298" y="0"/>
                </a:cubicBezTo>
                <a:cubicBezTo>
                  <a:pt x="260" y="81"/>
                  <a:pt x="232" y="143"/>
                  <a:pt x="232" y="143"/>
                </a:cubicBezTo>
                <a:cubicBezTo>
                  <a:pt x="181" y="135"/>
                  <a:pt x="125" y="159"/>
                  <a:pt x="100" y="208"/>
                </a:cubicBezTo>
                <a:cubicBezTo>
                  <a:pt x="88" y="233"/>
                  <a:pt x="88" y="233"/>
                  <a:pt x="88" y="233"/>
                </a:cubicBezTo>
                <a:cubicBezTo>
                  <a:pt x="64" y="281"/>
                  <a:pt x="64" y="281"/>
                  <a:pt x="64" y="281"/>
                </a:cubicBezTo>
                <a:cubicBezTo>
                  <a:pt x="43" y="323"/>
                  <a:pt x="43" y="323"/>
                  <a:pt x="43" y="323"/>
                </a:cubicBezTo>
                <a:cubicBezTo>
                  <a:pt x="9" y="392"/>
                  <a:pt x="9" y="392"/>
                  <a:pt x="9" y="392"/>
                </a:cubicBezTo>
                <a:cubicBezTo>
                  <a:pt x="0" y="410"/>
                  <a:pt x="6" y="435"/>
                  <a:pt x="19" y="449"/>
                </a:cubicBezTo>
                <a:cubicBezTo>
                  <a:pt x="25" y="455"/>
                  <a:pt x="32" y="460"/>
                  <a:pt x="40" y="459"/>
                </a:cubicBezTo>
                <a:cubicBezTo>
                  <a:pt x="48" y="459"/>
                  <a:pt x="56" y="455"/>
                  <a:pt x="64" y="454"/>
                </a:cubicBezTo>
                <a:cubicBezTo>
                  <a:pt x="69" y="452"/>
                  <a:pt x="73" y="452"/>
                  <a:pt x="77" y="457"/>
                </a:cubicBezTo>
                <a:cubicBezTo>
                  <a:pt x="81" y="463"/>
                  <a:pt x="84" y="469"/>
                  <a:pt x="88" y="475"/>
                </a:cubicBezTo>
                <a:cubicBezTo>
                  <a:pt x="93" y="482"/>
                  <a:pt x="100" y="489"/>
                  <a:pt x="109" y="490"/>
                </a:cubicBezTo>
                <a:cubicBezTo>
                  <a:pt x="118" y="492"/>
                  <a:pt x="126" y="488"/>
                  <a:pt x="134" y="486"/>
                </a:cubicBezTo>
                <a:cubicBezTo>
                  <a:pt x="142" y="484"/>
                  <a:pt x="149" y="484"/>
                  <a:pt x="154" y="490"/>
                </a:cubicBezTo>
                <a:cubicBezTo>
                  <a:pt x="159" y="496"/>
                  <a:pt x="161" y="503"/>
                  <a:pt x="165" y="509"/>
                </a:cubicBezTo>
                <a:cubicBezTo>
                  <a:pt x="169" y="516"/>
                  <a:pt x="175" y="522"/>
                  <a:pt x="183" y="523"/>
                </a:cubicBezTo>
                <a:cubicBezTo>
                  <a:pt x="191" y="524"/>
                  <a:pt x="199" y="522"/>
                  <a:pt x="207" y="520"/>
                </a:cubicBezTo>
                <a:cubicBezTo>
                  <a:pt x="213" y="518"/>
                  <a:pt x="220" y="515"/>
                  <a:pt x="226" y="516"/>
                </a:cubicBezTo>
                <a:cubicBezTo>
                  <a:pt x="231" y="518"/>
                  <a:pt x="233" y="524"/>
                  <a:pt x="235" y="528"/>
                </a:cubicBezTo>
                <a:cubicBezTo>
                  <a:pt x="245" y="545"/>
                  <a:pt x="264" y="551"/>
                  <a:pt x="281" y="544"/>
                </a:cubicBezTo>
                <a:cubicBezTo>
                  <a:pt x="293" y="539"/>
                  <a:pt x="305" y="529"/>
                  <a:pt x="311" y="517"/>
                </a:cubicBezTo>
                <a:cubicBezTo>
                  <a:pt x="338" y="463"/>
                  <a:pt x="338" y="463"/>
                  <a:pt x="338" y="463"/>
                </a:cubicBezTo>
                <a:cubicBezTo>
                  <a:pt x="341" y="470"/>
                  <a:pt x="351" y="474"/>
                  <a:pt x="358" y="474"/>
                </a:cubicBezTo>
                <a:cubicBezTo>
                  <a:pt x="368" y="474"/>
                  <a:pt x="377" y="470"/>
                  <a:pt x="384" y="465"/>
                </a:cubicBezTo>
                <a:cubicBezTo>
                  <a:pt x="398" y="453"/>
                  <a:pt x="405" y="435"/>
                  <a:pt x="409" y="418"/>
                </a:cubicBezTo>
                <a:cubicBezTo>
                  <a:pt x="416" y="389"/>
                  <a:pt x="402" y="447"/>
                  <a:pt x="409" y="41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4" name="Freeform 73">
            <a:extLst>
              <a:ext uri="{FF2B5EF4-FFF2-40B4-BE49-F238E27FC236}">
                <a16:creationId xmlns:a16="http://schemas.microsoft.com/office/drawing/2014/main" id="{38237092-80E4-40BA-8851-A1D5D3CC0A78}"/>
              </a:ext>
            </a:extLst>
          </p:cNvPr>
          <p:cNvSpPr>
            <a:spLocks/>
          </p:cNvSpPr>
          <p:nvPr/>
        </p:nvSpPr>
        <p:spPr bwMode="auto">
          <a:xfrm rot="766448">
            <a:off x="6323994" y="3874337"/>
            <a:ext cx="1282555" cy="1551413"/>
          </a:xfrm>
          <a:custGeom>
            <a:avLst/>
            <a:gdLst>
              <a:gd name="T0" fmla="*/ 710 w 810"/>
              <a:gd name="T1" fmla="*/ 0 h 980"/>
              <a:gd name="T2" fmla="*/ 710 w 810"/>
              <a:gd name="T3" fmla="*/ 0 h 980"/>
              <a:gd name="T4" fmla="*/ 706 w 810"/>
              <a:gd name="T5" fmla="*/ 0 h 980"/>
              <a:gd name="T6" fmla="*/ 572 w 810"/>
              <a:gd name="T7" fmla="*/ 432 h 980"/>
              <a:gd name="T8" fmla="*/ 318 w 810"/>
              <a:gd name="T9" fmla="*/ 324 h 980"/>
              <a:gd name="T10" fmla="*/ 226 w 810"/>
              <a:gd name="T11" fmla="*/ 289 h 980"/>
              <a:gd name="T12" fmla="*/ 120 w 810"/>
              <a:gd name="T13" fmla="*/ 266 h 980"/>
              <a:gd name="T14" fmla="*/ 113 w 810"/>
              <a:gd name="T15" fmla="*/ 380 h 980"/>
              <a:gd name="T16" fmla="*/ 74 w 810"/>
              <a:gd name="T17" fmla="*/ 454 h 980"/>
              <a:gd name="T18" fmla="*/ 131 w 810"/>
              <a:gd name="T19" fmla="*/ 469 h 980"/>
              <a:gd name="T20" fmla="*/ 171 w 810"/>
              <a:gd name="T21" fmla="*/ 485 h 980"/>
              <a:gd name="T22" fmla="*/ 282 w 810"/>
              <a:gd name="T23" fmla="*/ 538 h 980"/>
              <a:gd name="T24" fmla="*/ 431 w 810"/>
              <a:gd name="T25" fmla="*/ 616 h 980"/>
              <a:gd name="T26" fmla="*/ 0 w 810"/>
              <a:gd name="T27" fmla="*/ 884 h 980"/>
              <a:gd name="T28" fmla="*/ 30 w 810"/>
              <a:gd name="T29" fmla="*/ 980 h 980"/>
              <a:gd name="T30" fmla="*/ 33 w 810"/>
              <a:gd name="T31" fmla="*/ 979 h 980"/>
              <a:gd name="T32" fmla="*/ 34 w 810"/>
              <a:gd name="T33" fmla="*/ 980 h 980"/>
              <a:gd name="T34" fmla="*/ 276 w 810"/>
              <a:gd name="T35" fmla="*/ 871 h 980"/>
              <a:gd name="T36" fmla="*/ 482 w 810"/>
              <a:gd name="T37" fmla="*/ 712 h 980"/>
              <a:gd name="T38" fmla="*/ 659 w 810"/>
              <a:gd name="T39" fmla="*/ 490 h 980"/>
              <a:gd name="T40" fmla="*/ 772 w 810"/>
              <a:gd name="T41" fmla="*/ 230 h 980"/>
              <a:gd name="T42" fmla="*/ 810 w 810"/>
              <a:gd name="T43" fmla="*/ 5 h 980"/>
              <a:gd name="T44" fmla="*/ 710 w 810"/>
              <a:gd name="T45" fmla="*/ 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10" h="980">
                <a:moveTo>
                  <a:pt x="710" y="0"/>
                </a:moveTo>
                <a:cubicBezTo>
                  <a:pt x="710" y="0"/>
                  <a:pt x="710" y="0"/>
                  <a:pt x="710" y="0"/>
                </a:cubicBezTo>
                <a:cubicBezTo>
                  <a:pt x="706" y="0"/>
                  <a:pt x="706" y="0"/>
                  <a:pt x="706" y="0"/>
                </a:cubicBezTo>
                <a:cubicBezTo>
                  <a:pt x="699" y="149"/>
                  <a:pt x="652" y="298"/>
                  <a:pt x="572" y="432"/>
                </a:cubicBezTo>
                <a:cubicBezTo>
                  <a:pt x="488" y="395"/>
                  <a:pt x="403" y="358"/>
                  <a:pt x="318" y="324"/>
                </a:cubicBezTo>
                <a:cubicBezTo>
                  <a:pt x="288" y="311"/>
                  <a:pt x="257" y="299"/>
                  <a:pt x="226" y="289"/>
                </a:cubicBezTo>
                <a:cubicBezTo>
                  <a:pt x="191" y="278"/>
                  <a:pt x="155" y="272"/>
                  <a:pt x="120" y="266"/>
                </a:cubicBezTo>
                <a:cubicBezTo>
                  <a:pt x="130" y="304"/>
                  <a:pt x="123" y="343"/>
                  <a:pt x="113" y="380"/>
                </a:cubicBezTo>
                <a:cubicBezTo>
                  <a:pt x="105" y="406"/>
                  <a:pt x="100" y="440"/>
                  <a:pt x="74" y="454"/>
                </a:cubicBezTo>
                <a:cubicBezTo>
                  <a:pt x="93" y="458"/>
                  <a:pt x="112" y="463"/>
                  <a:pt x="131" y="469"/>
                </a:cubicBezTo>
                <a:cubicBezTo>
                  <a:pt x="145" y="474"/>
                  <a:pt x="158" y="479"/>
                  <a:pt x="171" y="485"/>
                </a:cubicBezTo>
                <a:cubicBezTo>
                  <a:pt x="209" y="501"/>
                  <a:pt x="246" y="519"/>
                  <a:pt x="282" y="538"/>
                </a:cubicBezTo>
                <a:cubicBezTo>
                  <a:pt x="332" y="563"/>
                  <a:pt x="382" y="590"/>
                  <a:pt x="431" y="616"/>
                </a:cubicBezTo>
                <a:cubicBezTo>
                  <a:pt x="312" y="741"/>
                  <a:pt x="161" y="834"/>
                  <a:pt x="0" y="884"/>
                </a:cubicBezTo>
                <a:cubicBezTo>
                  <a:pt x="30" y="980"/>
                  <a:pt x="30" y="980"/>
                  <a:pt x="30" y="980"/>
                </a:cubicBezTo>
                <a:cubicBezTo>
                  <a:pt x="31" y="980"/>
                  <a:pt x="32" y="979"/>
                  <a:pt x="33" y="979"/>
                </a:cubicBezTo>
                <a:cubicBezTo>
                  <a:pt x="34" y="980"/>
                  <a:pt x="34" y="980"/>
                  <a:pt x="34" y="980"/>
                </a:cubicBezTo>
                <a:cubicBezTo>
                  <a:pt x="118" y="954"/>
                  <a:pt x="200" y="917"/>
                  <a:pt x="276" y="871"/>
                </a:cubicBezTo>
                <a:cubicBezTo>
                  <a:pt x="350" y="826"/>
                  <a:pt x="420" y="773"/>
                  <a:pt x="482" y="712"/>
                </a:cubicBezTo>
                <a:cubicBezTo>
                  <a:pt x="550" y="646"/>
                  <a:pt x="609" y="571"/>
                  <a:pt x="659" y="490"/>
                </a:cubicBezTo>
                <a:cubicBezTo>
                  <a:pt x="708" y="409"/>
                  <a:pt x="746" y="321"/>
                  <a:pt x="772" y="230"/>
                </a:cubicBezTo>
                <a:cubicBezTo>
                  <a:pt x="793" y="157"/>
                  <a:pt x="806" y="81"/>
                  <a:pt x="810" y="5"/>
                </a:cubicBezTo>
                <a:lnTo>
                  <a:pt x="71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3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5" name="AutoShape 61">
            <a:extLst>
              <a:ext uri="{FF2B5EF4-FFF2-40B4-BE49-F238E27FC236}">
                <a16:creationId xmlns:a16="http://schemas.microsoft.com/office/drawing/2014/main" id="{F33AA139-0734-422B-ABCE-37F238BB496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 rot="766448">
            <a:off x="4541058" y="1724379"/>
            <a:ext cx="3383163" cy="33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FD778B-C13F-42AD-8A02-E268653337BD}"/>
              </a:ext>
            </a:extLst>
          </p:cNvPr>
          <p:cNvSpPr txBox="1"/>
          <p:nvPr/>
        </p:nvSpPr>
        <p:spPr>
          <a:xfrm>
            <a:off x="8070530" y="2601050"/>
            <a:ext cx="2687957" cy="105528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Desarrollo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servicios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Fomentar e impulsar la profesionalización y el desarrollo de servicios financieros basados en innovación tecnológica.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9BE21-C344-4D9B-B45F-BF4525660FA0}"/>
              </a:ext>
            </a:extLst>
          </p:cNvPr>
          <p:cNvSpPr txBox="1"/>
          <p:nvPr/>
        </p:nvSpPr>
        <p:spPr>
          <a:xfrm>
            <a:off x="7616998" y="4866294"/>
            <a:ext cx="2265189" cy="105528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Buenas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prácticas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Informar a los asociados sobre las distintas normas y reglamentaciones que rigen la actividad.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6C1B5-9A43-49E7-8F77-B6A6C48B2DA7}"/>
              </a:ext>
            </a:extLst>
          </p:cNvPr>
          <p:cNvSpPr txBox="1"/>
          <p:nvPr/>
        </p:nvSpPr>
        <p:spPr>
          <a:xfrm>
            <a:off x="5156090" y="942848"/>
            <a:ext cx="1903256" cy="8521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Marco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regulatorio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Promover un marco regulatorio adaptado al sector.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60876-FC8C-47BE-949F-2693887F50DB}"/>
              </a:ext>
            </a:extLst>
          </p:cNvPr>
          <p:cNvSpPr txBox="1"/>
          <p:nvPr/>
        </p:nvSpPr>
        <p:spPr>
          <a:xfrm>
            <a:off x="2424189" y="4866294"/>
            <a:ext cx="2279796" cy="105528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Solución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problemas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r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lntervenir</a:t>
            </a:r>
            <a:r>
              <a:rPr kumimoji="0" lang="es-PY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en el planteamiento y solución de los problemas públicos que le atañan al sector.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70448-BCE6-4069-A3FA-49DF7CC857DD}"/>
              </a:ext>
            </a:extLst>
          </p:cNvPr>
          <p:cNvSpPr txBox="1"/>
          <p:nvPr/>
        </p:nvSpPr>
        <p:spPr>
          <a:xfrm>
            <a:off x="1771650" y="2603689"/>
            <a:ext cx="2371039" cy="1461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Capacitación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r" defTabSz="91433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Promover la educación financiera para potenciar el uso de las herramientas tecnológicas en el ámbito financiero y maximizar la calidad de la inclusión financiera.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1DBFA8-2436-4645-80D2-D10DD834A56C}"/>
              </a:ext>
            </a:extLst>
          </p:cNvPr>
          <p:cNvSpPr/>
          <p:nvPr/>
        </p:nvSpPr>
        <p:spPr>
          <a:xfrm>
            <a:off x="7523225" y="2730221"/>
            <a:ext cx="302671" cy="302671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Open Sans"/>
              </a:rPr>
              <a:t>02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CD8884-759B-4B74-95F5-17113568E1B4}"/>
              </a:ext>
            </a:extLst>
          </p:cNvPr>
          <p:cNvSpPr/>
          <p:nvPr/>
        </p:nvSpPr>
        <p:spPr>
          <a:xfrm>
            <a:off x="5872918" y="1741061"/>
            <a:ext cx="302671" cy="302671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0EC275-1DC9-4BD0-851E-910B9A215B9F}"/>
              </a:ext>
            </a:extLst>
          </p:cNvPr>
          <p:cNvSpPr/>
          <p:nvPr/>
        </p:nvSpPr>
        <p:spPr>
          <a:xfrm>
            <a:off x="4361535" y="2857777"/>
            <a:ext cx="302671" cy="302671"/>
          </a:xfrm>
          <a:prstGeom prst="ellipse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Open Sans"/>
              </a:rPr>
              <a:t>05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137FAD7-5A16-41A2-9BBF-F3AA57DF1C5F}"/>
              </a:ext>
            </a:extLst>
          </p:cNvPr>
          <p:cNvSpPr/>
          <p:nvPr/>
        </p:nvSpPr>
        <p:spPr>
          <a:xfrm>
            <a:off x="4926689" y="4768844"/>
            <a:ext cx="302671" cy="302671"/>
          </a:xfrm>
          <a:prstGeom prst="ellipse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Open Sans"/>
              </a:rPr>
              <a:t>04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967942-D74A-4D83-8CF1-929BFE35222E}"/>
              </a:ext>
            </a:extLst>
          </p:cNvPr>
          <p:cNvSpPr/>
          <p:nvPr/>
        </p:nvSpPr>
        <p:spPr>
          <a:xfrm>
            <a:off x="7115011" y="4714958"/>
            <a:ext cx="302671" cy="302671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Open Sans"/>
              </a:rPr>
              <a:t>03</a:t>
            </a:r>
          </a:p>
        </p:txBody>
      </p:sp>
      <p:sp>
        <p:nvSpPr>
          <p:cNvPr id="26" name="Freeform 66">
            <a:extLst>
              <a:ext uri="{FF2B5EF4-FFF2-40B4-BE49-F238E27FC236}">
                <a16:creationId xmlns:a16="http://schemas.microsoft.com/office/drawing/2014/main" id="{E7AF0294-7B01-4058-AED9-C5F48CFE609E}"/>
              </a:ext>
            </a:extLst>
          </p:cNvPr>
          <p:cNvSpPr>
            <a:spLocks/>
          </p:cNvSpPr>
          <p:nvPr/>
        </p:nvSpPr>
        <p:spPr bwMode="auto">
          <a:xfrm rot="766448">
            <a:off x="5943613" y="2697262"/>
            <a:ext cx="746829" cy="633311"/>
          </a:xfrm>
          <a:custGeom>
            <a:avLst/>
            <a:gdLst>
              <a:gd name="T0" fmla="*/ 20 w 471"/>
              <a:gd name="T1" fmla="*/ 294 h 400"/>
              <a:gd name="T2" fmla="*/ 23 w 471"/>
              <a:gd name="T3" fmla="*/ 341 h 400"/>
              <a:gd name="T4" fmla="*/ 26 w 471"/>
              <a:gd name="T5" fmla="*/ 384 h 400"/>
              <a:gd name="T6" fmla="*/ 111 w 471"/>
              <a:gd name="T7" fmla="*/ 344 h 400"/>
              <a:gd name="T8" fmla="*/ 254 w 471"/>
              <a:gd name="T9" fmla="*/ 378 h 400"/>
              <a:gd name="T10" fmla="*/ 297 w 471"/>
              <a:gd name="T11" fmla="*/ 358 h 400"/>
              <a:gd name="T12" fmla="*/ 327 w 471"/>
              <a:gd name="T13" fmla="*/ 345 h 400"/>
              <a:gd name="T14" fmla="*/ 371 w 471"/>
              <a:gd name="T15" fmla="*/ 326 h 400"/>
              <a:gd name="T16" fmla="*/ 441 w 471"/>
              <a:gd name="T17" fmla="*/ 295 h 400"/>
              <a:gd name="T18" fmla="*/ 470 w 471"/>
              <a:gd name="T19" fmla="*/ 244 h 400"/>
              <a:gd name="T20" fmla="*/ 459 w 471"/>
              <a:gd name="T21" fmla="*/ 223 h 400"/>
              <a:gd name="T22" fmla="*/ 439 w 471"/>
              <a:gd name="T23" fmla="*/ 213 h 400"/>
              <a:gd name="T24" fmla="*/ 431 w 471"/>
              <a:gd name="T25" fmla="*/ 201 h 400"/>
              <a:gd name="T26" fmla="*/ 434 w 471"/>
              <a:gd name="T27" fmla="*/ 172 h 400"/>
              <a:gd name="T28" fmla="*/ 421 w 471"/>
              <a:gd name="T29" fmla="*/ 150 h 400"/>
              <a:gd name="T30" fmla="*/ 401 w 471"/>
              <a:gd name="T31" fmla="*/ 141 h 400"/>
              <a:gd name="T32" fmla="*/ 397 w 471"/>
              <a:gd name="T33" fmla="*/ 96 h 400"/>
              <a:gd name="T34" fmla="*/ 364 w 471"/>
              <a:gd name="T35" fmla="*/ 67 h 400"/>
              <a:gd name="T36" fmla="*/ 353 w 471"/>
              <a:gd name="T37" fmla="*/ 57 h 400"/>
              <a:gd name="T38" fmla="*/ 355 w 471"/>
              <a:gd name="T39" fmla="*/ 40 h 400"/>
              <a:gd name="T40" fmla="*/ 328 w 471"/>
              <a:gd name="T41" fmla="*/ 4 h 400"/>
              <a:gd name="T42" fmla="*/ 289 w 471"/>
              <a:gd name="T43" fmla="*/ 5 h 400"/>
              <a:gd name="T44" fmla="*/ 229 w 471"/>
              <a:gd name="T45" fmla="*/ 32 h 400"/>
              <a:gd name="T46" fmla="*/ 207 w 471"/>
              <a:gd name="T47" fmla="*/ 5 h 400"/>
              <a:gd name="T48" fmla="*/ 150 w 471"/>
              <a:gd name="T49" fmla="*/ 19 h 400"/>
              <a:gd name="T50" fmla="*/ 78 w 471"/>
              <a:gd name="T51" fmla="*/ 74 h 400"/>
              <a:gd name="T52" fmla="*/ 40 w 471"/>
              <a:gd name="T53" fmla="*/ 167 h 400"/>
              <a:gd name="T54" fmla="*/ 0 w 471"/>
              <a:gd name="T55" fmla="*/ 187 h 400"/>
              <a:gd name="T56" fmla="*/ 15 w 471"/>
              <a:gd name="T57" fmla="*/ 218 h 400"/>
              <a:gd name="T58" fmla="*/ 20 w 471"/>
              <a:gd name="T59" fmla="*/ 29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1" h="400">
                <a:moveTo>
                  <a:pt x="20" y="294"/>
                </a:moveTo>
                <a:cubicBezTo>
                  <a:pt x="23" y="341"/>
                  <a:pt x="23" y="341"/>
                  <a:pt x="23" y="341"/>
                </a:cubicBezTo>
                <a:cubicBezTo>
                  <a:pt x="26" y="384"/>
                  <a:pt x="26" y="384"/>
                  <a:pt x="26" y="384"/>
                </a:cubicBezTo>
                <a:cubicBezTo>
                  <a:pt x="77" y="360"/>
                  <a:pt x="111" y="344"/>
                  <a:pt x="111" y="344"/>
                </a:cubicBezTo>
                <a:cubicBezTo>
                  <a:pt x="145" y="382"/>
                  <a:pt x="203" y="400"/>
                  <a:pt x="254" y="378"/>
                </a:cubicBezTo>
                <a:cubicBezTo>
                  <a:pt x="297" y="358"/>
                  <a:pt x="297" y="358"/>
                  <a:pt x="297" y="358"/>
                </a:cubicBezTo>
                <a:cubicBezTo>
                  <a:pt x="327" y="345"/>
                  <a:pt x="327" y="345"/>
                  <a:pt x="327" y="345"/>
                </a:cubicBezTo>
                <a:cubicBezTo>
                  <a:pt x="371" y="326"/>
                  <a:pt x="371" y="326"/>
                  <a:pt x="371" y="326"/>
                </a:cubicBezTo>
                <a:cubicBezTo>
                  <a:pt x="441" y="295"/>
                  <a:pt x="441" y="295"/>
                  <a:pt x="441" y="295"/>
                </a:cubicBezTo>
                <a:cubicBezTo>
                  <a:pt x="460" y="287"/>
                  <a:pt x="471" y="264"/>
                  <a:pt x="470" y="244"/>
                </a:cubicBezTo>
                <a:cubicBezTo>
                  <a:pt x="470" y="235"/>
                  <a:pt x="467" y="228"/>
                  <a:pt x="459" y="223"/>
                </a:cubicBezTo>
                <a:cubicBezTo>
                  <a:pt x="453" y="219"/>
                  <a:pt x="446" y="216"/>
                  <a:pt x="439" y="213"/>
                </a:cubicBezTo>
                <a:cubicBezTo>
                  <a:pt x="434" y="210"/>
                  <a:pt x="431" y="208"/>
                  <a:pt x="431" y="201"/>
                </a:cubicBezTo>
                <a:cubicBezTo>
                  <a:pt x="432" y="191"/>
                  <a:pt x="435" y="182"/>
                  <a:pt x="434" y="172"/>
                </a:cubicBezTo>
                <a:cubicBezTo>
                  <a:pt x="433" y="163"/>
                  <a:pt x="429" y="155"/>
                  <a:pt x="421" y="150"/>
                </a:cubicBezTo>
                <a:cubicBezTo>
                  <a:pt x="414" y="146"/>
                  <a:pt x="407" y="144"/>
                  <a:pt x="401" y="141"/>
                </a:cubicBezTo>
                <a:cubicBezTo>
                  <a:pt x="385" y="131"/>
                  <a:pt x="399" y="110"/>
                  <a:pt x="397" y="96"/>
                </a:cubicBezTo>
                <a:cubicBezTo>
                  <a:pt x="395" y="79"/>
                  <a:pt x="378" y="74"/>
                  <a:pt x="364" y="67"/>
                </a:cubicBezTo>
                <a:cubicBezTo>
                  <a:pt x="360" y="65"/>
                  <a:pt x="354" y="63"/>
                  <a:pt x="353" y="57"/>
                </a:cubicBezTo>
                <a:cubicBezTo>
                  <a:pt x="352" y="52"/>
                  <a:pt x="355" y="46"/>
                  <a:pt x="355" y="40"/>
                </a:cubicBezTo>
                <a:cubicBezTo>
                  <a:pt x="356" y="22"/>
                  <a:pt x="344" y="8"/>
                  <a:pt x="328" y="4"/>
                </a:cubicBezTo>
                <a:cubicBezTo>
                  <a:pt x="316" y="0"/>
                  <a:pt x="301" y="0"/>
                  <a:pt x="289" y="5"/>
                </a:cubicBezTo>
                <a:cubicBezTo>
                  <a:pt x="229" y="32"/>
                  <a:pt x="229" y="32"/>
                  <a:pt x="229" y="32"/>
                </a:cubicBezTo>
                <a:cubicBezTo>
                  <a:pt x="233" y="18"/>
                  <a:pt x="219" y="7"/>
                  <a:pt x="207" y="5"/>
                </a:cubicBezTo>
                <a:cubicBezTo>
                  <a:pt x="187" y="1"/>
                  <a:pt x="167" y="10"/>
                  <a:pt x="150" y="19"/>
                </a:cubicBezTo>
                <a:cubicBezTo>
                  <a:pt x="124" y="34"/>
                  <a:pt x="98" y="51"/>
                  <a:pt x="78" y="74"/>
                </a:cubicBezTo>
                <a:cubicBezTo>
                  <a:pt x="55" y="100"/>
                  <a:pt x="41" y="133"/>
                  <a:pt x="40" y="167"/>
                </a:cubicBezTo>
                <a:cubicBezTo>
                  <a:pt x="40" y="167"/>
                  <a:pt x="25" y="175"/>
                  <a:pt x="0" y="187"/>
                </a:cubicBezTo>
                <a:cubicBezTo>
                  <a:pt x="8" y="195"/>
                  <a:pt x="14" y="207"/>
                  <a:pt x="15" y="218"/>
                </a:cubicBezTo>
                <a:lnTo>
                  <a:pt x="20" y="29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5">
                  <a:alpha val="20000"/>
                </a:schemeClr>
              </a:gs>
            </a:gsLst>
            <a:lin ang="0" scaled="0"/>
          </a:gradFill>
          <a:ln w="25400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27" name="Freeform 64">
            <a:extLst>
              <a:ext uri="{FF2B5EF4-FFF2-40B4-BE49-F238E27FC236}">
                <a16:creationId xmlns:a16="http://schemas.microsoft.com/office/drawing/2014/main" id="{AE14D2A7-4961-4335-B556-8BDB08B17A1F}"/>
              </a:ext>
            </a:extLst>
          </p:cNvPr>
          <p:cNvSpPr>
            <a:spLocks/>
          </p:cNvSpPr>
          <p:nvPr/>
        </p:nvSpPr>
        <p:spPr bwMode="auto">
          <a:xfrm rot="766448">
            <a:off x="6299809" y="3205979"/>
            <a:ext cx="800601" cy="776702"/>
          </a:xfrm>
          <a:custGeom>
            <a:avLst/>
            <a:gdLst>
              <a:gd name="T0" fmla="*/ 144 w 505"/>
              <a:gd name="T1" fmla="*/ 37 h 490"/>
              <a:gd name="T2" fmla="*/ 74 w 505"/>
              <a:gd name="T3" fmla="*/ 68 h 490"/>
              <a:gd name="T4" fmla="*/ 30 w 505"/>
              <a:gd name="T5" fmla="*/ 87 h 490"/>
              <a:gd name="T6" fmla="*/ 0 w 505"/>
              <a:gd name="T7" fmla="*/ 100 h 490"/>
              <a:gd name="T8" fmla="*/ 103 w 505"/>
              <a:gd name="T9" fmla="*/ 191 h 490"/>
              <a:gd name="T10" fmla="*/ 129 w 505"/>
              <a:gd name="T11" fmla="*/ 336 h 490"/>
              <a:gd name="T12" fmla="*/ 149 w 505"/>
              <a:gd name="T13" fmla="*/ 355 h 490"/>
              <a:gd name="T14" fmla="*/ 188 w 505"/>
              <a:gd name="T15" fmla="*/ 391 h 490"/>
              <a:gd name="T16" fmla="*/ 223 w 505"/>
              <a:gd name="T17" fmla="*/ 423 h 490"/>
              <a:gd name="T18" fmla="*/ 279 w 505"/>
              <a:gd name="T19" fmla="*/ 475 h 490"/>
              <a:gd name="T20" fmla="*/ 336 w 505"/>
              <a:gd name="T21" fmla="*/ 482 h 490"/>
              <a:gd name="T22" fmla="*/ 352 w 505"/>
              <a:gd name="T23" fmla="*/ 465 h 490"/>
              <a:gd name="T24" fmla="*/ 354 w 505"/>
              <a:gd name="T25" fmla="*/ 441 h 490"/>
              <a:gd name="T26" fmla="*/ 361 w 505"/>
              <a:gd name="T27" fmla="*/ 429 h 490"/>
              <a:gd name="T28" fmla="*/ 383 w 505"/>
              <a:gd name="T29" fmla="*/ 422 h 490"/>
              <a:gd name="T30" fmla="*/ 403 w 505"/>
              <a:gd name="T31" fmla="*/ 404 h 490"/>
              <a:gd name="T32" fmla="*/ 404 w 505"/>
              <a:gd name="T33" fmla="*/ 379 h 490"/>
              <a:gd name="T34" fmla="*/ 442 w 505"/>
              <a:gd name="T35" fmla="*/ 357 h 490"/>
              <a:gd name="T36" fmla="*/ 456 w 505"/>
              <a:gd name="T37" fmla="*/ 339 h 490"/>
              <a:gd name="T38" fmla="*/ 457 w 505"/>
              <a:gd name="T39" fmla="*/ 315 h 490"/>
              <a:gd name="T40" fmla="*/ 462 w 505"/>
              <a:gd name="T41" fmla="*/ 300 h 490"/>
              <a:gd name="T42" fmla="*/ 480 w 505"/>
              <a:gd name="T43" fmla="*/ 295 h 490"/>
              <a:gd name="T44" fmla="*/ 500 w 505"/>
              <a:gd name="T45" fmla="*/ 249 h 490"/>
              <a:gd name="T46" fmla="*/ 484 w 505"/>
              <a:gd name="T47" fmla="*/ 221 h 490"/>
              <a:gd name="T48" fmla="*/ 448 w 505"/>
              <a:gd name="T49" fmla="*/ 187 h 490"/>
              <a:gd name="T50" fmla="*/ 458 w 505"/>
              <a:gd name="T51" fmla="*/ 152 h 490"/>
              <a:gd name="T52" fmla="*/ 428 w 505"/>
              <a:gd name="T53" fmla="*/ 110 h 490"/>
              <a:gd name="T54" fmla="*/ 333 w 505"/>
              <a:gd name="T55" fmla="*/ 52 h 490"/>
              <a:gd name="T56" fmla="*/ 303 w 505"/>
              <a:gd name="T57" fmla="*/ 46 h 490"/>
              <a:gd name="T58" fmla="*/ 303 w 505"/>
              <a:gd name="T59" fmla="*/ 45 h 490"/>
              <a:gd name="T60" fmla="*/ 237 w 505"/>
              <a:gd name="T61" fmla="*/ 56 h 490"/>
              <a:gd name="T62" fmla="*/ 225 w 505"/>
              <a:gd name="T63" fmla="*/ 46 h 490"/>
              <a:gd name="T64" fmla="*/ 225 w 505"/>
              <a:gd name="T65" fmla="*/ 46 h 490"/>
              <a:gd name="T66" fmla="*/ 172 w 505"/>
              <a:gd name="T67" fmla="*/ 0 h 490"/>
              <a:gd name="T68" fmla="*/ 144 w 505"/>
              <a:gd name="T69" fmla="*/ 3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5" h="490">
                <a:moveTo>
                  <a:pt x="144" y="37"/>
                </a:moveTo>
                <a:cubicBezTo>
                  <a:pt x="74" y="68"/>
                  <a:pt x="74" y="68"/>
                  <a:pt x="74" y="68"/>
                </a:cubicBezTo>
                <a:cubicBezTo>
                  <a:pt x="30" y="87"/>
                  <a:pt x="30" y="87"/>
                  <a:pt x="30" y="87"/>
                </a:cubicBezTo>
                <a:cubicBezTo>
                  <a:pt x="0" y="100"/>
                  <a:pt x="0" y="100"/>
                  <a:pt x="0" y="100"/>
                </a:cubicBezTo>
                <a:cubicBezTo>
                  <a:pt x="34" y="131"/>
                  <a:pt x="69" y="161"/>
                  <a:pt x="103" y="191"/>
                </a:cubicBezTo>
                <a:cubicBezTo>
                  <a:pt x="81" y="238"/>
                  <a:pt x="88" y="299"/>
                  <a:pt x="129" y="336"/>
                </a:cubicBezTo>
                <a:cubicBezTo>
                  <a:pt x="149" y="355"/>
                  <a:pt x="149" y="355"/>
                  <a:pt x="149" y="355"/>
                </a:cubicBezTo>
                <a:cubicBezTo>
                  <a:pt x="188" y="391"/>
                  <a:pt x="188" y="391"/>
                  <a:pt x="188" y="391"/>
                </a:cubicBezTo>
                <a:cubicBezTo>
                  <a:pt x="223" y="423"/>
                  <a:pt x="223" y="423"/>
                  <a:pt x="223" y="423"/>
                </a:cubicBezTo>
                <a:cubicBezTo>
                  <a:pt x="279" y="475"/>
                  <a:pt x="279" y="475"/>
                  <a:pt x="279" y="475"/>
                </a:cubicBezTo>
                <a:cubicBezTo>
                  <a:pt x="294" y="489"/>
                  <a:pt x="319" y="490"/>
                  <a:pt x="336" y="482"/>
                </a:cubicBezTo>
                <a:cubicBezTo>
                  <a:pt x="344" y="478"/>
                  <a:pt x="350" y="473"/>
                  <a:pt x="352" y="465"/>
                </a:cubicBezTo>
                <a:cubicBezTo>
                  <a:pt x="354" y="457"/>
                  <a:pt x="353" y="449"/>
                  <a:pt x="354" y="441"/>
                </a:cubicBezTo>
                <a:cubicBezTo>
                  <a:pt x="354" y="435"/>
                  <a:pt x="355" y="431"/>
                  <a:pt x="361" y="429"/>
                </a:cubicBezTo>
                <a:cubicBezTo>
                  <a:pt x="368" y="426"/>
                  <a:pt x="375" y="425"/>
                  <a:pt x="383" y="422"/>
                </a:cubicBezTo>
                <a:cubicBezTo>
                  <a:pt x="391" y="419"/>
                  <a:pt x="400" y="413"/>
                  <a:pt x="403" y="404"/>
                </a:cubicBezTo>
                <a:cubicBezTo>
                  <a:pt x="406" y="396"/>
                  <a:pt x="404" y="387"/>
                  <a:pt x="404" y="379"/>
                </a:cubicBezTo>
                <a:cubicBezTo>
                  <a:pt x="406" y="359"/>
                  <a:pt x="428" y="363"/>
                  <a:pt x="442" y="357"/>
                </a:cubicBezTo>
                <a:cubicBezTo>
                  <a:pt x="450" y="353"/>
                  <a:pt x="454" y="347"/>
                  <a:pt x="456" y="339"/>
                </a:cubicBezTo>
                <a:cubicBezTo>
                  <a:pt x="458" y="331"/>
                  <a:pt x="457" y="323"/>
                  <a:pt x="457" y="315"/>
                </a:cubicBezTo>
                <a:cubicBezTo>
                  <a:pt x="458" y="310"/>
                  <a:pt x="457" y="303"/>
                  <a:pt x="462" y="300"/>
                </a:cubicBezTo>
                <a:cubicBezTo>
                  <a:pt x="467" y="296"/>
                  <a:pt x="474" y="297"/>
                  <a:pt x="480" y="295"/>
                </a:cubicBezTo>
                <a:cubicBezTo>
                  <a:pt x="498" y="287"/>
                  <a:pt x="505" y="268"/>
                  <a:pt x="500" y="249"/>
                </a:cubicBezTo>
                <a:cubicBezTo>
                  <a:pt x="498" y="239"/>
                  <a:pt x="492" y="228"/>
                  <a:pt x="484" y="221"/>
                </a:cubicBezTo>
                <a:cubicBezTo>
                  <a:pt x="448" y="187"/>
                  <a:pt x="448" y="187"/>
                  <a:pt x="448" y="187"/>
                </a:cubicBezTo>
                <a:cubicBezTo>
                  <a:pt x="466" y="185"/>
                  <a:pt x="463" y="164"/>
                  <a:pt x="458" y="152"/>
                </a:cubicBezTo>
                <a:cubicBezTo>
                  <a:pt x="451" y="136"/>
                  <a:pt x="440" y="122"/>
                  <a:pt x="428" y="110"/>
                </a:cubicBezTo>
                <a:cubicBezTo>
                  <a:pt x="402" y="82"/>
                  <a:pt x="369" y="62"/>
                  <a:pt x="333" y="52"/>
                </a:cubicBezTo>
                <a:cubicBezTo>
                  <a:pt x="323" y="49"/>
                  <a:pt x="313" y="47"/>
                  <a:pt x="303" y="46"/>
                </a:cubicBezTo>
                <a:cubicBezTo>
                  <a:pt x="303" y="46"/>
                  <a:pt x="303" y="45"/>
                  <a:pt x="303" y="45"/>
                </a:cubicBezTo>
                <a:cubicBezTo>
                  <a:pt x="282" y="44"/>
                  <a:pt x="259" y="47"/>
                  <a:pt x="237" y="56"/>
                </a:cubicBezTo>
                <a:cubicBezTo>
                  <a:pt x="237" y="56"/>
                  <a:pt x="232" y="53"/>
                  <a:pt x="225" y="46"/>
                </a:cubicBezTo>
                <a:cubicBezTo>
                  <a:pt x="225" y="46"/>
                  <a:pt x="225" y="46"/>
                  <a:pt x="225" y="46"/>
                </a:cubicBezTo>
                <a:cubicBezTo>
                  <a:pt x="213" y="36"/>
                  <a:pt x="195" y="20"/>
                  <a:pt x="172" y="0"/>
                </a:cubicBezTo>
                <a:cubicBezTo>
                  <a:pt x="168" y="16"/>
                  <a:pt x="158" y="31"/>
                  <a:pt x="144" y="37"/>
                </a:cubicBezTo>
                <a:close/>
              </a:path>
            </a:pathLst>
          </a:custGeom>
          <a:gradFill>
            <a:gsLst>
              <a:gs pos="23000">
                <a:schemeClr val="bg1">
                  <a:alpha val="0"/>
                </a:schemeClr>
              </a:gs>
              <a:gs pos="99000">
                <a:schemeClr val="accent1">
                  <a:alpha val="20000"/>
                </a:schemeClr>
              </a:gs>
            </a:gsLst>
            <a:lin ang="0" scaled="0"/>
          </a:gradFill>
          <a:ln w="25400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28" name="Freeform 72">
            <a:extLst>
              <a:ext uri="{FF2B5EF4-FFF2-40B4-BE49-F238E27FC236}">
                <a16:creationId xmlns:a16="http://schemas.microsoft.com/office/drawing/2014/main" id="{7E21062A-B603-4EFE-B579-1516D1F45026}"/>
              </a:ext>
            </a:extLst>
          </p:cNvPr>
          <p:cNvSpPr>
            <a:spLocks/>
          </p:cNvSpPr>
          <p:nvPr/>
        </p:nvSpPr>
        <p:spPr bwMode="auto">
          <a:xfrm rot="766448">
            <a:off x="5951830" y="3684160"/>
            <a:ext cx="706998" cy="872296"/>
          </a:xfrm>
          <a:custGeom>
            <a:avLst/>
            <a:gdLst>
              <a:gd name="T0" fmla="*/ 409 w 446"/>
              <a:gd name="T1" fmla="*/ 418 h 551"/>
              <a:gd name="T2" fmla="*/ 427 w 446"/>
              <a:gd name="T3" fmla="*/ 333 h 551"/>
              <a:gd name="T4" fmla="*/ 399 w 446"/>
              <a:gd name="T5" fmla="*/ 233 h 551"/>
              <a:gd name="T6" fmla="*/ 446 w 446"/>
              <a:gd name="T7" fmla="*/ 130 h 551"/>
              <a:gd name="T8" fmla="*/ 428 w 446"/>
              <a:gd name="T9" fmla="*/ 120 h 551"/>
              <a:gd name="T10" fmla="*/ 372 w 446"/>
              <a:gd name="T11" fmla="*/ 68 h 551"/>
              <a:gd name="T12" fmla="*/ 337 w 446"/>
              <a:gd name="T13" fmla="*/ 36 h 551"/>
              <a:gd name="T14" fmla="*/ 298 w 446"/>
              <a:gd name="T15" fmla="*/ 0 h 551"/>
              <a:gd name="T16" fmla="*/ 232 w 446"/>
              <a:gd name="T17" fmla="*/ 143 h 551"/>
              <a:gd name="T18" fmla="*/ 100 w 446"/>
              <a:gd name="T19" fmla="*/ 208 h 551"/>
              <a:gd name="T20" fmla="*/ 88 w 446"/>
              <a:gd name="T21" fmla="*/ 233 h 551"/>
              <a:gd name="T22" fmla="*/ 64 w 446"/>
              <a:gd name="T23" fmla="*/ 281 h 551"/>
              <a:gd name="T24" fmla="*/ 43 w 446"/>
              <a:gd name="T25" fmla="*/ 323 h 551"/>
              <a:gd name="T26" fmla="*/ 9 w 446"/>
              <a:gd name="T27" fmla="*/ 392 h 551"/>
              <a:gd name="T28" fmla="*/ 19 w 446"/>
              <a:gd name="T29" fmla="*/ 449 h 551"/>
              <a:gd name="T30" fmla="*/ 40 w 446"/>
              <a:gd name="T31" fmla="*/ 459 h 551"/>
              <a:gd name="T32" fmla="*/ 64 w 446"/>
              <a:gd name="T33" fmla="*/ 454 h 551"/>
              <a:gd name="T34" fmla="*/ 77 w 446"/>
              <a:gd name="T35" fmla="*/ 457 h 551"/>
              <a:gd name="T36" fmla="*/ 88 w 446"/>
              <a:gd name="T37" fmla="*/ 475 h 551"/>
              <a:gd name="T38" fmla="*/ 109 w 446"/>
              <a:gd name="T39" fmla="*/ 490 h 551"/>
              <a:gd name="T40" fmla="*/ 134 w 446"/>
              <a:gd name="T41" fmla="*/ 486 h 551"/>
              <a:gd name="T42" fmla="*/ 154 w 446"/>
              <a:gd name="T43" fmla="*/ 490 h 551"/>
              <a:gd name="T44" fmla="*/ 165 w 446"/>
              <a:gd name="T45" fmla="*/ 509 h 551"/>
              <a:gd name="T46" fmla="*/ 183 w 446"/>
              <a:gd name="T47" fmla="*/ 523 h 551"/>
              <a:gd name="T48" fmla="*/ 207 w 446"/>
              <a:gd name="T49" fmla="*/ 520 h 551"/>
              <a:gd name="T50" fmla="*/ 226 w 446"/>
              <a:gd name="T51" fmla="*/ 516 h 551"/>
              <a:gd name="T52" fmla="*/ 235 w 446"/>
              <a:gd name="T53" fmla="*/ 528 h 551"/>
              <a:gd name="T54" fmla="*/ 281 w 446"/>
              <a:gd name="T55" fmla="*/ 544 h 551"/>
              <a:gd name="T56" fmla="*/ 311 w 446"/>
              <a:gd name="T57" fmla="*/ 517 h 551"/>
              <a:gd name="T58" fmla="*/ 338 w 446"/>
              <a:gd name="T59" fmla="*/ 463 h 551"/>
              <a:gd name="T60" fmla="*/ 358 w 446"/>
              <a:gd name="T61" fmla="*/ 474 h 551"/>
              <a:gd name="T62" fmla="*/ 384 w 446"/>
              <a:gd name="T63" fmla="*/ 465 h 551"/>
              <a:gd name="T64" fmla="*/ 409 w 446"/>
              <a:gd name="T65" fmla="*/ 418 h 551"/>
              <a:gd name="T66" fmla="*/ 409 w 446"/>
              <a:gd name="T67" fmla="*/ 418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6" h="551">
                <a:moveTo>
                  <a:pt x="409" y="418"/>
                </a:moveTo>
                <a:cubicBezTo>
                  <a:pt x="416" y="390"/>
                  <a:pt x="425" y="362"/>
                  <a:pt x="427" y="333"/>
                </a:cubicBezTo>
                <a:cubicBezTo>
                  <a:pt x="430" y="297"/>
                  <a:pt x="421" y="262"/>
                  <a:pt x="399" y="233"/>
                </a:cubicBezTo>
                <a:cubicBezTo>
                  <a:pt x="399" y="233"/>
                  <a:pt x="418" y="190"/>
                  <a:pt x="446" y="130"/>
                </a:cubicBezTo>
                <a:cubicBezTo>
                  <a:pt x="439" y="128"/>
                  <a:pt x="433" y="125"/>
                  <a:pt x="428" y="120"/>
                </a:cubicBezTo>
                <a:cubicBezTo>
                  <a:pt x="372" y="68"/>
                  <a:pt x="372" y="68"/>
                  <a:pt x="372" y="68"/>
                </a:cubicBezTo>
                <a:cubicBezTo>
                  <a:pt x="337" y="36"/>
                  <a:pt x="337" y="36"/>
                  <a:pt x="337" y="36"/>
                </a:cubicBezTo>
                <a:cubicBezTo>
                  <a:pt x="298" y="0"/>
                  <a:pt x="298" y="0"/>
                  <a:pt x="298" y="0"/>
                </a:cubicBezTo>
                <a:cubicBezTo>
                  <a:pt x="260" y="81"/>
                  <a:pt x="232" y="143"/>
                  <a:pt x="232" y="143"/>
                </a:cubicBezTo>
                <a:cubicBezTo>
                  <a:pt x="181" y="135"/>
                  <a:pt x="125" y="159"/>
                  <a:pt x="100" y="208"/>
                </a:cubicBezTo>
                <a:cubicBezTo>
                  <a:pt x="88" y="233"/>
                  <a:pt x="88" y="233"/>
                  <a:pt x="88" y="233"/>
                </a:cubicBezTo>
                <a:cubicBezTo>
                  <a:pt x="64" y="281"/>
                  <a:pt x="64" y="281"/>
                  <a:pt x="64" y="281"/>
                </a:cubicBezTo>
                <a:cubicBezTo>
                  <a:pt x="43" y="323"/>
                  <a:pt x="43" y="323"/>
                  <a:pt x="43" y="323"/>
                </a:cubicBezTo>
                <a:cubicBezTo>
                  <a:pt x="9" y="392"/>
                  <a:pt x="9" y="392"/>
                  <a:pt x="9" y="392"/>
                </a:cubicBezTo>
                <a:cubicBezTo>
                  <a:pt x="0" y="410"/>
                  <a:pt x="6" y="435"/>
                  <a:pt x="19" y="449"/>
                </a:cubicBezTo>
                <a:cubicBezTo>
                  <a:pt x="25" y="455"/>
                  <a:pt x="32" y="460"/>
                  <a:pt x="40" y="459"/>
                </a:cubicBezTo>
                <a:cubicBezTo>
                  <a:pt x="48" y="459"/>
                  <a:pt x="56" y="455"/>
                  <a:pt x="64" y="454"/>
                </a:cubicBezTo>
                <a:cubicBezTo>
                  <a:pt x="69" y="452"/>
                  <a:pt x="73" y="452"/>
                  <a:pt x="77" y="457"/>
                </a:cubicBezTo>
                <a:cubicBezTo>
                  <a:pt x="81" y="463"/>
                  <a:pt x="84" y="469"/>
                  <a:pt x="88" y="475"/>
                </a:cubicBezTo>
                <a:cubicBezTo>
                  <a:pt x="93" y="482"/>
                  <a:pt x="100" y="489"/>
                  <a:pt x="109" y="490"/>
                </a:cubicBezTo>
                <a:cubicBezTo>
                  <a:pt x="118" y="492"/>
                  <a:pt x="126" y="488"/>
                  <a:pt x="134" y="486"/>
                </a:cubicBezTo>
                <a:cubicBezTo>
                  <a:pt x="142" y="484"/>
                  <a:pt x="149" y="484"/>
                  <a:pt x="154" y="490"/>
                </a:cubicBezTo>
                <a:cubicBezTo>
                  <a:pt x="159" y="496"/>
                  <a:pt x="161" y="503"/>
                  <a:pt x="165" y="509"/>
                </a:cubicBezTo>
                <a:cubicBezTo>
                  <a:pt x="169" y="516"/>
                  <a:pt x="175" y="522"/>
                  <a:pt x="183" y="523"/>
                </a:cubicBezTo>
                <a:cubicBezTo>
                  <a:pt x="191" y="524"/>
                  <a:pt x="199" y="522"/>
                  <a:pt x="207" y="520"/>
                </a:cubicBezTo>
                <a:cubicBezTo>
                  <a:pt x="213" y="518"/>
                  <a:pt x="220" y="515"/>
                  <a:pt x="226" y="516"/>
                </a:cubicBezTo>
                <a:cubicBezTo>
                  <a:pt x="231" y="518"/>
                  <a:pt x="233" y="524"/>
                  <a:pt x="235" y="528"/>
                </a:cubicBezTo>
                <a:cubicBezTo>
                  <a:pt x="245" y="545"/>
                  <a:pt x="264" y="551"/>
                  <a:pt x="281" y="544"/>
                </a:cubicBezTo>
                <a:cubicBezTo>
                  <a:pt x="293" y="539"/>
                  <a:pt x="305" y="529"/>
                  <a:pt x="311" y="517"/>
                </a:cubicBezTo>
                <a:cubicBezTo>
                  <a:pt x="338" y="463"/>
                  <a:pt x="338" y="463"/>
                  <a:pt x="338" y="463"/>
                </a:cubicBezTo>
                <a:cubicBezTo>
                  <a:pt x="341" y="470"/>
                  <a:pt x="351" y="474"/>
                  <a:pt x="358" y="474"/>
                </a:cubicBezTo>
                <a:cubicBezTo>
                  <a:pt x="368" y="474"/>
                  <a:pt x="377" y="470"/>
                  <a:pt x="384" y="465"/>
                </a:cubicBezTo>
                <a:cubicBezTo>
                  <a:pt x="398" y="453"/>
                  <a:pt x="405" y="435"/>
                  <a:pt x="409" y="418"/>
                </a:cubicBezTo>
                <a:cubicBezTo>
                  <a:pt x="416" y="389"/>
                  <a:pt x="402" y="447"/>
                  <a:pt x="409" y="418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2">
                  <a:alpha val="20000"/>
                </a:schemeClr>
              </a:gs>
            </a:gsLst>
            <a:lin ang="4800000" scaled="0"/>
          </a:gradFill>
          <a:ln w="25400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3CADC2CA-44E0-4254-85E0-17A70BA7081A}"/>
              </a:ext>
            </a:extLst>
          </p:cNvPr>
          <p:cNvSpPr>
            <a:spLocks/>
          </p:cNvSpPr>
          <p:nvPr/>
        </p:nvSpPr>
        <p:spPr bwMode="auto">
          <a:xfrm rot="766448">
            <a:off x="5301910" y="3684381"/>
            <a:ext cx="804584" cy="621362"/>
          </a:xfrm>
          <a:custGeom>
            <a:avLst/>
            <a:gdLst>
              <a:gd name="T0" fmla="*/ 462 w 507"/>
              <a:gd name="T1" fmla="*/ 244 h 393"/>
              <a:gd name="T2" fmla="*/ 483 w 507"/>
              <a:gd name="T3" fmla="*/ 202 h 393"/>
              <a:gd name="T4" fmla="*/ 507 w 507"/>
              <a:gd name="T5" fmla="*/ 154 h 393"/>
              <a:gd name="T6" fmla="*/ 379 w 507"/>
              <a:gd name="T7" fmla="*/ 138 h 393"/>
              <a:gd name="T8" fmla="*/ 276 w 507"/>
              <a:gd name="T9" fmla="*/ 33 h 393"/>
              <a:gd name="T10" fmla="*/ 233 w 507"/>
              <a:gd name="T11" fmla="*/ 26 h 393"/>
              <a:gd name="T12" fmla="*/ 197 w 507"/>
              <a:gd name="T13" fmla="*/ 21 h 393"/>
              <a:gd name="T14" fmla="*/ 150 w 507"/>
              <a:gd name="T15" fmla="*/ 14 h 393"/>
              <a:gd name="T16" fmla="*/ 74 w 507"/>
              <a:gd name="T17" fmla="*/ 3 h 393"/>
              <a:gd name="T18" fmla="*/ 21 w 507"/>
              <a:gd name="T19" fmla="*/ 32 h 393"/>
              <a:gd name="T20" fmla="*/ 21 w 507"/>
              <a:gd name="T21" fmla="*/ 56 h 393"/>
              <a:gd name="T22" fmla="*/ 33 w 507"/>
              <a:gd name="T23" fmla="*/ 76 h 393"/>
              <a:gd name="T24" fmla="*/ 31 w 507"/>
              <a:gd name="T25" fmla="*/ 89 h 393"/>
              <a:gd name="T26" fmla="*/ 17 w 507"/>
              <a:gd name="T27" fmla="*/ 106 h 393"/>
              <a:gd name="T28" fmla="*/ 12 w 507"/>
              <a:gd name="T29" fmla="*/ 131 h 393"/>
              <a:gd name="T30" fmla="*/ 24 w 507"/>
              <a:gd name="T31" fmla="*/ 152 h 393"/>
              <a:gd name="T32" fmla="*/ 25 w 507"/>
              <a:gd name="T33" fmla="*/ 171 h 393"/>
              <a:gd name="T34" fmla="*/ 11 w 507"/>
              <a:gd name="T35" fmla="*/ 186 h 393"/>
              <a:gd name="T36" fmla="*/ 2 w 507"/>
              <a:gd name="T37" fmla="*/ 207 h 393"/>
              <a:gd name="T38" fmla="*/ 12 w 507"/>
              <a:gd name="T39" fmla="*/ 229 h 393"/>
              <a:gd name="T40" fmla="*/ 22 w 507"/>
              <a:gd name="T41" fmla="*/ 246 h 393"/>
              <a:gd name="T42" fmla="*/ 16 w 507"/>
              <a:gd name="T43" fmla="*/ 258 h 393"/>
              <a:gd name="T44" fmla="*/ 9 w 507"/>
              <a:gd name="T45" fmla="*/ 302 h 393"/>
              <a:gd name="T46" fmla="*/ 48 w 507"/>
              <a:gd name="T47" fmla="*/ 329 h 393"/>
              <a:gd name="T48" fmla="*/ 58 w 507"/>
              <a:gd name="T49" fmla="*/ 330 h 393"/>
              <a:gd name="T50" fmla="*/ 63 w 507"/>
              <a:gd name="T51" fmla="*/ 331 h 393"/>
              <a:gd name="T52" fmla="*/ 58 w 507"/>
              <a:gd name="T53" fmla="*/ 358 h 393"/>
              <a:gd name="T54" fmla="*/ 64 w 507"/>
              <a:gd name="T55" fmla="*/ 365 h 393"/>
              <a:gd name="T56" fmla="*/ 92 w 507"/>
              <a:gd name="T57" fmla="*/ 379 h 393"/>
              <a:gd name="T58" fmla="*/ 143 w 507"/>
              <a:gd name="T59" fmla="*/ 389 h 393"/>
              <a:gd name="T60" fmla="*/ 207 w 507"/>
              <a:gd name="T61" fmla="*/ 392 h 393"/>
              <a:gd name="T62" fmla="*/ 286 w 507"/>
              <a:gd name="T63" fmla="*/ 375 h 393"/>
              <a:gd name="T64" fmla="*/ 345 w 507"/>
              <a:gd name="T65" fmla="*/ 324 h 393"/>
              <a:gd name="T66" fmla="*/ 424 w 507"/>
              <a:gd name="T67" fmla="*/ 334 h 393"/>
              <a:gd name="T68" fmla="*/ 428 w 507"/>
              <a:gd name="T69" fmla="*/ 313 h 393"/>
              <a:gd name="T70" fmla="*/ 462 w 507"/>
              <a:gd name="T71" fmla="*/ 244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7" h="393">
                <a:moveTo>
                  <a:pt x="462" y="244"/>
                </a:moveTo>
                <a:cubicBezTo>
                  <a:pt x="483" y="202"/>
                  <a:pt x="483" y="202"/>
                  <a:pt x="483" y="202"/>
                </a:cubicBezTo>
                <a:cubicBezTo>
                  <a:pt x="507" y="154"/>
                  <a:pt x="507" y="154"/>
                  <a:pt x="507" y="154"/>
                </a:cubicBezTo>
                <a:cubicBezTo>
                  <a:pt x="433" y="144"/>
                  <a:pt x="379" y="138"/>
                  <a:pt x="379" y="138"/>
                </a:cubicBezTo>
                <a:cubicBezTo>
                  <a:pt x="371" y="87"/>
                  <a:pt x="331" y="41"/>
                  <a:pt x="276" y="33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197" y="21"/>
                  <a:pt x="197" y="21"/>
                  <a:pt x="197" y="21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74" y="3"/>
                  <a:pt x="74" y="3"/>
                  <a:pt x="74" y="3"/>
                </a:cubicBezTo>
                <a:cubicBezTo>
                  <a:pt x="53" y="0"/>
                  <a:pt x="30" y="14"/>
                  <a:pt x="21" y="32"/>
                </a:cubicBezTo>
                <a:cubicBezTo>
                  <a:pt x="17" y="40"/>
                  <a:pt x="17" y="47"/>
                  <a:pt x="21" y="56"/>
                </a:cubicBezTo>
                <a:cubicBezTo>
                  <a:pt x="24" y="63"/>
                  <a:pt x="30" y="69"/>
                  <a:pt x="33" y="76"/>
                </a:cubicBezTo>
                <a:cubicBezTo>
                  <a:pt x="36" y="81"/>
                  <a:pt x="35" y="84"/>
                  <a:pt x="31" y="89"/>
                </a:cubicBezTo>
                <a:cubicBezTo>
                  <a:pt x="26" y="95"/>
                  <a:pt x="21" y="100"/>
                  <a:pt x="17" y="106"/>
                </a:cubicBezTo>
                <a:cubicBezTo>
                  <a:pt x="13" y="114"/>
                  <a:pt x="9" y="123"/>
                  <a:pt x="12" y="131"/>
                </a:cubicBezTo>
                <a:cubicBezTo>
                  <a:pt x="14" y="139"/>
                  <a:pt x="20" y="145"/>
                  <a:pt x="24" y="152"/>
                </a:cubicBezTo>
                <a:cubicBezTo>
                  <a:pt x="28" y="158"/>
                  <a:pt x="29" y="164"/>
                  <a:pt x="25" y="171"/>
                </a:cubicBezTo>
                <a:cubicBezTo>
                  <a:pt x="22" y="176"/>
                  <a:pt x="16" y="181"/>
                  <a:pt x="11" y="186"/>
                </a:cubicBezTo>
                <a:cubicBezTo>
                  <a:pt x="6" y="192"/>
                  <a:pt x="2" y="199"/>
                  <a:pt x="2" y="207"/>
                </a:cubicBezTo>
                <a:cubicBezTo>
                  <a:pt x="3" y="215"/>
                  <a:pt x="8" y="222"/>
                  <a:pt x="12" y="229"/>
                </a:cubicBezTo>
                <a:cubicBezTo>
                  <a:pt x="16" y="234"/>
                  <a:pt x="21" y="240"/>
                  <a:pt x="22" y="246"/>
                </a:cubicBezTo>
                <a:cubicBezTo>
                  <a:pt x="23" y="251"/>
                  <a:pt x="19" y="255"/>
                  <a:pt x="16" y="258"/>
                </a:cubicBezTo>
                <a:cubicBezTo>
                  <a:pt x="4" y="270"/>
                  <a:pt x="0" y="287"/>
                  <a:pt x="9" y="302"/>
                </a:cubicBezTo>
                <a:cubicBezTo>
                  <a:pt x="16" y="315"/>
                  <a:pt x="32" y="326"/>
                  <a:pt x="48" y="329"/>
                </a:cubicBezTo>
                <a:cubicBezTo>
                  <a:pt x="58" y="330"/>
                  <a:pt x="58" y="330"/>
                  <a:pt x="58" y="330"/>
                </a:cubicBezTo>
                <a:cubicBezTo>
                  <a:pt x="63" y="331"/>
                  <a:pt x="63" y="331"/>
                  <a:pt x="63" y="331"/>
                </a:cubicBezTo>
                <a:cubicBezTo>
                  <a:pt x="55" y="338"/>
                  <a:pt x="52" y="349"/>
                  <a:pt x="58" y="358"/>
                </a:cubicBezTo>
                <a:cubicBezTo>
                  <a:pt x="59" y="361"/>
                  <a:pt x="62" y="363"/>
                  <a:pt x="64" y="365"/>
                </a:cubicBezTo>
                <a:cubicBezTo>
                  <a:pt x="72" y="372"/>
                  <a:pt x="82" y="376"/>
                  <a:pt x="92" y="379"/>
                </a:cubicBezTo>
                <a:cubicBezTo>
                  <a:pt x="108" y="384"/>
                  <a:pt x="126" y="387"/>
                  <a:pt x="143" y="389"/>
                </a:cubicBezTo>
                <a:cubicBezTo>
                  <a:pt x="164" y="391"/>
                  <a:pt x="186" y="393"/>
                  <a:pt x="207" y="392"/>
                </a:cubicBezTo>
                <a:cubicBezTo>
                  <a:pt x="234" y="391"/>
                  <a:pt x="261" y="386"/>
                  <a:pt x="286" y="375"/>
                </a:cubicBezTo>
                <a:cubicBezTo>
                  <a:pt x="310" y="364"/>
                  <a:pt x="330" y="346"/>
                  <a:pt x="345" y="324"/>
                </a:cubicBezTo>
                <a:cubicBezTo>
                  <a:pt x="345" y="324"/>
                  <a:pt x="377" y="328"/>
                  <a:pt x="424" y="334"/>
                </a:cubicBezTo>
                <a:cubicBezTo>
                  <a:pt x="424" y="326"/>
                  <a:pt x="425" y="319"/>
                  <a:pt x="428" y="313"/>
                </a:cubicBezTo>
                <a:lnTo>
                  <a:pt x="462" y="24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8000">
                <a:schemeClr val="accent3">
                  <a:alpha val="20000"/>
                </a:schemeClr>
              </a:gs>
            </a:gsLst>
            <a:lin ang="9600000" scaled="0"/>
          </a:gradFill>
          <a:ln w="25400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30" name="Freeform 68">
            <a:extLst>
              <a:ext uri="{FF2B5EF4-FFF2-40B4-BE49-F238E27FC236}">
                <a16:creationId xmlns:a16="http://schemas.microsoft.com/office/drawing/2014/main" id="{1CEEB420-E558-426D-874B-AF1AC1BD1DC3}"/>
              </a:ext>
            </a:extLst>
          </p:cNvPr>
          <p:cNvSpPr>
            <a:spLocks/>
          </p:cNvSpPr>
          <p:nvPr/>
        </p:nvSpPr>
        <p:spPr bwMode="auto">
          <a:xfrm rot="766448">
            <a:off x="5343038" y="2828778"/>
            <a:ext cx="599455" cy="868313"/>
          </a:xfrm>
          <a:custGeom>
            <a:avLst/>
            <a:gdLst>
              <a:gd name="T0" fmla="*/ 150 w 379"/>
              <a:gd name="T1" fmla="*/ 525 h 548"/>
              <a:gd name="T2" fmla="*/ 226 w 379"/>
              <a:gd name="T3" fmla="*/ 536 h 548"/>
              <a:gd name="T4" fmla="*/ 273 w 379"/>
              <a:gd name="T5" fmla="*/ 543 h 548"/>
              <a:gd name="T6" fmla="*/ 309 w 379"/>
              <a:gd name="T7" fmla="*/ 548 h 548"/>
              <a:gd name="T8" fmla="*/ 294 w 379"/>
              <a:gd name="T9" fmla="*/ 374 h 548"/>
              <a:gd name="T10" fmla="*/ 375 w 379"/>
              <a:gd name="T11" fmla="*/ 252 h 548"/>
              <a:gd name="T12" fmla="*/ 373 w 379"/>
              <a:gd name="T13" fmla="*/ 214 h 548"/>
              <a:gd name="T14" fmla="*/ 370 w 379"/>
              <a:gd name="T15" fmla="*/ 171 h 548"/>
              <a:gd name="T16" fmla="*/ 367 w 379"/>
              <a:gd name="T17" fmla="*/ 124 h 548"/>
              <a:gd name="T18" fmla="*/ 362 w 379"/>
              <a:gd name="T19" fmla="*/ 48 h 548"/>
              <a:gd name="T20" fmla="*/ 322 w 379"/>
              <a:gd name="T21" fmla="*/ 2 h 548"/>
              <a:gd name="T22" fmla="*/ 299 w 379"/>
              <a:gd name="T23" fmla="*/ 7 h 548"/>
              <a:gd name="T24" fmla="*/ 282 w 379"/>
              <a:gd name="T25" fmla="*/ 23 h 548"/>
              <a:gd name="T26" fmla="*/ 268 w 379"/>
              <a:gd name="T27" fmla="*/ 23 h 548"/>
              <a:gd name="T28" fmla="*/ 247 w 379"/>
              <a:gd name="T29" fmla="*/ 13 h 548"/>
              <a:gd name="T30" fmla="*/ 222 w 379"/>
              <a:gd name="T31" fmla="*/ 14 h 548"/>
              <a:gd name="T32" fmla="*/ 206 w 379"/>
              <a:gd name="T33" fmla="*/ 30 h 548"/>
              <a:gd name="T34" fmla="*/ 188 w 379"/>
              <a:gd name="T35" fmla="*/ 35 h 548"/>
              <a:gd name="T36" fmla="*/ 170 w 379"/>
              <a:gd name="T37" fmla="*/ 24 h 548"/>
              <a:gd name="T38" fmla="*/ 146 w 379"/>
              <a:gd name="T39" fmla="*/ 20 h 548"/>
              <a:gd name="T40" fmla="*/ 128 w 379"/>
              <a:gd name="T41" fmla="*/ 35 h 548"/>
              <a:gd name="T42" fmla="*/ 112 w 379"/>
              <a:gd name="T43" fmla="*/ 48 h 548"/>
              <a:gd name="T44" fmla="*/ 100 w 379"/>
              <a:gd name="T45" fmla="*/ 44 h 548"/>
              <a:gd name="T46" fmla="*/ 56 w 379"/>
              <a:gd name="T47" fmla="*/ 46 h 548"/>
              <a:gd name="T48" fmla="*/ 38 w 379"/>
              <a:gd name="T49" fmla="*/ 90 h 548"/>
              <a:gd name="T50" fmla="*/ 42 w 379"/>
              <a:gd name="T51" fmla="*/ 148 h 548"/>
              <a:gd name="T52" fmla="*/ 20 w 379"/>
              <a:gd name="T53" fmla="*/ 149 h 548"/>
              <a:gd name="T54" fmla="*/ 1 w 379"/>
              <a:gd name="T55" fmla="*/ 189 h 548"/>
              <a:gd name="T56" fmla="*/ 7 w 379"/>
              <a:gd name="T57" fmla="*/ 254 h 548"/>
              <a:gd name="T58" fmla="*/ 18 w 379"/>
              <a:gd name="T59" fmla="*/ 304 h 548"/>
              <a:gd name="T60" fmla="*/ 43 w 379"/>
              <a:gd name="T61" fmla="*/ 345 h 548"/>
              <a:gd name="T62" fmla="*/ 104 w 379"/>
              <a:gd name="T63" fmla="*/ 380 h 548"/>
              <a:gd name="T64" fmla="*/ 118 w 379"/>
              <a:gd name="T65" fmla="*/ 532 h 548"/>
              <a:gd name="T66" fmla="*/ 150 w 379"/>
              <a:gd name="T67" fmla="*/ 525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9" h="548">
                <a:moveTo>
                  <a:pt x="150" y="525"/>
                </a:moveTo>
                <a:cubicBezTo>
                  <a:pt x="226" y="536"/>
                  <a:pt x="226" y="536"/>
                  <a:pt x="226" y="536"/>
                </a:cubicBezTo>
                <a:cubicBezTo>
                  <a:pt x="273" y="543"/>
                  <a:pt x="273" y="543"/>
                  <a:pt x="273" y="543"/>
                </a:cubicBezTo>
                <a:cubicBezTo>
                  <a:pt x="309" y="548"/>
                  <a:pt x="309" y="548"/>
                  <a:pt x="309" y="548"/>
                </a:cubicBezTo>
                <a:cubicBezTo>
                  <a:pt x="301" y="451"/>
                  <a:pt x="294" y="374"/>
                  <a:pt x="294" y="374"/>
                </a:cubicBezTo>
                <a:cubicBezTo>
                  <a:pt x="342" y="355"/>
                  <a:pt x="379" y="307"/>
                  <a:pt x="375" y="252"/>
                </a:cubicBezTo>
                <a:cubicBezTo>
                  <a:pt x="373" y="214"/>
                  <a:pt x="373" y="214"/>
                  <a:pt x="373" y="214"/>
                </a:cubicBezTo>
                <a:cubicBezTo>
                  <a:pt x="370" y="171"/>
                  <a:pt x="370" y="171"/>
                  <a:pt x="370" y="171"/>
                </a:cubicBezTo>
                <a:cubicBezTo>
                  <a:pt x="367" y="124"/>
                  <a:pt x="367" y="124"/>
                  <a:pt x="367" y="124"/>
                </a:cubicBezTo>
                <a:cubicBezTo>
                  <a:pt x="362" y="48"/>
                  <a:pt x="362" y="48"/>
                  <a:pt x="362" y="48"/>
                </a:cubicBezTo>
                <a:cubicBezTo>
                  <a:pt x="361" y="26"/>
                  <a:pt x="342" y="7"/>
                  <a:pt x="322" y="2"/>
                </a:cubicBezTo>
                <a:cubicBezTo>
                  <a:pt x="313" y="0"/>
                  <a:pt x="306" y="1"/>
                  <a:pt x="299" y="7"/>
                </a:cubicBezTo>
                <a:cubicBezTo>
                  <a:pt x="293" y="12"/>
                  <a:pt x="288" y="18"/>
                  <a:pt x="282" y="23"/>
                </a:cubicBezTo>
                <a:cubicBezTo>
                  <a:pt x="277" y="27"/>
                  <a:pt x="274" y="26"/>
                  <a:pt x="268" y="23"/>
                </a:cubicBezTo>
                <a:cubicBezTo>
                  <a:pt x="261" y="19"/>
                  <a:pt x="254" y="15"/>
                  <a:pt x="247" y="13"/>
                </a:cubicBezTo>
                <a:cubicBezTo>
                  <a:pt x="238" y="10"/>
                  <a:pt x="229" y="10"/>
                  <a:pt x="222" y="14"/>
                </a:cubicBezTo>
                <a:cubicBezTo>
                  <a:pt x="215" y="19"/>
                  <a:pt x="211" y="25"/>
                  <a:pt x="206" y="30"/>
                </a:cubicBezTo>
                <a:cubicBezTo>
                  <a:pt x="201" y="35"/>
                  <a:pt x="195" y="37"/>
                  <a:pt x="188" y="35"/>
                </a:cubicBezTo>
                <a:cubicBezTo>
                  <a:pt x="181" y="33"/>
                  <a:pt x="176" y="28"/>
                  <a:pt x="170" y="24"/>
                </a:cubicBezTo>
                <a:cubicBezTo>
                  <a:pt x="163" y="20"/>
                  <a:pt x="154" y="18"/>
                  <a:pt x="146" y="20"/>
                </a:cubicBezTo>
                <a:cubicBezTo>
                  <a:pt x="139" y="23"/>
                  <a:pt x="133" y="30"/>
                  <a:pt x="128" y="35"/>
                </a:cubicBezTo>
                <a:cubicBezTo>
                  <a:pt x="123" y="39"/>
                  <a:pt x="118" y="46"/>
                  <a:pt x="112" y="48"/>
                </a:cubicBezTo>
                <a:cubicBezTo>
                  <a:pt x="108" y="50"/>
                  <a:pt x="103" y="46"/>
                  <a:pt x="100" y="44"/>
                </a:cubicBezTo>
                <a:cubicBezTo>
                  <a:pt x="86" y="35"/>
                  <a:pt x="69" y="35"/>
                  <a:pt x="56" y="46"/>
                </a:cubicBezTo>
                <a:cubicBezTo>
                  <a:pt x="45" y="56"/>
                  <a:pt x="37" y="74"/>
                  <a:pt x="38" y="90"/>
                </a:cubicBezTo>
                <a:cubicBezTo>
                  <a:pt x="42" y="148"/>
                  <a:pt x="42" y="148"/>
                  <a:pt x="42" y="148"/>
                </a:cubicBezTo>
                <a:cubicBezTo>
                  <a:pt x="35" y="146"/>
                  <a:pt x="27" y="146"/>
                  <a:pt x="20" y="149"/>
                </a:cubicBezTo>
                <a:cubicBezTo>
                  <a:pt x="6" y="156"/>
                  <a:pt x="2" y="174"/>
                  <a:pt x="1" y="189"/>
                </a:cubicBezTo>
                <a:cubicBezTo>
                  <a:pt x="0" y="210"/>
                  <a:pt x="3" y="232"/>
                  <a:pt x="7" y="254"/>
                </a:cubicBezTo>
                <a:cubicBezTo>
                  <a:pt x="9" y="271"/>
                  <a:pt x="12" y="288"/>
                  <a:pt x="18" y="304"/>
                </a:cubicBezTo>
                <a:cubicBezTo>
                  <a:pt x="23" y="319"/>
                  <a:pt x="31" y="334"/>
                  <a:pt x="43" y="345"/>
                </a:cubicBezTo>
                <a:cubicBezTo>
                  <a:pt x="60" y="361"/>
                  <a:pt x="83" y="371"/>
                  <a:pt x="104" y="380"/>
                </a:cubicBezTo>
                <a:cubicBezTo>
                  <a:pt x="104" y="380"/>
                  <a:pt x="111" y="446"/>
                  <a:pt x="118" y="532"/>
                </a:cubicBezTo>
                <a:cubicBezTo>
                  <a:pt x="128" y="526"/>
                  <a:pt x="140" y="523"/>
                  <a:pt x="150" y="52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4">
                  <a:alpha val="20000"/>
                </a:schemeClr>
              </a:gs>
            </a:gsLst>
            <a:lin ang="14400000" scaled="0"/>
          </a:gradFill>
          <a:ln w="25400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oboto Light" charset="0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5E42FAA-2FF7-4F1D-99F8-1DFA5D3AB2F5}"/>
              </a:ext>
            </a:extLst>
          </p:cNvPr>
          <p:cNvSpPr txBox="1">
            <a:spLocks/>
          </p:cNvSpPr>
          <p:nvPr/>
        </p:nvSpPr>
        <p:spPr>
          <a:xfrm>
            <a:off x="428231" y="536670"/>
            <a:ext cx="4316570" cy="1028700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-15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-Bold"/>
                <a:ea typeface="+mj-ea"/>
                <a:cs typeface="+mj-cs"/>
              </a:rPr>
              <a:t>Nuestros</a:t>
            </a:r>
            <a:r>
              <a:rPr kumimoji="0" lang="en-US" sz="4000" b="1" i="1" u="none" strike="noStrike" kern="1200" cap="none" spc="-15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-Bold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-15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-Bold"/>
                <a:ea typeface="+mj-ea"/>
                <a:cs typeface="+mj-cs"/>
              </a:rPr>
              <a:t>Objetivos</a:t>
            </a:r>
            <a:endParaRPr kumimoji="0" lang="en-US" sz="4000" b="1" i="1" u="none" strike="noStrike" kern="1200" cap="none" spc="-15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ontserrat-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27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AA80D4-BB52-4711-AF42-F748D15C5D90}"/>
              </a:ext>
            </a:extLst>
          </p:cNvPr>
          <p:cNvCxnSpPr>
            <a:cxnSpLocks/>
          </p:cNvCxnSpPr>
          <p:nvPr/>
        </p:nvCxnSpPr>
        <p:spPr>
          <a:xfrm>
            <a:off x="1652419" y="3029541"/>
            <a:ext cx="0" cy="87377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5FEA57-F94F-4451-8B6F-B862A034209F}"/>
              </a:ext>
            </a:extLst>
          </p:cNvPr>
          <p:cNvCxnSpPr>
            <a:cxnSpLocks/>
          </p:cNvCxnSpPr>
          <p:nvPr/>
        </p:nvCxnSpPr>
        <p:spPr>
          <a:xfrm>
            <a:off x="3974881" y="3029541"/>
            <a:ext cx="0" cy="87377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C83F97-56E4-4FBD-B07D-F4A6D9D43352}"/>
              </a:ext>
            </a:extLst>
          </p:cNvPr>
          <p:cNvCxnSpPr>
            <a:cxnSpLocks/>
          </p:cNvCxnSpPr>
          <p:nvPr/>
        </p:nvCxnSpPr>
        <p:spPr>
          <a:xfrm>
            <a:off x="6178969" y="3029541"/>
            <a:ext cx="0" cy="87377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E04B99-053F-48D2-BCE1-FC3B35EABC80}"/>
              </a:ext>
            </a:extLst>
          </p:cNvPr>
          <p:cNvCxnSpPr>
            <a:cxnSpLocks/>
          </p:cNvCxnSpPr>
          <p:nvPr/>
        </p:nvCxnSpPr>
        <p:spPr>
          <a:xfrm>
            <a:off x="8508903" y="3029541"/>
            <a:ext cx="0" cy="87377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2EABAE-689B-4B5C-9579-A924CFAF83F6}"/>
              </a:ext>
            </a:extLst>
          </p:cNvPr>
          <p:cNvCxnSpPr/>
          <p:nvPr/>
        </p:nvCxnSpPr>
        <p:spPr>
          <a:xfrm>
            <a:off x="0" y="3623850"/>
            <a:ext cx="12192000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D86D27A-5AF6-4FBC-9CB5-76351B994E48}"/>
              </a:ext>
            </a:extLst>
          </p:cNvPr>
          <p:cNvSpPr txBox="1">
            <a:spLocks/>
          </p:cNvSpPr>
          <p:nvPr/>
        </p:nvSpPr>
        <p:spPr>
          <a:xfrm>
            <a:off x="553610" y="107891"/>
            <a:ext cx="9715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0" dirty="0" err="1">
                <a:solidFill>
                  <a:schemeClr val="bg2">
                    <a:lumMod val="50000"/>
                  </a:schemeClr>
                </a:solidFill>
                <a:latin typeface="Open Sans"/>
                <a:ea typeface="+mn-ea"/>
                <a:cs typeface="+mn-cs"/>
              </a:rPr>
              <a:t>Áreas</a:t>
            </a:r>
            <a:r>
              <a:rPr lang="en-US" sz="3600" b="1" spc="0" dirty="0">
                <a:solidFill>
                  <a:schemeClr val="bg2">
                    <a:lumMod val="50000"/>
                  </a:schemeClr>
                </a:solidFill>
                <a:latin typeface="Open Sans"/>
                <a:ea typeface="+mn-ea"/>
                <a:cs typeface="+mn-cs"/>
              </a:rPr>
              <a:t> de </a:t>
            </a:r>
            <a:r>
              <a:rPr lang="en-US" sz="3600" b="1" spc="0" dirty="0" err="1">
                <a:solidFill>
                  <a:schemeClr val="bg2">
                    <a:lumMod val="50000"/>
                  </a:schemeClr>
                </a:solidFill>
                <a:latin typeface="Open Sans"/>
                <a:ea typeface="+mn-ea"/>
                <a:cs typeface="+mn-cs"/>
              </a:rPr>
              <a:t>trabajo</a:t>
            </a:r>
            <a:endParaRPr lang="en-US" sz="3600" b="1" spc="0" dirty="0">
              <a:solidFill>
                <a:schemeClr val="bg2">
                  <a:lumMod val="50000"/>
                </a:schemeClr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5BCE2D-4145-4ABE-89FC-6E53D9890641}"/>
              </a:ext>
            </a:extLst>
          </p:cNvPr>
          <p:cNvSpPr/>
          <p:nvPr/>
        </p:nvSpPr>
        <p:spPr>
          <a:xfrm>
            <a:off x="1129096" y="2011678"/>
            <a:ext cx="1091857" cy="114641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2475CC-32D4-4A58-9030-5A627065E966}"/>
              </a:ext>
            </a:extLst>
          </p:cNvPr>
          <p:cNvSpPr/>
          <p:nvPr/>
        </p:nvSpPr>
        <p:spPr>
          <a:xfrm>
            <a:off x="3444671" y="2011678"/>
            <a:ext cx="1091857" cy="114641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9F6C2-1896-42AB-B218-D36B897577E6}"/>
              </a:ext>
            </a:extLst>
          </p:cNvPr>
          <p:cNvSpPr/>
          <p:nvPr/>
        </p:nvSpPr>
        <p:spPr>
          <a:xfrm>
            <a:off x="5654129" y="2011678"/>
            <a:ext cx="1091857" cy="114641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81B32E-4D6D-4CD2-9F82-C9F83DC38DC6}"/>
              </a:ext>
            </a:extLst>
          </p:cNvPr>
          <p:cNvSpPr/>
          <p:nvPr/>
        </p:nvSpPr>
        <p:spPr>
          <a:xfrm>
            <a:off x="7971221" y="2011678"/>
            <a:ext cx="1091857" cy="114641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3CE0F6-BBDD-4633-85E2-43BDC97EA34C}"/>
              </a:ext>
            </a:extLst>
          </p:cNvPr>
          <p:cNvSpPr/>
          <p:nvPr/>
        </p:nvSpPr>
        <p:spPr>
          <a:xfrm>
            <a:off x="1495219" y="3711458"/>
            <a:ext cx="348379" cy="365785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1BB42F-3758-434B-80B0-B0AFA4AC7241}"/>
              </a:ext>
            </a:extLst>
          </p:cNvPr>
          <p:cNvSpPr/>
          <p:nvPr/>
        </p:nvSpPr>
        <p:spPr>
          <a:xfrm>
            <a:off x="3812311" y="3711458"/>
            <a:ext cx="348379" cy="365785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5BA5B8-EFBE-4276-907A-7E9F11996F1F}"/>
              </a:ext>
            </a:extLst>
          </p:cNvPr>
          <p:cNvSpPr/>
          <p:nvPr/>
        </p:nvSpPr>
        <p:spPr>
          <a:xfrm>
            <a:off x="6020252" y="3711458"/>
            <a:ext cx="348379" cy="365785"/>
          </a:xfrm>
          <a:prstGeom prst="ellipse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39A093-186E-4458-830B-672B4A444BE0}"/>
              </a:ext>
            </a:extLst>
          </p:cNvPr>
          <p:cNvSpPr/>
          <p:nvPr/>
        </p:nvSpPr>
        <p:spPr>
          <a:xfrm>
            <a:off x="8337344" y="3711458"/>
            <a:ext cx="348379" cy="365785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71B09-259F-4D6D-A681-9332F08208E3}"/>
              </a:ext>
            </a:extLst>
          </p:cNvPr>
          <p:cNvSpPr txBox="1"/>
          <p:nvPr/>
        </p:nvSpPr>
        <p:spPr>
          <a:xfrm>
            <a:off x="732897" y="4279746"/>
            <a:ext cx="1883226" cy="2819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Alternative Finance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5DC87-B284-40B7-8EAA-E02F671685B7}"/>
              </a:ext>
            </a:extLst>
          </p:cNvPr>
          <p:cNvSpPr txBox="1"/>
          <p:nvPr/>
        </p:nvSpPr>
        <p:spPr>
          <a:xfrm>
            <a:off x="3049118" y="4279746"/>
            <a:ext cx="1883226" cy="2766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Digital Payments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96A0C0-EF15-4E25-BA4F-6AC4EE38240F}"/>
              </a:ext>
            </a:extLst>
          </p:cNvPr>
          <p:cNvSpPr txBox="1"/>
          <p:nvPr/>
        </p:nvSpPr>
        <p:spPr>
          <a:xfrm>
            <a:off x="5250198" y="4279746"/>
            <a:ext cx="1883226" cy="2819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Open API/Banking (PSD2)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F14B54-3590-41FC-8CE0-42A52416F2A2}"/>
              </a:ext>
            </a:extLst>
          </p:cNvPr>
          <p:cNvSpPr txBox="1"/>
          <p:nvPr/>
        </p:nvSpPr>
        <p:spPr>
          <a:xfrm>
            <a:off x="7599948" y="4279746"/>
            <a:ext cx="1883226" cy="2766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Blockchain</a:t>
            </a:r>
          </a:p>
        </p:txBody>
      </p:sp>
      <p:sp>
        <p:nvSpPr>
          <p:cNvPr id="22" name="Freeform 187">
            <a:extLst>
              <a:ext uri="{FF2B5EF4-FFF2-40B4-BE49-F238E27FC236}">
                <a16:creationId xmlns:a16="http://schemas.microsoft.com/office/drawing/2014/main" id="{B88577B0-9F11-48FA-A259-5CA0DEF2E9BE}"/>
              </a:ext>
            </a:extLst>
          </p:cNvPr>
          <p:cNvSpPr>
            <a:spLocks noEditPoints="1"/>
          </p:cNvSpPr>
          <p:nvPr/>
        </p:nvSpPr>
        <p:spPr bwMode="auto">
          <a:xfrm>
            <a:off x="1401459" y="2307683"/>
            <a:ext cx="554477" cy="588952"/>
          </a:xfrm>
          <a:custGeom>
            <a:avLst/>
            <a:gdLst>
              <a:gd name="T0" fmla="*/ 55 w 160"/>
              <a:gd name="T1" fmla="*/ 72 h 160"/>
              <a:gd name="T2" fmla="*/ 64 w 160"/>
              <a:gd name="T3" fmla="*/ 51 h 160"/>
              <a:gd name="T4" fmla="*/ 96 w 160"/>
              <a:gd name="T5" fmla="*/ 51 h 160"/>
              <a:gd name="T6" fmla="*/ 67 w 160"/>
              <a:gd name="T7" fmla="*/ 70 h 160"/>
              <a:gd name="T8" fmla="*/ 98 w 160"/>
              <a:gd name="T9" fmla="*/ 47 h 160"/>
              <a:gd name="T10" fmla="*/ 81 w 160"/>
              <a:gd name="T11" fmla="*/ 0 h 160"/>
              <a:gd name="T12" fmla="*/ 95 w 160"/>
              <a:gd name="T13" fmla="*/ 25 h 160"/>
              <a:gd name="T14" fmla="*/ 77 w 160"/>
              <a:gd name="T15" fmla="*/ 43 h 160"/>
              <a:gd name="T16" fmla="*/ 79 w 160"/>
              <a:gd name="T17" fmla="*/ 38 h 160"/>
              <a:gd name="T18" fmla="*/ 79 w 160"/>
              <a:gd name="T19" fmla="*/ 5 h 160"/>
              <a:gd name="T20" fmla="*/ 86 w 160"/>
              <a:gd name="T21" fmla="*/ 11 h 160"/>
              <a:gd name="T22" fmla="*/ 68 w 160"/>
              <a:gd name="T23" fmla="*/ 18 h 160"/>
              <a:gd name="T24" fmla="*/ 65 w 160"/>
              <a:gd name="T25" fmla="*/ 27 h 160"/>
              <a:gd name="T26" fmla="*/ 105 w 160"/>
              <a:gd name="T27" fmla="*/ 4 h 160"/>
              <a:gd name="T28" fmla="*/ 59 w 160"/>
              <a:gd name="T29" fmla="*/ 5 h 160"/>
              <a:gd name="T30" fmla="*/ 13 w 160"/>
              <a:gd name="T31" fmla="*/ 123 h 160"/>
              <a:gd name="T32" fmla="*/ 112 w 160"/>
              <a:gd name="T33" fmla="*/ 148 h 160"/>
              <a:gd name="T34" fmla="*/ 54 w 160"/>
              <a:gd name="T35" fmla="*/ 104 h 160"/>
              <a:gd name="T36" fmla="*/ 45 w 160"/>
              <a:gd name="T37" fmla="*/ 61 h 160"/>
              <a:gd name="T38" fmla="*/ 19 w 160"/>
              <a:gd name="T39" fmla="*/ 85 h 160"/>
              <a:gd name="T40" fmla="*/ 11 w 160"/>
              <a:gd name="T41" fmla="*/ 113 h 160"/>
              <a:gd name="T42" fmla="*/ 25 w 160"/>
              <a:gd name="T43" fmla="*/ 97 h 160"/>
              <a:gd name="T44" fmla="*/ 49 w 160"/>
              <a:gd name="T45" fmla="*/ 104 h 160"/>
              <a:gd name="T46" fmla="*/ 19 w 160"/>
              <a:gd name="T47" fmla="*/ 116 h 160"/>
              <a:gd name="T48" fmla="*/ 41 w 160"/>
              <a:gd name="T49" fmla="*/ 73 h 160"/>
              <a:gd name="T50" fmla="*/ 15 w 160"/>
              <a:gd name="T51" fmla="*/ 62 h 160"/>
              <a:gd name="T52" fmla="*/ 15 w 160"/>
              <a:gd name="T53" fmla="*/ 63 h 160"/>
              <a:gd name="T54" fmla="*/ 39 w 160"/>
              <a:gd name="T55" fmla="*/ 62 h 160"/>
              <a:gd name="T56" fmla="*/ 24 w 160"/>
              <a:gd name="T57" fmla="*/ 89 h 160"/>
              <a:gd name="T58" fmla="*/ 26 w 160"/>
              <a:gd name="T59" fmla="*/ 82 h 160"/>
              <a:gd name="T60" fmla="*/ 28 w 160"/>
              <a:gd name="T61" fmla="*/ 82 h 160"/>
              <a:gd name="T62" fmla="*/ 151 w 160"/>
              <a:gd name="T63" fmla="*/ 61 h 160"/>
              <a:gd name="T64" fmla="*/ 125 w 160"/>
              <a:gd name="T65" fmla="*/ 85 h 160"/>
              <a:gd name="T66" fmla="*/ 117 w 160"/>
              <a:gd name="T67" fmla="*/ 113 h 160"/>
              <a:gd name="T68" fmla="*/ 131 w 160"/>
              <a:gd name="T69" fmla="*/ 97 h 160"/>
              <a:gd name="T70" fmla="*/ 155 w 160"/>
              <a:gd name="T71" fmla="*/ 104 h 160"/>
              <a:gd name="T72" fmla="*/ 125 w 160"/>
              <a:gd name="T73" fmla="*/ 116 h 160"/>
              <a:gd name="T74" fmla="*/ 148 w 160"/>
              <a:gd name="T75" fmla="*/ 69 h 160"/>
              <a:gd name="T76" fmla="*/ 119 w 160"/>
              <a:gd name="T77" fmla="*/ 69 h 160"/>
              <a:gd name="T78" fmla="*/ 121 w 160"/>
              <a:gd name="T79" fmla="*/ 62 h 160"/>
              <a:gd name="T80" fmla="*/ 146 w 160"/>
              <a:gd name="T81" fmla="*/ 63 h 160"/>
              <a:gd name="T82" fmla="*/ 136 w 160"/>
              <a:gd name="T83" fmla="*/ 88 h 160"/>
              <a:gd name="T84" fmla="*/ 136 w 160"/>
              <a:gd name="T85" fmla="*/ 88 h 160"/>
              <a:gd name="T86" fmla="*/ 142 w 160"/>
              <a:gd name="T87" fmla="*/ 67 h 160"/>
              <a:gd name="T88" fmla="*/ 100 w 160"/>
              <a:gd name="T89" fmla="*/ 115 h 160"/>
              <a:gd name="T90" fmla="*/ 60 w 160"/>
              <a:gd name="T91" fmla="*/ 115 h 160"/>
              <a:gd name="T92" fmla="*/ 55 w 160"/>
              <a:gd name="T93" fmla="*/ 160 h 160"/>
              <a:gd name="T94" fmla="*/ 64 w 160"/>
              <a:gd name="T95" fmla="*/ 139 h 160"/>
              <a:gd name="T96" fmla="*/ 96 w 160"/>
              <a:gd name="T97" fmla="*/ 139 h 160"/>
              <a:gd name="T98" fmla="*/ 67 w 160"/>
              <a:gd name="T99" fmla="*/ 157 h 160"/>
              <a:gd name="T100" fmla="*/ 98 w 160"/>
              <a:gd name="T101" fmla="*/ 135 h 160"/>
              <a:gd name="T102" fmla="*/ 65 w 160"/>
              <a:gd name="T103" fmla="*/ 115 h 160"/>
              <a:gd name="T104" fmla="*/ 68 w 160"/>
              <a:gd name="T105" fmla="*/ 106 h 160"/>
              <a:gd name="T106" fmla="*/ 81 w 160"/>
              <a:gd name="T107" fmla="*/ 93 h 160"/>
              <a:gd name="T108" fmla="*/ 83 w 160"/>
              <a:gd name="T109" fmla="*/ 100 h 160"/>
              <a:gd name="T110" fmla="*/ 81 w 160"/>
              <a:gd name="T111" fmla="*/ 131 h 160"/>
              <a:gd name="T112" fmla="*/ 71 w 160"/>
              <a:gd name="T113" fmla="*/ 11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0" h="160">
                <a:moveTo>
                  <a:pt x="66" y="34"/>
                </a:moveTo>
                <a:cubicBezTo>
                  <a:pt x="67" y="37"/>
                  <a:pt x="70" y="40"/>
                  <a:pt x="72" y="41"/>
                </a:cubicBezTo>
                <a:cubicBezTo>
                  <a:pt x="72" y="43"/>
                  <a:pt x="72" y="43"/>
                  <a:pt x="72" y="43"/>
                </a:cubicBezTo>
                <a:cubicBezTo>
                  <a:pt x="62" y="47"/>
                  <a:pt x="62" y="47"/>
                  <a:pt x="62" y="47"/>
                </a:cubicBezTo>
                <a:cubicBezTo>
                  <a:pt x="61" y="47"/>
                  <a:pt x="53" y="50"/>
                  <a:pt x="53" y="61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71"/>
                  <a:pt x="54" y="72"/>
                  <a:pt x="55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3" y="72"/>
                  <a:pt x="64" y="71"/>
                  <a:pt x="64" y="70"/>
                </a:cubicBezTo>
                <a:cubicBezTo>
                  <a:pt x="64" y="68"/>
                  <a:pt x="63" y="67"/>
                  <a:pt x="62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54"/>
                  <a:pt x="63" y="52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73" y="48"/>
                  <a:pt x="73" y="48"/>
                  <a:pt x="73" y="48"/>
                </a:cubicBezTo>
                <a:cubicBezTo>
                  <a:pt x="78" y="53"/>
                  <a:pt x="78" y="53"/>
                  <a:pt x="78" y="53"/>
                </a:cubicBezTo>
                <a:cubicBezTo>
                  <a:pt x="79" y="53"/>
                  <a:pt x="79" y="53"/>
                  <a:pt x="80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1" y="53"/>
                  <a:pt x="81" y="53"/>
                  <a:pt x="82" y="53"/>
                </a:cubicBezTo>
                <a:cubicBezTo>
                  <a:pt x="87" y="48"/>
                  <a:pt x="87" y="48"/>
                  <a:pt x="87" y="48"/>
                </a:cubicBezTo>
                <a:cubicBezTo>
                  <a:pt x="96" y="51"/>
                  <a:pt x="96" y="51"/>
                  <a:pt x="96" y="51"/>
                </a:cubicBezTo>
                <a:cubicBezTo>
                  <a:pt x="96" y="51"/>
                  <a:pt x="96" y="51"/>
                  <a:pt x="96" y="51"/>
                </a:cubicBezTo>
                <a:cubicBezTo>
                  <a:pt x="96" y="51"/>
                  <a:pt x="102" y="53"/>
                  <a:pt x="102" y="61"/>
                </a:cubicBezTo>
                <a:cubicBezTo>
                  <a:pt x="102" y="67"/>
                  <a:pt x="102" y="67"/>
                  <a:pt x="102" y="67"/>
                </a:cubicBezTo>
                <a:cubicBezTo>
                  <a:pt x="88" y="67"/>
                  <a:pt x="88" y="67"/>
                  <a:pt x="88" y="67"/>
                </a:cubicBezTo>
                <a:cubicBezTo>
                  <a:pt x="72" y="67"/>
                  <a:pt x="72" y="67"/>
                  <a:pt x="72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8" y="67"/>
                  <a:pt x="67" y="68"/>
                  <a:pt x="67" y="70"/>
                </a:cubicBezTo>
                <a:cubicBezTo>
                  <a:pt x="67" y="71"/>
                  <a:pt x="68" y="72"/>
                  <a:pt x="70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88" y="72"/>
                  <a:pt x="88" y="72"/>
                  <a:pt x="88" y="72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6" y="72"/>
                  <a:pt x="107" y="71"/>
                  <a:pt x="107" y="70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7" y="50"/>
                  <a:pt x="99" y="47"/>
                  <a:pt x="98" y="47"/>
                </a:cubicBezTo>
                <a:cubicBezTo>
                  <a:pt x="88" y="43"/>
                  <a:pt x="88" y="43"/>
                  <a:pt x="88" y="43"/>
                </a:cubicBezTo>
                <a:cubicBezTo>
                  <a:pt x="88" y="41"/>
                  <a:pt x="88" y="41"/>
                  <a:pt x="88" y="41"/>
                </a:cubicBezTo>
                <a:cubicBezTo>
                  <a:pt x="91" y="40"/>
                  <a:pt x="93" y="37"/>
                  <a:pt x="94" y="34"/>
                </a:cubicBezTo>
                <a:cubicBezTo>
                  <a:pt x="97" y="34"/>
                  <a:pt x="100" y="31"/>
                  <a:pt x="100" y="27"/>
                </a:cubicBezTo>
                <a:cubicBezTo>
                  <a:pt x="100" y="25"/>
                  <a:pt x="99" y="23"/>
                  <a:pt x="98" y="21"/>
                </a:cubicBezTo>
                <a:cubicBezTo>
                  <a:pt x="98" y="17"/>
                  <a:pt x="98" y="17"/>
                  <a:pt x="98" y="17"/>
                </a:cubicBezTo>
                <a:cubicBezTo>
                  <a:pt x="98" y="8"/>
                  <a:pt x="90" y="0"/>
                  <a:pt x="81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0" y="0"/>
                  <a:pt x="62" y="8"/>
                  <a:pt x="62" y="17"/>
                </a:cubicBezTo>
                <a:cubicBezTo>
                  <a:pt x="62" y="21"/>
                  <a:pt x="62" y="21"/>
                  <a:pt x="62" y="21"/>
                </a:cubicBezTo>
                <a:cubicBezTo>
                  <a:pt x="61" y="23"/>
                  <a:pt x="60" y="25"/>
                  <a:pt x="60" y="27"/>
                </a:cubicBezTo>
                <a:cubicBezTo>
                  <a:pt x="60" y="31"/>
                  <a:pt x="63" y="34"/>
                  <a:pt x="66" y="34"/>
                </a:cubicBezTo>
                <a:close/>
                <a:moveTo>
                  <a:pt x="94" y="25"/>
                </a:moveTo>
                <a:cubicBezTo>
                  <a:pt x="94" y="25"/>
                  <a:pt x="94" y="25"/>
                  <a:pt x="95" y="25"/>
                </a:cubicBezTo>
                <a:cubicBezTo>
                  <a:pt x="95" y="26"/>
                  <a:pt x="95" y="26"/>
                  <a:pt x="95" y="27"/>
                </a:cubicBezTo>
                <a:cubicBezTo>
                  <a:pt x="95" y="28"/>
                  <a:pt x="95" y="28"/>
                  <a:pt x="94" y="29"/>
                </a:cubicBezTo>
                <a:lnTo>
                  <a:pt x="94" y="25"/>
                </a:lnTo>
                <a:close/>
                <a:moveTo>
                  <a:pt x="83" y="44"/>
                </a:moveTo>
                <a:cubicBezTo>
                  <a:pt x="80" y="47"/>
                  <a:pt x="80" y="47"/>
                  <a:pt x="80" y="47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3"/>
                  <a:pt x="77" y="43"/>
                  <a:pt x="77" y="43"/>
                </a:cubicBezTo>
                <a:cubicBezTo>
                  <a:pt x="78" y="43"/>
                  <a:pt x="78" y="43"/>
                  <a:pt x="79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2" y="43"/>
                  <a:pt x="82" y="43"/>
                  <a:pt x="83" y="43"/>
                </a:cubicBezTo>
                <a:lnTo>
                  <a:pt x="83" y="44"/>
                </a:lnTo>
                <a:close/>
                <a:moveTo>
                  <a:pt x="89" y="30"/>
                </a:moveTo>
                <a:cubicBezTo>
                  <a:pt x="89" y="34"/>
                  <a:pt x="86" y="38"/>
                  <a:pt x="81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74" y="38"/>
                  <a:pt x="71" y="34"/>
                  <a:pt x="71" y="30"/>
                </a:cubicBezTo>
                <a:cubicBezTo>
                  <a:pt x="71" y="23"/>
                  <a:pt x="71" y="23"/>
                  <a:pt x="71" y="23"/>
                </a:cubicBezTo>
                <a:cubicBezTo>
                  <a:pt x="74" y="23"/>
                  <a:pt x="80" y="22"/>
                  <a:pt x="84" y="18"/>
                </a:cubicBezTo>
                <a:cubicBezTo>
                  <a:pt x="85" y="20"/>
                  <a:pt x="87" y="22"/>
                  <a:pt x="89" y="23"/>
                </a:cubicBezTo>
                <a:cubicBezTo>
                  <a:pt x="89" y="30"/>
                  <a:pt x="89" y="30"/>
                  <a:pt x="89" y="30"/>
                </a:cubicBezTo>
                <a:close/>
                <a:moveTo>
                  <a:pt x="68" y="17"/>
                </a:moveTo>
                <a:cubicBezTo>
                  <a:pt x="68" y="10"/>
                  <a:pt x="73" y="5"/>
                  <a:pt x="79" y="5"/>
                </a:cubicBezTo>
                <a:cubicBezTo>
                  <a:pt x="81" y="5"/>
                  <a:pt x="81" y="5"/>
                  <a:pt x="81" y="5"/>
                </a:cubicBezTo>
                <a:cubicBezTo>
                  <a:pt x="87" y="5"/>
                  <a:pt x="92" y="10"/>
                  <a:pt x="92" y="17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18"/>
                  <a:pt x="92" y="18"/>
                  <a:pt x="92" y="18"/>
                </a:cubicBezTo>
                <a:cubicBezTo>
                  <a:pt x="89" y="18"/>
                  <a:pt x="88" y="13"/>
                  <a:pt x="88" y="13"/>
                </a:cubicBezTo>
                <a:cubicBezTo>
                  <a:pt x="87" y="12"/>
                  <a:pt x="87" y="11"/>
                  <a:pt x="86" y="11"/>
                </a:cubicBezTo>
                <a:cubicBezTo>
                  <a:pt x="85" y="11"/>
                  <a:pt x="84" y="11"/>
                  <a:pt x="83" y="12"/>
                </a:cubicBezTo>
                <a:cubicBezTo>
                  <a:pt x="79" y="18"/>
                  <a:pt x="68" y="18"/>
                  <a:pt x="68" y="18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9"/>
                  <a:pt x="68" y="19"/>
                  <a:pt x="68" y="19"/>
                </a:cubicBezTo>
                <a:cubicBezTo>
                  <a:pt x="68" y="19"/>
                  <a:pt x="68" y="19"/>
                  <a:pt x="68" y="19"/>
                </a:cubicBezTo>
                <a:cubicBezTo>
                  <a:pt x="68" y="17"/>
                  <a:pt x="68" y="17"/>
                  <a:pt x="68" y="17"/>
                </a:cubicBezTo>
                <a:close/>
                <a:moveTo>
                  <a:pt x="65" y="26"/>
                </a:moveTo>
                <a:cubicBezTo>
                  <a:pt x="66" y="26"/>
                  <a:pt x="66" y="25"/>
                  <a:pt x="66" y="25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8"/>
                  <a:pt x="65" y="28"/>
                  <a:pt x="65" y="27"/>
                </a:cubicBezTo>
                <a:cubicBezTo>
                  <a:pt x="65" y="26"/>
                  <a:pt x="65" y="26"/>
                  <a:pt x="65" y="26"/>
                </a:cubicBezTo>
                <a:close/>
                <a:moveTo>
                  <a:pt x="103" y="9"/>
                </a:moveTo>
                <a:cubicBezTo>
                  <a:pt x="120" y="14"/>
                  <a:pt x="134" y="25"/>
                  <a:pt x="143" y="40"/>
                </a:cubicBezTo>
                <a:cubicBezTo>
                  <a:pt x="143" y="40"/>
                  <a:pt x="144" y="41"/>
                  <a:pt x="145" y="41"/>
                </a:cubicBezTo>
                <a:cubicBezTo>
                  <a:pt x="146" y="41"/>
                  <a:pt x="146" y="41"/>
                  <a:pt x="147" y="40"/>
                </a:cubicBezTo>
                <a:cubicBezTo>
                  <a:pt x="148" y="40"/>
                  <a:pt x="148" y="38"/>
                  <a:pt x="147" y="37"/>
                </a:cubicBezTo>
                <a:cubicBezTo>
                  <a:pt x="137" y="21"/>
                  <a:pt x="122" y="10"/>
                  <a:pt x="105" y="4"/>
                </a:cubicBezTo>
                <a:cubicBezTo>
                  <a:pt x="103" y="4"/>
                  <a:pt x="102" y="4"/>
                  <a:pt x="102" y="6"/>
                </a:cubicBezTo>
                <a:cubicBezTo>
                  <a:pt x="101" y="7"/>
                  <a:pt x="102" y="8"/>
                  <a:pt x="103" y="9"/>
                </a:cubicBezTo>
                <a:close/>
                <a:moveTo>
                  <a:pt x="13" y="40"/>
                </a:moveTo>
                <a:cubicBezTo>
                  <a:pt x="14" y="41"/>
                  <a:pt x="14" y="41"/>
                  <a:pt x="15" y="41"/>
                </a:cubicBezTo>
                <a:cubicBezTo>
                  <a:pt x="15" y="41"/>
                  <a:pt x="16" y="40"/>
                  <a:pt x="17" y="40"/>
                </a:cubicBezTo>
                <a:cubicBezTo>
                  <a:pt x="26" y="25"/>
                  <a:pt x="40" y="14"/>
                  <a:pt x="57" y="9"/>
                </a:cubicBezTo>
                <a:cubicBezTo>
                  <a:pt x="58" y="8"/>
                  <a:pt x="59" y="7"/>
                  <a:pt x="59" y="5"/>
                </a:cubicBezTo>
                <a:cubicBezTo>
                  <a:pt x="58" y="4"/>
                  <a:pt x="57" y="3"/>
                  <a:pt x="56" y="4"/>
                </a:cubicBezTo>
                <a:cubicBezTo>
                  <a:pt x="38" y="9"/>
                  <a:pt x="23" y="21"/>
                  <a:pt x="13" y="37"/>
                </a:cubicBezTo>
                <a:cubicBezTo>
                  <a:pt x="12" y="38"/>
                  <a:pt x="12" y="40"/>
                  <a:pt x="13" y="40"/>
                </a:cubicBezTo>
                <a:close/>
                <a:moveTo>
                  <a:pt x="49" y="148"/>
                </a:moveTo>
                <a:cubicBezTo>
                  <a:pt x="36" y="142"/>
                  <a:pt x="25" y="133"/>
                  <a:pt x="17" y="120"/>
                </a:cubicBezTo>
                <a:cubicBezTo>
                  <a:pt x="16" y="119"/>
                  <a:pt x="14" y="119"/>
                  <a:pt x="13" y="120"/>
                </a:cubicBezTo>
                <a:cubicBezTo>
                  <a:pt x="12" y="120"/>
                  <a:pt x="12" y="122"/>
                  <a:pt x="13" y="123"/>
                </a:cubicBezTo>
                <a:cubicBezTo>
                  <a:pt x="21" y="136"/>
                  <a:pt x="33" y="146"/>
                  <a:pt x="47" y="153"/>
                </a:cubicBezTo>
                <a:cubicBezTo>
                  <a:pt x="47" y="153"/>
                  <a:pt x="47" y="153"/>
                  <a:pt x="48" y="153"/>
                </a:cubicBezTo>
                <a:cubicBezTo>
                  <a:pt x="49" y="153"/>
                  <a:pt x="49" y="152"/>
                  <a:pt x="50" y="151"/>
                </a:cubicBezTo>
                <a:cubicBezTo>
                  <a:pt x="50" y="150"/>
                  <a:pt x="50" y="149"/>
                  <a:pt x="49" y="148"/>
                </a:cubicBezTo>
                <a:close/>
                <a:moveTo>
                  <a:pt x="147" y="120"/>
                </a:moveTo>
                <a:cubicBezTo>
                  <a:pt x="145" y="119"/>
                  <a:pt x="144" y="119"/>
                  <a:pt x="143" y="120"/>
                </a:cubicBezTo>
                <a:cubicBezTo>
                  <a:pt x="135" y="132"/>
                  <a:pt x="125" y="142"/>
                  <a:pt x="112" y="148"/>
                </a:cubicBezTo>
                <a:cubicBezTo>
                  <a:pt x="110" y="148"/>
                  <a:pt x="110" y="150"/>
                  <a:pt x="110" y="151"/>
                </a:cubicBezTo>
                <a:cubicBezTo>
                  <a:pt x="111" y="152"/>
                  <a:pt x="112" y="153"/>
                  <a:pt x="113" y="153"/>
                </a:cubicBezTo>
                <a:cubicBezTo>
                  <a:pt x="113" y="153"/>
                  <a:pt x="113" y="153"/>
                  <a:pt x="114" y="152"/>
                </a:cubicBezTo>
                <a:cubicBezTo>
                  <a:pt x="128" y="146"/>
                  <a:pt x="139" y="136"/>
                  <a:pt x="147" y="123"/>
                </a:cubicBezTo>
                <a:cubicBezTo>
                  <a:pt x="148" y="122"/>
                  <a:pt x="148" y="120"/>
                  <a:pt x="147" y="120"/>
                </a:cubicBezTo>
                <a:close/>
                <a:moveTo>
                  <a:pt x="54" y="113"/>
                </a:moveTo>
                <a:cubicBezTo>
                  <a:pt x="54" y="104"/>
                  <a:pt x="54" y="104"/>
                  <a:pt x="54" y="104"/>
                </a:cubicBezTo>
                <a:cubicBezTo>
                  <a:pt x="54" y="94"/>
                  <a:pt x="46" y="91"/>
                  <a:pt x="45" y="91"/>
                </a:cubicBezTo>
                <a:cubicBezTo>
                  <a:pt x="35" y="87"/>
                  <a:pt x="35" y="87"/>
                  <a:pt x="35" y="87"/>
                </a:cubicBezTo>
                <a:cubicBezTo>
                  <a:pt x="35" y="85"/>
                  <a:pt x="35" y="85"/>
                  <a:pt x="35" y="85"/>
                </a:cubicBezTo>
                <a:cubicBezTo>
                  <a:pt x="38" y="84"/>
                  <a:pt x="40" y="81"/>
                  <a:pt x="41" y="78"/>
                </a:cubicBezTo>
                <a:cubicBezTo>
                  <a:pt x="44" y="78"/>
                  <a:pt x="47" y="75"/>
                  <a:pt x="47" y="71"/>
                </a:cubicBezTo>
                <a:cubicBezTo>
                  <a:pt x="47" y="69"/>
                  <a:pt x="46" y="67"/>
                  <a:pt x="45" y="65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52"/>
                  <a:pt x="37" y="44"/>
                  <a:pt x="28" y="44"/>
                </a:cubicBezTo>
                <a:cubicBezTo>
                  <a:pt x="26" y="44"/>
                  <a:pt x="26" y="44"/>
                  <a:pt x="26" y="44"/>
                </a:cubicBezTo>
                <a:cubicBezTo>
                  <a:pt x="17" y="44"/>
                  <a:pt x="10" y="52"/>
                  <a:pt x="10" y="61"/>
                </a:cubicBezTo>
                <a:cubicBezTo>
                  <a:pt x="10" y="65"/>
                  <a:pt x="10" y="65"/>
                  <a:pt x="10" y="65"/>
                </a:cubicBezTo>
                <a:cubicBezTo>
                  <a:pt x="8" y="67"/>
                  <a:pt x="7" y="69"/>
                  <a:pt x="7" y="71"/>
                </a:cubicBezTo>
                <a:cubicBezTo>
                  <a:pt x="7" y="75"/>
                  <a:pt x="10" y="78"/>
                  <a:pt x="14" y="78"/>
                </a:cubicBezTo>
                <a:cubicBezTo>
                  <a:pt x="15" y="81"/>
                  <a:pt x="17" y="84"/>
                  <a:pt x="19" y="85"/>
                </a:cubicBezTo>
                <a:cubicBezTo>
                  <a:pt x="19" y="87"/>
                  <a:pt x="19" y="87"/>
                  <a:pt x="19" y="87"/>
                </a:cubicBezTo>
                <a:cubicBezTo>
                  <a:pt x="9" y="91"/>
                  <a:pt x="9" y="91"/>
                  <a:pt x="9" y="91"/>
                </a:cubicBezTo>
                <a:cubicBezTo>
                  <a:pt x="8" y="91"/>
                  <a:pt x="0" y="94"/>
                  <a:pt x="0" y="104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15"/>
                  <a:pt x="1" y="116"/>
                  <a:pt x="3" y="116"/>
                </a:cubicBezTo>
                <a:cubicBezTo>
                  <a:pt x="9" y="116"/>
                  <a:pt x="9" y="116"/>
                  <a:pt x="9" y="116"/>
                </a:cubicBezTo>
                <a:cubicBezTo>
                  <a:pt x="10" y="116"/>
                  <a:pt x="11" y="115"/>
                  <a:pt x="11" y="113"/>
                </a:cubicBezTo>
                <a:cubicBezTo>
                  <a:pt x="11" y="112"/>
                  <a:pt x="10" y="111"/>
                  <a:pt x="9" y="111"/>
                </a:cubicBezTo>
                <a:cubicBezTo>
                  <a:pt x="5" y="111"/>
                  <a:pt x="5" y="111"/>
                  <a:pt x="5" y="111"/>
                </a:cubicBezTo>
                <a:cubicBezTo>
                  <a:pt x="5" y="104"/>
                  <a:pt x="5" y="104"/>
                  <a:pt x="5" y="104"/>
                </a:cubicBezTo>
                <a:cubicBezTo>
                  <a:pt x="5" y="98"/>
                  <a:pt x="11" y="95"/>
                  <a:pt x="11" y="95"/>
                </a:cubicBezTo>
                <a:cubicBezTo>
                  <a:pt x="11" y="95"/>
                  <a:pt x="11" y="95"/>
                  <a:pt x="11" y="95"/>
                </a:cubicBezTo>
                <a:cubicBezTo>
                  <a:pt x="20" y="92"/>
                  <a:pt x="20" y="92"/>
                  <a:pt x="20" y="92"/>
                </a:cubicBezTo>
                <a:cubicBezTo>
                  <a:pt x="25" y="97"/>
                  <a:pt x="25" y="97"/>
                  <a:pt x="25" y="97"/>
                </a:cubicBezTo>
                <a:cubicBezTo>
                  <a:pt x="26" y="97"/>
                  <a:pt x="26" y="97"/>
                  <a:pt x="27" y="97"/>
                </a:cubicBezTo>
                <a:cubicBezTo>
                  <a:pt x="27" y="97"/>
                  <a:pt x="27" y="97"/>
                  <a:pt x="27" y="97"/>
                </a:cubicBezTo>
                <a:cubicBezTo>
                  <a:pt x="28" y="97"/>
                  <a:pt x="28" y="97"/>
                  <a:pt x="29" y="96"/>
                </a:cubicBezTo>
                <a:cubicBezTo>
                  <a:pt x="34" y="92"/>
                  <a:pt x="34" y="92"/>
                  <a:pt x="34" y="92"/>
                </a:cubicBezTo>
                <a:cubicBezTo>
                  <a:pt x="43" y="95"/>
                  <a:pt x="43" y="95"/>
                  <a:pt x="43" y="95"/>
                </a:cubicBezTo>
                <a:cubicBezTo>
                  <a:pt x="43" y="95"/>
                  <a:pt x="43" y="95"/>
                  <a:pt x="43" y="95"/>
                </a:cubicBezTo>
                <a:cubicBezTo>
                  <a:pt x="43" y="95"/>
                  <a:pt x="49" y="98"/>
                  <a:pt x="49" y="104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19" y="111"/>
                  <a:pt x="19" y="111"/>
                  <a:pt x="19" y="111"/>
                </a:cubicBezTo>
                <a:cubicBezTo>
                  <a:pt x="17" y="111"/>
                  <a:pt x="17" y="111"/>
                  <a:pt x="17" y="111"/>
                </a:cubicBezTo>
                <a:cubicBezTo>
                  <a:pt x="16" y="111"/>
                  <a:pt x="14" y="112"/>
                  <a:pt x="14" y="113"/>
                </a:cubicBezTo>
                <a:cubicBezTo>
                  <a:pt x="14" y="115"/>
                  <a:pt x="16" y="116"/>
                  <a:pt x="17" y="116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3" y="116"/>
                  <a:pt x="54" y="115"/>
                  <a:pt x="54" y="113"/>
                </a:cubicBezTo>
                <a:close/>
                <a:moveTo>
                  <a:pt x="41" y="69"/>
                </a:moveTo>
                <a:cubicBezTo>
                  <a:pt x="41" y="69"/>
                  <a:pt x="42" y="69"/>
                  <a:pt x="42" y="69"/>
                </a:cubicBezTo>
                <a:cubicBezTo>
                  <a:pt x="42" y="70"/>
                  <a:pt x="42" y="70"/>
                  <a:pt x="42" y="71"/>
                </a:cubicBezTo>
                <a:cubicBezTo>
                  <a:pt x="42" y="72"/>
                  <a:pt x="42" y="72"/>
                  <a:pt x="41" y="73"/>
                </a:cubicBezTo>
                <a:cubicBezTo>
                  <a:pt x="41" y="69"/>
                  <a:pt x="41" y="69"/>
                  <a:pt x="41" y="69"/>
                </a:cubicBezTo>
                <a:close/>
                <a:moveTo>
                  <a:pt x="13" y="73"/>
                </a:moveTo>
                <a:cubicBezTo>
                  <a:pt x="12" y="72"/>
                  <a:pt x="12" y="72"/>
                  <a:pt x="12" y="71"/>
                </a:cubicBezTo>
                <a:cubicBezTo>
                  <a:pt x="12" y="70"/>
                  <a:pt x="12" y="70"/>
                  <a:pt x="12" y="70"/>
                </a:cubicBezTo>
                <a:cubicBezTo>
                  <a:pt x="13" y="69"/>
                  <a:pt x="13" y="69"/>
                  <a:pt x="13" y="69"/>
                </a:cubicBezTo>
                <a:lnTo>
                  <a:pt x="13" y="73"/>
                </a:lnTo>
                <a:close/>
                <a:moveTo>
                  <a:pt x="15" y="62"/>
                </a:move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54"/>
                  <a:pt x="20" y="49"/>
                  <a:pt x="26" y="49"/>
                </a:cubicBezTo>
                <a:cubicBezTo>
                  <a:pt x="28" y="49"/>
                  <a:pt x="28" y="49"/>
                  <a:pt x="28" y="49"/>
                </a:cubicBezTo>
                <a:cubicBezTo>
                  <a:pt x="34" y="49"/>
                  <a:pt x="40" y="54"/>
                  <a:pt x="40" y="61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39" y="62"/>
                  <a:pt x="39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36" y="62"/>
                  <a:pt x="35" y="57"/>
                  <a:pt x="35" y="57"/>
                </a:cubicBezTo>
                <a:cubicBezTo>
                  <a:pt x="35" y="56"/>
                  <a:pt x="34" y="55"/>
                  <a:pt x="33" y="55"/>
                </a:cubicBezTo>
                <a:cubicBezTo>
                  <a:pt x="32" y="55"/>
                  <a:pt x="31" y="55"/>
                  <a:pt x="30" y="56"/>
                </a:cubicBezTo>
                <a:cubicBezTo>
                  <a:pt x="26" y="62"/>
                  <a:pt x="16" y="62"/>
                  <a:pt x="15" y="62"/>
                </a:cubicBezTo>
                <a:close/>
                <a:moveTo>
                  <a:pt x="30" y="88"/>
                </a:moveTo>
                <a:cubicBezTo>
                  <a:pt x="27" y="91"/>
                  <a:pt x="27" y="91"/>
                  <a:pt x="27" y="91"/>
                </a:cubicBezTo>
                <a:cubicBezTo>
                  <a:pt x="24" y="89"/>
                  <a:pt x="24" y="89"/>
                  <a:pt x="24" y="89"/>
                </a:cubicBezTo>
                <a:cubicBezTo>
                  <a:pt x="24" y="87"/>
                  <a:pt x="24" y="87"/>
                  <a:pt x="24" y="87"/>
                </a:cubicBezTo>
                <a:cubicBezTo>
                  <a:pt x="25" y="87"/>
                  <a:pt x="25" y="87"/>
                  <a:pt x="26" y="87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7"/>
                  <a:pt x="29" y="87"/>
                  <a:pt x="30" y="87"/>
                </a:cubicBezTo>
                <a:cubicBezTo>
                  <a:pt x="30" y="88"/>
                  <a:pt x="30" y="88"/>
                  <a:pt x="30" y="88"/>
                </a:cubicBezTo>
                <a:close/>
                <a:moveTo>
                  <a:pt x="28" y="82"/>
                </a:moveTo>
                <a:cubicBezTo>
                  <a:pt x="26" y="82"/>
                  <a:pt x="26" y="82"/>
                  <a:pt x="26" y="82"/>
                </a:cubicBezTo>
                <a:cubicBezTo>
                  <a:pt x="22" y="82"/>
                  <a:pt x="18" y="78"/>
                  <a:pt x="18" y="74"/>
                </a:cubicBezTo>
                <a:cubicBezTo>
                  <a:pt x="18" y="67"/>
                  <a:pt x="18" y="67"/>
                  <a:pt x="18" y="67"/>
                </a:cubicBezTo>
                <a:cubicBezTo>
                  <a:pt x="18" y="67"/>
                  <a:pt x="18" y="67"/>
                  <a:pt x="18" y="67"/>
                </a:cubicBezTo>
                <a:cubicBezTo>
                  <a:pt x="21" y="67"/>
                  <a:pt x="27" y="66"/>
                  <a:pt x="31" y="62"/>
                </a:cubicBezTo>
                <a:cubicBezTo>
                  <a:pt x="32" y="64"/>
                  <a:pt x="34" y="66"/>
                  <a:pt x="36" y="67"/>
                </a:cubicBezTo>
                <a:cubicBezTo>
                  <a:pt x="36" y="74"/>
                  <a:pt x="36" y="74"/>
                  <a:pt x="36" y="74"/>
                </a:cubicBezTo>
                <a:cubicBezTo>
                  <a:pt x="36" y="78"/>
                  <a:pt x="33" y="82"/>
                  <a:pt x="28" y="82"/>
                </a:cubicBezTo>
                <a:close/>
                <a:moveTo>
                  <a:pt x="151" y="91"/>
                </a:moveTo>
                <a:cubicBezTo>
                  <a:pt x="141" y="87"/>
                  <a:pt x="141" y="87"/>
                  <a:pt x="141" y="87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4" y="84"/>
                  <a:pt x="146" y="81"/>
                  <a:pt x="147" y="78"/>
                </a:cubicBezTo>
                <a:cubicBezTo>
                  <a:pt x="150" y="78"/>
                  <a:pt x="153" y="75"/>
                  <a:pt x="153" y="71"/>
                </a:cubicBezTo>
                <a:cubicBezTo>
                  <a:pt x="153" y="69"/>
                  <a:pt x="152" y="67"/>
                  <a:pt x="151" y="65"/>
                </a:cubicBezTo>
                <a:cubicBezTo>
                  <a:pt x="151" y="61"/>
                  <a:pt x="151" y="61"/>
                  <a:pt x="151" y="61"/>
                </a:cubicBezTo>
                <a:cubicBezTo>
                  <a:pt x="151" y="52"/>
                  <a:pt x="143" y="44"/>
                  <a:pt x="134" y="44"/>
                </a:cubicBezTo>
                <a:cubicBezTo>
                  <a:pt x="133" y="44"/>
                  <a:pt x="133" y="44"/>
                  <a:pt x="133" y="44"/>
                </a:cubicBezTo>
                <a:cubicBezTo>
                  <a:pt x="123" y="44"/>
                  <a:pt x="116" y="52"/>
                  <a:pt x="116" y="61"/>
                </a:cubicBezTo>
                <a:cubicBezTo>
                  <a:pt x="116" y="65"/>
                  <a:pt x="116" y="65"/>
                  <a:pt x="116" y="65"/>
                </a:cubicBezTo>
                <a:cubicBezTo>
                  <a:pt x="114" y="67"/>
                  <a:pt x="113" y="69"/>
                  <a:pt x="113" y="71"/>
                </a:cubicBezTo>
                <a:cubicBezTo>
                  <a:pt x="113" y="75"/>
                  <a:pt x="116" y="78"/>
                  <a:pt x="120" y="78"/>
                </a:cubicBezTo>
                <a:cubicBezTo>
                  <a:pt x="121" y="81"/>
                  <a:pt x="123" y="84"/>
                  <a:pt x="125" y="85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15" y="91"/>
                  <a:pt x="115" y="91"/>
                  <a:pt x="115" y="91"/>
                </a:cubicBezTo>
                <a:cubicBezTo>
                  <a:pt x="114" y="91"/>
                  <a:pt x="106" y="94"/>
                  <a:pt x="106" y="104"/>
                </a:cubicBezTo>
                <a:cubicBezTo>
                  <a:pt x="106" y="113"/>
                  <a:pt x="106" y="113"/>
                  <a:pt x="106" y="113"/>
                </a:cubicBezTo>
                <a:cubicBezTo>
                  <a:pt x="106" y="115"/>
                  <a:pt x="107" y="116"/>
                  <a:pt x="109" y="116"/>
                </a:cubicBezTo>
                <a:cubicBezTo>
                  <a:pt x="115" y="116"/>
                  <a:pt x="115" y="116"/>
                  <a:pt x="115" y="116"/>
                </a:cubicBezTo>
                <a:cubicBezTo>
                  <a:pt x="116" y="116"/>
                  <a:pt x="117" y="115"/>
                  <a:pt x="117" y="113"/>
                </a:cubicBezTo>
                <a:cubicBezTo>
                  <a:pt x="117" y="112"/>
                  <a:pt x="116" y="111"/>
                  <a:pt x="115" y="111"/>
                </a:cubicBezTo>
                <a:cubicBezTo>
                  <a:pt x="111" y="111"/>
                  <a:pt x="111" y="111"/>
                  <a:pt x="111" y="111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1" y="98"/>
                  <a:pt x="117" y="95"/>
                  <a:pt x="117" y="95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26" y="92"/>
                  <a:pt x="126" y="92"/>
                  <a:pt x="126" y="92"/>
                </a:cubicBezTo>
                <a:cubicBezTo>
                  <a:pt x="131" y="97"/>
                  <a:pt x="131" y="97"/>
                  <a:pt x="131" y="97"/>
                </a:cubicBezTo>
                <a:cubicBezTo>
                  <a:pt x="132" y="97"/>
                  <a:pt x="132" y="97"/>
                  <a:pt x="133" y="97"/>
                </a:cubicBezTo>
                <a:cubicBezTo>
                  <a:pt x="133" y="97"/>
                  <a:pt x="133" y="97"/>
                  <a:pt x="133" y="97"/>
                </a:cubicBezTo>
                <a:cubicBezTo>
                  <a:pt x="134" y="97"/>
                  <a:pt x="134" y="97"/>
                  <a:pt x="135" y="96"/>
                </a:cubicBezTo>
                <a:cubicBezTo>
                  <a:pt x="140" y="92"/>
                  <a:pt x="140" y="92"/>
                  <a:pt x="140" y="92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55" y="98"/>
                  <a:pt x="155" y="104"/>
                </a:cubicBezTo>
                <a:cubicBezTo>
                  <a:pt x="155" y="111"/>
                  <a:pt x="155" y="111"/>
                  <a:pt x="155" y="111"/>
                </a:cubicBezTo>
                <a:cubicBezTo>
                  <a:pt x="141" y="111"/>
                  <a:pt x="141" y="111"/>
                  <a:pt x="141" y="111"/>
                </a:cubicBezTo>
                <a:cubicBezTo>
                  <a:pt x="125" y="111"/>
                  <a:pt x="125" y="111"/>
                  <a:pt x="125" y="111"/>
                </a:cubicBezTo>
                <a:cubicBezTo>
                  <a:pt x="123" y="111"/>
                  <a:pt x="123" y="111"/>
                  <a:pt x="123" y="111"/>
                </a:cubicBezTo>
                <a:cubicBezTo>
                  <a:pt x="122" y="111"/>
                  <a:pt x="120" y="112"/>
                  <a:pt x="120" y="113"/>
                </a:cubicBezTo>
                <a:cubicBezTo>
                  <a:pt x="120" y="115"/>
                  <a:pt x="122" y="116"/>
                  <a:pt x="123" y="116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41" y="116"/>
                  <a:pt x="141" y="116"/>
                  <a:pt x="141" y="116"/>
                </a:cubicBezTo>
                <a:cubicBezTo>
                  <a:pt x="157" y="116"/>
                  <a:pt x="157" y="116"/>
                  <a:pt x="157" y="116"/>
                </a:cubicBezTo>
                <a:cubicBezTo>
                  <a:pt x="159" y="116"/>
                  <a:pt x="160" y="115"/>
                  <a:pt x="160" y="113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60" y="94"/>
                  <a:pt x="152" y="91"/>
                  <a:pt x="151" y="91"/>
                </a:cubicBezTo>
                <a:close/>
                <a:moveTo>
                  <a:pt x="147" y="69"/>
                </a:moveTo>
                <a:cubicBezTo>
                  <a:pt x="147" y="69"/>
                  <a:pt x="148" y="69"/>
                  <a:pt x="148" y="69"/>
                </a:cubicBezTo>
                <a:cubicBezTo>
                  <a:pt x="148" y="70"/>
                  <a:pt x="148" y="70"/>
                  <a:pt x="148" y="71"/>
                </a:cubicBezTo>
                <a:cubicBezTo>
                  <a:pt x="148" y="72"/>
                  <a:pt x="148" y="72"/>
                  <a:pt x="147" y="73"/>
                </a:cubicBezTo>
                <a:lnTo>
                  <a:pt x="147" y="69"/>
                </a:lnTo>
                <a:close/>
                <a:moveTo>
                  <a:pt x="119" y="73"/>
                </a:moveTo>
                <a:cubicBezTo>
                  <a:pt x="118" y="72"/>
                  <a:pt x="118" y="72"/>
                  <a:pt x="118" y="71"/>
                </a:cubicBezTo>
                <a:cubicBezTo>
                  <a:pt x="118" y="70"/>
                  <a:pt x="118" y="70"/>
                  <a:pt x="119" y="70"/>
                </a:cubicBezTo>
                <a:cubicBezTo>
                  <a:pt x="119" y="69"/>
                  <a:pt x="119" y="69"/>
                  <a:pt x="119" y="69"/>
                </a:cubicBezTo>
                <a:lnTo>
                  <a:pt x="119" y="73"/>
                </a:lnTo>
                <a:close/>
                <a:moveTo>
                  <a:pt x="121" y="62"/>
                </a:move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2"/>
                  <a:pt x="121" y="62"/>
                  <a:pt x="121" y="63"/>
                </a:cubicBezTo>
                <a:cubicBezTo>
                  <a:pt x="121" y="63"/>
                  <a:pt x="121" y="63"/>
                  <a:pt x="121" y="63"/>
                </a:cubicBezTo>
                <a:cubicBezTo>
                  <a:pt x="121" y="61"/>
                  <a:pt x="121" y="61"/>
                  <a:pt x="121" y="61"/>
                </a:cubicBezTo>
                <a:cubicBezTo>
                  <a:pt x="121" y="54"/>
                  <a:pt x="126" y="49"/>
                  <a:pt x="133" y="49"/>
                </a:cubicBezTo>
                <a:cubicBezTo>
                  <a:pt x="134" y="49"/>
                  <a:pt x="134" y="49"/>
                  <a:pt x="134" y="49"/>
                </a:cubicBezTo>
                <a:cubicBezTo>
                  <a:pt x="140" y="49"/>
                  <a:pt x="146" y="54"/>
                  <a:pt x="146" y="61"/>
                </a:cubicBezTo>
                <a:cubicBezTo>
                  <a:pt x="146" y="63"/>
                  <a:pt x="146" y="63"/>
                  <a:pt x="146" y="63"/>
                </a:cubicBezTo>
                <a:cubicBezTo>
                  <a:pt x="146" y="62"/>
                  <a:pt x="146" y="62"/>
                  <a:pt x="145" y="62"/>
                </a:cubicBezTo>
                <a:cubicBezTo>
                  <a:pt x="145" y="62"/>
                  <a:pt x="145" y="62"/>
                  <a:pt x="145" y="62"/>
                </a:cubicBezTo>
                <a:cubicBezTo>
                  <a:pt x="142" y="62"/>
                  <a:pt x="141" y="57"/>
                  <a:pt x="141" y="57"/>
                </a:cubicBezTo>
                <a:cubicBezTo>
                  <a:pt x="141" y="56"/>
                  <a:pt x="140" y="55"/>
                  <a:pt x="139" y="55"/>
                </a:cubicBezTo>
                <a:cubicBezTo>
                  <a:pt x="138" y="55"/>
                  <a:pt x="137" y="55"/>
                  <a:pt x="136" y="56"/>
                </a:cubicBezTo>
                <a:cubicBezTo>
                  <a:pt x="132" y="62"/>
                  <a:pt x="122" y="62"/>
                  <a:pt x="121" y="62"/>
                </a:cubicBezTo>
                <a:close/>
                <a:moveTo>
                  <a:pt x="136" y="88"/>
                </a:moveTo>
                <a:cubicBezTo>
                  <a:pt x="133" y="91"/>
                  <a:pt x="133" y="91"/>
                  <a:pt x="133" y="91"/>
                </a:cubicBezTo>
                <a:cubicBezTo>
                  <a:pt x="130" y="89"/>
                  <a:pt x="130" y="89"/>
                  <a:pt x="130" y="89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1" y="87"/>
                  <a:pt x="131" y="87"/>
                  <a:pt x="132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7"/>
                  <a:pt x="135" y="87"/>
                  <a:pt x="136" y="87"/>
                </a:cubicBezTo>
                <a:lnTo>
                  <a:pt x="136" y="88"/>
                </a:lnTo>
                <a:close/>
                <a:moveTo>
                  <a:pt x="134" y="82"/>
                </a:moveTo>
                <a:cubicBezTo>
                  <a:pt x="132" y="82"/>
                  <a:pt x="132" y="82"/>
                  <a:pt x="132" y="82"/>
                </a:cubicBezTo>
                <a:cubicBezTo>
                  <a:pt x="128" y="82"/>
                  <a:pt x="124" y="78"/>
                  <a:pt x="124" y="74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7" y="67"/>
                  <a:pt x="133" y="66"/>
                  <a:pt x="137" y="62"/>
                </a:cubicBezTo>
                <a:cubicBezTo>
                  <a:pt x="138" y="64"/>
                  <a:pt x="140" y="66"/>
                  <a:pt x="142" y="67"/>
                </a:cubicBezTo>
                <a:cubicBezTo>
                  <a:pt x="142" y="74"/>
                  <a:pt x="142" y="74"/>
                  <a:pt x="142" y="74"/>
                </a:cubicBezTo>
                <a:cubicBezTo>
                  <a:pt x="142" y="78"/>
                  <a:pt x="139" y="82"/>
                  <a:pt x="134" y="82"/>
                </a:cubicBezTo>
                <a:close/>
                <a:moveTo>
                  <a:pt x="98" y="135"/>
                </a:moveTo>
                <a:cubicBezTo>
                  <a:pt x="88" y="131"/>
                  <a:pt x="88" y="131"/>
                  <a:pt x="88" y="131"/>
                </a:cubicBezTo>
                <a:cubicBezTo>
                  <a:pt x="88" y="129"/>
                  <a:pt x="88" y="129"/>
                  <a:pt x="88" y="129"/>
                </a:cubicBezTo>
                <a:cubicBezTo>
                  <a:pt x="91" y="128"/>
                  <a:pt x="93" y="125"/>
                  <a:pt x="94" y="122"/>
                </a:cubicBezTo>
                <a:cubicBezTo>
                  <a:pt x="97" y="122"/>
                  <a:pt x="100" y="119"/>
                  <a:pt x="100" y="115"/>
                </a:cubicBezTo>
                <a:cubicBezTo>
                  <a:pt x="100" y="113"/>
                  <a:pt x="99" y="111"/>
                  <a:pt x="98" y="109"/>
                </a:cubicBezTo>
                <a:cubicBezTo>
                  <a:pt x="98" y="105"/>
                  <a:pt x="98" y="105"/>
                  <a:pt x="98" y="105"/>
                </a:cubicBezTo>
                <a:cubicBezTo>
                  <a:pt x="98" y="96"/>
                  <a:pt x="90" y="88"/>
                  <a:pt x="81" y="88"/>
                </a:cubicBezTo>
                <a:cubicBezTo>
                  <a:pt x="79" y="88"/>
                  <a:pt x="79" y="88"/>
                  <a:pt x="79" y="88"/>
                </a:cubicBezTo>
                <a:cubicBezTo>
                  <a:pt x="70" y="88"/>
                  <a:pt x="62" y="96"/>
                  <a:pt x="62" y="105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1" y="111"/>
                  <a:pt x="60" y="113"/>
                  <a:pt x="60" y="115"/>
                </a:cubicBezTo>
                <a:cubicBezTo>
                  <a:pt x="60" y="119"/>
                  <a:pt x="63" y="122"/>
                  <a:pt x="66" y="122"/>
                </a:cubicBezTo>
                <a:cubicBezTo>
                  <a:pt x="67" y="125"/>
                  <a:pt x="70" y="128"/>
                  <a:pt x="72" y="129"/>
                </a:cubicBezTo>
                <a:cubicBezTo>
                  <a:pt x="72" y="131"/>
                  <a:pt x="72" y="131"/>
                  <a:pt x="72" y="131"/>
                </a:cubicBezTo>
                <a:cubicBezTo>
                  <a:pt x="62" y="135"/>
                  <a:pt x="62" y="135"/>
                  <a:pt x="62" y="135"/>
                </a:cubicBezTo>
                <a:cubicBezTo>
                  <a:pt x="61" y="135"/>
                  <a:pt x="53" y="138"/>
                  <a:pt x="53" y="148"/>
                </a:cubicBezTo>
                <a:cubicBezTo>
                  <a:pt x="53" y="157"/>
                  <a:pt x="53" y="157"/>
                  <a:pt x="53" y="157"/>
                </a:cubicBezTo>
                <a:cubicBezTo>
                  <a:pt x="53" y="159"/>
                  <a:pt x="54" y="160"/>
                  <a:pt x="55" y="160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3" y="160"/>
                  <a:pt x="64" y="159"/>
                  <a:pt x="64" y="157"/>
                </a:cubicBezTo>
                <a:cubicBezTo>
                  <a:pt x="64" y="156"/>
                  <a:pt x="63" y="155"/>
                  <a:pt x="62" y="155"/>
                </a:cubicBezTo>
                <a:cubicBezTo>
                  <a:pt x="58" y="155"/>
                  <a:pt x="58" y="155"/>
                  <a:pt x="58" y="155"/>
                </a:cubicBezTo>
                <a:cubicBezTo>
                  <a:pt x="58" y="148"/>
                  <a:pt x="58" y="148"/>
                  <a:pt x="58" y="148"/>
                </a:cubicBezTo>
                <a:cubicBezTo>
                  <a:pt x="58" y="141"/>
                  <a:pt x="63" y="139"/>
                  <a:pt x="64" y="139"/>
                </a:cubicBezTo>
                <a:cubicBezTo>
                  <a:pt x="64" y="139"/>
                  <a:pt x="64" y="139"/>
                  <a:pt x="64" y="139"/>
                </a:cubicBezTo>
                <a:cubicBezTo>
                  <a:pt x="73" y="136"/>
                  <a:pt x="73" y="136"/>
                  <a:pt x="73" y="136"/>
                </a:cubicBezTo>
                <a:cubicBezTo>
                  <a:pt x="78" y="141"/>
                  <a:pt x="78" y="141"/>
                  <a:pt x="78" y="141"/>
                </a:cubicBezTo>
                <a:cubicBezTo>
                  <a:pt x="79" y="141"/>
                  <a:pt x="79" y="141"/>
                  <a:pt x="80" y="141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1" y="141"/>
                  <a:pt x="81" y="141"/>
                  <a:pt x="82" y="140"/>
                </a:cubicBezTo>
                <a:cubicBezTo>
                  <a:pt x="87" y="136"/>
                  <a:pt x="87" y="136"/>
                  <a:pt x="87" y="136"/>
                </a:cubicBezTo>
                <a:cubicBezTo>
                  <a:pt x="96" y="139"/>
                  <a:pt x="96" y="139"/>
                  <a:pt x="96" y="139"/>
                </a:cubicBezTo>
                <a:cubicBezTo>
                  <a:pt x="96" y="139"/>
                  <a:pt x="96" y="139"/>
                  <a:pt x="96" y="139"/>
                </a:cubicBezTo>
                <a:cubicBezTo>
                  <a:pt x="96" y="139"/>
                  <a:pt x="102" y="141"/>
                  <a:pt x="102" y="148"/>
                </a:cubicBezTo>
                <a:cubicBezTo>
                  <a:pt x="102" y="155"/>
                  <a:pt x="102" y="155"/>
                  <a:pt x="102" y="155"/>
                </a:cubicBezTo>
                <a:cubicBezTo>
                  <a:pt x="88" y="155"/>
                  <a:pt x="88" y="155"/>
                  <a:pt x="88" y="155"/>
                </a:cubicBezTo>
                <a:cubicBezTo>
                  <a:pt x="72" y="155"/>
                  <a:pt x="72" y="155"/>
                  <a:pt x="72" y="155"/>
                </a:cubicBezTo>
                <a:cubicBezTo>
                  <a:pt x="70" y="155"/>
                  <a:pt x="70" y="155"/>
                  <a:pt x="70" y="155"/>
                </a:cubicBezTo>
                <a:cubicBezTo>
                  <a:pt x="68" y="155"/>
                  <a:pt x="67" y="156"/>
                  <a:pt x="67" y="157"/>
                </a:cubicBezTo>
                <a:cubicBezTo>
                  <a:pt x="67" y="159"/>
                  <a:pt x="68" y="160"/>
                  <a:pt x="70" y="160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104" y="160"/>
                  <a:pt x="104" y="160"/>
                  <a:pt x="104" y="160"/>
                </a:cubicBezTo>
                <a:cubicBezTo>
                  <a:pt x="106" y="160"/>
                  <a:pt x="107" y="159"/>
                  <a:pt x="107" y="157"/>
                </a:cubicBezTo>
                <a:cubicBezTo>
                  <a:pt x="107" y="148"/>
                  <a:pt x="107" y="148"/>
                  <a:pt x="107" y="148"/>
                </a:cubicBezTo>
                <a:cubicBezTo>
                  <a:pt x="107" y="138"/>
                  <a:pt x="99" y="135"/>
                  <a:pt x="98" y="135"/>
                </a:cubicBezTo>
                <a:close/>
                <a:moveTo>
                  <a:pt x="94" y="113"/>
                </a:moveTo>
                <a:cubicBezTo>
                  <a:pt x="94" y="113"/>
                  <a:pt x="94" y="113"/>
                  <a:pt x="95" y="113"/>
                </a:cubicBezTo>
                <a:cubicBezTo>
                  <a:pt x="95" y="114"/>
                  <a:pt x="95" y="114"/>
                  <a:pt x="95" y="115"/>
                </a:cubicBezTo>
                <a:cubicBezTo>
                  <a:pt x="95" y="116"/>
                  <a:pt x="95" y="116"/>
                  <a:pt x="94" y="117"/>
                </a:cubicBezTo>
                <a:lnTo>
                  <a:pt x="94" y="113"/>
                </a:lnTo>
                <a:close/>
                <a:moveTo>
                  <a:pt x="66" y="117"/>
                </a:moveTo>
                <a:cubicBezTo>
                  <a:pt x="65" y="116"/>
                  <a:pt x="65" y="116"/>
                  <a:pt x="65" y="115"/>
                </a:cubicBezTo>
                <a:cubicBezTo>
                  <a:pt x="65" y="114"/>
                  <a:pt x="65" y="114"/>
                  <a:pt x="65" y="114"/>
                </a:cubicBezTo>
                <a:cubicBezTo>
                  <a:pt x="66" y="113"/>
                  <a:pt x="66" y="113"/>
                  <a:pt x="66" y="113"/>
                </a:cubicBezTo>
                <a:lnTo>
                  <a:pt x="66" y="117"/>
                </a:lnTo>
                <a:close/>
                <a:moveTo>
                  <a:pt x="68" y="106"/>
                </a:move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7"/>
                  <a:pt x="68" y="107"/>
                </a:cubicBezTo>
                <a:cubicBezTo>
                  <a:pt x="68" y="105"/>
                  <a:pt x="68" y="105"/>
                  <a:pt x="68" y="105"/>
                </a:cubicBezTo>
                <a:cubicBezTo>
                  <a:pt x="68" y="98"/>
                  <a:pt x="73" y="93"/>
                  <a:pt x="79" y="93"/>
                </a:cubicBezTo>
                <a:cubicBezTo>
                  <a:pt x="81" y="93"/>
                  <a:pt x="81" y="93"/>
                  <a:pt x="81" y="93"/>
                </a:cubicBezTo>
                <a:cubicBezTo>
                  <a:pt x="87" y="93"/>
                  <a:pt x="92" y="98"/>
                  <a:pt x="92" y="105"/>
                </a:cubicBezTo>
                <a:cubicBezTo>
                  <a:pt x="92" y="106"/>
                  <a:pt x="92" y="106"/>
                  <a:pt x="92" y="106"/>
                </a:cubicBezTo>
                <a:cubicBezTo>
                  <a:pt x="92" y="106"/>
                  <a:pt x="92" y="106"/>
                  <a:pt x="92" y="106"/>
                </a:cubicBezTo>
                <a:cubicBezTo>
                  <a:pt x="92" y="106"/>
                  <a:pt x="92" y="106"/>
                  <a:pt x="92" y="106"/>
                </a:cubicBezTo>
                <a:cubicBezTo>
                  <a:pt x="89" y="106"/>
                  <a:pt x="88" y="101"/>
                  <a:pt x="88" y="101"/>
                </a:cubicBezTo>
                <a:cubicBezTo>
                  <a:pt x="87" y="100"/>
                  <a:pt x="87" y="99"/>
                  <a:pt x="86" y="99"/>
                </a:cubicBezTo>
                <a:cubicBezTo>
                  <a:pt x="85" y="99"/>
                  <a:pt x="84" y="99"/>
                  <a:pt x="83" y="100"/>
                </a:cubicBezTo>
                <a:cubicBezTo>
                  <a:pt x="79" y="106"/>
                  <a:pt x="68" y="106"/>
                  <a:pt x="68" y="106"/>
                </a:cubicBezTo>
                <a:close/>
                <a:moveTo>
                  <a:pt x="83" y="132"/>
                </a:moveTo>
                <a:cubicBezTo>
                  <a:pt x="80" y="135"/>
                  <a:pt x="80" y="135"/>
                  <a:pt x="80" y="135"/>
                </a:cubicBezTo>
                <a:cubicBezTo>
                  <a:pt x="77" y="133"/>
                  <a:pt x="77" y="133"/>
                  <a:pt x="77" y="133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8" y="131"/>
                  <a:pt x="78" y="131"/>
                  <a:pt x="79" y="131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82" y="131"/>
                  <a:pt x="82" y="131"/>
                  <a:pt x="83" y="131"/>
                </a:cubicBezTo>
                <a:lnTo>
                  <a:pt x="83" y="132"/>
                </a:lnTo>
                <a:close/>
                <a:moveTo>
                  <a:pt x="81" y="126"/>
                </a:moveTo>
                <a:cubicBezTo>
                  <a:pt x="79" y="126"/>
                  <a:pt x="79" y="126"/>
                  <a:pt x="79" y="126"/>
                </a:cubicBezTo>
                <a:cubicBezTo>
                  <a:pt x="74" y="126"/>
                  <a:pt x="71" y="122"/>
                  <a:pt x="71" y="118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74" y="111"/>
                  <a:pt x="80" y="110"/>
                  <a:pt x="84" y="106"/>
                </a:cubicBezTo>
                <a:cubicBezTo>
                  <a:pt x="85" y="108"/>
                  <a:pt x="87" y="110"/>
                  <a:pt x="89" y="111"/>
                </a:cubicBezTo>
                <a:cubicBezTo>
                  <a:pt x="89" y="118"/>
                  <a:pt x="89" y="118"/>
                  <a:pt x="89" y="118"/>
                </a:cubicBezTo>
                <a:cubicBezTo>
                  <a:pt x="89" y="122"/>
                  <a:pt x="86" y="126"/>
                  <a:pt x="81" y="12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C75CF90A-42CD-4888-9DEB-4BEB347A4A39}"/>
              </a:ext>
            </a:extLst>
          </p:cNvPr>
          <p:cNvSpPr>
            <a:spLocks noEditPoints="1"/>
          </p:cNvSpPr>
          <p:nvPr/>
        </p:nvSpPr>
        <p:spPr bwMode="auto">
          <a:xfrm>
            <a:off x="8263262" y="2366404"/>
            <a:ext cx="498817" cy="514789"/>
          </a:xfrm>
          <a:custGeom>
            <a:avLst/>
            <a:gdLst>
              <a:gd name="T0" fmla="*/ 158 w 163"/>
              <a:gd name="T1" fmla="*/ 15 h 159"/>
              <a:gd name="T2" fmla="*/ 137 w 163"/>
              <a:gd name="T3" fmla="*/ 27 h 159"/>
              <a:gd name="T4" fmla="*/ 151 w 163"/>
              <a:gd name="T5" fmla="*/ 5 h 159"/>
              <a:gd name="T6" fmla="*/ 137 w 163"/>
              <a:gd name="T7" fmla="*/ 0 h 159"/>
              <a:gd name="T8" fmla="*/ 96 w 163"/>
              <a:gd name="T9" fmla="*/ 9 h 159"/>
              <a:gd name="T10" fmla="*/ 64 w 163"/>
              <a:gd name="T11" fmla="*/ 14 h 159"/>
              <a:gd name="T12" fmla="*/ 9 w 163"/>
              <a:gd name="T13" fmla="*/ 0 h 159"/>
              <a:gd name="T14" fmla="*/ 14 w 163"/>
              <a:gd name="T15" fmla="*/ 32 h 159"/>
              <a:gd name="T16" fmla="*/ 0 w 163"/>
              <a:gd name="T17" fmla="*/ 87 h 159"/>
              <a:gd name="T18" fmla="*/ 9 w 163"/>
              <a:gd name="T19" fmla="*/ 128 h 159"/>
              <a:gd name="T20" fmla="*/ 23 w 163"/>
              <a:gd name="T21" fmla="*/ 159 h 159"/>
              <a:gd name="T22" fmla="*/ 64 w 163"/>
              <a:gd name="T23" fmla="*/ 150 h 159"/>
              <a:gd name="T24" fmla="*/ 96 w 163"/>
              <a:gd name="T25" fmla="*/ 146 h 159"/>
              <a:gd name="T26" fmla="*/ 151 w 163"/>
              <a:gd name="T27" fmla="*/ 159 h 159"/>
              <a:gd name="T28" fmla="*/ 146 w 163"/>
              <a:gd name="T29" fmla="*/ 128 h 159"/>
              <a:gd name="T30" fmla="*/ 160 w 163"/>
              <a:gd name="T31" fmla="*/ 73 h 159"/>
              <a:gd name="T32" fmla="*/ 151 w 163"/>
              <a:gd name="T33" fmla="*/ 32 h 159"/>
              <a:gd name="T34" fmla="*/ 91 w 163"/>
              <a:gd name="T35" fmla="*/ 9 h 159"/>
              <a:gd name="T36" fmla="*/ 69 w 163"/>
              <a:gd name="T37" fmla="*/ 23 h 159"/>
              <a:gd name="T38" fmla="*/ 5 w 163"/>
              <a:gd name="T39" fmla="*/ 9 h 159"/>
              <a:gd name="T40" fmla="*/ 27 w 163"/>
              <a:gd name="T41" fmla="*/ 23 h 159"/>
              <a:gd name="T42" fmla="*/ 5 w 163"/>
              <a:gd name="T43" fmla="*/ 87 h 159"/>
              <a:gd name="T44" fmla="*/ 27 w 163"/>
              <a:gd name="T45" fmla="*/ 73 h 159"/>
              <a:gd name="T46" fmla="*/ 23 w 163"/>
              <a:gd name="T47" fmla="*/ 155 h 159"/>
              <a:gd name="T48" fmla="*/ 9 w 163"/>
              <a:gd name="T49" fmla="*/ 132 h 159"/>
              <a:gd name="T50" fmla="*/ 23 w 163"/>
              <a:gd name="T51" fmla="*/ 155 h 159"/>
              <a:gd name="T52" fmla="*/ 69 w 163"/>
              <a:gd name="T53" fmla="*/ 150 h 159"/>
              <a:gd name="T54" fmla="*/ 91 w 163"/>
              <a:gd name="T55" fmla="*/ 137 h 159"/>
              <a:gd name="T56" fmla="*/ 96 w 163"/>
              <a:gd name="T57" fmla="*/ 142 h 159"/>
              <a:gd name="T58" fmla="*/ 64 w 163"/>
              <a:gd name="T59" fmla="*/ 137 h 159"/>
              <a:gd name="T60" fmla="*/ 23 w 163"/>
              <a:gd name="T61" fmla="*/ 128 h 159"/>
              <a:gd name="T62" fmla="*/ 32 w 163"/>
              <a:gd name="T63" fmla="*/ 87 h 159"/>
              <a:gd name="T64" fmla="*/ 18 w 163"/>
              <a:gd name="T65" fmla="*/ 32 h 159"/>
              <a:gd name="T66" fmla="*/ 64 w 163"/>
              <a:gd name="T67" fmla="*/ 18 h 159"/>
              <a:gd name="T68" fmla="*/ 96 w 163"/>
              <a:gd name="T69" fmla="*/ 23 h 159"/>
              <a:gd name="T70" fmla="*/ 137 w 163"/>
              <a:gd name="T71" fmla="*/ 32 h 159"/>
              <a:gd name="T72" fmla="*/ 137 w 163"/>
              <a:gd name="T73" fmla="*/ 64 h 159"/>
              <a:gd name="T74" fmla="*/ 142 w 163"/>
              <a:gd name="T75" fmla="*/ 96 h 159"/>
              <a:gd name="T76" fmla="*/ 151 w 163"/>
              <a:gd name="T77" fmla="*/ 132 h 159"/>
              <a:gd name="T78" fmla="*/ 137 w 163"/>
              <a:gd name="T79" fmla="*/ 155 h 159"/>
              <a:gd name="T80" fmla="*/ 151 w 163"/>
              <a:gd name="T81" fmla="*/ 132 h 159"/>
              <a:gd name="T82" fmla="*/ 151 w 163"/>
              <a:gd name="T83" fmla="*/ 91 h 159"/>
              <a:gd name="T84" fmla="*/ 137 w 163"/>
              <a:gd name="T85" fmla="*/ 68 h 159"/>
              <a:gd name="T86" fmla="*/ 82 w 163"/>
              <a:gd name="T87" fmla="*/ 67 h 159"/>
              <a:gd name="T88" fmla="*/ 78 w 163"/>
              <a:gd name="T89" fmla="*/ 67 h 159"/>
              <a:gd name="T90" fmla="*/ 62 w 163"/>
              <a:gd name="T91" fmla="*/ 82 h 159"/>
              <a:gd name="T92" fmla="*/ 80 w 163"/>
              <a:gd name="T93" fmla="*/ 100 h 159"/>
              <a:gd name="T94" fmla="*/ 98 w 163"/>
              <a:gd name="T95" fmla="*/ 82 h 159"/>
              <a:gd name="T96" fmla="*/ 72 w 163"/>
              <a:gd name="T97" fmla="*/ 8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3" h="159">
                <a:moveTo>
                  <a:pt x="151" y="32"/>
                </a:moveTo>
                <a:cubicBezTo>
                  <a:pt x="156" y="32"/>
                  <a:pt x="160" y="28"/>
                  <a:pt x="160" y="23"/>
                </a:cubicBezTo>
                <a:cubicBezTo>
                  <a:pt x="160" y="17"/>
                  <a:pt x="160" y="17"/>
                  <a:pt x="160" y="17"/>
                </a:cubicBezTo>
                <a:cubicBezTo>
                  <a:pt x="160" y="16"/>
                  <a:pt x="159" y="15"/>
                  <a:pt x="158" y="15"/>
                </a:cubicBezTo>
                <a:cubicBezTo>
                  <a:pt x="156" y="15"/>
                  <a:pt x="155" y="16"/>
                  <a:pt x="155" y="17"/>
                </a:cubicBezTo>
                <a:cubicBezTo>
                  <a:pt x="155" y="23"/>
                  <a:pt x="155" y="23"/>
                  <a:pt x="155" y="23"/>
                </a:cubicBezTo>
                <a:cubicBezTo>
                  <a:pt x="155" y="25"/>
                  <a:pt x="153" y="27"/>
                  <a:pt x="151" y="27"/>
                </a:cubicBezTo>
                <a:cubicBezTo>
                  <a:pt x="137" y="27"/>
                  <a:pt x="137" y="27"/>
                  <a:pt x="137" y="27"/>
                </a:cubicBezTo>
                <a:cubicBezTo>
                  <a:pt x="135" y="27"/>
                  <a:pt x="133" y="25"/>
                  <a:pt x="133" y="23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7"/>
                  <a:pt x="135" y="5"/>
                  <a:pt x="137" y="5"/>
                </a:cubicBezTo>
                <a:cubicBezTo>
                  <a:pt x="151" y="5"/>
                  <a:pt x="151" y="5"/>
                  <a:pt x="151" y="5"/>
                </a:cubicBezTo>
                <a:cubicBezTo>
                  <a:pt x="153" y="5"/>
                  <a:pt x="155" y="7"/>
                  <a:pt x="155" y="9"/>
                </a:cubicBezTo>
                <a:cubicBezTo>
                  <a:pt x="155" y="10"/>
                  <a:pt x="156" y="11"/>
                  <a:pt x="158" y="11"/>
                </a:cubicBezTo>
                <a:cubicBezTo>
                  <a:pt x="163" y="11"/>
                  <a:pt x="160" y="0"/>
                  <a:pt x="151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2" y="0"/>
                  <a:pt x="128" y="4"/>
                  <a:pt x="128" y="9"/>
                </a:cubicBezTo>
                <a:cubicBezTo>
                  <a:pt x="128" y="14"/>
                  <a:pt x="128" y="14"/>
                  <a:pt x="128" y="14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8" y="0"/>
                  <a:pt x="64" y="4"/>
                  <a:pt x="64" y="9"/>
                </a:cubicBezTo>
                <a:cubicBezTo>
                  <a:pt x="64" y="14"/>
                  <a:pt x="64" y="14"/>
                  <a:pt x="64" y="14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4"/>
                  <a:pt x="28" y="0"/>
                  <a:pt x="23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8"/>
                  <a:pt x="4" y="32"/>
                  <a:pt x="9" y="32"/>
                </a:cubicBezTo>
                <a:cubicBezTo>
                  <a:pt x="14" y="32"/>
                  <a:pt x="14" y="32"/>
                  <a:pt x="14" y="32"/>
                </a:cubicBezTo>
                <a:cubicBezTo>
                  <a:pt x="14" y="64"/>
                  <a:pt x="14" y="64"/>
                  <a:pt x="14" y="64"/>
                </a:cubicBezTo>
                <a:cubicBezTo>
                  <a:pt x="9" y="64"/>
                  <a:pt x="9" y="64"/>
                  <a:pt x="9" y="64"/>
                </a:cubicBezTo>
                <a:cubicBezTo>
                  <a:pt x="4" y="64"/>
                  <a:pt x="0" y="68"/>
                  <a:pt x="0" y="7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2"/>
                  <a:pt x="4" y="96"/>
                  <a:pt x="9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14" y="128"/>
                  <a:pt x="14" y="128"/>
                  <a:pt x="14" y="128"/>
                </a:cubicBezTo>
                <a:cubicBezTo>
                  <a:pt x="9" y="128"/>
                  <a:pt x="9" y="128"/>
                  <a:pt x="9" y="128"/>
                </a:cubicBezTo>
                <a:cubicBezTo>
                  <a:pt x="4" y="128"/>
                  <a:pt x="0" y="132"/>
                  <a:pt x="0" y="137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5"/>
                  <a:pt x="4" y="159"/>
                  <a:pt x="9" y="159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8" y="159"/>
                  <a:pt x="32" y="155"/>
                  <a:pt x="32" y="150"/>
                </a:cubicBezTo>
                <a:cubicBezTo>
                  <a:pt x="32" y="146"/>
                  <a:pt x="32" y="146"/>
                  <a:pt x="32" y="146"/>
                </a:cubicBezTo>
                <a:cubicBezTo>
                  <a:pt x="64" y="146"/>
                  <a:pt x="64" y="146"/>
                  <a:pt x="64" y="146"/>
                </a:cubicBezTo>
                <a:cubicBezTo>
                  <a:pt x="64" y="150"/>
                  <a:pt x="64" y="150"/>
                  <a:pt x="64" y="150"/>
                </a:cubicBezTo>
                <a:cubicBezTo>
                  <a:pt x="64" y="155"/>
                  <a:pt x="68" y="159"/>
                  <a:pt x="73" y="159"/>
                </a:cubicBezTo>
                <a:cubicBezTo>
                  <a:pt x="87" y="159"/>
                  <a:pt x="87" y="159"/>
                  <a:pt x="87" y="159"/>
                </a:cubicBezTo>
                <a:cubicBezTo>
                  <a:pt x="92" y="159"/>
                  <a:pt x="96" y="155"/>
                  <a:pt x="96" y="150"/>
                </a:cubicBezTo>
                <a:cubicBezTo>
                  <a:pt x="96" y="146"/>
                  <a:pt x="96" y="146"/>
                  <a:pt x="96" y="146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128" y="150"/>
                  <a:pt x="128" y="150"/>
                  <a:pt x="128" y="150"/>
                </a:cubicBezTo>
                <a:cubicBezTo>
                  <a:pt x="128" y="155"/>
                  <a:pt x="132" y="159"/>
                  <a:pt x="137" y="159"/>
                </a:cubicBezTo>
                <a:cubicBezTo>
                  <a:pt x="151" y="159"/>
                  <a:pt x="151" y="159"/>
                  <a:pt x="151" y="159"/>
                </a:cubicBezTo>
                <a:cubicBezTo>
                  <a:pt x="156" y="159"/>
                  <a:pt x="160" y="155"/>
                  <a:pt x="160" y="150"/>
                </a:cubicBezTo>
                <a:cubicBezTo>
                  <a:pt x="160" y="137"/>
                  <a:pt x="160" y="137"/>
                  <a:pt x="160" y="137"/>
                </a:cubicBezTo>
                <a:cubicBezTo>
                  <a:pt x="160" y="132"/>
                  <a:pt x="156" y="128"/>
                  <a:pt x="151" y="128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6" y="96"/>
                  <a:pt x="146" y="96"/>
                  <a:pt x="146" y="96"/>
                </a:cubicBezTo>
                <a:cubicBezTo>
                  <a:pt x="151" y="96"/>
                  <a:pt x="151" y="96"/>
                  <a:pt x="151" y="96"/>
                </a:cubicBezTo>
                <a:cubicBezTo>
                  <a:pt x="156" y="96"/>
                  <a:pt x="160" y="92"/>
                  <a:pt x="160" y="87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68"/>
                  <a:pt x="156" y="64"/>
                  <a:pt x="151" y="64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6" y="32"/>
                  <a:pt x="146" y="32"/>
                  <a:pt x="146" y="32"/>
                </a:cubicBezTo>
                <a:lnTo>
                  <a:pt x="151" y="32"/>
                </a:lnTo>
                <a:close/>
                <a:moveTo>
                  <a:pt x="69" y="9"/>
                </a:moveTo>
                <a:cubicBezTo>
                  <a:pt x="69" y="7"/>
                  <a:pt x="71" y="5"/>
                  <a:pt x="73" y="5"/>
                </a:cubicBezTo>
                <a:cubicBezTo>
                  <a:pt x="87" y="5"/>
                  <a:pt x="87" y="5"/>
                  <a:pt x="87" y="5"/>
                </a:cubicBezTo>
                <a:cubicBezTo>
                  <a:pt x="89" y="5"/>
                  <a:pt x="91" y="7"/>
                  <a:pt x="91" y="9"/>
                </a:cubicBezTo>
                <a:cubicBezTo>
                  <a:pt x="91" y="23"/>
                  <a:pt x="91" y="23"/>
                  <a:pt x="91" y="23"/>
                </a:cubicBezTo>
                <a:cubicBezTo>
                  <a:pt x="91" y="25"/>
                  <a:pt x="89" y="27"/>
                  <a:pt x="87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1" y="27"/>
                  <a:pt x="69" y="25"/>
                  <a:pt x="69" y="23"/>
                </a:cubicBezTo>
                <a:lnTo>
                  <a:pt x="69" y="9"/>
                </a:lnTo>
                <a:close/>
                <a:moveTo>
                  <a:pt x="9" y="27"/>
                </a:moveTo>
                <a:cubicBezTo>
                  <a:pt x="7" y="27"/>
                  <a:pt x="5" y="25"/>
                  <a:pt x="5" y="23"/>
                </a:cubicBezTo>
                <a:cubicBezTo>
                  <a:pt x="5" y="9"/>
                  <a:pt x="5" y="9"/>
                  <a:pt x="5" y="9"/>
                </a:cubicBezTo>
                <a:cubicBezTo>
                  <a:pt x="5" y="7"/>
                  <a:pt x="7" y="5"/>
                  <a:pt x="9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5" y="5"/>
                  <a:pt x="27" y="7"/>
                  <a:pt x="27" y="9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5"/>
                  <a:pt x="25" y="27"/>
                  <a:pt x="23" y="27"/>
                </a:cubicBezTo>
                <a:lnTo>
                  <a:pt x="9" y="27"/>
                </a:lnTo>
                <a:close/>
                <a:moveTo>
                  <a:pt x="9" y="91"/>
                </a:moveTo>
                <a:cubicBezTo>
                  <a:pt x="7" y="91"/>
                  <a:pt x="5" y="89"/>
                  <a:pt x="5" y="87"/>
                </a:cubicBezTo>
                <a:cubicBezTo>
                  <a:pt x="5" y="73"/>
                  <a:pt x="5" y="73"/>
                  <a:pt x="5" y="73"/>
                </a:cubicBezTo>
                <a:cubicBezTo>
                  <a:pt x="5" y="70"/>
                  <a:pt x="7" y="68"/>
                  <a:pt x="9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5" y="68"/>
                  <a:pt x="27" y="70"/>
                  <a:pt x="27" y="73"/>
                </a:cubicBezTo>
                <a:cubicBezTo>
                  <a:pt x="27" y="87"/>
                  <a:pt x="27" y="87"/>
                  <a:pt x="27" y="87"/>
                </a:cubicBezTo>
                <a:cubicBezTo>
                  <a:pt x="27" y="89"/>
                  <a:pt x="25" y="91"/>
                  <a:pt x="23" y="91"/>
                </a:cubicBezTo>
                <a:lnTo>
                  <a:pt x="9" y="91"/>
                </a:lnTo>
                <a:close/>
                <a:moveTo>
                  <a:pt x="23" y="155"/>
                </a:moveTo>
                <a:cubicBezTo>
                  <a:pt x="9" y="155"/>
                  <a:pt x="9" y="155"/>
                  <a:pt x="9" y="155"/>
                </a:cubicBezTo>
                <a:cubicBezTo>
                  <a:pt x="7" y="155"/>
                  <a:pt x="5" y="153"/>
                  <a:pt x="5" y="150"/>
                </a:cubicBezTo>
                <a:cubicBezTo>
                  <a:pt x="5" y="137"/>
                  <a:pt x="5" y="137"/>
                  <a:pt x="5" y="137"/>
                </a:cubicBezTo>
                <a:cubicBezTo>
                  <a:pt x="5" y="134"/>
                  <a:pt x="7" y="132"/>
                  <a:pt x="9" y="132"/>
                </a:cubicBezTo>
                <a:cubicBezTo>
                  <a:pt x="23" y="132"/>
                  <a:pt x="23" y="132"/>
                  <a:pt x="23" y="132"/>
                </a:cubicBezTo>
                <a:cubicBezTo>
                  <a:pt x="25" y="132"/>
                  <a:pt x="27" y="134"/>
                  <a:pt x="27" y="137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3"/>
                  <a:pt x="25" y="155"/>
                  <a:pt x="23" y="155"/>
                </a:cubicBezTo>
                <a:close/>
                <a:moveTo>
                  <a:pt x="91" y="150"/>
                </a:moveTo>
                <a:cubicBezTo>
                  <a:pt x="91" y="153"/>
                  <a:pt x="89" y="155"/>
                  <a:pt x="87" y="155"/>
                </a:cubicBezTo>
                <a:cubicBezTo>
                  <a:pt x="73" y="155"/>
                  <a:pt x="73" y="155"/>
                  <a:pt x="73" y="155"/>
                </a:cubicBezTo>
                <a:cubicBezTo>
                  <a:pt x="71" y="155"/>
                  <a:pt x="69" y="153"/>
                  <a:pt x="69" y="150"/>
                </a:cubicBezTo>
                <a:cubicBezTo>
                  <a:pt x="69" y="137"/>
                  <a:pt x="69" y="137"/>
                  <a:pt x="69" y="137"/>
                </a:cubicBezTo>
                <a:cubicBezTo>
                  <a:pt x="69" y="134"/>
                  <a:pt x="71" y="132"/>
                  <a:pt x="73" y="132"/>
                </a:cubicBezTo>
                <a:cubicBezTo>
                  <a:pt x="87" y="132"/>
                  <a:pt x="87" y="132"/>
                  <a:pt x="87" y="132"/>
                </a:cubicBezTo>
                <a:cubicBezTo>
                  <a:pt x="89" y="132"/>
                  <a:pt x="91" y="134"/>
                  <a:pt x="91" y="137"/>
                </a:cubicBezTo>
                <a:lnTo>
                  <a:pt x="91" y="150"/>
                </a:lnTo>
                <a:close/>
                <a:moveTo>
                  <a:pt x="128" y="137"/>
                </a:moveTo>
                <a:cubicBezTo>
                  <a:pt x="128" y="142"/>
                  <a:pt x="128" y="142"/>
                  <a:pt x="128" y="142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96" y="132"/>
                  <a:pt x="92" y="128"/>
                  <a:pt x="87" y="128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8" y="128"/>
                  <a:pt x="64" y="132"/>
                  <a:pt x="64" y="137"/>
                </a:cubicBezTo>
                <a:cubicBezTo>
                  <a:pt x="64" y="142"/>
                  <a:pt x="64" y="142"/>
                  <a:pt x="64" y="142"/>
                </a:cubicBezTo>
                <a:cubicBezTo>
                  <a:pt x="32" y="142"/>
                  <a:pt x="32" y="142"/>
                  <a:pt x="32" y="142"/>
                </a:cubicBezTo>
                <a:cubicBezTo>
                  <a:pt x="32" y="137"/>
                  <a:pt x="32" y="137"/>
                  <a:pt x="32" y="137"/>
                </a:cubicBezTo>
                <a:cubicBezTo>
                  <a:pt x="32" y="132"/>
                  <a:pt x="28" y="128"/>
                  <a:pt x="23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8" y="96"/>
                  <a:pt x="18" y="96"/>
                  <a:pt x="18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8" y="96"/>
                  <a:pt x="32" y="92"/>
                  <a:pt x="32" y="87"/>
                </a:cubicBezTo>
                <a:cubicBezTo>
                  <a:pt x="32" y="73"/>
                  <a:pt x="32" y="73"/>
                  <a:pt x="32" y="73"/>
                </a:cubicBezTo>
                <a:cubicBezTo>
                  <a:pt x="32" y="68"/>
                  <a:pt x="28" y="64"/>
                  <a:pt x="23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32"/>
                  <a:pt x="18" y="32"/>
                  <a:pt x="18" y="32"/>
                </a:cubicBezTo>
                <a:cubicBezTo>
                  <a:pt x="23" y="32"/>
                  <a:pt x="23" y="32"/>
                  <a:pt x="23" y="32"/>
                </a:cubicBezTo>
                <a:cubicBezTo>
                  <a:pt x="28" y="32"/>
                  <a:pt x="32" y="28"/>
                  <a:pt x="32" y="23"/>
                </a:cubicBezTo>
                <a:cubicBezTo>
                  <a:pt x="32" y="18"/>
                  <a:pt x="32" y="18"/>
                  <a:pt x="32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3"/>
                  <a:pt x="64" y="23"/>
                  <a:pt x="64" y="23"/>
                </a:cubicBezTo>
                <a:cubicBezTo>
                  <a:pt x="64" y="28"/>
                  <a:pt x="68" y="32"/>
                  <a:pt x="73" y="32"/>
                </a:cubicBezTo>
                <a:cubicBezTo>
                  <a:pt x="87" y="32"/>
                  <a:pt x="87" y="32"/>
                  <a:pt x="87" y="32"/>
                </a:cubicBezTo>
                <a:cubicBezTo>
                  <a:pt x="92" y="32"/>
                  <a:pt x="96" y="28"/>
                  <a:pt x="96" y="23"/>
                </a:cubicBezTo>
                <a:cubicBezTo>
                  <a:pt x="96" y="18"/>
                  <a:pt x="96" y="18"/>
                  <a:pt x="96" y="18"/>
                </a:cubicBezTo>
                <a:cubicBezTo>
                  <a:pt x="128" y="18"/>
                  <a:pt x="128" y="18"/>
                  <a:pt x="128" y="18"/>
                </a:cubicBezTo>
                <a:cubicBezTo>
                  <a:pt x="128" y="23"/>
                  <a:pt x="128" y="23"/>
                  <a:pt x="128" y="23"/>
                </a:cubicBezTo>
                <a:cubicBezTo>
                  <a:pt x="128" y="28"/>
                  <a:pt x="132" y="32"/>
                  <a:pt x="137" y="32"/>
                </a:cubicBezTo>
                <a:cubicBezTo>
                  <a:pt x="142" y="32"/>
                  <a:pt x="142" y="32"/>
                  <a:pt x="142" y="32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37" y="64"/>
                  <a:pt x="137" y="64"/>
                  <a:pt x="137" y="64"/>
                </a:cubicBezTo>
                <a:cubicBezTo>
                  <a:pt x="132" y="64"/>
                  <a:pt x="128" y="68"/>
                  <a:pt x="128" y="73"/>
                </a:cubicBezTo>
                <a:cubicBezTo>
                  <a:pt x="128" y="87"/>
                  <a:pt x="128" y="87"/>
                  <a:pt x="128" y="87"/>
                </a:cubicBezTo>
                <a:cubicBezTo>
                  <a:pt x="128" y="92"/>
                  <a:pt x="132" y="96"/>
                  <a:pt x="137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2" y="128"/>
                  <a:pt x="142" y="128"/>
                  <a:pt x="142" y="128"/>
                </a:cubicBezTo>
                <a:cubicBezTo>
                  <a:pt x="137" y="128"/>
                  <a:pt x="137" y="128"/>
                  <a:pt x="137" y="128"/>
                </a:cubicBezTo>
                <a:cubicBezTo>
                  <a:pt x="132" y="128"/>
                  <a:pt x="128" y="132"/>
                  <a:pt x="128" y="137"/>
                </a:cubicBezTo>
                <a:close/>
                <a:moveTo>
                  <a:pt x="151" y="132"/>
                </a:moveTo>
                <a:cubicBezTo>
                  <a:pt x="153" y="132"/>
                  <a:pt x="155" y="134"/>
                  <a:pt x="155" y="137"/>
                </a:cubicBezTo>
                <a:cubicBezTo>
                  <a:pt x="155" y="150"/>
                  <a:pt x="155" y="150"/>
                  <a:pt x="155" y="150"/>
                </a:cubicBezTo>
                <a:cubicBezTo>
                  <a:pt x="155" y="153"/>
                  <a:pt x="153" y="155"/>
                  <a:pt x="151" y="155"/>
                </a:cubicBezTo>
                <a:cubicBezTo>
                  <a:pt x="137" y="155"/>
                  <a:pt x="137" y="155"/>
                  <a:pt x="137" y="155"/>
                </a:cubicBezTo>
                <a:cubicBezTo>
                  <a:pt x="135" y="155"/>
                  <a:pt x="133" y="153"/>
                  <a:pt x="133" y="150"/>
                </a:cubicBezTo>
                <a:cubicBezTo>
                  <a:pt x="133" y="145"/>
                  <a:pt x="133" y="142"/>
                  <a:pt x="133" y="137"/>
                </a:cubicBezTo>
                <a:cubicBezTo>
                  <a:pt x="133" y="134"/>
                  <a:pt x="135" y="132"/>
                  <a:pt x="137" y="132"/>
                </a:cubicBezTo>
                <a:cubicBezTo>
                  <a:pt x="139" y="132"/>
                  <a:pt x="149" y="132"/>
                  <a:pt x="151" y="132"/>
                </a:cubicBezTo>
                <a:close/>
                <a:moveTo>
                  <a:pt x="151" y="68"/>
                </a:moveTo>
                <a:cubicBezTo>
                  <a:pt x="153" y="68"/>
                  <a:pt x="155" y="70"/>
                  <a:pt x="155" y="73"/>
                </a:cubicBezTo>
                <a:cubicBezTo>
                  <a:pt x="155" y="87"/>
                  <a:pt x="155" y="87"/>
                  <a:pt x="155" y="87"/>
                </a:cubicBezTo>
                <a:cubicBezTo>
                  <a:pt x="155" y="89"/>
                  <a:pt x="153" y="91"/>
                  <a:pt x="151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5" y="91"/>
                  <a:pt x="133" y="89"/>
                  <a:pt x="133" y="87"/>
                </a:cubicBezTo>
                <a:cubicBezTo>
                  <a:pt x="133" y="73"/>
                  <a:pt x="133" y="73"/>
                  <a:pt x="133" y="73"/>
                </a:cubicBezTo>
                <a:cubicBezTo>
                  <a:pt x="133" y="70"/>
                  <a:pt x="135" y="68"/>
                  <a:pt x="137" y="68"/>
                </a:cubicBezTo>
                <a:lnTo>
                  <a:pt x="151" y="68"/>
                </a:lnTo>
                <a:close/>
                <a:moveTo>
                  <a:pt x="98" y="77"/>
                </a:moveTo>
                <a:cubicBezTo>
                  <a:pt x="92" y="77"/>
                  <a:pt x="92" y="77"/>
                  <a:pt x="92" y="77"/>
                </a:cubicBezTo>
                <a:cubicBezTo>
                  <a:pt x="91" y="72"/>
                  <a:pt x="87" y="68"/>
                  <a:pt x="82" y="67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0"/>
                  <a:pt x="81" y="59"/>
                  <a:pt x="80" y="59"/>
                </a:cubicBezTo>
                <a:cubicBezTo>
                  <a:pt x="79" y="59"/>
                  <a:pt x="78" y="60"/>
                  <a:pt x="78" y="62"/>
                </a:cubicBezTo>
                <a:cubicBezTo>
                  <a:pt x="78" y="67"/>
                  <a:pt x="78" y="67"/>
                  <a:pt x="78" y="67"/>
                </a:cubicBezTo>
                <a:cubicBezTo>
                  <a:pt x="73" y="68"/>
                  <a:pt x="69" y="72"/>
                  <a:pt x="68" y="77"/>
                </a:cubicBezTo>
                <a:cubicBezTo>
                  <a:pt x="62" y="77"/>
                  <a:pt x="62" y="77"/>
                  <a:pt x="62" y="77"/>
                </a:cubicBezTo>
                <a:cubicBezTo>
                  <a:pt x="61" y="77"/>
                  <a:pt x="60" y="78"/>
                  <a:pt x="60" y="80"/>
                </a:cubicBezTo>
                <a:cubicBezTo>
                  <a:pt x="60" y="81"/>
                  <a:pt x="61" y="82"/>
                  <a:pt x="62" y="82"/>
                </a:cubicBezTo>
                <a:cubicBezTo>
                  <a:pt x="68" y="82"/>
                  <a:pt x="68" y="82"/>
                  <a:pt x="68" y="82"/>
                </a:cubicBezTo>
                <a:cubicBezTo>
                  <a:pt x="69" y="87"/>
                  <a:pt x="73" y="91"/>
                  <a:pt x="78" y="92"/>
                </a:cubicBezTo>
                <a:cubicBezTo>
                  <a:pt x="78" y="98"/>
                  <a:pt x="78" y="98"/>
                  <a:pt x="78" y="98"/>
                </a:cubicBezTo>
                <a:cubicBezTo>
                  <a:pt x="78" y="99"/>
                  <a:pt x="79" y="100"/>
                  <a:pt x="80" y="100"/>
                </a:cubicBezTo>
                <a:cubicBezTo>
                  <a:pt x="81" y="100"/>
                  <a:pt x="82" y="99"/>
                  <a:pt x="82" y="98"/>
                </a:cubicBezTo>
                <a:cubicBezTo>
                  <a:pt x="82" y="92"/>
                  <a:pt x="82" y="92"/>
                  <a:pt x="82" y="92"/>
                </a:cubicBezTo>
                <a:cubicBezTo>
                  <a:pt x="87" y="91"/>
                  <a:pt x="92" y="87"/>
                  <a:pt x="92" y="82"/>
                </a:cubicBezTo>
                <a:cubicBezTo>
                  <a:pt x="98" y="82"/>
                  <a:pt x="98" y="82"/>
                  <a:pt x="98" y="82"/>
                </a:cubicBezTo>
                <a:cubicBezTo>
                  <a:pt x="99" y="82"/>
                  <a:pt x="100" y="81"/>
                  <a:pt x="100" y="80"/>
                </a:cubicBezTo>
                <a:cubicBezTo>
                  <a:pt x="100" y="78"/>
                  <a:pt x="99" y="77"/>
                  <a:pt x="98" y="77"/>
                </a:cubicBezTo>
                <a:close/>
                <a:moveTo>
                  <a:pt x="80" y="88"/>
                </a:moveTo>
                <a:cubicBezTo>
                  <a:pt x="76" y="88"/>
                  <a:pt x="72" y="84"/>
                  <a:pt x="72" y="80"/>
                </a:cubicBezTo>
                <a:cubicBezTo>
                  <a:pt x="72" y="75"/>
                  <a:pt x="76" y="72"/>
                  <a:pt x="80" y="72"/>
                </a:cubicBezTo>
                <a:cubicBezTo>
                  <a:pt x="84" y="72"/>
                  <a:pt x="88" y="75"/>
                  <a:pt x="88" y="80"/>
                </a:cubicBezTo>
                <a:cubicBezTo>
                  <a:pt x="88" y="84"/>
                  <a:pt x="84" y="88"/>
                  <a:pt x="80" y="8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CF8B5B-7736-2046-84D4-733E981F202B}"/>
              </a:ext>
            </a:extLst>
          </p:cNvPr>
          <p:cNvSpPr/>
          <p:nvPr/>
        </p:nvSpPr>
        <p:spPr>
          <a:xfrm>
            <a:off x="75334" y="1565370"/>
            <a:ext cx="10155382" cy="346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923E26-BB49-4EC8-BC2E-75BE685C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664" y="2231583"/>
            <a:ext cx="676434" cy="686238"/>
          </a:xfrm>
          <a:prstGeom prst="rect">
            <a:avLst/>
          </a:prstGeom>
        </p:spPr>
      </p:pic>
      <p:cxnSp>
        <p:nvCxnSpPr>
          <p:cNvPr id="27" name="Straight Connector 3">
            <a:extLst>
              <a:ext uri="{FF2B5EF4-FFF2-40B4-BE49-F238E27FC236}">
                <a16:creationId xmlns:a16="http://schemas.microsoft.com/office/drawing/2014/main" id="{ED87F009-0EE8-4B6F-91E3-8D0CE041BAA7}"/>
              </a:ext>
            </a:extLst>
          </p:cNvPr>
          <p:cNvCxnSpPr>
            <a:cxnSpLocks/>
          </p:cNvCxnSpPr>
          <p:nvPr/>
        </p:nvCxnSpPr>
        <p:spPr>
          <a:xfrm>
            <a:off x="10510669" y="3029541"/>
            <a:ext cx="0" cy="87377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9">
            <a:extLst>
              <a:ext uri="{FF2B5EF4-FFF2-40B4-BE49-F238E27FC236}">
                <a16:creationId xmlns:a16="http://schemas.microsoft.com/office/drawing/2014/main" id="{7EAA3C9A-D231-46C6-9780-EF88E6C1DA56}"/>
              </a:ext>
            </a:extLst>
          </p:cNvPr>
          <p:cNvSpPr/>
          <p:nvPr/>
        </p:nvSpPr>
        <p:spPr>
          <a:xfrm>
            <a:off x="9987346" y="2011678"/>
            <a:ext cx="1091857" cy="114641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0E28A6E9-1BE4-4EE6-AB06-CC3B4DB81EE1}"/>
              </a:ext>
            </a:extLst>
          </p:cNvPr>
          <p:cNvSpPr/>
          <p:nvPr/>
        </p:nvSpPr>
        <p:spPr>
          <a:xfrm>
            <a:off x="10353469" y="3711458"/>
            <a:ext cx="348379" cy="365785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2DF95FE5-6C05-4FEB-8CCB-69D0AD80665F}"/>
              </a:ext>
            </a:extLst>
          </p:cNvPr>
          <p:cNvSpPr txBox="1"/>
          <p:nvPr/>
        </p:nvSpPr>
        <p:spPr>
          <a:xfrm>
            <a:off x="9622390" y="4279746"/>
            <a:ext cx="1883226" cy="2819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Education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14AC3B-9D0A-4439-A310-090380FC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113" y="2318495"/>
            <a:ext cx="693090" cy="567328"/>
          </a:xfrm>
          <a:prstGeom prst="rect">
            <a:avLst/>
          </a:prstGeom>
        </p:spPr>
      </p:pic>
      <p:pic>
        <p:nvPicPr>
          <p:cNvPr id="1026" name="Picture 2" descr="Open Banking - Sensedia">
            <a:extLst>
              <a:ext uri="{FF2B5EF4-FFF2-40B4-BE49-F238E27FC236}">
                <a16:creationId xmlns:a16="http://schemas.microsoft.com/office/drawing/2014/main" id="{D552D330-0B2A-48BF-B825-5F733044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91" y="2187483"/>
            <a:ext cx="108204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14C6D4A-63F1-4669-9E3E-A252427A62EE}"/>
              </a:ext>
            </a:extLst>
          </p:cNvPr>
          <p:cNvSpPr txBox="1"/>
          <p:nvPr/>
        </p:nvSpPr>
        <p:spPr>
          <a:xfrm>
            <a:off x="623680" y="5332158"/>
            <a:ext cx="10623806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PROYECTO: </a:t>
            </a:r>
            <a:r>
              <a:rPr lang="es-ES" sz="2000" dirty="0">
                <a:solidFill>
                  <a:srgbClr val="7030A0"/>
                </a:solidFill>
              </a:rPr>
              <a:t>SISTEMA DE INTERCAMBIO DE INFORMACIÓN PÚBLICA PARA LA INCLUSION FINANCIERA</a:t>
            </a:r>
          </a:p>
        </p:txBody>
      </p:sp>
    </p:spTree>
    <p:extLst>
      <p:ext uri="{BB962C8B-B14F-4D97-AF65-F5344CB8AC3E}">
        <p14:creationId xmlns:p14="http://schemas.microsoft.com/office/powerpoint/2010/main" val="9937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A095AA8-5E2F-4D20-BE76-421E5B269813}"/>
              </a:ext>
            </a:extLst>
          </p:cNvPr>
          <p:cNvSpPr txBox="1"/>
          <p:nvPr/>
        </p:nvSpPr>
        <p:spPr>
          <a:xfrm>
            <a:off x="811288" y="2358548"/>
            <a:ext cx="6006864" cy="1566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Tendencias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LAC </a:t>
            </a:r>
          </a:p>
        </p:txBody>
      </p:sp>
      <p:pic>
        <p:nvPicPr>
          <p:cNvPr id="16" name="Gráfico 15" descr="Crecimiento empresarial">
            <a:extLst>
              <a:ext uri="{FF2B5EF4-FFF2-40B4-BE49-F238E27FC236}">
                <a16:creationId xmlns:a16="http://schemas.microsoft.com/office/drawing/2014/main" id="{3E5DE9A4-47E6-4439-A5B4-7024B861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470" y="410288"/>
            <a:ext cx="785569" cy="78556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F61F2F-28B0-4907-99EF-A00C12EE4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803072"/>
            <a:ext cx="4477474" cy="4677361"/>
          </a:xfrm>
          <a:prstGeom prst="rect">
            <a:avLst/>
          </a:prstGeom>
        </p:spPr>
      </p:pic>
      <p:pic>
        <p:nvPicPr>
          <p:cNvPr id="7" name="Picture 2" descr="Fintech – Cámara Paraguaya de Fintech">
            <a:extLst>
              <a:ext uri="{FF2B5EF4-FFF2-40B4-BE49-F238E27FC236}">
                <a16:creationId xmlns:a16="http://schemas.microsoft.com/office/drawing/2014/main" id="{E597C9B1-25C2-4647-9A72-34660945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870" y="5398693"/>
            <a:ext cx="1470007" cy="1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mérica latina : mapas - Aula virtual">
            <a:extLst>
              <a:ext uri="{FF2B5EF4-FFF2-40B4-BE49-F238E27FC236}">
                <a16:creationId xmlns:a16="http://schemas.microsoft.com/office/drawing/2014/main" id="{3EA00D96-D9F9-4874-B367-319F7A6B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99" y="452063"/>
            <a:ext cx="5239559" cy="57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ícone Lupa, procurar, localizar, localizar, lupa Livre de Design ...">
            <a:extLst>
              <a:ext uri="{FF2B5EF4-FFF2-40B4-BE49-F238E27FC236}">
                <a16:creationId xmlns:a16="http://schemas.microsoft.com/office/drawing/2014/main" id="{91934673-0A0D-4F04-8261-9CF20DC8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6" y="2070379"/>
            <a:ext cx="3516076" cy="35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 descr="Crecimiento empresarial">
            <a:extLst>
              <a:ext uri="{FF2B5EF4-FFF2-40B4-BE49-F238E27FC236}">
                <a16:creationId xmlns:a16="http://schemas.microsoft.com/office/drawing/2014/main" id="{1519F59A-ECAA-46AF-A7AB-3249FB070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3947" y="265697"/>
            <a:ext cx="785569" cy="78556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8C53D1-27B2-4405-912D-F9264121E41B}"/>
              </a:ext>
            </a:extLst>
          </p:cNvPr>
          <p:cNvSpPr txBox="1"/>
          <p:nvPr/>
        </p:nvSpPr>
        <p:spPr>
          <a:xfrm>
            <a:off x="9753600" y="2616200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dirty="0"/>
              <a:t>Brasil: 380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00AFC1-2DFD-410F-ADDA-EAF3D996E6E8}"/>
              </a:ext>
            </a:extLst>
          </p:cNvPr>
          <p:cNvSpPr txBox="1"/>
          <p:nvPr/>
        </p:nvSpPr>
        <p:spPr>
          <a:xfrm>
            <a:off x="2324100" y="708235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b="1" dirty="0">
                <a:solidFill>
                  <a:srgbClr val="E77C22"/>
                </a:solidFill>
              </a:rPr>
              <a:t>México: 273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39DA1C-3F82-4233-8C58-A554D8B3EDE1}"/>
              </a:ext>
            </a:extLst>
          </p:cNvPr>
          <p:cNvSpPr txBox="1"/>
          <p:nvPr/>
        </p:nvSpPr>
        <p:spPr>
          <a:xfrm>
            <a:off x="3505200" y="2155134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dirty="0"/>
              <a:t>Colombia:148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2A7EE1-5450-4447-9D19-994B09AFD05D}"/>
              </a:ext>
            </a:extLst>
          </p:cNvPr>
          <p:cNvSpPr txBox="1"/>
          <p:nvPr/>
        </p:nvSpPr>
        <p:spPr>
          <a:xfrm>
            <a:off x="7752558" y="5586455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dirty="0"/>
              <a:t>Argentina:110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22E4900-5F3E-4B91-AEB3-B47159A9C74C}"/>
              </a:ext>
            </a:extLst>
          </p:cNvPr>
          <p:cNvSpPr txBox="1"/>
          <p:nvPr/>
        </p:nvSpPr>
        <p:spPr>
          <a:xfrm>
            <a:off x="5289550" y="4595855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dirty="0"/>
              <a:t>Chile: 84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E56D627-23FC-4EB4-8C96-F330DD81E996}"/>
              </a:ext>
            </a:extLst>
          </p:cNvPr>
          <p:cNvSpPr txBox="1"/>
          <p:nvPr/>
        </p:nvSpPr>
        <p:spPr>
          <a:xfrm>
            <a:off x="8425658" y="4949939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dirty="0"/>
              <a:t>Uruguay: 28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BFCC2D9-847D-4A59-8999-FA37FA0327D4}"/>
              </a:ext>
            </a:extLst>
          </p:cNvPr>
          <p:cNvSpPr txBox="1"/>
          <p:nvPr/>
        </p:nvSpPr>
        <p:spPr>
          <a:xfrm>
            <a:off x="8902304" y="4329928"/>
            <a:ext cx="207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sz="2400" dirty="0">
                <a:solidFill>
                  <a:schemeClr val="accent5"/>
                </a:solidFill>
              </a:rPr>
              <a:t>Paraguay: 36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BCF07E0-13A1-4471-AA3C-BF8BDB02A49F}"/>
              </a:ext>
            </a:extLst>
          </p:cNvPr>
          <p:cNvSpPr txBox="1"/>
          <p:nvPr/>
        </p:nvSpPr>
        <p:spPr>
          <a:xfrm>
            <a:off x="1016000" y="5702300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E77C22"/>
                </a:solidFill>
              </a:defRPr>
            </a:lvl1pPr>
          </a:lstStyle>
          <a:p>
            <a:r>
              <a:rPr lang="es-PY" sz="3600" dirty="0">
                <a:solidFill>
                  <a:srgbClr val="00B050"/>
                </a:solidFill>
              </a:rPr>
              <a:t>LAC: 1350</a:t>
            </a:r>
          </a:p>
        </p:txBody>
      </p:sp>
    </p:spTree>
    <p:extLst>
      <p:ext uri="{BB962C8B-B14F-4D97-AF65-F5344CB8AC3E}">
        <p14:creationId xmlns:p14="http://schemas.microsoft.com/office/powerpoint/2010/main" val="41473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Crecimiento empresarial">
            <a:extLst>
              <a:ext uri="{FF2B5EF4-FFF2-40B4-BE49-F238E27FC236}">
                <a16:creationId xmlns:a16="http://schemas.microsoft.com/office/drawing/2014/main" id="{1519F59A-ECAA-46AF-A7AB-3249FB070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3947" y="265697"/>
            <a:ext cx="785569" cy="78556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47CDD36-7EB7-42A6-BFE8-C945E97B1674}"/>
              </a:ext>
            </a:extLst>
          </p:cNvPr>
          <p:cNvSpPr txBox="1"/>
          <p:nvPr/>
        </p:nvSpPr>
        <p:spPr>
          <a:xfrm>
            <a:off x="354016" y="451101"/>
            <a:ext cx="1023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3F68A1"/>
                </a:solidFill>
                <a:latin typeface="+mj-lt"/>
              </a:rPr>
              <a:t>EL 10% DE LAS INVERSIONES FINTECH EN LATAM PROVIENEN DE INSTITUCIONES FINANCIERAS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2C979B-EF38-4428-8F94-2180E6150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052" y="1282098"/>
            <a:ext cx="7196895" cy="483233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5C72076-7AAA-427E-B6AE-0AA766CAC663}"/>
              </a:ext>
            </a:extLst>
          </p:cNvPr>
          <p:cNvSpPr txBox="1"/>
          <p:nvPr/>
        </p:nvSpPr>
        <p:spPr>
          <a:xfrm>
            <a:off x="328752" y="3917555"/>
            <a:ext cx="26298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instituciones financieras invirtieron en startups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FinTech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en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Latam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durante el año 2019.</a:t>
            </a:r>
            <a:endParaRPr lang="es-PY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104E4A-DF98-40C8-AD4D-753F248B839F}"/>
              </a:ext>
            </a:extLst>
          </p:cNvPr>
          <p:cNvSpPr txBox="1"/>
          <p:nvPr/>
        </p:nvSpPr>
        <p:spPr>
          <a:xfrm>
            <a:off x="1041400" y="253999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7200" b="1" dirty="0">
                <a:solidFill>
                  <a:srgbClr val="FFC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95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Ravi Powerpoint Template">
  <a:themeElements>
    <a:clrScheme name="Crypto Dark">
      <a:dk1>
        <a:srgbClr val="FEFFFE"/>
      </a:dk1>
      <a:lt1>
        <a:srgbClr val="001847"/>
      </a:lt1>
      <a:dk2>
        <a:srgbClr val="FEFFFE"/>
      </a:dk2>
      <a:lt2>
        <a:srgbClr val="001847"/>
      </a:lt2>
      <a:accent1>
        <a:srgbClr val="2574FB"/>
      </a:accent1>
      <a:accent2>
        <a:srgbClr val="6A11CA"/>
      </a:accent2>
      <a:accent3>
        <a:srgbClr val="2574FB"/>
      </a:accent3>
      <a:accent4>
        <a:srgbClr val="1162E8"/>
      </a:accent4>
      <a:accent5>
        <a:srgbClr val="0A55D3"/>
      </a:accent5>
      <a:accent6>
        <a:srgbClr val="074CC1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301</Words>
  <Application>Microsoft Office PowerPoint</Application>
  <PresentationFormat>Panorámica</PresentationFormat>
  <Paragraphs>71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DINOT</vt:lpstr>
      <vt:lpstr>Montserrat-Bold</vt:lpstr>
      <vt:lpstr>Open Sans</vt:lpstr>
      <vt:lpstr>Roboto Light</vt:lpstr>
      <vt:lpstr>Retrospect</vt:lpstr>
      <vt:lpstr>Ravi Powerpoint Template</vt:lpstr>
      <vt:lpstr>Fintech - Paraguay</vt:lpstr>
      <vt:lpstr>Definamos Fintech</vt:lpstr>
      <vt:lpstr>Presentación de PowerPoint</vt:lpstr>
      <vt:lpstr>BUSCAMOS AGRUPAR A LAS EMPRESAS FINTECH DEL PAIS PARA FORTALECER EL SECTOR Y A SUS MIEMBROS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Formas de colaboración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Fintech tour - Paraguay</dc:title>
  <dc:creator>Cinthia Facciuto</dc:creator>
  <cp:lastModifiedBy>CNV</cp:lastModifiedBy>
  <cp:revision>3</cp:revision>
  <dcterms:created xsi:type="dcterms:W3CDTF">2020-07-02T20:17:26Z</dcterms:created>
  <dcterms:modified xsi:type="dcterms:W3CDTF">2021-03-25T12:33:06Z</dcterms:modified>
</cp:coreProperties>
</file>