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2" r:id="rId21"/>
    <p:sldId id="276" r:id="rId22"/>
    <p:sldId id="279" r:id="rId23"/>
  </p:sldIdLst>
  <p:sldSz cx="9144000" cy="5143500" type="screen16x9"/>
  <p:notesSz cx="6858000" cy="9144000"/>
  <p:embeddedFontLs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Montserrat Alternates" panose="020B0604020202020204" charset="0"/>
      <p:regular r:id="rId33"/>
      <p:bold r:id="rId34"/>
    </p:embeddedFont>
    <p:embeddedFont>
      <p:font typeface="Montserrat Black" panose="020B0604020202020204" charset="0"/>
      <p:bold r:id="rId35"/>
      <p:boldItalic r:id="rId36"/>
    </p:embeddedFont>
    <p:embeddedFont>
      <p:font typeface="Montserrat ExtraLight" panose="020B0604020202020204" charset="0"/>
      <p:regular r:id="rId37"/>
      <p:bold r:id="rId38"/>
      <p:italic r:id="rId39"/>
      <p:boldItalic r:id="rId40"/>
    </p:embeddedFont>
    <p:embeddedFont>
      <p:font typeface="Montserrat Light" panose="020B0604020202020204" charset="0"/>
      <p:regular r:id="rId41"/>
      <p:bold r:id="rId42"/>
      <p:italic r:id="rId43"/>
      <p:boldItalic r:id="rId44"/>
    </p:embeddedFont>
    <p:embeddedFont>
      <p:font typeface="Montserrat Medium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4C5551-D1B6-424E-BEFB-21987AC72196}">
  <a:tblStyle styleId="{6C4C5551-D1B6-424E-BEFB-21987AC721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4DE134-5F49-437E-A74B-797F1C75C3B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3e1b68cf3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3e1b68cf3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3e1b68cf3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3e1b68cf3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3e1b68cf3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3e1b68cf3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3e1b68cf3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3e1b68cf3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3e1b68cf3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3e1b68cf3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3e1b68cf3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3e1b68cf3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3e1b68cf3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3e1b68cf3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3e1b68cf3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3e1b68cf3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3e1b68cf3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3e1b68cf3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3e1b68cf3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3e1b68cf3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3e1b68c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3e1b68c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3e1b68cf3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3e1b68cf3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287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3e1b68cf3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3e1b68cf3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3e1b68cf3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3e1b68cf3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3e1b68cf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3e1b68cf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3e1b68cf3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3e1b68cf3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3e1b68cf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3e1b68cf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3e1b68cf3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3e1b68cf3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3e1b68cf3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3e1b68cf3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3e1b68cf3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3e1b68cf3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3e1b68cf3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3e1b68cf3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111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1114200"/>
            <a:ext cx="9144000" cy="22788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35425" y="1513238"/>
            <a:ext cx="8520600" cy="156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Fintech para la Inclusión Financiera en América Latina y el Caribe: </a:t>
            </a:r>
            <a:endParaRPr sz="30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 CASO DE PARAGUAY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35425" y="3565850"/>
            <a:ext cx="8520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Equipo de Investigación:</a:t>
            </a:r>
            <a:endParaRPr sz="1700" b="1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515C6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Prof. Dr. Stijn van der Krogt </a:t>
            </a:r>
            <a:endParaRPr sz="1700">
              <a:solidFill>
                <a:srgbClr val="515C6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515C6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Ing. Cecilia López Closs</a:t>
            </a:r>
            <a:endParaRPr sz="1700">
              <a:solidFill>
                <a:srgbClr val="515C6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235425" y="4623050"/>
            <a:ext cx="8520600" cy="3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515C67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25 de Marzo de 2021</a:t>
            </a:r>
            <a:endParaRPr sz="1700" dirty="0">
              <a:solidFill>
                <a:srgbClr val="515C67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024" y="148750"/>
            <a:ext cx="1588326" cy="79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l="6221" t="15936" r="5274" b="15785"/>
          <a:stretch/>
        </p:blipFill>
        <p:spPr>
          <a:xfrm>
            <a:off x="3769376" y="148750"/>
            <a:ext cx="1452698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l="10432" t="16143" r="8759" b="8207"/>
          <a:stretch/>
        </p:blipFill>
        <p:spPr>
          <a:xfrm>
            <a:off x="240525" y="148750"/>
            <a:ext cx="227043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9" name="Google Shape;149;p22"/>
          <p:cNvGraphicFramePr/>
          <p:nvPr/>
        </p:nvGraphicFramePr>
        <p:xfrm>
          <a:off x="1014400" y="1344563"/>
          <a:ext cx="7434350" cy="3229775"/>
        </p:xfrm>
        <a:graphic>
          <a:graphicData uri="http://schemas.openxmlformats.org/drawingml/2006/table">
            <a:tbl>
              <a:tblPr>
                <a:noFill/>
                <a:tableStyleId>{6C4C5551-D1B6-424E-BEFB-21987AC72196}</a:tableStyleId>
              </a:tblPr>
              <a:tblGrid>
                <a:gridCol w="102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País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 dinero móvil (% edad +15)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 dinero móvil, hombres (% edad +15)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 dinero móvil, mujeres (% edad +15)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 dinero móvil, rural (% edad +15)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Paraguay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Chile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Bolivia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Mexico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Brazil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Colombia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Ecuador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Peru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Argentina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471275" y="246525"/>
            <a:ext cx="85206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Inclusión financiera vía pagos digitales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947725" y="1956700"/>
            <a:ext cx="7674300" cy="297300"/>
          </a:xfrm>
          <a:prstGeom prst="rect">
            <a:avLst/>
          </a:prstGeom>
          <a:noFill/>
          <a:ln w="76200" cap="flat" cmpd="sng">
            <a:solidFill>
              <a:srgbClr val="515C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695350" y="4775825"/>
            <a:ext cx="5895900" cy="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Fuente: Banco Mundial (2018)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26000" y="195975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Inclusión financiera vía pagos digitales</a:t>
            </a:r>
            <a:endParaRPr sz="24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160" name="Google Shape;160;p23"/>
          <p:cNvGraphicFramePr/>
          <p:nvPr/>
        </p:nvGraphicFramePr>
        <p:xfrm>
          <a:off x="1039650" y="1371500"/>
          <a:ext cx="7064700" cy="3107930"/>
        </p:xfrm>
        <a:graphic>
          <a:graphicData uri="http://schemas.openxmlformats.org/drawingml/2006/table">
            <a:tbl>
              <a:tblPr>
                <a:noFill/>
                <a:tableStyleId>{224DE134-5F49-437E-A74B-797F1C75C3B6}</a:tableStyleId>
              </a:tblPr>
              <a:tblGrid>
                <a:gridCol w="549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Cuentas en instituciones financieras (% población adulta 2017)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31%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Cuentas de dinero móvil (% población adulta 2017)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29%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Cuentas, instituciones financieras y dinero móvil (% población adulta 2017)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49%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Cuentas dinero móvil (2019)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3.176.929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Cuentas activas dinero móvil (2019)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1.748.065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Número de transacciones (2019)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55.630.642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Volumen por transacción (2019)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Volumen transaccional US$ (2019)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1.620.092.194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Ingresos US$ (2019)</a:t>
                      </a:r>
                      <a:endParaRPr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32.401.844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ctr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695350" y="4775825"/>
            <a:ext cx="5895900" cy="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Fuente: Banco Mundial (2018), BCP (2020), autores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71275" y="246525"/>
            <a:ext cx="8520600" cy="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Inclusión financiera vía pagos digitales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703000" y="1615575"/>
            <a:ext cx="76011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Paraguay se destaca en la región en la adopción de pagos digitales como medio de inclusión financiera participación del 29% y transacciones de US$ 1,6 billones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Para hacer continuar con el crecimiento de la inclusión financiera, la apertura a nuevos operadores locales e internacionales como bancos digitales y bajar los costos del servicio sería un importante paso.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426000" y="2453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Acceso a crédito vía créditos digitales y crowdfunding </a:t>
            </a:r>
            <a:endParaRPr sz="24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3FAD0B-7D6D-4A5B-90CE-E95144A4E2A4}"/>
              </a:ext>
            </a:extLst>
          </p:cNvPr>
          <p:cNvGrpSpPr/>
          <p:nvPr/>
        </p:nvGrpSpPr>
        <p:grpSpPr>
          <a:xfrm>
            <a:off x="1242075" y="1425475"/>
            <a:ext cx="6715151" cy="3149224"/>
            <a:chOff x="1242075" y="1425475"/>
            <a:chExt cx="6715151" cy="3149224"/>
          </a:xfrm>
        </p:grpSpPr>
        <p:pic>
          <p:nvPicPr>
            <p:cNvPr id="177" name="Google Shape;17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42075" y="1425475"/>
              <a:ext cx="6715151" cy="314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94B3C7-4D4E-4B14-86DF-108E2D6FCD49}"/>
                </a:ext>
              </a:extLst>
            </p:cNvPr>
            <p:cNvSpPr txBox="1"/>
            <p:nvPr/>
          </p:nvSpPr>
          <p:spPr>
            <a:xfrm>
              <a:off x="1538514" y="3127829"/>
              <a:ext cx="266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2</a:t>
              </a:r>
              <a:endParaRPr lang="en-US" sz="11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426000" y="2453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Acceso a crédito vía créditos digitales y crowdfunding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695350" y="4775825"/>
            <a:ext cx="5895900" cy="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Fuente: BCP (2019), Kiva (2020), autores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6" name="Google Shape;186;p26"/>
          <p:cNvGraphicFramePr/>
          <p:nvPr/>
        </p:nvGraphicFramePr>
        <p:xfrm>
          <a:off x="768675" y="1498950"/>
          <a:ext cx="7048500" cy="2831592"/>
        </p:xfrm>
        <a:graphic>
          <a:graphicData uri="http://schemas.openxmlformats.org/drawingml/2006/table">
            <a:tbl>
              <a:tblPr>
                <a:noFill/>
                <a:tableStyleId>{224DE134-5F49-437E-A74B-797F1C75C3B6}</a:tableStyleId>
              </a:tblPr>
              <a:tblGrid>
                <a:gridCol w="446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Volumen Créditos (sector financiero tradicional) (2019) US$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14.481.000.000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Número prestatarios (empresas e individuos) (2019) - sector financiero tradicional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2.205.181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b">
                    <a:lnL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Volumen Crédito por prestatario (2019)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6.567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b">
                    <a:lnL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Volumen Créditos Digitales US$ (2019)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15.328.326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Número prestatarios (empresas e individuos) - Créditos Digitales (2019)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153.196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Volumen Créditos Digitales (empresas e individuos) (2019)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100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Créditos Digitales como % de créditos totales (2019)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0,11%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b">
                    <a:lnL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Prestatarios créditos digitales % total prestatarios (2019)</a:t>
                      </a:r>
                      <a:endParaRPr sz="12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515C67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6,95%</a:t>
                      </a:r>
                      <a:endParaRPr sz="1200">
                        <a:solidFill>
                          <a:srgbClr val="515C67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5400" marR="25400" marT="25400" marB="25400" anchor="b">
                    <a:lnL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15C6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426000" y="2453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Acceso a crédito vía créditos digitales y crowdfunding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695350" y="4775825"/>
            <a:ext cx="5895900" cy="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Fuente: BCP (2019), Kiva (2020), autores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703000" y="1615575"/>
            <a:ext cx="76011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 otros países se ha visto como una alternativa eficiente y accesible al sector financiero tradicional para consumidores y PYMES 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Aunque el volumen de créditos digitales es limitado ya representa el 7% de los prestatarios en Paraguay.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Para hacer crecer más la inclusión es esencial introducir una reglamentación específica y/o ente regulador para cada tipo de servicio basado en experiencias exitosas en otros países de referencia.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426000" y="2453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Mejores servicios financieros vía innovación digital</a:t>
            </a:r>
            <a:endParaRPr sz="24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 t="5419"/>
          <a:stretch/>
        </p:blipFill>
        <p:spPr>
          <a:xfrm>
            <a:off x="1639850" y="1380850"/>
            <a:ext cx="5524548" cy="31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388275" y="195975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Mejores servicios financieros vía innovación digital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450" y="1377963"/>
            <a:ext cx="5777210" cy="317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426000" y="2453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Mejores servicios financieros vía innovación digital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" y="1422450"/>
            <a:ext cx="8377398" cy="30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2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426000" y="2453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Regulación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5" name="Google Shape;2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1464988"/>
            <a:ext cx="7020901" cy="29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195075"/>
            <a:ext cx="85206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Objetivos</a:t>
            </a:r>
            <a:endParaRPr sz="1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03000" y="1615575"/>
            <a:ext cx="76011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Identificar tipos de productos y servicios ofrecidos por el sector Fintech en Paraguay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Identificar el aporte del sector de Fintech a la inclusión financiera, acceso a créditos e innovación de servicios financieros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Identificar tecnologías innovadoras utilizadas por las Fintechs en Paraguay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Determinar las intervenciones regulatorias implementadas y las necesarias para el sector.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0" y="-55870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426000" y="2453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Barreras</a:t>
            </a:r>
            <a:endParaRPr sz="18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642600" y="1115288"/>
            <a:ext cx="7858800" cy="334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Y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Tamaño del Mercado : </a:t>
            </a: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Mercado estrecho y poco bancarizado</a:t>
            </a:r>
            <a:endParaRPr lang="es-PY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Y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Y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Falta de innovación: </a:t>
            </a: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Sector  financiero muy tradicional y con poca apertura a nuevos negocios con terceros.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Y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Falta de reglas claras: </a:t>
            </a: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Regulados y no regulados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Y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Y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Nivel de Bancarización y uso de efectivo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Y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Y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Burocracia</a:t>
            </a: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de apertura empresas o cuentas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-PY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77446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426000" y="2453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Recomendaciones</a:t>
            </a:r>
            <a:endParaRPr sz="18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568321" y="1298575"/>
            <a:ext cx="7795958" cy="311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Apertura de espacios de discusión multisectoriales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Desarrollar/implementar regulaciones genéricas para el sector (</a:t>
            </a:r>
            <a:r>
              <a:rPr lang="es-PY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ej</a:t>
            </a: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firma electrónica y digital).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 respecto a  </a:t>
            </a:r>
            <a:r>
              <a:rPr lang="es-ES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Pagos digitales </a:t>
            </a:r>
            <a:r>
              <a:rPr lang="es-ES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asegurar la libre competencia y apertura a nuevos actores locales e internacionales. </a:t>
            </a:r>
          </a:p>
          <a:p>
            <a:pPr marL="457200" lvl="0" indent="-317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s-PY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 respecto a </a:t>
            </a:r>
            <a:r>
              <a:rPr lang="es-ES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Créditos digitales y Crowdfunding </a:t>
            </a:r>
            <a:r>
              <a:rPr lang="es-ES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la falta de regulación es un obstáculo importante en este segmento y se recomienda implementar regulaciones básicas y específicas que aseguren los intereses de los inversores y beneficiarios, sin limitar la participación de inversionistas minoristas.</a:t>
            </a: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</a:pP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5C67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/>
          <p:nvPr/>
        </p:nvSpPr>
        <p:spPr>
          <a:xfrm>
            <a:off x="0" y="2634343"/>
            <a:ext cx="9144000" cy="2509156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36"/>
          <p:cNvSpPr txBox="1">
            <a:spLocks noGrp="1"/>
          </p:cNvSpPr>
          <p:nvPr>
            <p:ph type="ctrTitle"/>
          </p:nvPr>
        </p:nvSpPr>
        <p:spPr>
          <a:xfrm>
            <a:off x="540478" y="964765"/>
            <a:ext cx="8063043" cy="11035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E7E7E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¡MUCHAS GRACIAS POR SU ATENCIÓN!</a:t>
            </a:r>
            <a:endParaRPr sz="4400" dirty="0">
              <a:solidFill>
                <a:srgbClr val="E7E7E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5E28D-FACE-4417-8E65-66496A13ED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4716" y="3034697"/>
            <a:ext cx="1289686" cy="1289686"/>
          </a:xfrm>
          <a:prstGeom prst="rect">
            <a:avLst/>
          </a:prstGeom>
        </p:spPr>
      </p:pic>
      <p:sp>
        <p:nvSpPr>
          <p:cNvPr id="6" name="Google Shape;265;p36">
            <a:extLst>
              <a:ext uri="{FF2B5EF4-FFF2-40B4-BE49-F238E27FC236}">
                <a16:creationId xmlns:a16="http://schemas.microsoft.com/office/drawing/2014/main" id="{DE7837DF-9A3E-41FD-A028-D0F2DB4AF464}"/>
              </a:ext>
            </a:extLst>
          </p:cNvPr>
          <p:cNvSpPr txBox="1">
            <a:spLocks/>
          </p:cNvSpPr>
          <p:nvPr/>
        </p:nvSpPr>
        <p:spPr>
          <a:xfrm>
            <a:off x="-441098" y="3435051"/>
            <a:ext cx="7685671" cy="48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i="1" dirty="0">
                <a:solidFill>
                  <a:srgbClr val="515C67"/>
                </a:solidFill>
                <a:latin typeface="Montserrat Alternates" panose="00000500000000000000" pitchFamily="50" charset="0"/>
                <a:ea typeface="Montserrat Black"/>
                <a:cs typeface="Montserrat Black"/>
                <a:sym typeface="Montserrat Black"/>
              </a:rPr>
              <a:t>Reporte Completo disponible aquí:</a:t>
            </a:r>
            <a:endParaRPr lang="es-ES" sz="2800" i="1" dirty="0">
              <a:solidFill>
                <a:srgbClr val="515C67"/>
              </a:solidFill>
              <a:latin typeface="Montserrat Alternates" panose="00000500000000000000" pitchFamily="50" charset="0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62150" y="195075"/>
            <a:ext cx="85206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Desafíos en el sector financiero</a:t>
            </a:r>
            <a:endParaRPr sz="1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54350" y="1367800"/>
            <a:ext cx="76011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424950" y="1625875"/>
            <a:ext cx="8294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Bajos niveles de </a:t>
            </a:r>
            <a:r>
              <a:rPr lang="en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inclusión financiera</a:t>
            </a: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de la población por ineficiencia, burocracia y altos costos de los servicios bancarios tradicionales.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Acceso limitado al crédito</a:t>
            </a: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y fuentes de inversión por parte de los consumidores y PYMES debido a estrictas requisitos, burocracia y altas tasas de interés ofrecidas por instituciones financieras y falta de documentación y altos niveles de informalidad entre pymes.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Falta de efectividad, eficiencia y altos costos de servicios financieros debido a la </a:t>
            </a:r>
            <a:r>
              <a:rPr lang="en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falta de innovación</a:t>
            </a:r>
            <a:r>
              <a:rPr lang="en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en servicios y tecnología</a:t>
            </a:r>
            <a:endParaRPr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248025"/>
            <a:ext cx="85206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Desafios: Inclusion financiera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95350" y="4775825"/>
            <a:ext cx="5895900" cy="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Fuente: Banco Mundial (2018)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7" name="Google Shape;87;p16"/>
          <p:cNvGraphicFramePr/>
          <p:nvPr/>
        </p:nvGraphicFramePr>
        <p:xfrm>
          <a:off x="707000" y="1145725"/>
          <a:ext cx="7730000" cy="3442923"/>
        </p:xfrm>
        <a:graphic>
          <a:graphicData uri="http://schemas.openxmlformats.org/drawingml/2006/table">
            <a:tbl>
              <a:tblPr>
                <a:noFill/>
                <a:tableStyleId>{6C4C5551-D1B6-424E-BEFB-21987AC72196}</a:tableStyleId>
              </a:tblPr>
              <a:tblGrid>
                <a:gridCol w="15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País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 en Institución Financiera (% edad +15)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 en Institución Financiera, hombres(% edad +15)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 en Institución Financiera, mujeres(% edad +15)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Cuenta en Institución Financiera, rural (% edad +15)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Chile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Brasil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70%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68%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71%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Uruguay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68%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Bolivia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Ecuador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60%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Argentina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48%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50%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48%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Colombia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40%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Perú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México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Paraguay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31%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8" name="Google Shape;88;p16"/>
          <p:cNvSpPr/>
          <p:nvPr/>
        </p:nvSpPr>
        <p:spPr>
          <a:xfrm>
            <a:off x="642975" y="4282450"/>
            <a:ext cx="7881900" cy="243900"/>
          </a:xfrm>
          <a:prstGeom prst="rect">
            <a:avLst/>
          </a:prstGeom>
          <a:noFill/>
          <a:ln w="38100" cap="flat" cmpd="sng">
            <a:solidFill>
              <a:srgbClr val="515C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288025"/>
            <a:ext cx="8672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Desafios: Acceso a creditos</a:t>
            </a:r>
            <a:endParaRPr sz="2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95350" y="4775825"/>
            <a:ext cx="5895900" cy="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Fuente: Banco Mundial (2018)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7" name="Google Shape;97;p17"/>
          <p:cNvGraphicFramePr/>
          <p:nvPr/>
        </p:nvGraphicFramePr>
        <p:xfrm>
          <a:off x="432725" y="1145725"/>
          <a:ext cx="8050925" cy="3367448"/>
        </p:xfrm>
        <a:graphic>
          <a:graphicData uri="http://schemas.openxmlformats.org/drawingml/2006/table">
            <a:tbl>
              <a:tblPr>
                <a:noFill/>
                <a:tableStyleId>{6C4C5551-D1B6-424E-BEFB-21987AC72196}</a:tableStyleId>
              </a:tblPr>
              <a:tblGrid>
                <a:gridCol w="10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2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País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Recibió un préstamo/crédito de una institución financiera o utilizó una tarjeta de crédito (% edad +15)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Recibió un préstamo/crédito de una institución financiera o utilizó una tarjeta de crédito, hombres (% edad +15)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Recibió un préstamo/crédito de una institución financiera o utilizó una tarjeta de crédito, mujeres (% edad +15)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Recibió un préstamo/crédito de una institución financiera o utilizó una tarjeta de crédito, rural (% edad +15)</a:t>
                      </a:r>
                      <a:endParaRPr sz="1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Uruguay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Chile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Brasil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30%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Argentina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Colombia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26%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Bolivia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20%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Perú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16%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19%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Ecuador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17%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Paraguay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15%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18%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13%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11%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México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12%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14%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10%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10%</a:t>
                      </a:r>
                      <a:endParaRPr sz="1000" dirty="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8" name="Google Shape;98;p17"/>
          <p:cNvSpPr/>
          <p:nvPr/>
        </p:nvSpPr>
        <p:spPr>
          <a:xfrm>
            <a:off x="311700" y="4106613"/>
            <a:ext cx="8291400" cy="243900"/>
          </a:xfrm>
          <a:prstGeom prst="rect">
            <a:avLst/>
          </a:prstGeom>
          <a:noFill/>
          <a:ln w="38100" cap="flat" cmpd="sng">
            <a:solidFill>
              <a:srgbClr val="515C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18"/>
          <p:cNvGraphicFramePr/>
          <p:nvPr/>
        </p:nvGraphicFramePr>
        <p:xfrm>
          <a:off x="76175" y="1305775"/>
          <a:ext cx="8991650" cy="3125534"/>
        </p:xfrm>
        <a:graphic>
          <a:graphicData uri="http://schemas.openxmlformats.org/drawingml/2006/table">
            <a:tbl>
              <a:tblPr>
                <a:noFill/>
                <a:tableStyleId>{6C4C5551-D1B6-424E-BEFB-21987AC72196}</a:tableStyleId>
              </a:tblPr>
              <a:tblGrid>
                <a:gridCol w="84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05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País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mi país, la tecnología, la ciencia y otros conocimientos se transfieren eficientemente de las universidades y centros públicos de investigación a empresas nuevas y en crecimiento.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mi país, las empresas nuevas y en crecimiento tienen igual acceso a la investigación y la tecnología como las grandes empresas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mi país, las empresas nuevas y en crecimiento pueden costear la última tecnología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mi país, hay subsidios gubernamentales adecuados para que las empresas nuevas y en crecimiento adquieran nueva tecnología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mi país, la base científica y tecnológica apoya la creación de empresas de base tecnológica en al menos un área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mi país, hay un buen apoyo disponible para que los ingenieros y científicos comercialicen sus ideas</a:t>
                      </a:r>
                      <a:endParaRPr sz="10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0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15C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Mexico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3,7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3,1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3,5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6,2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3,7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Colombia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3,6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2,3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3,1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5,1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3,4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Brazil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3,7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2,5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2,7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4,1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Ecuador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3,5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3,3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2,6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Guatemala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3,3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2,6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1,9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3,5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Chile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3,3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2,5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5,3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Panama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3,1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2,7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2,6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4,1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2,7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Paraguay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2,9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3,6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2,2</a:t>
                      </a:r>
                      <a:endParaRPr sz="10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28575" marR="28575" marT="0" marB="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" name="Google Shape;104;p18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675" y="210825"/>
            <a:ext cx="8520600" cy="5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Desafios: Acceso a creditos: Innovación de servicios financieros</a:t>
            </a:r>
            <a:endParaRPr sz="2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695350" y="4775825"/>
            <a:ext cx="5895900" cy="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Fuente: GEM (2019)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76175" y="4258325"/>
            <a:ext cx="8991600" cy="171600"/>
          </a:xfrm>
          <a:prstGeom prst="rect">
            <a:avLst/>
          </a:prstGeom>
          <a:noFill/>
          <a:ln w="38100" cap="flat" cmpd="sng">
            <a:solidFill>
              <a:srgbClr val="515C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311700" y="210825"/>
            <a:ext cx="85206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Contribuciones del sector Fintech a los desafíos del sector financiero 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659125" y="1244075"/>
            <a:ext cx="3116400" cy="752400"/>
          </a:xfrm>
          <a:prstGeom prst="roundRect">
            <a:avLst>
              <a:gd name="adj" fmla="val 16667"/>
            </a:avLst>
          </a:prstGeom>
          <a:solidFill>
            <a:srgbClr val="515C6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Vertical Fintech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5229398" y="1244075"/>
            <a:ext cx="3116400" cy="752400"/>
          </a:xfrm>
          <a:prstGeom prst="roundRect">
            <a:avLst>
              <a:gd name="adj" fmla="val 16667"/>
            </a:avLst>
          </a:prstGeom>
          <a:solidFill>
            <a:srgbClr val="515C6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Desafíos en el sector Financiero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659125" y="2145221"/>
            <a:ext cx="31164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Pagos Digitales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659125" y="3027535"/>
            <a:ext cx="31164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Créditos Digitales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Crowdfunding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659125" y="3922400"/>
            <a:ext cx="31164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Tecnología para Instituciones Financieras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Productos y servicios financieros nuevos e innovadores para empresas e individuos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Criptoactivos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5229398" y="2145221"/>
            <a:ext cx="31164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Inclusión Financiera: Acceso a cuentas transaccionales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229398" y="3027535"/>
            <a:ext cx="31164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Inclusión Financiera: Acceso a créditos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5229398" y="3922400"/>
            <a:ext cx="31164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15C67"/>
                </a:solidFill>
                <a:latin typeface="Montserrat"/>
                <a:ea typeface="Montserrat"/>
                <a:cs typeface="Montserrat"/>
                <a:sym typeface="Montserrat"/>
              </a:rPr>
              <a:t>Servicios Financieros efectivos y eficientes</a:t>
            </a:r>
            <a:endParaRPr sz="1000">
              <a:solidFill>
                <a:srgbClr val="515C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4" name="Google Shape;124;p19"/>
          <p:cNvCxnSpPr>
            <a:stCxn id="118" idx="3"/>
            <a:endCxn id="121" idx="1"/>
          </p:cNvCxnSpPr>
          <p:nvPr/>
        </p:nvCxnSpPr>
        <p:spPr>
          <a:xfrm>
            <a:off x="3775525" y="2521421"/>
            <a:ext cx="145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19"/>
          <p:cNvCxnSpPr/>
          <p:nvPr/>
        </p:nvCxnSpPr>
        <p:spPr>
          <a:xfrm>
            <a:off x="3775525" y="3403721"/>
            <a:ext cx="145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3775525" y="4298596"/>
            <a:ext cx="145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26000" y="146250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sector Fintech en Paraguay: Con 36 empresas comparable con Ecuador y Uruguay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824" y="1344200"/>
            <a:ext cx="6258352" cy="323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/>
        </p:nvSpPr>
        <p:spPr>
          <a:xfrm>
            <a:off x="0" y="4832975"/>
            <a:ext cx="9144000" cy="2439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0" y="-66675"/>
            <a:ext cx="9144000" cy="1152600"/>
          </a:xfrm>
          <a:prstGeom prst="rect">
            <a:avLst/>
          </a:prstGeom>
          <a:solidFill>
            <a:srgbClr val="515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64475" y="255425"/>
            <a:ext cx="85206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Inclusión financiera vía pagos digitales 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100" y="1260738"/>
            <a:ext cx="5628603" cy="331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Microsoft Office PowerPoint</Application>
  <PresentationFormat>Presentación en pantalla (16:9)</PresentationFormat>
  <Paragraphs>330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Montserrat Black</vt:lpstr>
      <vt:lpstr>Montserrat</vt:lpstr>
      <vt:lpstr>Montserrat Alternates</vt:lpstr>
      <vt:lpstr>Montserrat Medium</vt:lpstr>
      <vt:lpstr>Montserrat Light</vt:lpstr>
      <vt:lpstr>Arial</vt:lpstr>
      <vt:lpstr>Montserrat ExtraLight</vt:lpstr>
      <vt:lpstr>Lato</vt:lpstr>
      <vt:lpstr>Simple Light</vt:lpstr>
      <vt:lpstr>Fintech para la Inclusión Financiera en América Latina y el Caribe:  EL CASO DE PARAGUAY</vt:lpstr>
      <vt:lpstr>Objetivos</vt:lpstr>
      <vt:lpstr>Desafíos en el sector financiero</vt:lpstr>
      <vt:lpstr>Desafios: Inclusion financiera</vt:lpstr>
      <vt:lpstr>Desafios: Acceso a creditos</vt:lpstr>
      <vt:lpstr>Desafios: Acceso a creditos: Innovación de servicios financieros </vt:lpstr>
      <vt:lpstr>Contribuciones del sector Fintech a los desafíos del sector financiero </vt:lpstr>
      <vt:lpstr>El sector Fintech en Paraguay: Con 36 empresas comparable con Ecuador y Uruguay</vt:lpstr>
      <vt:lpstr>Inclusión financiera vía pagos digitales </vt:lpstr>
      <vt:lpstr>Inclusión financiera vía pagos digitales</vt:lpstr>
      <vt:lpstr>Inclusión financiera vía pagos digitales</vt:lpstr>
      <vt:lpstr>Inclusión financiera vía pagos digitales</vt:lpstr>
      <vt:lpstr>Acceso a crédito vía créditos digitales y crowdfunding </vt:lpstr>
      <vt:lpstr>Acceso a crédito vía créditos digitales y crowdfunding</vt:lpstr>
      <vt:lpstr>Acceso a crédito vía créditos digitales y crowdfunding</vt:lpstr>
      <vt:lpstr>Mejores servicios financieros vía innovación digital</vt:lpstr>
      <vt:lpstr>Mejores servicios financieros vía innovación digital</vt:lpstr>
      <vt:lpstr>Mejores servicios financieros vía innovación digital</vt:lpstr>
      <vt:lpstr>Regulación</vt:lpstr>
      <vt:lpstr>Barreras</vt:lpstr>
      <vt:lpstr>Recomendaciones</vt:lpstr>
      <vt:lpstr>¡MUCHAS 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Fintech para la Inclusión Financiera en América Latina y el Caribe:  EL CASO DE PARAGUAY</dc:title>
  <dc:creator>Vostro</dc:creator>
  <cp:lastModifiedBy>CNV</cp:lastModifiedBy>
  <cp:revision>20</cp:revision>
  <dcterms:modified xsi:type="dcterms:W3CDTF">2021-03-23T13:31:09Z</dcterms:modified>
</cp:coreProperties>
</file>