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Bad Scrip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" panose="020B0604020202020204" charset="0"/>
      <p:bold r:id="rId24"/>
    </p:embeddedFont>
    <p:embeddedFont>
      <p:font typeface="Libre Franklin" panose="020B0604020202020204" charset="0"/>
      <p:regular r:id="rId25"/>
      <p:bold r:id="rId26"/>
      <p:italic r:id="rId27"/>
      <p:boldItalic r:id="rId28"/>
    </p:embeddedFont>
    <p:embeddedFont>
      <p:font typeface="Libre Franklin Thin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1230">
          <p15:clr>
            <a:srgbClr val="A4A3A4"/>
          </p15:clr>
        </p15:guide>
        <p15:guide id="5" orient="horz" pos="132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bU1arVm5jV4QvjwPoQZpmLIzM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0BA7E-4C68-432E-9026-815F36109D8F}">
  <a:tblStyle styleId="{56B0BA7E-4C68-432E-9026-815F36109D8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3E7"/>
          </a:solidFill>
        </a:fill>
      </a:tcStyle>
    </a:wholeTbl>
    <a:band1H>
      <a:tcTxStyle/>
      <a:tcStyle>
        <a:tcBdr/>
        <a:fill>
          <a:solidFill>
            <a:srgbClr val="D6E6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E6C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3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BF3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47" autoAdjust="0"/>
  </p:normalViewPr>
  <p:slideViewPr>
    <p:cSldViewPr snapToGrid="0">
      <p:cViewPr varScale="1">
        <p:scale>
          <a:sx n="68" d="100"/>
          <a:sy n="68" d="100"/>
        </p:scale>
        <p:origin x="714" y="72"/>
      </p:cViewPr>
      <p:guideLst>
        <p:guide orient="horz" pos="2205"/>
        <p:guide pos="642"/>
        <p:guide orient="horz" pos="799"/>
        <p:guide orient="horz" pos="1230"/>
        <p:guide orient="horz" pos="1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1500" dirty="0">
                <a:latin typeface="Arial"/>
                <a:ea typeface="Arial"/>
                <a:cs typeface="Arial"/>
                <a:sym typeface="Arial"/>
              </a:rPr>
              <a:t>Presentación: Yohana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Yoha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Yoha</a:t>
            </a:r>
            <a:endParaRPr dirty="0"/>
          </a:p>
        </p:txBody>
      </p:sp>
      <p:sp>
        <p:nvSpPr>
          <p:cNvPr id="423" name="Google Shape;4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Yoha</a:t>
            </a:r>
            <a:endParaRPr dirty="0"/>
          </a:p>
        </p:txBody>
      </p:sp>
      <p:sp>
        <p:nvSpPr>
          <p:cNvPr id="480" name="Google Shape;4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Arial"/>
                <a:ea typeface="Arial"/>
                <a:cs typeface="Arial"/>
                <a:sym typeface="Arial"/>
              </a:rPr>
              <a:t>Luz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Luz</a:t>
            </a: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Luz</a:t>
            </a:r>
            <a:endParaRPr/>
          </a:p>
        </p:txBody>
      </p:sp>
      <p:sp>
        <p:nvSpPr>
          <p:cNvPr id="204" name="Google Shape;2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Luz</a:t>
            </a:r>
            <a:endParaRPr dirty="0"/>
          </a:p>
        </p:txBody>
      </p:sp>
      <p:sp>
        <p:nvSpPr>
          <p:cNvPr id="249" name="Google Shape;2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Luz</a:t>
            </a:r>
            <a:endParaRPr dirty="0"/>
          </a:p>
        </p:txBody>
      </p:sp>
      <p:sp>
        <p:nvSpPr>
          <p:cNvPr id="270" name="Google Shape;2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Luz</a:t>
            </a:r>
            <a:endParaRPr dirty="0"/>
          </a:p>
        </p:txBody>
      </p:sp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Luz</a:t>
            </a:r>
            <a:endParaRPr dirty="0"/>
          </a:p>
        </p:txBody>
      </p:sp>
      <p:sp>
        <p:nvSpPr>
          <p:cNvPr id="314" name="Google Shape;3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Yoha</a:t>
            </a:r>
            <a:endParaRPr dirty="0"/>
          </a:p>
        </p:txBody>
      </p:sp>
      <p:sp>
        <p:nvSpPr>
          <p:cNvPr id="358" name="Google Shape;3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/>
          <p:nvPr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32"/>
          <p:cNvGrpSpPr/>
          <p:nvPr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35" name="Google Shape;35;p32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2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32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8" name="Google Shape;38;p32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2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Google Shape;40;p32"/>
          <p:cNvSpPr>
            <a:spLocks noGrp="1"/>
          </p:cNvSpPr>
          <p:nvPr>
            <p:ph type="pic" idx="2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1" name="Google Shape;41;p32"/>
          <p:cNvGrpSpPr/>
          <p:nvPr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42" name="Google Shape;42;p32"/>
            <p:cNvSpPr/>
            <p:nvPr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2"/>
            <p:cNvSpPr/>
            <p:nvPr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2"/>
            <p:cNvSpPr/>
            <p:nvPr/>
          </p:nvSpPr>
          <p:spPr>
            <a:xfrm flipH="1">
              <a:off x="1219197" y="255315"/>
              <a:ext cx="9752245" cy="892632"/>
            </a:xfrm>
            <a:custGeom>
              <a:avLst/>
              <a:gdLst/>
              <a:ahLst/>
              <a:cxnLst/>
              <a:rect l="l" t="t" r="r" b="b"/>
              <a:pathLst>
                <a:path w="9752245" h="892632" extrusionOk="0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2"/>
            <p:cNvSpPr/>
            <p:nvPr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2"/>
            <p:cNvSpPr/>
            <p:nvPr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/>
          <p:nvPr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rgbClr val="CAEB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33"/>
          <p:cNvGrpSpPr/>
          <p:nvPr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51" name="Google Shape;51;p33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3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3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3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3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3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3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33"/>
          <p:cNvSpPr/>
          <p:nvPr/>
        </p:nvSpPr>
        <p:spPr>
          <a:xfrm rot="10800000">
            <a:off x="11280575" y="7851"/>
            <a:ext cx="911424" cy="6858000"/>
          </a:xfrm>
          <a:prstGeom prst="rtTriangle">
            <a:avLst/>
          </a:prstGeom>
          <a:solidFill>
            <a:srgbClr val="CAEB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3"/>
          <p:cNvSpPr>
            <a:spLocks noGrp="1"/>
          </p:cNvSpPr>
          <p:nvPr>
            <p:ph type="pic" idx="2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1" name="Google Shape;61;p33"/>
          <p:cNvGrpSpPr/>
          <p:nvPr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62" name="Google Shape;62;p33"/>
            <p:cNvSpPr/>
            <p:nvPr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3"/>
            <p:cNvSpPr/>
            <p:nvPr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3"/>
            <p:cNvSpPr/>
            <p:nvPr/>
          </p:nvSpPr>
          <p:spPr>
            <a:xfrm flipH="1">
              <a:off x="1219197" y="255315"/>
              <a:ext cx="9752245" cy="892632"/>
            </a:xfrm>
            <a:custGeom>
              <a:avLst/>
              <a:gdLst/>
              <a:ahLst/>
              <a:cxnLst/>
              <a:rect l="l" t="t" r="r" b="b"/>
              <a:pathLst>
                <a:path w="9752245" h="892632" extrusionOk="0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3"/>
            <p:cNvSpPr/>
            <p:nvPr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3"/>
            <p:cNvSpPr/>
            <p:nvPr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&amp; Contents Layout">
  <p:cSld name="3_Images &amp; Contents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>
            <a:spLocks noGrp="1"/>
          </p:cNvSpPr>
          <p:nvPr>
            <p:ph type="pic" idx="2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&amp; Contents Layout">
  <p:cSld name="1_Images &amp; Contents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>
            <a:spLocks noGrp="1"/>
          </p:cNvSpPr>
          <p:nvPr>
            <p:ph type="pic" idx="2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5"/>
          <p:cNvSpPr>
            <a:spLocks noGrp="1"/>
          </p:cNvSpPr>
          <p:nvPr>
            <p:ph type="pic" idx="3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5"/>
          <p:cNvSpPr>
            <a:spLocks noGrp="1"/>
          </p:cNvSpPr>
          <p:nvPr>
            <p:ph type="pic" idx="4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35"/>
          <p:cNvSpPr>
            <a:spLocks noGrp="1"/>
          </p:cNvSpPr>
          <p:nvPr>
            <p:ph type="pic" idx="5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5" name="Google Shape;75;p35"/>
          <p:cNvGrpSpPr/>
          <p:nvPr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76" name="Google Shape;76;p35"/>
            <p:cNvSpPr/>
            <p:nvPr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5"/>
            <p:cNvSpPr/>
            <p:nvPr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5"/>
            <p:cNvSpPr/>
            <p:nvPr/>
          </p:nvSpPr>
          <p:spPr>
            <a:xfrm flipH="1">
              <a:off x="1219197" y="255315"/>
              <a:ext cx="9752245" cy="892632"/>
            </a:xfrm>
            <a:custGeom>
              <a:avLst/>
              <a:gdLst/>
              <a:ahLst/>
              <a:cxnLst/>
              <a:rect l="l" t="t" r="r" b="b"/>
              <a:pathLst>
                <a:path w="9752245" h="892632" extrusionOk="0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5"/>
            <p:cNvSpPr/>
            <p:nvPr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5"/>
            <p:cNvSpPr/>
            <p:nvPr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&amp; Contents Layout">
  <p:cSld name="2_Images &amp; Contents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6"/>
          <p:cNvGrpSpPr/>
          <p:nvPr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84" name="Google Shape;84;p36"/>
            <p:cNvSpPr/>
            <p:nvPr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6"/>
            <p:cNvSpPr/>
            <p:nvPr/>
          </p:nvSpPr>
          <p:spPr>
            <a:xfrm flipH="1">
              <a:off x="1219197" y="255315"/>
              <a:ext cx="9752245" cy="892632"/>
            </a:xfrm>
            <a:custGeom>
              <a:avLst/>
              <a:gdLst/>
              <a:ahLst/>
              <a:cxnLst/>
              <a:rect l="l" t="t" r="r" b="b"/>
              <a:pathLst>
                <a:path w="9752245" h="892632" extrusionOk="0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6"/>
            <p:cNvSpPr/>
            <p:nvPr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6"/>
            <p:cNvSpPr/>
            <p:nvPr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>
            <a:spLocks noGrp="1"/>
          </p:cNvSpPr>
          <p:nvPr>
            <p:ph type="pic" idx="2"/>
          </p:nvPr>
        </p:nvSpPr>
        <p:spPr>
          <a:xfrm flipH="1">
            <a:off x="7145771" y="4018025"/>
            <a:ext cx="4320000" cy="212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/>
          <p:nvPr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>
            <a:spLocks noGrp="1"/>
          </p:cNvSpPr>
          <p:nvPr>
            <p:ph type="pic" idx="3"/>
          </p:nvPr>
        </p:nvSpPr>
        <p:spPr>
          <a:xfrm flipH="1">
            <a:off x="7145771" y="1892511"/>
            <a:ext cx="4320000" cy="212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/>
          <p:nvPr/>
        </p:nvSpPr>
        <p:spPr>
          <a:xfrm>
            <a:off x="726229" y="1892511"/>
            <a:ext cx="2702277" cy="2124000"/>
          </a:xfrm>
          <a:custGeom>
            <a:avLst/>
            <a:gdLst/>
            <a:ahLst/>
            <a:cxnLst/>
            <a:rect l="l" t="t" r="r" b="b"/>
            <a:pathLst>
              <a:path w="2702277" h="2124000" extrusionOk="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726229" y="4026571"/>
            <a:ext cx="2702277" cy="2124000"/>
          </a:xfrm>
          <a:custGeom>
            <a:avLst/>
            <a:gdLst/>
            <a:ahLst/>
            <a:cxnLst/>
            <a:rect l="l" t="t" r="r" b="b"/>
            <a:pathLst>
              <a:path w="2702277" h="2124000" extrusionOk="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3"/>
          <p:cNvGrpSpPr/>
          <p:nvPr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8" name="Google Shape;18;p23"/>
            <p:cNvSpPr/>
            <p:nvPr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 flipH="1">
              <a:off x="1219197" y="255315"/>
              <a:ext cx="9752245" cy="892632"/>
            </a:xfrm>
            <a:custGeom>
              <a:avLst/>
              <a:gdLst/>
              <a:ahLst/>
              <a:cxnLst/>
              <a:rect l="l" t="t" r="r" b="b"/>
              <a:pathLst>
                <a:path w="9752245" h="892632" extrusionOk="0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/>
        </p:nvSpPr>
        <p:spPr>
          <a:xfrm>
            <a:off x="6353085" y="526989"/>
            <a:ext cx="576631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TRANSICIÓN HACIA LAS FINANZAS SOSTENIBLES EN PARAGUAY</a:t>
            </a:r>
            <a:endParaRPr sz="3200" b="1">
              <a:solidFill>
                <a:srgbClr val="5A8B1D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353085" y="2097088"/>
            <a:ext cx="55083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B911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Avances y Desafíos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-13318" y="6382800"/>
            <a:ext cx="12193201" cy="475200"/>
          </a:xfrm>
          <a:prstGeom prst="rect">
            <a:avLst/>
          </a:prstGeom>
          <a:solidFill>
            <a:srgbClr val="F2F2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6049200" y="3382796"/>
            <a:ext cx="5508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B37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Econ. Marcelo Echagüe Pastore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6482075" y="4080726"/>
            <a:ext cx="5508335" cy="125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B37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Oscar Ramírez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B37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Yohana Orquiola</a:t>
            </a:r>
            <a:endParaRPr sz="2400">
              <a:solidFill>
                <a:srgbClr val="C0B37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B37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Anamir Ozorio</a:t>
            </a:r>
            <a:endParaRPr sz="2400">
              <a:solidFill>
                <a:srgbClr val="C0B37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B37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Camila Ruíz Díaz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B37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Luz Romero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"/>
          <p:cNvSpPr txBox="1"/>
          <p:nvPr/>
        </p:nvSpPr>
        <p:spPr>
          <a:xfrm>
            <a:off x="1049044" y="923277"/>
            <a:ext cx="80949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Los desafíos para el Paraguay son...</a:t>
            </a:r>
            <a:endParaRPr/>
          </a:p>
        </p:txBody>
      </p:sp>
      <p:grpSp>
        <p:nvGrpSpPr>
          <p:cNvPr id="384" name="Google Shape;384;p12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385" name="Google Shape;385;p12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12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pic>
        <p:nvPicPr>
          <p:cNvPr id="387" name="Google Shape;387;p12"/>
          <p:cNvPicPr preferRelativeResize="0"/>
          <p:nvPr/>
        </p:nvPicPr>
        <p:blipFill rotWithShape="1">
          <a:blip r:embed="rId5">
            <a:alphaModFix/>
          </a:blip>
          <a:srcRect t="93047"/>
          <a:stretch/>
        </p:blipFill>
        <p:spPr>
          <a:xfrm>
            <a:off x="-1200" y="6355328"/>
            <a:ext cx="12193200" cy="47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2" descr="Himno Nacional Paraguayo y Bandera Paraguaya Flameando - YouTube"/>
          <p:cNvPicPr preferRelativeResize="0"/>
          <p:nvPr/>
        </p:nvPicPr>
        <p:blipFill rotWithShape="1">
          <a:blip r:embed="rId6">
            <a:alphaModFix amt="92000"/>
          </a:blip>
          <a:srcRect/>
          <a:stretch/>
        </p:blipFill>
        <p:spPr>
          <a:xfrm>
            <a:off x="8920166" y="923278"/>
            <a:ext cx="3353951" cy="1886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12"/>
          <p:cNvGrpSpPr/>
          <p:nvPr/>
        </p:nvGrpSpPr>
        <p:grpSpPr>
          <a:xfrm>
            <a:off x="1049044" y="1952625"/>
            <a:ext cx="6327675" cy="4087714"/>
            <a:chOff x="1049044" y="2222259"/>
            <a:chExt cx="6327675" cy="4087714"/>
          </a:xfrm>
        </p:grpSpPr>
        <p:grpSp>
          <p:nvGrpSpPr>
            <p:cNvPr id="390" name="Google Shape;390;p12"/>
            <p:cNvGrpSpPr/>
            <p:nvPr/>
          </p:nvGrpSpPr>
          <p:grpSpPr>
            <a:xfrm>
              <a:off x="1049044" y="2289733"/>
              <a:ext cx="6006548" cy="4020240"/>
              <a:chOff x="1049044" y="3730447"/>
              <a:chExt cx="6006548" cy="2579525"/>
            </a:xfrm>
          </p:grpSpPr>
          <p:sp>
            <p:nvSpPr>
              <p:cNvPr id="391" name="Google Shape;391;p12"/>
              <p:cNvSpPr/>
              <p:nvPr/>
            </p:nvSpPr>
            <p:spPr>
              <a:xfrm>
                <a:off x="1049044" y="5381634"/>
                <a:ext cx="3953994" cy="744756"/>
              </a:xfrm>
              <a:prstGeom prst="rect">
                <a:avLst/>
              </a:prstGeom>
              <a:solidFill>
                <a:srgbClr val="F9E1BF"/>
              </a:solidFill>
              <a:ln>
                <a:noFill/>
              </a:ln>
            </p:spPr>
            <p:txBody>
              <a:bodyPr spcFirstLastPara="1" wrap="square" lIns="91425" tIns="38100" rIns="1097275" bIns="381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3A3838"/>
                    </a:solidFill>
                    <a:latin typeface="Arial"/>
                    <a:ea typeface="Arial"/>
                    <a:cs typeface="Arial"/>
                    <a:sym typeface="Arial"/>
                  </a:rPr>
                  <a:t>Falta de estandarización de criterios de evaluación</a:t>
                </a:r>
                <a:endParaRPr sz="18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4975910" y="5149029"/>
                <a:ext cx="2079682" cy="1160943"/>
              </a:xfrm>
              <a:custGeom>
                <a:avLst/>
                <a:gdLst/>
                <a:ahLst/>
                <a:cxnLst/>
                <a:rect l="l" t="t" r="r" b="b"/>
                <a:pathLst>
                  <a:path w="2438401" h="1413512" extrusionOk="0">
                    <a:moveTo>
                      <a:pt x="1596349" y="0"/>
                    </a:moveTo>
                    <a:lnTo>
                      <a:pt x="2432899" y="51967"/>
                    </a:lnTo>
                    <a:lnTo>
                      <a:pt x="2438401" y="50800"/>
                    </a:lnTo>
                    <a:lnTo>
                      <a:pt x="2438401" y="731525"/>
                    </a:lnTo>
                    <a:lnTo>
                      <a:pt x="762001" y="1413512"/>
                    </a:lnTo>
                    <a:lnTo>
                      <a:pt x="758192" y="1410971"/>
                    </a:lnTo>
                    <a:lnTo>
                      <a:pt x="1" y="1192515"/>
                    </a:lnTo>
                    <a:lnTo>
                      <a:pt x="1" y="283219"/>
                    </a:lnTo>
                    <a:lnTo>
                      <a:pt x="0" y="283219"/>
                    </a:lnTo>
                    <a:lnTo>
                      <a:pt x="1" y="283219"/>
                    </a:lnTo>
                    <a:lnTo>
                      <a:pt x="1" y="279401"/>
                    </a:lnTo>
                    <a:lnTo>
                      <a:pt x="11177" y="281236"/>
                    </a:lnTo>
                    <a:lnTo>
                      <a:pt x="15963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D29F"/>
                  </a:gs>
                  <a:gs pos="69000">
                    <a:srgbClr val="F7D29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3" name="Google Shape;393;p12" descr="Ruler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136671" y="5536677"/>
                <a:ext cx="760133" cy="4877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4" name="Google Shape;394;p12"/>
              <p:cNvSpPr/>
              <p:nvPr/>
            </p:nvSpPr>
            <p:spPr>
              <a:xfrm>
                <a:off x="1049044" y="3822277"/>
                <a:ext cx="3953994" cy="7478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38100" rIns="1097275" bIns="381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Concientizar y transmitir conocimiento sobre prácticas sostenibles</a:t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2"/>
              <p:cNvSpPr/>
              <p:nvPr/>
            </p:nvSpPr>
            <p:spPr>
              <a:xfrm>
                <a:off x="1049044" y="4637922"/>
                <a:ext cx="3953994" cy="67330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38100" rIns="1097275" bIns="381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Deficiencias en la cobertura institucional de las regulaciones.</a:t>
                </a:r>
                <a:endParaRPr/>
              </a:p>
            </p:txBody>
          </p:sp>
          <p:sp>
            <p:nvSpPr>
              <p:cNvPr id="396" name="Google Shape;396;p12"/>
              <p:cNvSpPr/>
              <p:nvPr/>
            </p:nvSpPr>
            <p:spPr>
              <a:xfrm>
                <a:off x="5625811" y="5190752"/>
                <a:ext cx="1429781" cy="11192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790"/>
                    </a:moveTo>
                    <a:lnTo>
                      <a:pt x="0" y="21600"/>
                    </a:lnTo>
                    <a:lnTo>
                      <a:pt x="0" y="5637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CE8D4"/>
                  </a:gs>
                  <a:gs pos="69000">
                    <a:srgbClr val="FCE8D4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2"/>
              <p:cNvSpPr/>
              <p:nvPr/>
            </p:nvSpPr>
            <p:spPr>
              <a:xfrm>
                <a:off x="4975910" y="5149029"/>
                <a:ext cx="2076433" cy="33482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5006"/>
                    </a:moveTo>
                    <a:lnTo>
                      <a:pt x="14163" y="0"/>
                    </a:lnTo>
                    <a:lnTo>
                      <a:pt x="21600" y="2759"/>
                    </a:lnTo>
                    <a:lnTo>
                      <a:pt x="6727" y="21600"/>
                    </a:lnTo>
                    <a:close/>
                  </a:path>
                </a:pathLst>
              </a:custGeom>
              <a:gradFill>
                <a:gsLst>
                  <a:gs pos="0">
                    <a:srgbClr val="EB9113"/>
                  </a:gs>
                  <a:gs pos="69000">
                    <a:srgbClr val="EB9113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8" name="Google Shape;398;p12"/>
              <p:cNvGrpSpPr/>
              <p:nvPr/>
            </p:nvGrpSpPr>
            <p:grpSpPr>
              <a:xfrm>
                <a:off x="4975910" y="3730447"/>
                <a:ext cx="2079682" cy="881399"/>
                <a:chOff x="6661199" y="3560650"/>
                <a:chExt cx="2438401" cy="1073151"/>
              </a:xfrm>
            </p:grpSpPr>
            <p:sp>
              <p:nvSpPr>
                <p:cNvPr id="399" name="Google Shape;399;p12"/>
                <p:cNvSpPr/>
                <p:nvPr/>
              </p:nvSpPr>
              <p:spPr>
                <a:xfrm>
                  <a:off x="6661199" y="3560650"/>
                  <a:ext cx="2438401" cy="107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401" h="1073151" extrusionOk="0">
                      <a:moveTo>
                        <a:pt x="758192" y="0"/>
                      </a:moveTo>
                      <a:lnTo>
                        <a:pt x="762001" y="0"/>
                      </a:lnTo>
                      <a:lnTo>
                        <a:pt x="2438401" y="374659"/>
                      </a:lnTo>
                      <a:lnTo>
                        <a:pt x="2438401" y="1073151"/>
                      </a:lnTo>
                      <a:lnTo>
                        <a:pt x="2419370" y="1072402"/>
                      </a:lnTo>
                      <a:lnTo>
                        <a:pt x="2434592" y="1073151"/>
                      </a:lnTo>
                      <a:lnTo>
                        <a:pt x="1948237" y="1073151"/>
                      </a:lnTo>
                      <a:lnTo>
                        <a:pt x="0" y="1023621"/>
                      </a:lnTo>
                      <a:lnTo>
                        <a:pt x="1" y="1023621"/>
                      </a:lnTo>
                      <a:lnTo>
                        <a:pt x="1" y="111745"/>
                      </a:lnTo>
                      <a:lnTo>
                        <a:pt x="75819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20000"/>
                    </a:gs>
                    <a:gs pos="82000">
                      <a:srgbClr val="920000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12"/>
                <p:cNvSpPr/>
                <p:nvPr/>
              </p:nvSpPr>
              <p:spPr>
                <a:xfrm>
                  <a:off x="7423200" y="3560650"/>
                  <a:ext cx="1676400" cy="107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0271"/>
                      </a:lnTo>
                      <a:lnTo>
                        <a:pt x="0" y="0"/>
                      </a:lnTo>
                      <a:lnTo>
                        <a:pt x="21600" y="754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00000"/>
                    </a:gs>
                    <a:gs pos="58000">
                      <a:srgbClr val="C00000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12"/>
                <p:cNvSpPr/>
                <p:nvPr/>
              </p:nvSpPr>
              <p:spPr>
                <a:xfrm>
                  <a:off x="6661199" y="4551251"/>
                  <a:ext cx="2434592" cy="8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8640"/>
                      </a:moveTo>
                      <a:lnTo>
                        <a:pt x="17285" y="21600"/>
                      </a:lnTo>
                      <a:lnTo>
                        <a:pt x="21600" y="21600"/>
                      </a:lnTo>
                      <a:lnTo>
                        <a:pt x="6727" y="0"/>
                      </a:lnTo>
                      <a:close/>
                    </a:path>
                  </a:pathLst>
                </a:custGeom>
                <a:solidFill>
                  <a:srgbClr val="920000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2" name="Google Shape;402;p12"/>
              <p:cNvSpPr/>
              <p:nvPr/>
            </p:nvSpPr>
            <p:spPr>
              <a:xfrm>
                <a:off x="4975911" y="4637922"/>
                <a:ext cx="2079681" cy="756230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920751" extrusionOk="0">
                    <a:moveTo>
                      <a:pt x="0" y="0"/>
                    </a:moveTo>
                    <a:lnTo>
                      <a:pt x="758191" y="0"/>
                    </a:lnTo>
                    <a:lnTo>
                      <a:pt x="762000" y="0"/>
                    </a:lnTo>
                    <a:lnTo>
                      <a:pt x="2438400" y="0"/>
                    </a:lnTo>
                    <a:lnTo>
                      <a:pt x="2438400" y="618481"/>
                    </a:lnTo>
                    <a:lnTo>
                      <a:pt x="762000" y="920751"/>
                    </a:lnTo>
                    <a:lnTo>
                      <a:pt x="758191" y="920751"/>
                    </a:lnTo>
                    <a:lnTo>
                      <a:pt x="0" y="82040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B9113"/>
                  </a:gs>
                  <a:gs pos="80000">
                    <a:srgbClr val="EB9113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2"/>
              <p:cNvSpPr/>
              <p:nvPr/>
            </p:nvSpPr>
            <p:spPr>
              <a:xfrm>
                <a:off x="5625811" y="4637922"/>
                <a:ext cx="1429781" cy="75623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4509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D80"/>
                  </a:gs>
                  <a:gs pos="79000">
                    <a:srgbClr val="F7BD80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04" name="Google Shape;404;p12" descr="Brain in head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181434" y="3961980"/>
                <a:ext cx="721999" cy="4632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5" name="Google Shape;405;p12" descr="Open book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136671" y="4742737"/>
                <a:ext cx="752734" cy="4829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6" name="Google Shape;406;p12"/>
              <p:cNvSpPr/>
              <p:nvPr/>
            </p:nvSpPr>
            <p:spPr>
              <a:xfrm>
                <a:off x="4846323" y="3750800"/>
                <a:ext cx="921221" cy="887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/>
              </a:p>
            </p:txBody>
          </p:sp>
          <p:sp>
            <p:nvSpPr>
              <p:cNvPr id="407" name="Google Shape;407;p12"/>
              <p:cNvSpPr/>
              <p:nvPr/>
            </p:nvSpPr>
            <p:spPr>
              <a:xfrm>
                <a:off x="4830837" y="4572475"/>
                <a:ext cx="921221" cy="887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/>
              </a:p>
            </p:txBody>
          </p:sp>
          <p:sp>
            <p:nvSpPr>
              <p:cNvPr id="408" name="Google Shape;408;p12"/>
              <p:cNvSpPr/>
              <p:nvPr/>
            </p:nvSpPr>
            <p:spPr>
              <a:xfrm>
                <a:off x="4830837" y="5393800"/>
                <a:ext cx="921221" cy="887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/>
              </a:p>
            </p:txBody>
          </p:sp>
        </p:grpSp>
        <p:grpSp>
          <p:nvGrpSpPr>
            <p:cNvPr id="409" name="Google Shape;409;p12"/>
            <p:cNvGrpSpPr/>
            <p:nvPr/>
          </p:nvGrpSpPr>
          <p:grpSpPr>
            <a:xfrm>
              <a:off x="6096664" y="2222259"/>
              <a:ext cx="1280055" cy="4012940"/>
              <a:chOff x="7834972" y="1808050"/>
              <a:chExt cx="1500848" cy="4885974"/>
            </a:xfrm>
          </p:grpSpPr>
          <p:sp>
            <p:nvSpPr>
              <p:cNvPr id="410" name="Google Shape;410;p12"/>
              <p:cNvSpPr/>
              <p:nvPr/>
            </p:nvSpPr>
            <p:spPr>
              <a:xfrm>
                <a:off x="7834972" y="1808050"/>
                <a:ext cx="1500848" cy="4885973"/>
              </a:xfrm>
              <a:custGeom>
                <a:avLst/>
                <a:gdLst/>
                <a:ahLst/>
                <a:cxnLst/>
                <a:rect l="l" t="t" r="r" b="b"/>
                <a:pathLst>
                  <a:path w="1500848" h="4885973" extrusionOk="0">
                    <a:moveTo>
                      <a:pt x="1148565" y="3853413"/>
                    </a:moveTo>
                    <a:lnTo>
                      <a:pt x="951341" y="3915045"/>
                    </a:lnTo>
                    <a:lnTo>
                      <a:pt x="952959" y="3923356"/>
                    </a:lnTo>
                    <a:lnTo>
                      <a:pt x="1150237" y="3862090"/>
                    </a:lnTo>
                    <a:lnTo>
                      <a:pt x="1148565" y="3853413"/>
                    </a:lnTo>
                    <a:close/>
                    <a:moveTo>
                      <a:pt x="1023935" y="3206862"/>
                    </a:moveTo>
                    <a:lnTo>
                      <a:pt x="814842" y="3214199"/>
                    </a:lnTo>
                    <a:lnTo>
                      <a:pt x="944868" y="3881811"/>
                    </a:lnTo>
                    <a:lnTo>
                      <a:pt x="1142647" y="3822714"/>
                    </a:lnTo>
                    <a:lnTo>
                      <a:pt x="1023935" y="3206862"/>
                    </a:lnTo>
                    <a:close/>
                    <a:moveTo>
                      <a:pt x="1021246" y="3192914"/>
                    </a:moveTo>
                    <a:lnTo>
                      <a:pt x="812196" y="3200613"/>
                    </a:lnTo>
                    <a:lnTo>
                      <a:pt x="812364" y="3201476"/>
                    </a:lnTo>
                    <a:lnTo>
                      <a:pt x="1021320" y="3193296"/>
                    </a:lnTo>
                    <a:cubicBezTo>
                      <a:pt x="1021295" y="3193169"/>
                      <a:pt x="1021271" y="3193041"/>
                      <a:pt x="1021246" y="3192914"/>
                    </a:cubicBezTo>
                    <a:close/>
                    <a:moveTo>
                      <a:pt x="663056" y="2434858"/>
                    </a:moveTo>
                    <a:lnTo>
                      <a:pt x="794840" y="3111500"/>
                    </a:lnTo>
                    <a:lnTo>
                      <a:pt x="1005553" y="3111500"/>
                    </a:lnTo>
                    <a:lnTo>
                      <a:pt x="881831" y="2469662"/>
                    </a:lnTo>
                    <a:lnTo>
                      <a:pt x="663056" y="2434858"/>
                    </a:lnTo>
                    <a:close/>
                    <a:moveTo>
                      <a:pt x="515474" y="1677107"/>
                    </a:moveTo>
                    <a:lnTo>
                      <a:pt x="638346" y="2307988"/>
                    </a:lnTo>
                    <a:lnTo>
                      <a:pt x="859108" y="2351782"/>
                    </a:lnTo>
                    <a:lnTo>
                      <a:pt x="742526" y="1746985"/>
                    </a:lnTo>
                    <a:lnTo>
                      <a:pt x="738854" y="1747520"/>
                    </a:lnTo>
                    <a:lnTo>
                      <a:pt x="515474" y="1677107"/>
                    </a:lnTo>
                    <a:close/>
                    <a:moveTo>
                      <a:pt x="356902" y="862930"/>
                    </a:moveTo>
                    <a:lnTo>
                      <a:pt x="482433" y="1507463"/>
                    </a:lnTo>
                    <a:lnTo>
                      <a:pt x="713506" y="1596434"/>
                    </a:lnTo>
                    <a:lnTo>
                      <a:pt x="592688" y="969659"/>
                    </a:lnTo>
                    <a:lnTo>
                      <a:pt x="356902" y="862930"/>
                    </a:lnTo>
                    <a:close/>
                    <a:moveTo>
                      <a:pt x="134327" y="0"/>
                    </a:moveTo>
                    <a:lnTo>
                      <a:pt x="195266" y="33015"/>
                    </a:lnTo>
                    <a:lnTo>
                      <a:pt x="326181" y="705190"/>
                    </a:lnTo>
                    <a:lnTo>
                      <a:pt x="564433" y="823080"/>
                    </a:lnTo>
                    <a:lnTo>
                      <a:pt x="464528" y="304800"/>
                    </a:lnTo>
                    <a:cubicBezTo>
                      <a:pt x="498192" y="307306"/>
                      <a:pt x="525817" y="308258"/>
                      <a:pt x="545025" y="308583"/>
                    </a:cubicBezTo>
                    <a:lnTo>
                      <a:pt x="566932" y="308716"/>
                    </a:lnTo>
                    <a:lnTo>
                      <a:pt x="566127" y="304800"/>
                    </a:lnTo>
                    <a:lnTo>
                      <a:pt x="573752" y="308626"/>
                    </a:lnTo>
                    <a:lnTo>
                      <a:pt x="575027" y="308608"/>
                    </a:lnTo>
                    <a:cubicBezTo>
                      <a:pt x="575077" y="308853"/>
                      <a:pt x="575128" y="309097"/>
                      <a:pt x="575178" y="309342"/>
                    </a:cubicBezTo>
                    <a:lnTo>
                      <a:pt x="621994" y="332836"/>
                    </a:lnTo>
                    <a:lnTo>
                      <a:pt x="1500848" y="4594774"/>
                    </a:lnTo>
                    <a:lnTo>
                      <a:pt x="1462113" y="4624960"/>
                    </a:lnTo>
                    <a:lnTo>
                      <a:pt x="1464018" y="4634230"/>
                    </a:lnTo>
                    <a:lnTo>
                      <a:pt x="1296372" y="4620200"/>
                    </a:lnTo>
                    <a:lnTo>
                      <a:pt x="1166020" y="3943966"/>
                    </a:lnTo>
                    <a:lnTo>
                      <a:pt x="970425" y="4013036"/>
                    </a:lnTo>
                    <a:lnTo>
                      <a:pt x="1130009" y="4832411"/>
                    </a:lnTo>
                    <a:lnTo>
                      <a:pt x="1072850" y="4884421"/>
                    </a:lnTo>
                    <a:lnTo>
                      <a:pt x="1069340" y="4885973"/>
                    </a:lnTo>
                    <a:lnTo>
                      <a:pt x="863591" y="4849075"/>
                    </a:lnTo>
                    <a:lnTo>
                      <a:pt x="0" y="2716"/>
                    </a:lnTo>
                    <a:cubicBezTo>
                      <a:pt x="4444" y="1131"/>
                      <a:pt x="14763" y="339"/>
                      <a:pt x="27742" y="42"/>
                    </a:cubicBezTo>
                    <a:lnTo>
                      <a:pt x="129559" y="2716"/>
                    </a:lnTo>
                    <a:lnTo>
                      <a:pt x="13432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1" name="Google Shape;411;p12"/>
              <p:cNvGrpSpPr/>
              <p:nvPr/>
            </p:nvGrpSpPr>
            <p:grpSpPr>
              <a:xfrm>
                <a:off x="7834972" y="1808050"/>
                <a:ext cx="1500848" cy="4885974"/>
                <a:chOff x="7834972" y="1808050"/>
                <a:chExt cx="1500848" cy="4885974"/>
              </a:xfrm>
            </p:grpSpPr>
            <p:sp>
              <p:nvSpPr>
                <p:cNvPr id="412" name="Google Shape;412;p12"/>
                <p:cNvSpPr/>
                <p:nvPr/>
              </p:nvSpPr>
              <p:spPr>
                <a:xfrm>
                  <a:off x="7834972" y="1808050"/>
                  <a:ext cx="1069340" cy="4885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584" extrusionOk="0">
                      <a:moveTo>
                        <a:pt x="0" y="12"/>
                      </a:moveTo>
                      <a:cubicBezTo>
                        <a:pt x="359" y="-16"/>
                        <a:pt x="2617" y="12"/>
                        <a:pt x="2617" y="12"/>
                      </a:cubicBezTo>
                      <a:lnTo>
                        <a:pt x="21600" y="21584"/>
                      </a:lnTo>
                      <a:lnTo>
                        <a:pt x="17444" y="214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12"/>
                <p:cNvSpPr/>
                <p:nvPr/>
              </p:nvSpPr>
              <p:spPr>
                <a:xfrm>
                  <a:off x="8299500" y="2112851"/>
                  <a:ext cx="999490" cy="432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455" y="25"/>
                        <a:pt x="2388" y="19"/>
                        <a:pt x="2388" y="19"/>
                      </a:cubicBezTo>
                      <a:lnTo>
                        <a:pt x="21600" y="21600"/>
                      </a:lnTo>
                      <a:lnTo>
                        <a:pt x="17977" y="215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12"/>
                <p:cNvSpPr/>
                <p:nvPr/>
              </p:nvSpPr>
              <p:spPr>
                <a:xfrm>
                  <a:off x="8401099" y="2112851"/>
                  <a:ext cx="934721" cy="4325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291" y="140"/>
                      </a:lnTo>
                      <a:lnTo>
                        <a:pt x="21600" y="21422"/>
                      </a:lnTo>
                      <a:lnTo>
                        <a:pt x="20543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12"/>
                <p:cNvSpPr/>
                <p:nvPr/>
              </p:nvSpPr>
              <p:spPr>
                <a:xfrm>
                  <a:off x="8172499" y="2595451"/>
                  <a:ext cx="370841" cy="18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0250"/>
                      </a:moveTo>
                      <a:lnTo>
                        <a:pt x="14942" y="21600"/>
                      </a:lnTo>
                      <a:lnTo>
                        <a:pt x="888" y="8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12"/>
                <p:cNvSpPr/>
                <p:nvPr/>
              </p:nvSpPr>
              <p:spPr>
                <a:xfrm>
                  <a:off x="8324899" y="3408250"/>
                  <a:ext cx="370841" cy="147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8993"/>
                      </a:moveTo>
                      <a:lnTo>
                        <a:pt x="14499" y="21600"/>
                      </a:lnTo>
                      <a:lnTo>
                        <a:pt x="888" y="10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12"/>
                <p:cNvSpPr/>
                <p:nvPr/>
              </p:nvSpPr>
              <p:spPr>
                <a:xfrm>
                  <a:off x="8489999" y="4208351"/>
                  <a:ext cx="367031" cy="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8851"/>
                      </a:moveTo>
                      <a:lnTo>
                        <a:pt x="13528" y="21600"/>
                      </a:lnTo>
                      <a:lnTo>
                        <a:pt x="374" y="106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12"/>
                <p:cNvSpPr/>
                <p:nvPr/>
              </p:nvSpPr>
              <p:spPr>
                <a:xfrm>
                  <a:off x="8642399" y="4995750"/>
                  <a:ext cx="356871" cy="26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298" y="15429"/>
                      </a:lnTo>
                      <a:lnTo>
                        <a:pt x="154" y="21600"/>
                      </a:lnTo>
                      <a:lnTo>
                        <a:pt x="0" y="11314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12"/>
                <p:cNvSpPr/>
                <p:nvPr/>
              </p:nvSpPr>
              <p:spPr>
                <a:xfrm>
                  <a:off x="8769399" y="5618050"/>
                  <a:ext cx="353061" cy="10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2742" y="2541"/>
                      </a:lnTo>
                      <a:lnTo>
                        <a:pt x="0" y="14993"/>
                      </a:lnTo>
                      <a:lnTo>
                        <a:pt x="466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12"/>
                <p:cNvSpPr/>
                <p:nvPr/>
              </p:nvSpPr>
              <p:spPr>
                <a:xfrm>
                  <a:off x="7969299" y="1808051"/>
                  <a:ext cx="1366521" cy="488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521" h="4884421" extrusionOk="0">
                      <a:moveTo>
                        <a:pt x="1024311" y="3187854"/>
                      </a:moveTo>
                      <a:lnTo>
                        <a:pt x="677869" y="3200613"/>
                      </a:lnTo>
                      <a:lnTo>
                        <a:pt x="818632" y="3923356"/>
                      </a:lnTo>
                      <a:lnTo>
                        <a:pt x="1154059" y="3819187"/>
                      </a:lnTo>
                      <a:lnTo>
                        <a:pt x="1024311" y="3187854"/>
                      </a:lnTo>
                      <a:close/>
                      <a:moveTo>
                        <a:pt x="521530" y="2397896"/>
                      </a:moveTo>
                      <a:lnTo>
                        <a:pt x="660513" y="3111500"/>
                      </a:lnTo>
                      <a:lnTo>
                        <a:pt x="1008619" y="3111500"/>
                      </a:lnTo>
                      <a:lnTo>
                        <a:pt x="874037" y="2456650"/>
                      </a:lnTo>
                      <a:lnTo>
                        <a:pt x="521530" y="2397896"/>
                      </a:lnTo>
                      <a:close/>
                      <a:moveTo>
                        <a:pt x="365533" y="1596940"/>
                      </a:moveTo>
                      <a:lnTo>
                        <a:pt x="504019" y="2307988"/>
                      </a:lnTo>
                      <a:lnTo>
                        <a:pt x="857913" y="2378192"/>
                      </a:lnTo>
                      <a:lnTo>
                        <a:pt x="723242" y="1722905"/>
                      </a:lnTo>
                      <a:lnTo>
                        <a:pt x="365533" y="1596940"/>
                      </a:lnTo>
                      <a:close/>
                      <a:moveTo>
                        <a:pt x="209215" y="794332"/>
                      </a:moveTo>
                      <a:lnTo>
                        <a:pt x="348106" y="1507463"/>
                      </a:lnTo>
                      <a:lnTo>
                        <a:pt x="707396" y="1645801"/>
                      </a:lnTo>
                      <a:lnTo>
                        <a:pt x="566339" y="959442"/>
                      </a:lnTo>
                      <a:lnTo>
                        <a:pt x="209215" y="794332"/>
                      </a:lnTo>
                      <a:close/>
                      <a:moveTo>
                        <a:pt x="0" y="0"/>
                      </a:moveTo>
                      <a:lnTo>
                        <a:pt x="60939" y="33015"/>
                      </a:lnTo>
                      <a:lnTo>
                        <a:pt x="191854" y="705190"/>
                      </a:lnTo>
                      <a:lnTo>
                        <a:pt x="550564" y="882684"/>
                      </a:lnTo>
                      <a:lnTo>
                        <a:pt x="431800" y="304800"/>
                      </a:lnTo>
                      <a:lnTo>
                        <a:pt x="487667" y="332836"/>
                      </a:lnTo>
                      <a:lnTo>
                        <a:pt x="1366521" y="4594774"/>
                      </a:lnTo>
                      <a:lnTo>
                        <a:pt x="1320780" y="4630420"/>
                      </a:lnTo>
                      <a:lnTo>
                        <a:pt x="1169689" y="3895236"/>
                      </a:lnTo>
                      <a:lnTo>
                        <a:pt x="836098" y="4013036"/>
                      </a:lnTo>
                      <a:lnTo>
                        <a:pt x="995682" y="4832411"/>
                      </a:lnTo>
                      <a:lnTo>
                        <a:pt x="938523" y="4884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38100" tIns="38100" rIns="38100" bIns="381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3"/>
          <p:cNvGrpSpPr/>
          <p:nvPr/>
        </p:nvGrpSpPr>
        <p:grpSpPr>
          <a:xfrm rot="10800000">
            <a:off x="4438651" y="1277155"/>
            <a:ext cx="7600949" cy="1250874"/>
            <a:chOff x="2203174" y="4452730"/>
            <a:chExt cx="8540094" cy="1391478"/>
          </a:xfrm>
        </p:grpSpPr>
        <p:sp>
          <p:nvSpPr>
            <p:cNvPr id="426" name="Google Shape;426;p13"/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/>
              <a:ahLst/>
              <a:cxnLst/>
              <a:rect l="l" t="t" r="r" b="b"/>
              <a:pathLst>
                <a:path w="7172739" h="1391478" extrusionOk="0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3"/>
          <p:cNvSpPr txBox="1"/>
          <p:nvPr/>
        </p:nvSpPr>
        <p:spPr>
          <a:xfrm>
            <a:off x="6007598" y="1466980"/>
            <a:ext cx="47771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-13318" y="6382800"/>
            <a:ext cx="12193201" cy="475200"/>
          </a:xfrm>
          <a:prstGeom prst="rect">
            <a:avLst/>
          </a:prstGeom>
          <a:solidFill>
            <a:srgbClr val="F2F2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13"/>
          <p:cNvPicPr preferRelativeResize="0"/>
          <p:nvPr/>
        </p:nvPicPr>
        <p:blipFill rotWithShape="1">
          <a:blip r:embed="rId4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13"/>
          <p:cNvGrpSpPr/>
          <p:nvPr/>
        </p:nvGrpSpPr>
        <p:grpSpPr>
          <a:xfrm>
            <a:off x="4350850" y="2900245"/>
            <a:ext cx="7479200" cy="830997"/>
            <a:chOff x="4350850" y="2900245"/>
            <a:chExt cx="7479200" cy="830997"/>
          </a:xfrm>
        </p:grpSpPr>
        <p:grpSp>
          <p:nvGrpSpPr>
            <p:cNvPr id="435" name="Google Shape;435;p13"/>
            <p:cNvGrpSpPr/>
            <p:nvPr/>
          </p:nvGrpSpPr>
          <p:grpSpPr>
            <a:xfrm>
              <a:off x="4350850" y="3052763"/>
              <a:ext cx="534115" cy="534115"/>
              <a:chOff x="5524500" y="3219450"/>
              <a:chExt cx="685800" cy="685800"/>
            </a:xfrm>
          </p:grpSpPr>
          <p:sp>
            <p:nvSpPr>
              <p:cNvPr id="436" name="Google Shape;436;p13"/>
              <p:cNvSpPr/>
              <p:nvPr/>
            </p:nvSpPr>
            <p:spPr>
              <a:xfrm>
                <a:off x="5524500" y="3219450"/>
                <a:ext cx="685800" cy="685800"/>
              </a:xfrm>
              <a:prstGeom prst="ellipse">
                <a:avLst/>
              </a:prstGeom>
              <a:solidFill>
                <a:srgbClr val="F2F2F2"/>
              </a:solidFill>
              <a:ln w="12700" cap="flat" cmpd="sng">
                <a:solidFill>
                  <a:srgbClr val="222A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37" name="Google Shape;437;p13" descr="Coins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575348" y="3286294"/>
                <a:ext cx="584103" cy="5841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8" name="Google Shape;438;p13"/>
            <p:cNvSpPr txBox="1"/>
            <p:nvPr/>
          </p:nvSpPr>
          <p:spPr>
            <a:xfrm>
              <a:off x="4924566" y="2900245"/>
              <a:ext cx="69054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En el contexto internacional se destaca la clara definición de objetivos y el robusto marco normativo.</a:t>
              </a:r>
              <a:endParaRPr sz="2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39" name="Google Shape;439;p13"/>
          <p:cNvGrpSpPr/>
          <p:nvPr/>
        </p:nvGrpSpPr>
        <p:grpSpPr>
          <a:xfrm>
            <a:off x="4350850" y="3999550"/>
            <a:ext cx="7479200" cy="830997"/>
            <a:chOff x="4350850" y="3652863"/>
            <a:chExt cx="7479200" cy="830997"/>
          </a:xfrm>
        </p:grpSpPr>
        <p:grpSp>
          <p:nvGrpSpPr>
            <p:cNvPr id="440" name="Google Shape;440;p13"/>
            <p:cNvGrpSpPr/>
            <p:nvPr/>
          </p:nvGrpSpPr>
          <p:grpSpPr>
            <a:xfrm>
              <a:off x="4350850" y="3805382"/>
              <a:ext cx="534115" cy="534115"/>
              <a:chOff x="5524500" y="3219450"/>
              <a:chExt cx="685800" cy="685800"/>
            </a:xfrm>
          </p:grpSpPr>
          <p:sp>
            <p:nvSpPr>
              <p:cNvPr id="441" name="Google Shape;441;p13"/>
              <p:cNvSpPr/>
              <p:nvPr/>
            </p:nvSpPr>
            <p:spPr>
              <a:xfrm>
                <a:off x="5524500" y="3219450"/>
                <a:ext cx="685800" cy="685800"/>
              </a:xfrm>
              <a:prstGeom prst="ellipse">
                <a:avLst/>
              </a:prstGeom>
              <a:solidFill>
                <a:srgbClr val="F2F2F2"/>
              </a:solidFill>
              <a:ln w="12700" cap="flat" cmpd="sng">
                <a:solidFill>
                  <a:srgbClr val="222A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2" name="Google Shape;442;p13" descr="Coins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575348" y="3286294"/>
                <a:ext cx="584103" cy="5841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3" name="Google Shape;443;p13"/>
            <p:cNvSpPr txBox="1"/>
            <p:nvPr/>
          </p:nvSpPr>
          <p:spPr>
            <a:xfrm>
              <a:off x="4924566" y="3652863"/>
              <a:ext cx="69054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Avances en Paraguay con la creación de la MFS, las normativas emitidas por el BCP y la CNV.</a:t>
              </a:r>
              <a:endParaRPr sz="2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44" name="Google Shape;444;p13"/>
          <p:cNvGrpSpPr/>
          <p:nvPr/>
        </p:nvGrpSpPr>
        <p:grpSpPr>
          <a:xfrm>
            <a:off x="4350850" y="5098854"/>
            <a:ext cx="7479200" cy="1200329"/>
            <a:chOff x="4350850" y="5098854"/>
            <a:chExt cx="7479200" cy="1200329"/>
          </a:xfrm>
        </p:grpSpPr>
        <p:grpSp>
          <p:nvGrpSpPr>
            <p:cNvPr id="445" name="Google Shape;445;p13"/>
            <p:cNvGrpSpPr/>
            <p:nvPr/>
          </p:nvGrpSpPr>
          <p:grpSpPr>
            <a:xfrm>
              <a:off x="4350850" y="5436039"/>
              <a:ext cx="534115" cy="534115"/>
              <a:chOff x="5524500" y="3219450"/>
              <a:chExt cx="685800" cy="685800"/>
            </a:xfrm>
          </p:grpSpPr>
          <p:sp>
            <p:nvSpPr>
              <p:cNvPr id="446" name="Google Shape;446;p13"/>
              <p:cNvSpPr/>
              <p:nvPr/>
            </p:nvSpPr>
            <p:spPr>
              <a:xfrm>
                <a:off x="5524500" y="3219450"/>
                <a:ext cx="685800" cy="685800"/>
              </a:xfrm>
              <a:prstGeom prst="ellipse">
                <a:avLst/>
              </a:prstGeom>
              <a:solidFill>
                <a:srgbClr val="F2F2F2"/>
              </a:solidFill>
              <a:ln w="12700" cap="flat" cmpd="sng">
                <a:solidFill>
                  <a:srgbClr val="222A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7" name="Google Shape;447;p13" descr="Coins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575348" y="3286294"/>
                <a:ext cx="584103" cy="5841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8" name="Google Shape;448;p13"/>
            <p:cNvSpPr txBox="1"/>
            <p:nvPr/>
          </p:nvSpPr>
          <p:spPr>
            <a:xfrm>
              <a:off x="4924566" y="5098854"/>
              <a:ext cx="69054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Desafíos en Paraguay: concientizar, deficiencias en cobertura de regulaciones y falta de estandarización.</a:t>
              </a:r>
              <a:endParaRPr sz="2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2000"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15"/>
          <p:cNvGrpSpPr/>
          <p:nvPr/>
        </p:nvGrpSpPr>
        <p:grpSpPr>
          <a:xfrm>
            <a:off x="5919010" y="1301983"/>
            <a:ext cx="5361325" cy="2492990"/>
            <a:chOff x="4555479" y="1470997"/>
            <a:chExt cx="5361325" cy="2492990"/>
          </a:xfrm>
        </p:grpSpPr>
        <p:sp>
          <p:nvSpPr>
            <p:cNvPr id="483" name="Google Shape;483;p15"/>
            <p:cNvSpPr txBox="1"/>
            <p:nvPr/>
          </p:nvSpPr>
          <p:spPr>
            <a:xfrm>
              <a:off x="5792960" y="1923770"/>
              <a:ext cx="297293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accent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racias</a:t>
              </a:r>
              <a:endParaRPr sz="60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84" name="Google Shape;484;p15"/>
            <p:cNvSpPr txBox="1"/>
            <p:nvPr/>
          </p:nvSpPr>
          <p:spPr>
            <a:xfrm>
              <a:off x="5788238" y="2832083"/>
              <a:ext cx="41285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Por su atención</a:t>
              </a:r>
              <a:endParaRPr sz="4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5"/>
            <p:cNvSpPr txBox="1"/>
            <p:nvPr/>
          </p:nvSpPr>
          <p:spPr>
            <a:xfrm>
              <a:off x="4555479" y="1470997"/>
              <a:ext cx="142806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600" b="1">
                  <a:solidFill>
                    <a:schemeClr val="accent2"/>
                  </a:solidFill>
                  <a:latin typeface="Bad Script"/>
                  <a:ea typeface="Bad Script"/>
                  <a:cs typeface="Bad Script"/>
                  <a:sym typeface="Bad Script"/>
                </a:rPr>
                <a:t>G</a:t>
              </a:r>
              <a:endParaRPr/>
            </a:p>
          </p:txBody>
        </p:sp>
      </p:grpSp>
      <p:pic>
        <p:nvPicPr>
          <p:cNvPr id="486" name="Google Shape;486;p15"/>
          <p:cNvPicPr preferRelativeResize="0"/>
          <p:nvPr/>
        </p:nvPicPr>
        <p:blipFill rotWithShape="1">
          <a:blip r:embed="rId4">
            <a:alphaModFix/>
          </a:blip>
          <a:srcRect t="93047"/>
          <a:stretch/>
        </p:blipFill>
        <p:spPr>
          <a:xfrm>
            <a:off x="0" y="6381749"/>
            <a:ext cx="12192000" cy="47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1020931" y="628446"/>
            <a:ext cx="10093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¿Qué son las Finanzas Sostenibles?</a:t>
            </a: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125" name="Google Shape;125;p3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1088716" y="1504261"/>
            <a:ext cx="5097408" cy="2297425"/>
            <a:chOff x="264254" y="1816093"/>
            <a:chExt cx="4607019" cy="2076403"/>
          </a:xfrm>
        </p:grpSpPr>
        <p:sp>
          <p:nvSpPr>
            <p:cNvPr id="128" name="Google Shape;128;p3"/>
            <p:cNvSpPr txBox="1"/>
            <p:nvPr/>
          </p:nvSpPr>
          <p:spPr>
            <a:xfrm>
              <a:off x="2676138" y="2322836"/>
              <a:ext cx="219513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Financieros</a:t>
              </a:r>
              <a:endParaRPr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EB9113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A</a:t>
              </a:r>
              <a:r>
                <a:rPr lang="en-US" sz="2400">
                  <a:solidFill>
                    <a:srgbClr val="EB911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mbientales</a:t>
              </a:r>
              <a:endParaRPr sz="2400">
                <a:solidFill>
                  <a:srgbClr val="EB911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EB9113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S</a:t>
              </a:r>
              <a:r>
                <a:rPr lang="en-US" sz="2400">
                  <a:solidFill>
                    <a:srgbClr val="EB911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ociales</a:t>
              </a:r>
              <a:endParaRPr sz="2400">
                <a:solidFill>
                  <a:srgbClr val="EB911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EB9113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G</a:t>
              </a:r>
              <a:r>
                <a:rPr lang="en-US" sz="2400">
                  <a:solidFill>
                    <a:srgbClr val="EB911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obernanza</a:t>
              </a:r>
              <a:endParaRPr sz="2400">
                <a:solidFill>
                  <a:srgbClr val="EB911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2676138" y="1816093"/>
              <a:ext cx="20739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Factores:</a:t>
              </a:r>
              <a:endParaRPr sz="24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264254" y="2361826"/>
              <a:ext cx="1463286" cy="1209406"/>
              <a:chOff x="5115067" y="1632256"/>
              <a:chExt cx="4268629" cy="3528022"/>
            </a:xfrm>
          </p:grpSpPr>
          <p:pic>
            <p:nvPicPr>
              <p:cNvPr id="131" name="Google Shape;131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115067" y="1632256"/>
                <a:ext cx="4268629" cy="35280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3"/>
              <p:cNvPicPr preferRelativeResize="0"/>
              <p:nvPr/>
            </p:nvPicPr>
            <p:blipFill rotWithShape="1">
              <a:blip r:embed="rId6">
                <a:alphaModFix/>
              </a:blip>
              <a:srcRect l="146" r="147"/>
              <a:stretch/>
            </p:blipFill>
            <p:spPr>
              <a:xfrm>
                <a:off x="5271830" y="1796067"/>
                <a:ext cx="3996457" cy="2254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3" name="Google Shape;133;p3" descr="Calculato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88423" y="3127562"/>
              <a:ext cx="602875" cy="60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3"/>
            <p:cNvSpPr/>
            <p:nvPr/>
          </p:nvSpPr>
          <p:spPr>
            <a:xfrm>
              <a:off x="2463602" y="2361598"/>
              <a:ext cx="172973" cy="1376039"/>
            </a:xfrm>
            <a:prstGeom prst="leftBrace">
              <a:avLst>
                <a:gd name="adj1" fmla="val 55630"/>
                <a:gd name="adj2" fmla="val 5000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3439695" y="3949377"/>
            <a:ext cx="5492857" cy="2139991"/>
            <a:chOff x="5573470" y="1822219"/>
            <a:chExt cx="5483419" cy="2136314"/>
          </a:xfrm>
        </p:grpSpPr>
        <p:grpSp>
          <p:nvGrpSpPr>
            <p:cNvPr id="136" name="Google Shape;136;p3"/>
            <p:cNvGrpSpPr/>
            <p:nvPr/>
          </p:nvGrpSpPr>
          <p:grpSpPr>
            <a:xfrm>
              <a:off x="5573470" y="1822219"/>
              <a:ext cx="5483419" cy="2136314"/>
              <a:chOff x="974837" y="2094661"/>
              <a:chExt cx="10389143" cy="4047561"/>
            </a:xfrm>
          </p:grpSpPr>
          <p:sp>
            <p:nvSpPr>
              <p:cNvPr id="137" name="Google Shape;137;p3"/>
              <p:cNvSpPr/>
              <p:nvPr/>
            </p:nvSpPr>
            <p:spPr>
              <a:xfrm rot="5400000">
                <a:off x="10998404" y="3107233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10409919" y="3276737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1096459">
                <a:off x="9915372" y="4526063"/>
                <a:ext cx="373706" cy="357444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9615819">
                <a:off x="7452510" y="3276738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9513157">
                <a:off x="4404584" y="3281697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rot="689404">
                <a:off x="5489469" y="3673788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-1074169">
                <a:off x="7179214" y="4417934"/>
                <a:ext cx="373706" cy="357444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-8807097">
                <a:off x="6036060" y="3537773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 rot="-1074169">
                <a:off x="4352663" y="4344680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rot="2651748">
                <a:off x="3023954" y="3575334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1419498">
                <a:off x="1159935" y="3453397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 rot="9946066">
                <a:off x="1973815" y="3615274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974837" y="5103773"/>
                <a:ext cx="463488" cy="443320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-795822" flipH="1">
                <a:off x="2149274" y="5552566"/>
                <a:ext cx="463487" cy="443321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 txBox="1"/>
              <p:nvPr/>
            </p:nvSpPr>
            <p:spPr>
              <a:xfrm>
                <a:off x="1561514" y="2646723"/>
                <a:ext cx="1409219" cy="583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5A8B1D"/>
                    </a:solidFill>
                    <a:latin typeface="Arial"/>
                    <a:ea typeface="Arial"/>
                    <a:cs typeface="Arial"/>
                    <a:sym typeface="Arial"/>
                  </a:rPr>
                  <a:t>1970</a:t>
                </a:r>
                <a:endParaRPr sz="1400" b="1">
                  <a:solidFill>
                    <a:srgbClr val="5A8B1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rot="10800000">
                <a:off x="2884497" y="2670559"/>
                <a:ext cx="1834703" cy="1834703"/>
              </a:xfrm>
              <a:prstGeom prst="blockArc">
                <a:avLst>
                  <a:gd name="adj1" fmla="val 12216043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7476417" y="3438701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415137" y="3438701"/>
                <a:ext cx="1834703" cy="1834703"/>
              </a:xfrm>
              <a:prstGeom prst="blockArc">
                <a:avLst>
                  <a:gd name="adj1" fmla="val 12480956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 rot="10800000">
                <a:off x="5945776" y="2670560"/>
                <a:ext cx="1834704" cy="1834704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 rot="10800000">
                <a:off x="9017974" y="267056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348772" y="3438701"/>
                <a:ext cx="1834703" cy="1834703"/>
              </a:xfrm>
              <a:prstGeom prst="blockArc">
                <a:avLst>
                  <a:gd name="adj1" fmla="val 10800022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356125" y="4307516"/>
                <a:ext cx="857263" cy="1834706"/>
              </a:xfrm>
              <a:custGeom>
                <a:avLst/>
                <a:gdLst/>
                <a:ahLst/>
                <a:cxnLst/>
                <a:rect l="l" t="t" r="r" b="b"/>
                <a:pathLst>
                  <a:path w="815907" h="2504958" extrusionOk="0">
                    <a:moveTo>
                      <a:pt x="2677" y="0"/>
                    </a:moveTo>
                    <a:lnTo>
                      <a:pt x="115842" y="3348"/>
                    </a:lnTo>
                    <a:cubicBezTo>
                      <a:pt x="90266" y="804070"/>
                      <a:pt x="479533" y="1765577"/>
                      <a:pt x="815907" y="2499624"/>
                    </a:cubicBezTo>
                    <a:lnTo>
                      <a:pt x="581550" y="2504958"/>
                    </a:lnTo>
                    <a:cubicBezTo>
                      <a:pt x="269418" y="1807233"/>
                      <a:pt x="-31634" y="858378"/>
                      <a:pt x="2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 rot="-1485992">
                <a:off x="10690683" y="4132428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 rot="-9107158">
                <a:off x="9120650" y="3571922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0601608" y="2094661"/>
                <a:ext cx="351386" cy="1930996"/>
              </a:xfrm>
              <a:custGeom>
                <a:avLst/>
                <a:gdLst/>
                <a:ahLst/>
                <a:cxnLst/>
                <a:rect l="l" t="t" r="r" b="b"/>
                <a:pathLst>
                  <a:path w="351386" h="1930996" extrusionOk="0">
                    <a:moveTo>
                      <a:pt x="96981" y="0"/>
                    </a:moveTo>
                    <a:cubicBezTo>
                      <a:pt x="546285" y="1113284"/>
                      <a:pt x="295864" y="1614066"/>
                      <a:pt x="136329" y="1930996"/>
                    </a:cubicBezTo>
                    <a:lnTo>
                      <a:pt x="0" y="1925078"/>
                    </a:lnTo>
                    <a:cubicBezTo>
                      <a:pt x="226397" y="1611987"/>
                      <a:pt x="464979" y="1158727"/>
                      <a:pt x="969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2" name="Google Shape;162;p3" descr="Thermomete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817385" y="2921156"/>
              <a:ext cx="392837" cy="392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3" descr="Group of people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75022" y="2795944"/>
              <a:ext cx="663236" cy="663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3"/>
            <p:cNvSpPr txBox="1"/>
            <p:nvPr/>
          </p:nvSpPr>
          <p:spPr>
            <a:xfrm>
              <a:off x="7512206" y="2113518"/>
              <a:ext cx="7437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2008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5" name="Google Shape;165;p3" descr="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620952" y="2910938"/>
              <a:ext cx="559577" cy="559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3"/>
            <p:cNvSpPr txBox="1"/>
            <p:nvPr/>
          </p:nvSpPr>
          <p:spPr>
            <a:xfrm>
              <a:off x="9111072" y="2140969"/>
              <a:ext cx="7437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A8B1D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sz="1400" b="1">
                <a:solidFill>
                  <a:srgbClr val="5A8B1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9138821" y="2662546"/>
              <a:ext cx="942000" cy="809767"/>
              <a:chOff x="9077239" y="2809744"/>
              <a:chExt cx="942000" cy="809767"/>
            </a:xfrm>
          </p:grpSpPr>
          <p:pic>
            <p:nvPicPr>
              <p:cNvPr id="168" name="Google Shape;168;p3" descr="SDG for Android - APK Downloa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077239" y="2809744"/>
                <a:ext cx="721630" cy="7216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3" descr="A picture containing building, tower, clock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9395013" y="2995285"/>
                <a:ext cx="624226" cy="6242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0" name="Google Shape;170;p3"/>
          <p:cNvGrpSpPr/>
          <p:nvPr/>
        </p:nvGrpSpPr>
        <p:grpSpPr>
          <a:xfrm>
            <a:off x="7088204" y="1460651"/>
            <a:ext cx="2937701" cy="2323322"/>
            <a:chOff x="4520065" y="4343151"/>
            <a:chExt cx="2250560" cy="2038764"/>
          </a:xfrm>
        </p:grpSpPr>
        <p:grpSp>
          <p:nvGrpSpPr>
            <p:cNvPr id="171" name="Google Shape;171;p3"/>
            <p:cNvGrpSpPr/>
            <p:nvPr/>
          </p:nvGrpSpPr>
          <p:grpSpPr>
            <a:xfrm>
              <a:off x="4582978" y="4343151"/>
              <a:ext cx="2038764" cy="2038764"/>
              <a:chOff x="7500938" y="2498725"/>
              <a:chExt cx="1582738" cy="1584326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7888288" y="2498725"/>
                <a:ext cx="1100138" cy="56991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1435" extrusionOk="0">
                    <a:moveTo>
                      <a:pt x="1408" y="1035"/>
                    </a:moveTo>
                    <a:lnTo>
                      <a:pt x="1445" y="1009"/>
                    </a:lnTo>
                    <a:lnTo>
                      <a:pt x="1523" y="962"/>
                    </a:lnTo>
                    <a:lnTo>
                      <a:pt x="1603" y="922"/>
                    </a:lnTo>
                    <a:lnTo>
                      <a:pt x="1686" y="887"/>
                    </a:lnTo>
                    <a:lnTo>
                      <a:pt x="1772" y="860"/>
                    </a:lnTo>
                    <a:lnTo>
                      <a:pt x="1859" y="839"/>
                    </a:lnTo>
                    <a:lnTo>
                      <a:pt x="1948" y="826"/>
                    </a:lnTo>
                    <a:lnTo>
                      <a:pt x="2039" y="818"/>
                    </a:lnTo>
                    <a:lnTo>
                      <a:pt x="2084" y="818"/>
                    </a:lnTo>
                    <a:lnTo>
                      <a:pt x="2131" y="818"/>
                    </a:lnTo>
                    <a:lnTo>
                      <a:pt x="2223" y="826"/>
                    </a:lnTo>
                    <a:lnTo>
                      <a:pt x="2314" y="840"/>
                    </a:lnTo>
                    <a:lnTo>
                      <a:pt x="2403" y="862"/>
                    </a:lnTo>
                    <a:lnTo>
                      <a:pt x="2490" y="891"/>
                    </a:lnTo>
                    <a:lnTo>
                      <a:pt x="2574" y="926"/>
                    </a:lnTo>
                    <a:lnTo>
                      <a:pt x="2656" y="969"/>
                    </a:lnTo>
                    <a:lnTo>
                      <a:pt x="2734" y="1016"/>
                    </a:lnTo>
                    <a:lnTo>
                      <a:pt x="2771" y="1044"/>
                    </a:lnTo>
                    <a:lnTo>
                      <a:pt x="2739" y="984"/>
                    </a:lnTo>
                    <a:lnTo>
                      <a:pt x="2666" y="869"/>
                    </a:lnTo>
                    <a:lnTo>
                      <a:pt x="2587" y="761"/>
                    </a:lnTo>
                    <a:lnTo>
                      <a:pt x="2502" y="659"/>
                    </a:lnTo>
                    <a:lnTo>
                      <a:pt x="2410" y="563"/>
                    </a:lnTo>
                    <a:lnTo>
                      <a:pt x="2311" y="473"/>
                    </a:lnTo>
                    <a:lnTo>
                      <a:pt x="2209" y="392"/>
                    </a:lnTo>
                    <a:lnTo>
                      <a:pt x="2100" y="317"/>
                    </a:lnTo>
                    <a:lnTo>
                      <a:pt x="1986" y="248"/>
                    </a:lnTo>
                    <a:lnTo>
                      <a:pt x="1868" y="188"/>
                    </a:lnTo>
                    <a:lnTo>
                      <a:pt x="1746" y="136"/>
                    </a:lnTo>
                    <a:lnTo>
                      <a:pt x="1620" y="92"/>
                    </a:lnTo>
                    <a:lnTo>
                      <a:pt x="1492" y="56"/>
                    </a:lnTo>
                    <a:lnTo>
                      <a:pt x="1358" y="29"/>
                    </a:lnTo>
                    <a:lnTo>
                      <a:pt x="1224" y="11"/>
                    </a:lnTo>
                    <a:lnTo>
                      <a:pt x="1086" y="2"/>
                    </a:lnTo>
                    <a:lnTo>
                      <a:pt x="1017" y="0"/>
                    </a:lnTo>
                    <a:lnTo>
                      <a:pt x="940" y="2"/>
                    </a:lnTo>
                    <a:lnTo>
                      <a:pt x="788" y="13"/>
                    </a:lnTo>
                    <a:lnTo>
                      <a:pt x="638" y="35"/>
                    </a:lnTo>
                    <a:lnTo>
                      <a:pt x="490" y="70"/>
                    </a:lnTo>
                    <a:lnTo>
                      <a:pt x="417" y="92"/>
                    </a:lnTo>
                    <a:lnTo>
                      <a:pt x="369" y="129"/>
                    </a:lnTo>
                    <a:lnTo>
                      <a:pt x="281" y="210"/>
                    </a:lnTo>
                    <a:lnTo>
                      <a:pt x="205" y="302"/>
                    </a:lnTo>
                    <a:lnTo>
                      <a:pt x="139" y="401"/>
                    </a:lnTo>
                    <a:lnTo>
                      <a:pt x="84" y="507"/>
                    </a:lnTo>
                    <a:lnTo>
                      <a:pt x="44" y="617"/>
                    </a:lnTo>
                    <a:lnTo>
                      <a:pt x="16" y="734"/>
                    </a:lnTo>
                    <a:lnTo>
                      <a:pt x="1" y="852"/>
                    </a:lnTo>
                    <a:lnTo>
                      <a:pt x="0" y="913"/>
                    </a:lnTo>
                    <a:lnTo>
                      <a:pt x="1" y="983"/>
                    </a:lnTo>
                    <a:lnTo>
                      <a:pt x="19" y="1119"/>
                    </a:lnTo>
                    <a:lnTo>
                      <a:pt x="57" y="1250"/>
                    </a:lnTo>
                    <a:lnTo>
                      <a:pt x="110" y="1375"/>
                    </a:lnTo>
                    <a:lnTo>
                      <a:pt x="145" y="1435"/>
                    </a:lnTo>
                    <a:lnTo>
                      <a:pt x="181" y="1381"/>
                    </a:lnTo>
                    <a:lnTo>
                      <a:pt x="264" y="1281"/>
                    </a:lnTo>
                    <a:lnTo>
                      <a:pt x="359" y="1193"/>
                    </a:lnTo>
                    <a:lnTo>
                      <a:pt x="463" y="1118"/>
                    </a:lnTo>
                    <a:lnTo>
                      <a:pt x="575" y="1057"/>
                    </a:lnTo>
                    <a:lnTo>
                      <a:pt x="695" y="1009"/>
                    </a:lnTo>
                    <a:lnTo>
                      <a:pt x="820" y="976"/>
                    </a:lnTo>
                    <a:lnTo>
                      <a:pt x="950" y="961"/>
                    </a:lnTo>
                    <a:lnTo>
                      <a:pt x="1017" y="959"/>
                    </a:lnTo>
                    <a:lnTo>
                      <a:pt x="1068" y="959"/>
                    </a:lnTo>
                    <a:lnTo>
                      <a:pt x="1168" y="970"/>
                    </a:lnTo>
                    <a:lnTo>
                      <a:pt x="1265" y="988"/>
                    </a:lnTo>
                    <a:lnTo>
                      <a:pt x="1361" y="1016"/>
                    </a:lnTo>
                    <a:lnTo>
                      <a:pt x="1408" y="1035"/>
                    </a:lnTo>
                    <a:close/>
                  </a:path>
                </a:pathLst>
              </a:custGeom>
              <a:solidFill>
                <a:srgbClr val="3C5D1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500938" y="2592388"/>
                <a:ext cx="566738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760" extrusionOk="0">
                    <a:moveTo>
                      <a:pt x="960" y="1758"/>
                    </a:moveTo>
                    <a:lnTo>
                      <a:pt x="960" y="1705"/>
                    </a:lnTo>
                    <a:lnTo>
                      <a:pt x="971" y="1599"/>
                    </a:lnTo>
                    <a:lnTo>
                      <a:pt x="992" y="1495"/>
                    </a:lnTo>
                    <a:lnTo>
                      <a:pt x="1024" y="1394"/>
                    </a:lnTo>
                    <a:lnTo>
                      <a:pt x="1045" y="1345"/>
                    </a:lnTo>
                    <a:lnTo>
                      <a:pt x="1019" y="1307"/>
                    </a:lnTo>
                    <a:lnTo>
                      <a:pt x="974" y="1231"/>
                    </a:lnTo>
                    <a:lnTo>
                      <a:pt x="935" y="1151"/>
                    </a:lnTo>
                    <a:lnTo>
                      <a:pt x="901" y="1069"/>
                    </a:lnTo>
                    <a:lnTo>
                      <a:pt x="874" y="984"/>
                    </a:lnTo>
                    <a:lnTo>
                      <a:pt x="855" y="899"/>
                    </a:lnTo>
                    <a:lnTo>
                      <a:pt x="840" y="811"/>
                    </a:lnTo>
                    <a:lnTo>
                      <a:pt x="834" y="721"/>
                    </a:lnTo>
                    <a:lnTo>
                      <a:pt x="834" y="676"/>
                    </a:lnTo>
                    <a:lnTo>
                      <a:pt x="834" y="630"/>
                    </a:lnTo>
                    <a:lnTo>
                      <a:pt x="842" y="540"/>
                    </a:lnTo>
                    <a:lnTo>
                      <a:pt x="856" y="450"/>
                    </a:lnTo>
                    <a:lnTo>
                      <a:pt x="877" y="363"/>
                    </a:lnTo>
                    <a:lnTo>
                      <a:pt x="904" y="278"/>
                    </a:lnTo>
                    <a:lnTo>
                      <a:pt x="938" y="195"/>
                    </a:lnTo>
                    <a:lnTo>
                      <a:pt x="979" y="115"/>
                    </a:lnTo>
                    <a:lnTo>
                      <a:pt x="1024" y="38"/>
                    </a:lnTo>
                    <a:lnTo>
                      <a:pt x="1050" y="0"/>
                    </a:lnTo>
                    <a:lnTo>
                      <a:pt x="991" y="33"/>
                    </a:lnTo>
                    <a:lnTo>
                      <a:pt x="875" y="105"/>
                    </a:lnTo>
                    <a:lnTo>
                      <a:pt x="766" y="185"/>
                    </a:lnTo>
                    <a:lnTo>
                      <a:pt x="663" y="270"/>
                    </a:lnTo>
                    <a:lnTo>
                      <a:pt x="567" y="362"/>
                    </a:lnTo>
                    <a:lnTo>
                      <a:pt x="477" y="461"/>
                    </a:lnTo>
                    <a:lnTo>
                      <a:pt x="394" y="564"/>
                    </a:lnTo>
                    <a:lnTo>
                      <a:pt x="318" y="673"/>
                    </a:lnTo>
                    <a:lnTo>
                      <a:pt x="251" y="786"/>
                    </a:lnTo>
                    <a:lnTo>
                      <a:pt x="190" y="904"/>
                    </a:lnTo>
                    <a:lnTo>
                      <a:pt x="137" y="1027"/>
                    </a:lnTo>
                    <a:lnTo>
                      <a:pt x="92" y="1153"/>
                    </a:lnTo>
                    <a:lnTo>
                      <a:pt x="56" y="1282"/>
                    </a:lnTo>
                    <a:lnTo>
                      <a:pt x="29" y="1416"/>
                    </a:lnTo>
                    <a:lnTo>
                      <a:pt x="11" y="1551"/>
                    </a:lnTo>
                    <a:lnTo>
                      <a:pt x="2" y="1689"/>
                    </a:lnTo>
                    <a:lnTo>
                      <a:pt x="0" y="1758"/>
                    </a:lnTo>
                    <a:lnTo>
                      <a:pt x="2" y="1827"/>
                    </a:lnTo>
                    <a:lnTo>
                      <a:pt x="11" y="1962"/>
                    </a:lnTo>
                    <a:lnTo>
                      <a:pt x="29" y="2094"/>
                    </a:lnTo>
                    <a:lnTo>
                      <a:pt x="55" y="2226"/>
                    </a:lnTo>
                    <a:lnTo>
                      <a:pt x="73" y="2291"/>
                    </a:lnTo>
                    <a:lnTo>
                      <a:pt x="109" y="2345"/>
                    </a:lnTo>
                    <a:lnTo>
                      <a:pt x="191" y="2444"/>
                    </a:lnTo>
                    <a:lnTo>
                      <a:pt x="284" y="2531"/>
                    </a:lnTo>
                    <a:lnTo>
                      <a:pt x="387" y="2604"/>
                    </a:lnTo>
                    <a:lnTo>
                      <a:pt x="497" y="2665"/>
                    </a:lnTo>
                    <a:lnTo>
                      <a:pt x="614" y="2711"/>
                    </a:lnTo>
                    <a:lnTo>
                      <a:pt x="737" y="2743"/>
                    </a:lnTo>
                    <a:lnTo>
                      <a:pt x="864" y="2759"/>
                    </a:lnTo>
                    <a:lnTo>
                      <a:pt x="928" y="2760"/>
                    </a:lnTo>
                    <a:lnTo>
                      <a:pt x="995" y="2759"/>
                    </a:lnTo>
                    <a:lnTo>
                      <a:pt x="1125" y="2742"/>
                    </a:lnTo>
                    <a:lnTo>
                      <a:pt x="1251" y="2708"/>
                    </a:lnTo>
                    <a:lnTo>
                      <a:pt x="1372" y="2659"/>
                    </a:lnTo>
                    <a:lnTo>
                      <a:pt x="1430" y="2628"/>
                    </a:lnTo>
                    <a:lnTo>
                      <a:pt x="1376" y="2590"/>
                    </a:lnTo>
                    <a:lnTo>
                      <a:pt x="1277" y="2507"/>
                    </a:lnTo>
                    <a:lnTo>
                      <a:pt x="1190" y="2413"/>
                    </a:lnTo>
                    <a:lnTo>
                      <a:pt x="1116" y="2309"/>
                    </a:lnTo>
                    <a:lnTo>
                      <a:pt x="1055" y="2197"/>
                    </a:lnTo>
                    <a:lnTo>
                      <a:pt x="1009" y="2078"/>
                    </a:lnTo>
                    <a:lnTo>
                      <a:pt x="976" y="1954"/>
                    </a:lnTo>
                    <a:lnTo>
                      <a:pt x="961" y="1824"/>
                    </a:lnTo>
                    <a:lnTo>
                      <a:pt x="960" y="1758"/>
                    </a:lnTo>
                    <a:close/>
                  </a:path>
                </a:pathLst>
              </a:custGeom>
              <a:solidFill>
                <a:srgbClr val="CAEB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585075" y="3506788"/>
                <a:ext cx="1111250" cy="576263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49" extrusionOk="0">
                    <a:moveTo>
                      <a:pt x="1361" y="402"/>
                    </a:moveTo>
                    <a:lnTo>
                      <a:pt x="1288" y="448"/>
                    </a:lnTo>
                    <a:lnTo>
                      <a:pt x="1134" y="524"/>
                    </a:lnTo>
                    <a:lnTo>
                      <a:pt x="969" y="573"/>
                    </a:lnTo>
                    <a:lnTo>
                      <a:pt x="799" y="599"/>
                    </a:lnTo>
                    <a:lnTo>
                      <a:pt x="712" y="600"/>
                    </a:lnTo>
                    <a:lnTo>
                      <a:pt x="663" y="600"/>
                    </a:lnTo>
                    <a:lnTo>
                      <a:pt x="567" y="592"/>
                    </a:lnTo>
                    <a:lnTo>
                      <a:pt x="473" y="575"/>
                    </a:lnTo>
                    <a:lnTo>
                      <a:pt x="379" y="552"/>
                    </a:lnTo>
                    <a:lnTo>
                      <a:pt x="289" y="521"/>
                    </a:lnTo>
                    <a:lnTo>
                      <a:pt x="202" y="482"/>
                    </a:lnTo>
                    <a:lnTo>
                      <a:pt x="118" y="437"/>
                    </a:lnTo>
                    <a:lnTo>
                      <a:pt x="38" y="385"/>
                    </a:lnTo>
                    <a:lnTo>
                      <a:pt x="0" y="356"/>
                    </a:lnTo>
                    <a:lnTo>
                      <a:pt x="32" y="417"/>
                    </a:lnTo>
                    <a:lnTo>
                      <a:pt x="103" y="537"/>
                    </a:lnTo>
                    <a:lnTo>
                      <a:pt x="182" y="649"/>
                    </a:lnTo>
                    <a:lnTo>
                      <a:pt x="268" y="756"/>
                    </a:lnTo>
                    <a:lnTo>
                      <a:pt x="360" y="855"/>
                    </a:lnTo>
                    <a:lnTo>
                      <a:pt x="460" y="949"/>
                    </a:lnTo>
                    <a:lnTo>
                      <a:pt x="565" y="1036"/>
                    </a:lnTo>
                    <a:lnTo>
                      <a:pt x="675" y="1115"/>
                    </a:lnTo>
                    <a:lnTo>
                      <a:pt x="790" y="1186"/>
                    </a:lnTo>
                    <a:lnTo>
                      <a:pt x="911" y="1249"/>
                    </a:lnTo>
                    <a:lnTo>
                      <a:pt x="1035" y="1305"/>
                    </a:lnTo>
                    <a:lnTo>
                      <a:pt x="1164" y="1352"/>
                    </a:lnTo>
                    <a:lnTo>
                      <a:pt x="1296" y="1389"/>
                    </a:lnTo>
                    <a:lnTo>
                      <a:pt x="1432" y="1418"/>
                    </a:lnTo>
                    <a:lnTo>
                      <a:pt x="1569" y="1439"/>
                    </a:lnTo>
                    <a:lnTo>
                      <a:pt x="1709" y="1448"/>
                    </a:lnTo>
                    <a:lnTo>
                      <a:pt x="1780" y="1449"/>
                    </a:lnTo>
                    <a:lnTo>
                      <a:pt x="1845" y="1448"/>
                    </a:lnTo>
                    <a:lnTo>
                      <a:pt x="1975" y="1440"/>
                    </a:lnTo>
                    <a:lnTo>
                      <a:pt x="2105" y="1423"/>
                    </a:lnTo>
                    <a:lnTo>
                      <a:pt x="2233" y="1397"/>
                    </a:lnTo>
                    <a:lnTo>
                      <a:pt x="2295" y="1382"/>
                    </a:lnTo>
                    <a:lnTo>
                      <a:pt x="2352" y="1347"/>
                    </a:lnTo>
                    <a:lnTo>
                      <a:pt x="2457" y="1264"/>
                    </a:lnTo>
                    <a:lnTo>
                      <a:pt x="2549" y="1170"/>
                    </a:lnTo>
                    <a:lnTo>
                      <a:pt x="2628" y="1065"/>
                    </a:lnTo>
                    <a:lnTo>
                      <a:pt x="2693" y="951"/>
                    </a:lnTo>
                    <a:lnTo>
                      <a:pt x="2743" y="831"/>
                    </a:lnTo>
                    <a:lnTo>
                      <a:pt x="2777" y="704"/>
                    </a:lnTo>
                    <a:lnTo>
                      <a:pt x="2795" y="573"/>
                    </a:lnTo>
                    <a:lnTo>
                      <a:pt x="2797" y="506"/>
                    </a:lnTo>
                    <a:lnTo>
                      <a:pt x="2795" y="438"/>
                    </a:lnTo>
                    <a:lnTo>
                      <a:pt x="2778" y="307"/>
                    </a:lnTo>
                    <a:lnTo>
                      <a:pt x="2743" y="180"/>
                    </a:lnTo>
                    <a:lnTo>
                      <a:pt x="2693" y="57"/>
                    </a:lnTo>
                    <a:lnTo>
                      <a:pt x="2662" y="0"/>
                    </a:lnTo>
                    <a:lnTo>
                      <a:pt x="2626" y="56"/>
                    </a:lnTo>
                    <a:lnTo>
                      <a:pt x="2541" y="158"/>
                    </a:lnTo>
                    <a:lnTo>
                      <a:pt x="2447" y="249"/>
                    </a:lnTo>
                    <a:lnTo>
                      <a:pt x="2342" y="327"/>
                    </a:lnTo>
                    <a:lnTo>
                      <a:pt x="2229" y="390"/>
                    </a:lnTo>
                    <a:lnTo>
                      <a:pt x="2107" y="438"/>
                    </a:lnTo>
                    <a:lnTo>
                      <a:pt x="1980" y="472"/>
                    </a:lnTo>
                    <a:lnTo>
                      <a:pt x="1848" y="489"/>
                    </a:lnTo>
                    <a:lnTo>
                      <a:pt x="1780" y="490"/>
                    </a:lnTo>
                    <a:lnTo>
                      <a:pt x="1725" y="490"/>
                    </a:lnTo>
                    <a:lnTo>
                      <a:pt x="1618" y="478"/>
                    </a:lnTo>
                    <a:lnTo>
                      <a:pt x="1513" y="456"/>
                    </a:lnTo>
                    <a:lnTo>
                      <a:pt x="1411" y="424"/>
                    </a:lnTo>
                    <a:lnTo>
                      <a:pt x="1361" y="40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507413" y="2881313"/>
                <a:ext cx="576263" cy="11144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810" extrusionOk="0">
                    <a:moveTo>
                      <a:pt x="526" y="0"/>
                    </a:moveTo>
                    <a:lnTo>
                      <a:pt x="456" y="2"/>
                    </a:lnTo>
                    <a:lnTo>
                      <a:pt x="319" y="21"/>
                    </a:lnTo>
                    <a:lnTo>
                      <a:pt x="187" y="57"/>
                    </a:lnTo>
                    <a:lnTo>
                      <a:pt x="60" y="113"/>
                    </a:lnTo>
                    <a:lnTo>
                      <a:pt x="0" y="148"/>
                    </a:lnTo>
                    <a:lnTo>
                      <a:pt x="56" y="184"/>
                    </a:lnTo>
                    <a:lnTo>
                      <a:pt x="161" y="267"/>
                    </a:lnTo>
                    <a:lnTo>
                      <a:pt x="251" y="362"/>
                    </a:lnTo>
                    <a:lnTo>
                      <a:pt x="329" y="467"/>
                    </a:lnTo>
                    <a:lnTo>
                      <a:pt x="394" y="581"/>
                    </a:lnTo>
                    <a:lnTo>
                      <a:pt x="443" y="703"/>
                    </a:lnTo>
                    <a:lnTo>
                      <a:pt x="477" y="831"/>
                    </a:lnTo>
                    <a:lnTo>
                      <a:pt x="494" y="965"/>
                    </a:lnTo>
                    <a:lnTo>
                      <a:pt x="495" y="1032"/>
                    </a:lnTo>
                    <a:lnTo>
                      <a:pt x="495" y="1084"/>
                    </a:lnTo>
                    <a:lnTo>
                      <a:pt x="485" y="1185"/>
                    </a:lnTo>
                    <a:lnTo>
                      <a:pt x="465" y="1283"/>
                    </a:lnTo>
                    <a:lnTo>
                      <a:pt x="437" y="1381"/>
                    </a:lnTo>
                    <a:lnTo>
                      <a:pt x="417" y="1427"/>
                    </a:lnTo>
                    <a:lnTo>
                      <a:pt x="442" y="1465"/>
                    </a:lnTo>
                    <a:lnTo>
                      <a:pt x="486" y="1540"/>
                    </a:lnTo>
                    <a:lnTo>
                      <a:pt x="524" y="1618"/>
                    </a:lnTo>
                    <a:lnTo>
                      <a:pt x="556" y="1700"/>
                    </a:lnTo>
                    <a:lnTo>
                      <a:pt x="582" y="1783"/>
                    </a:lnTo>
                    <a:lnTo>
                      <a:pt x="601" y="1867"/>
                    </a:lnTo>
                    <a:lnTo>
                      <a:pt x="614" y="1952"/>
                    </a:lnTo>
                    <a:lnTo>
                      <a:pt x="621" y="2040"/>
                    </a:lnTo>
                    <a:lnTo>
                      <a:pt x="621" y="2085"/>
                    </a:lnTo>
                    <a:lnTo>
                      <a:pt x="621" y="2135"/>
                    </a:lnTo>
                    <a:lnTo>
                      <a:pt x="612" y="2234"/>
                    </a:lnTo>
                    <a:lnTo>
                      <a:pt x="596" y="2331"/>
                    </a:lnTo>
                    <a:lnTo>
                      <a:pt x="572" y="2425"/>
                    </a:lnTo>
                    <a:lnTo>
                      <a:pt x="539" y="2516"/>
                    </a:lnTo>
                    <a:lnTo>
                      <a:pt x="499" y="2606"/>
                    </a:lnTo>
                    <a:lnTo>
                      <a:pt x="451" y="2690"/>
                    </a:lnTo>
                    <a:lnTo>
                      <a:pt x="397" y="2771"/>
                    </a:lnTo>
                    <a:lnTo>
                      <a:pt x="367" y="2810"/>
                    </a:lnTo>
                    <a:lnTo>
                      <a:pt x="429" y="2778"/>
                    </a:lnTo>
                    <a:lnTo>
                      <a:pt x="547" y="2707"/>
                    </a:lnTo>
                    <a:lnTo>
                      <a:pt x="658" y="2628"/>
                    </a:lnTo>
                    <a:lnTo>
                      <a:pt x="765" y="2542"/>
                    </a:lnTo>
                    <a:lnTo>
                      <a:pt x="864" y="2449"/>
                    </a:lnTo>
                    <a:lnTo>
                      <a:pt x="958" y="2350"/>
                    </a:lnTo>
                    <a:lnTo>
                      <a:pt x="1043" y="2245"/>
                    </a:lnTo>
                    <a:lnTo>
                      <a:pt x="1122" y="2135"/>
                    </a:lnTo>
                    <a:lnTo>
                      <a:pt x="1192" y="2020"/>
                    </a:lnTo>
                    <a:lnTo>
                      <a:pt x="1256" y="1899"/>
                    </a:lnTo>
                    <a:lnTo>
                      <a:pt x="1310" y="1775"/>
                    </a:lnTo>
                    <a:lnTo>
                      <a:pt x="1357" y="1646"/>
                    </a:lnTo>
                    <a:lnTo>
                      <a:pt x="1396" y="1516"/>
                    </a:lnTo>
                    <a:lnTo>
                      <a:pt x="1424" y="1381"/>
                    </a:lnTo>
                    <a:lnTo>
                      <a:pt x="1444" y="1243"/>
                    </a:lnTo>
                    <a:lnTo>
                      <a:pt x="1453" y="1103"/>
                    </a:lnTo>
                    <a:lnTo>
                      <a:pt x="1454" y="1032"/>
                    </a:lnTo>
                    <a:lnTo>
                      <a:pt x="1453" y="958"/>
                    </a:lnTo>
                    <a:lnTo>
                      <a:pt x="1443" y="809"/>
                    </a:lnTo>
                    <a:lnTo>
                      <a:pt x="1421" y="661"/>
                    </a:lnTo>
                    <a:lnTo>
                      <a:pt x="1387" y="516"/>
                    </a:lnTo>
                    <a:lnTo>
                      <a:pt x="1366" y="445"/>
                    </a:lnTo>
                    <a:lnTo>
                      <a:pt x="1330" y="393"/>
                    </a:lnTo>
                    <a:lnTo>
                      <a:pt x="1247" y="300"/>
                    </a:lnTo>
                    <a:lnTo>
                      <a:pt x="1155" y="218"/>
                    </a:lnTo>
                    <a:lnTo>
                      <a:pt x="1055" y="148"/>
                    </a:lnTo>
                    <a:lnTo>
                      <a:pt x="946" y="91"/>
                    </a:lnTo>
                    <a:lnTo>
                      <a:pt x="832" y="47"/>
                    </a:lnTo>
                    <a:lnTo>
                      <a:pt x="713" y="17"/>
                    </a:lnTo>
                    <a:lnTo>
                      <a:pt x="588" y="2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3"/>
            <p:cNvSpPr txBox="1"/>
            <p:nvPr/>
          </p:nvSpPr>
          <p:spPr>
            <a:xfrm>
              <a:off x="5370437" y="4416370"/>
              <a:ext cx="624755" cy="35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ISR</a:t>
              </a:r>
              <a:endParaRPr/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6145870" y="5168462"/>
              <a:ext cx="624755" cy="35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884907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IIS</a:t>
              </a:r>
              <a:endParaRPr/>
            </a:p>
          </p:txBody>
        </p:sp>
        <p:sp>
          <p:nvSpPr>
            <p:cNvPr id="178" name="Google Shape;178;p3"/>
            <p:cNvSpPr txBox="1"/>
            <p:nvPr/>
          </p:nvSpPr>
          <p:spPr>
            <a:xfrm>
              <a:off x="4520065" y="5102784"/>
              <a:ext cx="680900" cy="45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3C5D1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BANCA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3C5D1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ÉTICA</a:t>
              </a:r>
              <a:endParaRPr dirty="0"/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5150947" y="5903907"/>
              <a:ext cx="1267684" cy="45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MICRO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FINANZAS</a:t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226012" y="4980840"/>
              <a:ext cx="769950" cy="772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FINANZAS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SOSTEN.</a:t>
              </a:r>
              <a:endParaRPr/>
            </a:p>
          </p:txBody>
        </p:sp>
      </p:grpSp>
      <p:pic>
        <p:nvPicPr>
          <p:cNvPr id="181" name="Google Shape;181;p3"/>
          <p:cNvPicPr preferRelativeResize="0"/>
          <p:nvPr/>
        </p:nvPicPr>
        <p:blipFill rotWithShape="1">
          <a:blip r:embed="rId13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/>
        </p:nvSpPr>
        <p:spPr>
          <a:xfrm>
            <a:off x="1020931" y="628446"/>
            <a:ext cx="10093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¿Qué son las Finanzas Sostenibles?</a:t>
            </a:r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189" name="Google Shape;189;p4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4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6822065" y="2632569"/>
            <a:ext cx="370815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Financieros</a:t>
            </a: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B911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</a:t>
            </a:r>
            <a:r>
              <a:rPr lang="en-US" sz="3200">
                <a:solidFill>
                  <a:srgbClr val="EB911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mbientales</a:t>
            </a:r>
            <a:endParaRPr sz="3200">
              <a:solidFill>
                <a:srgbClr val="EB911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B911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</a:t>
            </a:r>
            <a:r>
              <a:rPr lang="en-US" sz="3200">
                <a:solidFill>
                  <a:srgbClr val="EB911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ociales</a:t>
            </a:r>
            <a:endParaRPr sz="3200">
              <a:solidFill>
                <a:srgbClr val="EB911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B911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G</a:t>
            </a:r>
            <a:r>
              <a:rPr lang="en-US" sz="3200">
                <a:solidFill>
                  <a:srgbClr val="EB911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obernanza</a:t>
            </a:r>
            <a:endParaRPr sz="3200">
              <a:solidFill>
                <a:srgbClr val="EB911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822065" y="1808539"/>
            <a:ext cx="35034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Factores:</a:t>
            </a:r>
            <a:endParaRPr sz="3200" b="1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885441" y="2927076"/>
            <a:ext cx="6094763" cy="3132681"/>
            <a:chOff x="1709307" y="2942194"/>
            <a:chExt cx="4706200" cy="2418966"/>
          </a:xfrm>
        </p:grpSpPr>
        <p:sp>
          <p:nvSpPr>
            <p:cNvPr id="194" name="Google Shape;194;p4"/>
            <p:cNvSpPr/>
            <p:nvPr/>
          </p:nvSpPr>
          <p:spPr>
            <a:xfrm>
              <a:off x="1709307" y="4888480"/>
              <a:ext cx="4706200" cy="472680"/>
            </a:xfrm>
            <a:prstGeom prst="trapezoid">
              <a:avLst>
                <a:gd name="adj" fmla="val 127476"/>
              </a:avLst>
            </a:prstGeom>
            <a:gradFill>
              <a:gsLst>
                <a:gs pos="0">
                  <a:srgbClr val="79BA27">
                    <a:alpha val="49803"/>
                  </a:srgbClr>
                </a:gs>
                <a:gs pos="33000">
                  <a:srgbClr val="C3E893">
                    <a:alpha val="48627"/>
                  </a:srgbClr>
                </a:gs>
                <a:gs pos="100000">
                  <a:srgbClr val="F8FDF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>
              <a:off x="2700233" y="2942194"/>
              <a:ext cx="2471873" cy="2043004"/>
              <a:chOff x="5115067" y="1632256"/>
              <a:chExt cx="4268629" cy="3528022"/>
            </a:xfrm>
          </p:grpSpPr>
          <p:pic>
            <p:nvPicPr>
              <p:cNvPr id="196" name="Google Shape;196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115067" y="1632256"/>
                <a:ext cx="4268629" cy="35280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4"/>
              <p:cNvPicPr preferRelativeResize="0"/>
              <p:nvPr/>
            </p:nvPicPr>
            <p:blipFill rotWithShape="1">
              <a:blip r:embed="rId6">
                <a:alphaModFix/>
              </a:blip>
              <a:srcRect l="146" r="147"/>
              <a:stretch/>
            </p:blipFill>
            <p:spPr>
              <a:xfrm>
                <a:off x="5271830" y="1796067"/>
                <a:ext cx="3996457" cy="2254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4" descr="Calculato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37101" y="4235723"/>
              <a:ext cx="1018414" cy="10184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4"/>
          <p:cNvSpPr/>
          <p:nvPr/>
        </p:nvSpPr>
        <p:spPr>
          <a:xfrm>
            <a:off x="6463036" y="2557111"/>
            <a:ext cx="292197" cy="2324491"/>
          </a:xfrm>
          <a:prstGeom prst="leftBrace">
            <a:avLst>
              <a:gd name="adj1" fmla="val 55630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8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1020931" y="628446"/>
            <a:ext cx="10093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¿Qué son las Finanzas Sostenibles?</a:t>
            </a:r>
            <a:endParaRPr/>
          </a:p>
        </p:txBody>
      </p:sp>
      <p:grpSp>
        <p:nvGrpSpPr>
          <p:cNvPr id="207" name="Google Shape;207;p5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208" name="Google Shape;208;p5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5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grpSp>
        <p:nvGrpSpPr>
          <p:cNvPr id="210" name="Google Shape;210;p5"/>
          <p:cNvGrpSpPr/>
          <p:nvPr/>
        </p:nvGrpSpPr>
        <p:grpSpPr>
          <a:xfrm>
            <a:off x="1398727" y="1867828"/>
            <a:ext cx="9394546" cy="3660070"/>
            <a:chOff x="5573470" y="1822219"/>
            <a:chExt cx="5483419" cy="2136314"/>
          </a:xfrm>
        </p:grpSpPr>
        <p:grpSp>
          <p:nvGrpSpPr>
            <p:cNvPr id="211" name="Google Shape;211;p5"/>
            <p:cNvGrpSpPr/>
            <p:nvPr/>
          </p:nvGrpSpPr>
          <p:grpSpPr>
            <a:xfrm>
              <a:off x="5573470" y="1822219"/>
              <a:ext cx="5483419" cy="2136314"/>
              <a:chOff x="974837" y="2094661"/>
              <a:chExt cx="10389143" cy="4047561"/>
            </a:xfrm>
          </p:grpSpPr>
          <p:sp>
            <p:nvSpPr>
              <p:cNvPr id="212" name="Google Shape;212;p5"/>
              <p:cNvSpPr/>
              <p:nvPr/>
            </p:nvSpPr>
            <p:spPr>
              <a:xfrm rot="5400000">
                <a:off x="10998404" y="3107233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0409919" y="3276737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 rot="1096459">
                <a:off x="9915372" y="4526063"/>
                <a:ext cx="373706" cy="357444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 rot="9615819">
                <a:off x="7452510" y="3276738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 rot="9513157">
                <a:off x="4404584" y="3281697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689404">
                <a:off x="5489469" y="3673788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 rot="-1074169">
                <a:off x="7179214" y="4417934"/>
                <a:ext cx="373706" cy="357444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-8807097">
                <a:off x="6036060" y="3537773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-1074169">
                <a:off x="4352663" y="4344680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rot="2651748">
                <a:off x="3023954" y="3575334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1419498">
                <a:off x="1159935" y="3453397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9946066">
                <a:off x="1973815" y="3615274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974837" y="5103773"/>
                <a:ext cx="463488" cy="443320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-795822" flipH="1">
                <a:off x="2149274" y="5552566"/>
                <a:ext cx="463487" cy="443321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5"/>
              <p:cNvSpPr txBox="1"/>
              <p:nvPr/>
            </p:nvSpPr>
            <p:spPr>
              <a:xfrm>
                <a:off x="1561514" y="2646723"/>
                <a:ext cx="1409219" cy="578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5A8B1D"/>
                    </a:solidFill>
                    <a:latin typeface="Arial"/>
                    <a:ea typeface="Arial"/>
                    <a:cs typeface="Arial"/>
                    <a:sym typeface="Arial"/>
                  </a:rPr>
                  <a:t>1970</a:t>
                </a:r>
                <a:endParaRPr sz="2800" b="1">
                  <a:solidFill>
                    <a:srgbClr val="5A8B1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 rot="10800000">
                <a:off x="2884497" y="2670559"/>
                <a:ext cx="1834703" cy="1834703"/>
              </a:xfrm>
              <a:prstGeom prst="blockArc">
                <a:avLst>
                  <a:gd name="adj1" fmla="val 12216043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476417" y="3438701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4415137" y="3438701"/>
                <a:ext cx="1834703" cy="1834703"/>
              </a:xfrm>
              <a:prstGeom prst="blockArc">
                <a:avLst>
                  <a:gd name="adj1" fmla="val 12480956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10800000">
                <a:off x="5945776" y="2670560"/>
                <a:ext cx="1834704" cy="1834704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10800000">
                <a:off x="9017974" y="267056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1348772" y="3438701"/>
                <a:ext cx="1834703" cy="1834703"/>
              </a:xfrm>
              <a:prstGeom prst="blockArc">
                <a:avLst>
                  <a:gd name="adj1" fmla="val 10800022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1356125" y="4307516"/>
                <a:ext cx="857263" cy="1834706"/>
              </a:xfrm>
              <a:custGeom>
                <a:avLst/>
                <a:gdLst/>
                <a:ahLst/>
                <a:cxnLst/>
                <a:rect l="l" t="t" r="r" b="b"/>
                <a:pathLst>
                  <a:path w="815907" h="2504958" extrusionOk="0">
                    <a:moveTo>
                      <a:pt x="2677" y="0"/>
                    </a:moveTo>
                    <a:lnTo>
                      <a:pt x="115842" y="3348"/>
                    </a:lnTo>
                    <a:cubicBezTo>
                      <a:pt x="90266" y="804070"/>
                      <a:pt x="479533" y="1765577"/>
                      <a:pt x="815907" y="2499624"/>
                    </a:cubicBezTo>
                    <a:lnTo>
                      <a:pt x="581550" y="2504958"/>
                    </a:lnTo>
                    <a:cubicBezTo>
                      <a:pt x="269418" y="1807233"/>
                      <a:pt x="-31634" y="858378"/>
                      <a:pt x="2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-1485992">
                <a:off x="10690683" y="4132428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-9107158">
                <a:off x="9120650" y="3571922"/>
                <a:ext cx="373706" cy="357445"/>
              </a:xfrm>
              <a:custGeom>
                <a:avLst/>
                <a:gdLst/>
                <a:ahLst/>
                <a:cxnLst/>
                <a:rect l="l" t="t" r="r" b="b"/>
                <a:pathLst>
                  <a:path w="463488" h="443320" extrusionOk="0">
                    <a:moveTo>
                      <a:pt x="0" y="0"/>
                    </a:moveTo>
                    <a:cubicBezTo>
                      <a:pt x="316470" y="24393"/>
                      <a:pt x="520492" y="276646"/>
                      <a:pt x="449304" y="407572"/>
                    </a:cubicBezTo>
                    <a:cubicBezTo>
                      <a:pt x="401774" y="485608"/>
                      <a:pt x="191482" y="421602"/>
                      <a:pt x="132114" y="351678"/>
                    </a:cubicBezTo>
                    <a:cubicBezTo>
                      <a:pt x="55523" y="262071"/>
                      <a:pt x="23323" y="166547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10601608" y="2094661"/>
                <a:ext cx="351386" cy="1930996"/>
              </a:xfrm>
              <a:custGeom>
                <a:avLst/>
                <a:gdLst/>
                <a:ahLst/>
                <a:cxnLst/>
                <a:rect l="l" t="t" r="r" b="b"/>
                <a:pathLst>
                  <a:path w="351386" h="1930996" extrusionOk="0">
                    <a:moveTo>
                      <a:pt x="96981" y="0"/>
                    </a:moveTo>
                    <a:cubicBezTo>
                      <a:pt x="546285" y="1113284"/>
                      <a:pt x="295864" y="1614066"/>
                      <a:pt x="136329" y="1930996"/>
                    </a:cubicBezTo>
                    <a:lnTo>
                      <a:pt x="0" y="1925078"/>
                    </a:lnTo>
                    <a:cubicBezTo>
                      <a:pt x="226397" y="1611987"/>
                      <a:pt x="464979" y="1158727"/>
                      <a:pt x="969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7" name="Google Shape;237;p5" descr="Thermome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17385" y="2921156"/>
              <a:ext cx="392837" cy="392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5" descr="Group of peop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75022" y="2795944"/>
              <a:ext cx="663236" cy="663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5"/>
            <p:cNvSpPr txBox="1"/>
            <p:nvPr/>
          </p:nvSpPr>
          <p:spPr>
            <a:xfrm>
              <a:off x="7512206" y="2113518"/>
              <a:ext cx="743790" cy="305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2008</a:t>
              </a:r>
              <a:endPara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5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20952" y="2910938"/>
              <a:ext cx="559577" cy="559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5"/>
            <p:cNvSpPr txBox="1"/>
            <p:nvPr/>
          </p:nvSpPr>
          <p:spPr>
            <a:xfrm>
              <a:off x="9111072" y="2140969"/>
              <a:ext cx="743790" cy="305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A8B1D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sz="2800" b="1">
                <a:solidFill>
                  <a:srgbClr val="5A8B1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" name="Google Shape;242;p5"/>
            <p:cNvGrpSpPr/>
            <p:nvPr/>
          </p:nvGrpSpPr>
          <p:grpSpPr>
            <a:xfrm>
              <a:off x="9138821" y="2662546"/>
              <a:ext cx="942000" cy="809767"/>
              <a:chOff x="9077239" y="2809744"/>
              <a:chExt cx="942000" cy="809767"/>
            </a:xfrm>
          </p:grpSpPr>
          <p:pic>
            <p:nvPicPr>
              <p:cNvPr id="243" name="Google Shape;243;p5" descr="SDG for Android - APK Download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077239" y="2809744"/>
                <a:ext cx="721630" cy="7216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5" descr="A picture containing building, tower, clock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395013" y="2995285"/>
                <a:ext cx="624226" cy="6242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45" name="Google Shape;245;p5"/>
          <p:cNvPicPr preferRelativeResize="0"/>
          <p:nvPr/>
        </p:nvPicPr>
        <p:blipFill rotWithShape="1">
          <a:blip r:embed="rId10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/>
        </p:nvSpPr>
        <p:spPr>
          <a:xfrm>
            <a:off x="1020931" y="628446"/>
            <a:ext cx="10093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¿Qué son las Finanzas Sostenibles?</a:t>
            </a:r>
            <a:endParaRPr/>
          </a:p>
        </p:txBody>
      </p:sp>
      <p:grpSp>
        <p:nvGrpSpPr>
          <p:cNvPr id="252" name="Google Shape;252;p6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253" name="Google Shape;253;p6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6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grpSp>
        <p:nvGrpSpPr>
          <p:cNvPr id="255" name="Google Shape;255;p6"/>
          <p:cNvGrpSpPr/>
          <p:nvPr/>
        </p:nvGrpSpPr>
        <p:grpSpPr>
          <a:xfrm>
            <a:off x="3604622" y="1767523"/>
            <a:ext cx="5044582" cy="4353373"/>
            <a:chOff x="4553951" y="4343151"/>
            <a:chExt cx="2067791" cy="2038764"/>
          </a:xfrm>
        </p:grpSpPr>
        <p:grpSp>
          <p:nvGrpSpPr>
            <p:cNvPr id="256" name="Google Shape;256;p6"/>
            <p:cNvGrpSpPr/>
            <p:nvPr/>
          </p:nvGrpSpPr>
          <p:grpSpPr>
            <a:xfrm>
              <a:off x="4582978" y="4343151"/>
              <a:ext cx="2038764" cy="2038764"/>
              <a:chOff x="7500938" y="2498725"/>
              <a:chExt cx="1582738" cy="1584326"/>
            </a:xfrm>
          </p:grpSpPr>
          <p:sp>
            <p:nvSpPr>
              <p:cNvPr id="257" name="Google Shape;257;p6"/>
              <p:cNvSpPr/>
              <p:nvPr/>
            </p:nvSpPr>
            <p:spPr>
              <a:xfrm>
                <a:off x="7888288" y="2498725"/>
                <a:ext cx="1100138" cy="56991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1435" extrusionOk="0">
                    <a:moveTo>
                      <a:pt x="1408" y="1035"/>
                    </a:moveTo>
                    <a:lnTo>
                      <a:pt x="1445" y="1009"/>
                    </a:lnTo>
                    <a:lnTo>
                      <a:pt x="1523" y="962"/>
                    </a:lnTo>
                    <a:lnTo>
                      <a:pt x="1603" y="922"/>
                    </a:lnTo>
                    <a:lnTo>
                      <a:pt x="1686" y="887"/>
                    </a:lnTo>
                    <a:lnTo>
                      <a:pt x="1772" y="860"/>
                    </a:lnTo>
                    <a:lnTo>
                      <a:pt x="1859" y="839"/>
                    </a:lnTo>
                    <a:lnTo>
                      <a:pt x="1948" y="826"/>
                    </a:lnTo>
                    <a:lnTo>
                      <a:pt x="2039" y="818"/>
                    </a:lnTo>
                    <a:lnTo>
                      <a:pt x="2084" y="818"/>
                    </a:lnTo>
                    <a:lnTo>
                      <a:pt x="2131" y="818"/>
                    </a:lnTo>
                    <a:lnTo>
                      <a:pt x="2223" y="826"/>
                    </a:lnTo>
                    <a:lnTo>
                      <a:pt x="2314" y="840"/>
                    </a:lnTo>
                    <a:lnTo>
                      <a:pt x="2403" y="862"/>
                    </a:lnTo>
                    <a:lnTo>
                      <a:pt x="2490" y="891"/>
                    </a:lnTo>
                    <a:lnTo>
                      <a:pt x="2574" y="926"/>
                    </a:lnTo>
                    <a:lnTo>
                      <a:pt x="2656" y="969"/>
                    </a:lnTo>
                    <a:lnTo>
                      <a:pt x="2734" y="1016"/>
                    </a:lnTo>
                    <a:lnTo>
                      <a:pt x="2771" y="1044"/>
                    </a:lnTo>
                    <a:lnTo>
                      <a:pt x="2739" y="984"/>
                    </a:lnTo>
                    <a:lnTo>
                      <a:pt x="2666" y="869"/>
                    </a:lnTo>
                    <a:lnTo>
                      <a:pt x="2587" y="761"/>
                    </a:lnTo>
                    <a:lnTo>
                      <a:pt x="2502" y="659"/>
                    </a:lnTo>
                    <a:lnTo>
                      <a:pt x="2410" y="563"/>
                    </a:lnTo>
                    <a:lnTo>
                      <a:pt x="2311" y="473"/>
                    </a:lnTo>
                    <a:lnTo>
                      <a:pt x="2209" y="392"/>
                    </a:lnTo>
                    <a:lnTo>
                      <a:pt x="2100" y="317"/>
                    </a:lnTo>
                    <a:lnTo>
                      <a:pt x="1986" y="248"/>
                    </a:lnTo>
                    <a:lnTo>
                      <a:pt x="1868" y="188"/>
                    </a:lnTo>
                    <a:lnTo>
                      <a:pt x="1746" y="136"/>
                    </a:lnTo>
                    <a:lnTo>
                      <a:pt x="1620" y="92"/>
                    </a:lnTo>
                    <a:lnTo>
                      <a:pt x="1492" y="56"/>
                    </a:lnTo>
                    <a:lnTo>
                      <a:pt x="1358" y="29"/>
                    </a:lnTo>
                    <a:lnTo>
                      <a:pt x="1224" y="11"/>
                    </a:lnTo>
                    <a:lnTo>
                      <a:pt x="1086" y="2"/>
                    </a:lnTo>
                    <a:lnTo>
                      <a:pt x="1017" y="0"/>
                    </a:lnTo>
                    <a:lnTo>
                      <a:pt x="940" y="2"/>
                    </a:lnTo>
                    <a:lnTo>
                      <a:pt x="788" y="13"/>
                    </a:lnTo>
                    <a:lnTo>
                      <a:pt x="638" y="35"/>
                    </a:lnTo>
                    <a:lnTo>
                      <a:pt x="490" y="70"/>
                    </a:lnTo>
                    <a:lnTo>
                      <a:pt x="417" y="92"/>
                    </a:lnTo>
                    <a:lnTo>
                      <a:pt x="369" y="129"/>
                    </a:lnTo>
                    <a:lnTo>
                      <a:pt x="281" y="210"/>
                    </a:lnTo>
                    <a:lnTo>
                      <a:pt x="205" y="302"/>
                    </a:lnTo>
                    <a:lnTo>
                      <a:pt x="139" y="401"/>
                    </a:lnTo>
                    <a:lnTo>
                      <a:pt x="84" y="507"/>
                    </a:lnTo>
                    <a:lnTo>
                      <a:pt x="44" y="617"/>
                    </a:lnTo>
                    <a:lnTo>
                      <a:pt x="16" y="734"/>
                    </a:lnTo>
                    <a:lnTo>
                      <a:pt x="1" y="852"/>
                    </a:lnTo>
                    <a:lnTo>
                      <a:pt x="0" y="913"/>
                    </a:lnTo>
                    <a:lnTo>
                      <a:pt x="1" y="983"/>
                    </a:lnTo>
                    <a:lnTo>
                      <a:pt x="19" y="1119"/>
                    </a:lnTo>
                    <a:lnTo>
                      <a:pt x="57" y="1250"/>
                    </a:lnTo>
                    <a:lnTo>
                      <a:pt x="110" y="1375"/>
                    </a:lnTo>
                    <a:lnTo>
                      <a:pt x="145" y="1435"/>
                    </a:lnTo>
                    <a:lnTo>
                      <a:pt x="181" y="1381"/>
                    </a:lnTo>
                    <a:lnTo>
                      <a:pt x="264" y="1281"/>
                    </a:lnTo>
                    <a:lnTo>
                      <a:pt x="359" y="1193"/>
                    </a:lnTo>
                    <a:lnTo>
                      <a:pt x="463" y="1118"/>
                    </a:lnTo>
                    <a:lnTo>
                      <a:pt x="575" y="1057"/>
                    </a:lnTo>
                    <a:lnTo>
                      <a:pt x="695" y="1009"/>
                    </a:lnTo>
                    <a:lnTo>
                      <a:pt x="820" y="976"/>
                    </a:lnTo>
                    <a:lnTo>
                      <a:pt x="950" y="961"/>
                    </a:lnTo>
                    <a:lnTo>
                      <a:pt x="1017" y="959"/>
                    </a:lnTo>
                    <a:lnTo>
                      <a:pt x="1068" y="959"/>
                    </a:lnTo>
                    <a:lnTo>
                      <a:pt x="1168" y="970"/>
                    </a:lnTo>
                    <a:lnTo>
                      <a:pt x="1265" y="988"/>
                    </a:lnTo>
                    <a:lnTo>
                      <a:pt x="1361" y="1016"/>
                    </a:lnTo>
                    <a:lnTo>
                      <a:pt x="1408" y="1035"/>
                    </a:lnTo>
                    <a:close/>
                  </a:path>
                </a:pathLst>
              </a:custGeom>
              <a:solidFill>
                <a:srgbClr val="3C5D1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7500938" y="2592388"/>
                <a:ext cx="566738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760" extrusionOk="0">
                    <a:moveTo>
                      <a:pt x="960" y="1758"/>
                    </a:moveTo>
                    <a:lnTo>
                      <a:pt x="960" y="1705"/>
                    </a:lnTo>
                    <a:lnTo>
                      <a:pt x="971" y="1599"/>
                    </a:lnTo>
                    <a:lnTo>
                      <a:pt x="992" y="1495"/>
                    </a:lnTo>
                    <a:lnTo>
                      <a:pt x="1024" y="1394"/>
                    </a:lnTo>
                    <a:lnTo>
                      <a:pt x="1045" y="1345"/>
                    </a:lnTo>
                    <a:lnTo>
                      <a:pt x="1019" y="1307"/>
                    </a:lnTo>
                    <a:lnTo>
                      <a:pt x="974" y="1231"/>
                    </a:lnTo>
                    <a:lnTo>
                      <a:pt x="935" y="1151"/>
                    </a:lnTo>
                    <a:lnTo>
                      <a:pt x="901" y="1069"/>
                    </a:lnTo>
                    <a:lnTo>
                      <a:pt x="874" y="984"/>
                    </a:lnTo>
                    <a:lnTo>
                      <a:pt x="855" y="899"/>
                    </a:lnTo>
                    <a:lnTo>
                      <a:pt x="840" y="811"/>
                    </a:lnTo>
                    <a:lnTo>
                      <a:pt x="834" y="721"/>
                    </a:lnTo>
                    <a:lnTo>
                      <a:pt x="834" y="676"/>
                    </a:lnTo>
                    <a:lnTo>
                      <a:pt x="834" y="630"/>
                    </a:lnTo>
                    <a:lnTo>
                      <a:pt x="842" y="540"/>
                    </a:lnTo>
                    <a:lnTo>
                      <a:pt x="856" y="450"/>
                    </a:lnTo>
                    <a:lnTo>
                      <a:pt x="877" y="363"/>
                    </a:lnTo>
                    <a:lnTo>
                      <a:pt x="904" y="278"/>
                    </a:lnTo>
                    <a:lnTo>
                      <a:pt x="938" y="195"/>
                    </a:lnTo>
                    <a:lnTo>
                      <a:pt x="979" y="115"/>
                    </a:lnTo>
                    <a:lnTo>
                      <a:pt x="1024" y="38"/>
                    </a:lnTo>
                    <a:lnTo>
                      <a:pt x="1050" y="0"/>
                    </a:lnTo>
                    <a:lnTo>
                      <a:pt x="991" y="33"/>
                    </a:lnTo>
                    <a:lnTo>
                      <a:pt x="875" y="105"/>
                    </a:lnTo>
                    <a:lnTo>
                      <a:pt x="766" y="185"/>
                    </a:lnTo>
                    <a:lnTo>
                      <a:pt x="663" y="270"/>
                    </a:lnTo>
                    <a:lnTo>
                      <a:pt x="567" y="362"/>
                    </a:lnTo>
                    <a:lnTo>
                      <a:pt x="477" y="461"/>
                    </a:lnTo>
                    <a:lnTo>
                      <a:pt x="394" y="564"/>
                    </a:lnTo>
                    <a:lnTo>
                      <a:pt x="318" y="673"/>
                    </a:lnTo>
                    <a:lnTo>
                      <a:pt x="251" y="786"/>
                    </a:lnTo>
                    <a:lnTo>
                      <a:pt x="190" y="904"/>
                    </a:lnTo>
                    <a:lnTo>
                      <a:pt x="137" y="1027"/>
                    </a:lnTo>
                    <a:lnTo>
                      <a:pt x="92" y="1153"/>
                    </a:lnTo>
                    <a:lnTo>
                      <a:pt x="56" y="1282"/>
                    </a:lnTo>
                    <a:lnTo>
                      <a:pt x="29" y="1416"/>
                    </a:lnTo>
                    <a:lnTo>
                      <a:pt x="11" y="1551"/>
                    </a:lnTo>
                    <a:lnTo>
                      <a:pt x="2" y="1689"/>
                    </a:lnTo>
                    <a:lnTo>
                      <a:pt x="0" y="1758"/>
                    </a:lnTo>
                    <a:lnTo>
                      <a:pt x="2" y="1827"/>
                    </a:lnTo>
                    <a:lnTo>
                      <a:pt x="11" y="1962"/>
                    </a:lnTo>
                    <a:lnTo>
                      <a:pt x="29" y="2094"/>
                    </a:lnTo>
                    <a:lnTo>
                      <a:pt x="55" y="2226"/>
                    </a:lnTo>
                    <a:lnTo>
                      <a:pt x="73" y="2291"/>
                    </a:lnTo>
                    <a:lnTo>
                      <a:pt x="109" y="2345"/>
                    </a:lnTo>
                    <a:lnTo>
                      <a:pt x="191" y="2444"/>
                    </a:lnTo>
                    <a:lnTo>
                      <a:pt x="284" y="2531"/>
                    </a:lnTo>
                    <a:lnTo>
                      <a:pt x="387" y="2604"/>
                    </a:lnTo>
                    <a:lnTo>
                      <a:pt x="497" y="2665"/>
                    </a:lnTo>
                    <a:lnTo>
                      <a:pt x="614" y="2711"/>
                    </a:lnTo>
                    <a:lnTo>
                      <a:pt x="737" y="2743"/>
                    </a:lnTo>
                    <a:lnTo>
                      <a:pt x="864" y="2759"/>
                    </a:lnTo>
                    <a:lnTo>
                      <a:pt x="928" y="2760"/>
                    </a:lnTo>
                    <a:lnTo>
                      <a:pt x="995" y="2759"/>
                    </a:lnTo>
                    <a:lnTo>
                      <a:pt x="1125" y="2742"/>
                    </a:lnTo>
                    <a:lnTo>
                      <a:pt x="1251" y="2708"/>
                    </a:lnTo>
                    <a:lnTo>
                      <a:pt x="1372" y="2659"/>
                    </a:lnTo>
                    <a:lnTo>
                      <a:pt x="1430" y="2628"/>
                    </a:lnTo>
                    <a:lnTo>
                      <a:pt x="1376" y="2590"/>
                    </a:lnTo>
                    <a:lnTo>
                      <a:pt x="1277" y="2507"/>
                    </a:lnTo>
                    <a:lnTo>
                      <a:pt x="1190" y="2413"/>
                    </a:lnTo>
                    <a:lnTo>
                      <a:pt x="1116" y="2309"/>
                    </a:lnTo>
                    <a:lnTo>
                      <a:pt x="1055" y="2197"/>
                    </a:lnTo>
                    <a:lnTo>
                      <a:pt x="1009" y="2078"/>
                    </a:lnTo>
                    <a:lnTo>
                      <a:pt x="976" y="1954"/>
                    </a:lnTo>
                    <a:lnTo>
                      <a:pt x="961" y="1824"/>
                    </a:lnTo>
                    <a:lnTo>
                      <a:pt x="960" y="1758"/>
                    </a:lnTo>
                    <a:close/>
                  </a:path>
                </a:pathLst>
              </a:custGeom>
              <a:solidFill>
                <a:srgbClr val="CAEB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7585075" y="3506788"/>
                <a:ext cx="1111250" cy="576263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49" extrusionOk="0">
                    <a:moveTo>
                      <a:pt x="1361" y="402"/>
                    </a:moveTo>
                    <a:lnTo>
                      <a:pt x="1288" y="448"/>
                    </a:lnTo>
                    <a:lnTo>
                      <a:pt x="1134" y="524"/>
                    </a:lnTo>
                    <a:lnTo>
                      <a:pt x="969" y="573"/>
                    </a:lnTo>
                    <a:lnTo>
                      <a:pt x="799" y="599"/>
                    </a:lnTo>
                    <a:lnTo>
                      <a:pt x="712" y="600"/>
                    </a:lnTo>
                    <a:lnTo>
                      <a:pt x="663" y="600"/>
                    </a:lnTo>
                    <a:lnTo>
                      <a:pt x="567" y="592"/>
                    </a:lnTo>
                    <a:lnTo>
                      <a:pt x="473" y="575"/>
                    </a:lnTo>
                    <a:lnTo>
                      <a:pt x="379" y="552"/>
                    </a:lnTo>
                    <a:lnTo>
                      <a:pt x="289" y="521"/>
                    </a:lnTo>
                    <a:lnTo>
                      <a:pt x="202" y="482"/>
                    </a:lnTo>
                    <a:lnTo>
                      <a:pt x="118" y="437"/>
                    </a:lnTo>
                    <a:lnTo>
                      <a:pt x="38" y="385"/>
                    </a:lnTo>
                    <a:lnTo>
                      <a:pt x="0" y="356"/>
                    </a:lnTo>
                    <a:lnTo>
                      <a:pt x="32" y="417"/>
                    </a:lnTo>
                    <a:lnTo>
                      <a:pt x="103" y="537"/>
                    </a:lnTo>
                    <a:lnTo>
                      <a:pt x="182" y="649"/>
                    </a:lnTo>
                    <a:lnTo>
                      <a:pt x="268" y="756"/>
                    </a:lnTo>
                    <a:lnTo>
                      <a:pt x="360" y="855"/>
                    </a:lnTo>
                    <a:lnTo>
                      <a:pt x="460" y="949"/>
                    </a:lnTo>
                    <a:lnTo>
                      <a:pt x="565" y="1036"/>
                    </a:lnTo>
                    <a:lnTo>
                      <a:pt x="675" y="1115"/>
                    </a:lnTo>
                    <a:lnTo>
                      <a:pt x="790" y="1186"/>
                    </a:lnTo>
                    <a:lnTo>
                      <a:pt x="911" y="1249"/>
                    </a:lnTo>
                    <a:lnTo>
                      <a:pt x="1035" y="1305"/>
                    </a:lnTo>
                    <a:lnTo>
                      <a:pt x="1164" y="1352"/>
                    </a:lnTo>
                    <a:lnTo>
                      <a:pt x="1296" y="1389"/>
                    </a:lnTo>
                    <a:lnTo>
                      <a:pt x="1432" y="1418"/>
                    </a:lnTo>
                    <a:lnTo>
                      <a:pt x="1569" y="1439"/>
                    </a:lnTo>
                    <a:lnTo>
                      <a:pt x="1709" y="1448"/>
                    </a:lnTo>
                    <a:lnTo>
                      <a:pt x="1780" y="1449"/>
                    </a:lnTo>
                    <a:lnTo>
                      <a:pt x="1845" y="1448"/>
                    </a:lnTo>
                    <a:lnTo>
                      <a:pt x="1975" y="1440"/>
                    </a:lnTo>
                    <a:lnTo>
                      <a:pt x="2105" y="1423"/>
                    </a:lnTo>
                    <a:lnTo>
                      <a:pt x="2233" y="1397"/>
                    </a:lnTo>
                    <a:lnTo>
                      <a:pt x="2295" y="1382"/>
                    </a:lnTo>
                    <a:lnTo>
                      <a:pt x="2352" y="1347"/>
                    </a:lnTo>
                    <a:lnTo>
                      <a:pt x="2457" y="1264"/>
                    </a:lnTo>
                    <a:lnTo>
                      <a:pt x="2549" y="1170"/>
                    </a:lnTo>
                    <a:lnTo>
                      <a:pt x="2628" y="1065"/>
                    </a:lnTo>
                    <a:lnTo>
                      <a:pt x="2693" y="951"/>
                    </a:lnTo>
                    <a:lnTo>
                      <a:pt x="2743" y="831"/>
                    </a:lnTo>
                    <a:lnTo>
                      <a:pt x="2777" y="704"/>
                    </a:lnTo>
                    <a:lnTo>
                      <a:pt x="2795" y="573"/>
                    </a:lnTo>
                    <a:lnTo>
                      <a:pt x="2797" y="506"/>
                    </a:lnTo>
                    <a:lnTo>
                      <a:pt x="2795" y="438"/>
                    </a:lnTo>
                    <a:lnTo>
                      <a:pt x="2778" y="307"/>
                    </a:lnTo>
                    <a:lnTo>
                      <a:pt x="2743" y="180"/>
                    </a:lnTo>
                    <a:lnTo>
                      <a:pt x="2693" y="57"/>
                    </a:lnTo>
                    <a:lnTo>
                      <a:pt x="2662" y="0"/>
                    </a:lnTo>
                    <a:lnTo>
                      <a:pt x="2626" y="56"/>
                    </a:lnTo>
                    <a:lnTo>
                      <a:pt x="2541" y="158"/>
                    </a:lnTo>
                    <a:lnTo>
                      <a:pt x="2447" y="249"/>
                    </a:lnTo>
                    <a:lnTo>
                      <a:pt x="2342" y="327"/>
                    </a:lnTo>
                    <a:lnTo>
                      <a:pt x="2229" y="390"/>
                    </a:lnTo>
                    <a:lnTo>
                      <a:pt x="2107" y="438"/>
                    </a:lnTo>
                    <a:lnTo>
                      <a:pt x="1980" y="472"/>
                    </a:lnTo>
                    <a:lnTo>
                      <a:pt x="1848" y="489"/>
                    </a:lnTo>
                    <a:lnTo>
                      <a:pt x="1780" y="490"/>
                    </a:lnTo>
                    <a:lnTo>
                      <a:pt x="1725" y="490"/>
                    </a:lnTo>
                    <a:lnTo>
                      <a:pt x="1618" y="478"/>
                    </a:lnTo>
                    <a:lnTo>
                      <a:pt x="1513" y="456"/>
                    </a:lnTo>
                    <a:lnTo>
                      <a:pt x="1411" y="424"/>
                    </a:lnTo>
                    <a:lnTo>
                      <a:pt x="1361" y="40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507413" y="2881313"/>
                <a:ext cx="576263" cy="11144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810" extrusionOk="0">
                    <a:moveTo>
                      <a:pt x="526" y="0"/>
                    </a:moveTo>
                    <a:lnTo>
                      <a:pt x="456" y="2"/>
                    </a:lnTo>
                    <a:lnTo>
                      <a:pt x="319" y="21"/>
                    </a:lnTo>
                    <a:lnTo>
                      <a:pt x="187" y="57"/>
                    </a:lnTo>
                    <a:lnTo>
                      <a:pt x="60" y="113"/>
                    </a:lnTo>
                    <a:lnTo>
                      <a:pt x="0" y="148"/>
                    </a:lnTo>
                    <a:lnTo>
                      <a:pt x="56" y="184"/>
                    </a:lnTo>
                    <a:lnTo>
                      <a:pt x="161" y="267"/>
                    </a:lnTo>
                    <a:lnTo>
                      <a:pt x="251" y="362"/>
                    </a:lnTo>
                    <a:lnTo>
                      <a:pt x="329" y="467"/>
                    </a:lnTo>
                    <a:lnTo>
                      <a:pt x="394" y="581"/>
                    </a:lnTo>
                    <a:lnTo>
                      <a:pt x="443" y="703"/>
                    </a:lnTo>
                    <a:lnTo>
                      <a:pt x="477" y="831"/>
                    </a:lnTo>
                    <a:lnTo>
                      <a:pt x="494" y="965"/>
                    </a:lnTo>
                    <a:lnTo>
                      <a:pt x="495" y="1032"/>
                    </a:lnTo>
                    <a:lnTo>
                      <a:pt x="495" y="1084"/>
                    </a:lnTo>
                    <a:lnTo>
                      <a:pt x="485" y="1185"/>
                    </a:lnTo>
                    <a:lnTo>
                      <a:pt x="465" y="1283"/>
                    </a:lnTo>
                    <a:lnTo>
                      <a:pt x="437" y="1381"/>
                    </a:lnTo>
                    <a:lnTo>
                      <a:pt x="417" y="1427"/>
                    </a:lnTo>
                    <a:lnTo>
                      <a:pt x="442" y="1465"/>
                    </a:lnTo>
                    <a:lnTo>
                      <a:pt x="486" y="1540"/>
                    </a:lnTo>
                    <a:lnTo>
                      <a:pt x="524" y="1618"/>
                    </a:lnTo>
                    <a:lnTo>
                      <a:pt x="556" y="1700"/>
                    </a:lnTo>
                    <a:lnTo>
                      <a:pt x="582" y="1783"/>
                    </a:lnTo>
                    <a:lnTo>
                      <a:pt x="601" y="1867"/>
                    </a:lnTo>
                    <a:lnTo>
                      <a:pt x="614" y="1952"/>
                    </a:lnTo>
                    <a:lnTo>
                      <a:pt x="621" y="2040"/>
                    </a:lnTo>
                    <a:lnTo>
                      <a:pt x="621" y="2085"/>
                    </a:lnTo>
                    <a:lnTo>
                      <a:pt x="621" y="2135"/>
                    </a:lnTo>
                    <a:lnTo>
                      <a:pt x="612" y="2234"/>
                    </a:lnTo>
                    <a:lnTo>
                      <a:pt x="596" y="2331"/>
                    </a:lnTo>
                    <a:lnTo>
                      <a:pt x="572" y="2425"/>
                    </a:lnTo>
                    <a:lnTo>
                      <a:pt x="539" y="2516"/>
                    </a:lnTo>
                    <a:lnTo>
                      <a:pt x="499" y="2606"/>
                    </a:lnTo>
                    <a:lnTo>
                      <a:pt x="451" y="2690"/>
                    </a:lnTo>
                    <a:lnTo>
                      <a:pt x="397" y="2771"/>
                    </a:lnTo>
                    <a:lnTo>
                      <a:pt x="367" y="2810"/>
                    </a:lnTo>
                    <a:lnTo>
                      <a:pt x="429" y="2778"/>
                    </a:lnTo>
                    <a:lnTo>
                      <a:pt x="547" y="2707"/>
                    </a:lnTo>
                    <a:lnTo>
                      <a:pt x="658" y="2628"/>
                    </a:lnTo>
                    <a:lnTo>
                      <a:pt x="765" y="2542"/>
                    </a:lnTo>
                    <a:lnTo>
                      <a:pt x="864" y="2449"/>
                    </a:lnTo>
                    <a:lnTo>
                      <a:pt x="958" y="2350"/>
                    </a:lnTo>
                    <a:lnTo>
                      <a:pt x="1043" y="2245"/>
                    </a:lnTo>
                    <a:lnTo>
                      <a:pt x="1122" y="2135"/>
                    </a:lnTo>
                    <a:lnTo>
                      <a:pt x="1192" y="2020"/>
                    </a:lnTo>
                    <a:lnTo>
                      <a:pt x="1256" y="1899"/>
                    </a:lnTo>
                    <a:lnTo>
                      <a:pt x="1310" y="1775"/>
                    </a:lnTo>
                    <a:lnTo>
                      <a:pt x="1357" y="1646"/>
                    </a:lnTo>
                    <a:lnTo>
                      <a:pt x="1396" y="1516"/>
                    </a:lnTo>
                    <a:lnTo>
                      <a:pt x="1424" y="1381"/>
                    </a:lnTo>
                    <a:lnTo>
                      <a:pt x="1444" y="1243"/>
                    </a:lnTo>
                    <a:lnTo>
                      <a:pt x="1453" y="1103"/>
                    </a:lnTo>
                    <a:lnTo>
                      <a:pt x="1454" y="1032"/>
                    </a:lnTo>
                    <a:lnTo>
                      <a:pt x="1453" y="958"/>
                    </a:lnTo>
                    <a:lnTo>
                      <a:pt x="1443" y="809"/>
                    </a:lnTo>
                    <a:lnTo>
                      <a:pt x="1421" y="661"/>
                    </a:lnTo>
                    <a:lnTo>
                      <a:pt x="1387" y="516"/>
                    </a:lnTo>
                    <a:lnTo>
                      <a:pt x="1366" y="445"/>
                    </a:lnTo>
                    <a:lnTo>
                      <a:pt x="1330" y="393"/>
                    </a:lnTo>
                    <a:lnTo>
                      <a:pt x="1247" y="300"/>
                    </a:lnTo>
                    <a:lnTo>
                      <a:pt x="1155" y="218"/>
                    </a:lnTo>
                    <a:lnTo>
                      <a:pt x="1055" y="148"/>
                    </a:lnTo>
                    <a:lnTo>
                      <a:pt x="946" y="91"/>
                    </a:lnTo>
                    <a:lnTo>
                      <a:pt x="832" y="47"/>
                    </a:lnTo>
                    <a:lnTo>
                      <a:pt x="713" y="17"/>
                    </a:lnTo>
                    <a:lnTo>
                      <a:pt x="588" y="2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6"/>
            <p:cNvSpPr txBox="1"/>
            <p:nvPr/>
          </p:nvSpPr>
          <p:spPr>
            <a:xfrm>
              <a:off x="5370437" y="4416370"/>
              <a:ext cx="624755" cy="34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ISR</a:t>
              </a:r>
              <a:endParaRPr/>
            </a:p>
          </p:txBody>
        </p:sp>
        <p:sp>
          <p:nvSpPr>
            <p:cNvPr id="262" name="Google Shape;262;p6"/>
            <p:cNvSpPr txBox="1"/>
            <p:nvPr/>
          </p:nvSpPr>
          <p:spPr>
            <a:xfrm>
              <a:off x="6145871" y="5168462"/>
              <a:ext cx="416528" cy="34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884907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IIS</a:t>
              </a:r>
              <a:endParaRPr/>
            </a:p>
          </p:txBody>
        </p:sp>
        <p:sp>
          <p:nvSpPr>
            <p:cNvPr id="263" name="Google Shape;263;p6"/>
            <p:cNvSpPr txBox="1"/>
            <p:nvPr/>
          </p:nvSpPr>
          <p:spPr>
            <a:xfrm>
              <a:off x="4553951" y="5090005"/>
              <a:ext cx="6486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0" b="1">
                  <a:solidFill>
                    <a:srgbClr val="3C5D1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BANCA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0" b="1">
                  <a:solidFill>
                    <a:srgbClr val="3C5D1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ÉTICA</a:t>
              </a:r>
              <a:endParaRPr/>
            </a:p>
          </p:txBody>
        </p:sp>
        <p:sp>
          <p:nvSpPr>
            <p:cNvPr id="264" name="Google Shape;264;p6"/>
            <p:cNvSpPr txBox="1"/>
            <p:nvPr/>
          </p:nvSpPr>
          <p:spPr>
            <a:xfrm>
              <a:off x="5150947" y="5903907"/>
              <a:ext cx="1267684" cy="444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MICRO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FINANZAS</a:t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226012" y="4980840"/>
              <a:ext cx="769950" cy="772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FINANZAS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SOSTENIBLES</a:t>
              </a:r>
              <a:endParaRPr/>
            </a:p>
          </p:txBody>
        </p:sp>
      </p:grpSp>
      <p:pic>
        <p:nvPicPr>
          <p:cNvPr id="266" name="Google Shape;266;p6"/>
          <p:cNvPicPr preferRelativeResize="0"/>
          <p:nvPr/>
        </p:nvPicPr>
        <p:blipFill rotWithShape="1">
          <a:blip r:embed="rId5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 txBox="1"/>
          <p:nvPr/>
        </p:nvSpPr>
        <p:spPr>
          <a:xfrm>
            <a:off x="1049045" y="923277"/>
            <a:ext cx="10093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Objetivos de la investigación</a:t>
            </a:r>
            <a:endParaRPr/>
          </a:p>
        </p:txBody>
      </p:sp>
      <p:grpSp>
        <p:nvGrpSpPr>
          <p:cNvPr id="273" name="Google Shape;273;p7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274" name="Google Shape;274;p7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7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pic>
        <p:nvPicPr>
          <p:cNvPr id="276" name="Google Shape;276;p7"/>
          <p:cNvPicPr preferRelativeResize="0"/>
          <p:nvPr/>
        </p:nvPicPr>
        <p:blipFill rotWithShape="1">
          <a:blip r:embed="rId5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7"/>
          <p:cNvSpPr txBox="1"/>
          <p:nvPr/>
        </p:nvSpPr>
        <p:spPr>
          <a:xfrm>
            <a:off x="1049046" y="1856068"/>
            <a:ext cx="100939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8B1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Determinar los avances, desafíos y la posición internacional de Paraguay en su transición hacia las Finanzas Sostenibles</a:t>
            </a:r>
            <a:endParaRPr/>
          </a:p>
        </p:txBody>
      </p:sp>
      <p:grpSp>
        <p:nvGrpSpPr>
          <p:cNvPr id="278" name="Google Shape;278;p7"/>
          <p:cNvGrpSpPr/>
          <p:nvPr/>
        </p:nvGrpSpPr>
        <p:grpSpPr>
          <a:xfrm>
            <a:off x="1174591" y="3081669"/>
            <a:ext cx="9768419" cy="714948"/>
            <a:chOff x="1174591" y="3081669"/>
            <a:chExt cx="9768419" cy="714948"/>
          </a:xfrm>
        </p:grpSpPr>
        <p:sp>
          <p:nvSpPr>
            <p:cNvPr id="279" name="Google Shape;279;p7"/>
            <p:cNvSpPr txBox="1"/>
            <p:nvPr/>
          </p:nvSpPr>
          <p:spPr>
            <a:xfrm>
              <a:off x="1882477" y="3088731"/>
              <a:ext cx="90605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Indagar acerca del estado de implementación de las Finanzas Sostenibles </a:t>
              </a:r>
              <a:r>
                <a:rPr lang="en-US" sz="2000" b="1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nivel mundial</a:t>
              </a:r>
              <a:r>
                <a:rPr lang="en-US" sz="20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.</a:t>
              </a:r>
              <a:endParaRPr/>
            </a:p>
          </p:txBody>
        </p:sp>
        <p:pic>
          <p:nvPicPr>
            <p:cNvPr id="280" name="Google Shape;280;p7" descr="Bullsey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74591" y="3081669"/>
              <a:ext cx="707886" cy="7078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7"/>
          <p:cNvGrpSpPr/>
          <p:nvPr/>
        </p:nvGrpSpPr>
        <p:grpSpPr>
          <a:xfrm>
            <a:off x="1174591" y="4007011"/>
            <a:ext cx="9768419" cy="1015663"/>
            <a:chOff x="1174591" y="3932723"/>
            <a:chExt cx="9768419" cy="1015663"/>
          </a:xfrm>
        </p:grpSpPr>
        <p:sp>
          <p:nvSpPr>
            <p:cNvPr id="282" name="Google Shape;282;p7"/>
            <p:cNvSpPr txBox="1"/>
            <p:nvPr/>
          </p:nvSpPr>
          <p:spPr>
            <a:xfrm>
              <a:off x="1882477" y="3932723"/>
              <a:ext cx="906053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Conocer el </a:t>
              </a:r>
              <a:r>
                <a:rPr lang="en-US" sz="2000" b="1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progreso alcanzado en Paraguay </a:t>
              </a:r>
              <a:r>
                <a:rPr lang="en-US" sz="20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referente a su transición hacia las Finanzas Sostenibles, en aspectos tales como las instituciones, normativas, e instrumentos financieros.</a:t>
              </a:r>
              <a:endParaRPr/>
            </a:p>
          </p:txBody>
        </p:sp>
        <p:pic>
          <p:nvPicPr>
            <p:cNvPr id="283" name="Google Shape;283;p7" descr="Bullsey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74591" y="3932723"/>
              <a:ext cx="707886" cy="7078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7"/>
          <p:cNvGrpSpPr/>
          <p:nvPr/>
        </p:nvGrpSpPr>
        <p:grpSpPr>
          <a:xfrm>
            <a:off x="1174591" y="5233067"/>
            <a:ext cx="9781137" cy="707886"/>
            <a:chOff x="1174591" y="5233067"/>
            <a:chExt cx="9781137" cy="707886"/>
          </a:xfrm>
        </p:grpSpPr>
        <p:sp>
          <p:nvSpPr>
            <p:cNvPr id="285" name="Google Shape;285;p7"/>
            <p:cNvSpPr txBox="1"/>
            <p:nvPr/>
          </p:nvSpPr>
          <p:spPr>
            <a:xfrm>
              <a:off x="1895195" y="5233067"/>
              <a:ext cx="90605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Identificar a nivel nacional los </a:t>
              </a:r>
              <a:r>
                <a:rPr lang="en-US" sz="2000" b="1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desafíos más importantes </a:t>
              </a:r>
              <a:r>
                <a:rPr lang="en-US" sz="20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superar para poder alcanzar un mayor desarrollo en materia de Finanzas Sostenibles.</a:t>
              </a:r>
              <a:endParaRPr/>
            </a:p>
          </p:txBody>
        </p:sp>
        <p:pic>
          <p:nvPicPr>
            <p:cNvPr id="286" name="Google Shape;286;p7" descr="Bullsey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74591" y="5233067"/>
              <a:ext cx="707886" cy="7078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9"/>
          <p:cNvGrpSpPr/>
          <p:nvPr/>
        </p:nvGrpSpPr>
        <p:grpSpPr>
          <a:xfrm rot="10800000">
            <a:off x="4438651" y="2705904"/>
            <a:ext cx="7600949" cy="1250874"/>
            <a:chOff x="2203174" y="4452730"/>
            <a:chExt cx="8540094" cy="1391478"/>
          </a:xfrm>
        </p:grpSpPr>
        <p:sp>
          <p:nvSpPr>
            <p:cNvPr id="303" name="Google Shape;303;p9"/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/>
              <a:ahLst/>
              <a:cxnLst/>
              <a:rect l="l" t="t" r="r" b="b"/>
              <a:pathLst>
                <a:path w="7172739" h="1391478" extrusionOk="0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solidFill>
              <a:srgbClr val="3C5D13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9"/>
          <p:cNvSpPr txBox="1"/>
          <p:nvPr/>
        </p:nvSpPr>
        <p:spPr>
          <a:xfrm>
            <a:off x="6007598" y="2895730"/>
            <a:ext cx="47771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-13318" y="6382800"/>
            <a:ext cx="12193201" cy="475200"/>
          </a:xfrm>
          <a:prstGeom prst="rect">
            <a:avLst/>
          </a:prstGeom>
          <a:solidFill>
            <a:srgbClr val="F2F2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9"/>
          <p:cNvPicPr preferRelativeResize="0"/>
          <p:nvPr/>
        </p:nvPicPr>
        <p:blipFill rotWithShape="1">
          <a:blip r:embed="rId4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/>
          <p:nvPr/>
        </p:nvSpPr>
        <p:spPr>
          <a:xfrm>
            <a:off x="1036370" y="448939"/>
            <a:ext cx="1009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 nivel mundial se observan...</a:t>
            </a:r>
            <a:endParaRPr sz="3600">
              <a:solidFill>
                <a:srgbClr val="5A8B1D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grpSp>
        <p:nvGrpSpPr>
          <p:cNvPr id="317" name="Google Shape;317;p10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318" name="Google Shape;318;p10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10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pic>
        <p:nvPicPr>
          <p:cNvPr id="320" name="Google Shape;320;p10"/>
          <p:cNvPicPr preferRelativeResize="0"/>
          <p:nvPr/>
        </p:nvPicPr>
        <p:blipFill rotWithShape="1">
          <a:blip r:embed="rId5">
            <a:alphaModFix/>
          </a:blip>
          <a:srcRect t="93047"/>
          <a:stretch/>
        </p:blipFill>
        <p:spPr>
          <a:xfrm>
            <a:off x="-13318" y="6381750"/>
            <a:ext cx="12193200" cy="476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10"/>
          <p:cNvGrpSpPr/>
          <p:nvPr/>
        </p:nvGrpSpPr>
        <p:grpSpPr>
          <a:xfrm>
            <a:off x="1049018" y="1123451"/>
            <a:ext cx="8559070" cy="4880479"/>
            <a:chOff x="2495262" y="1178253"/>
            <a:chExt cx="8203843" cy="4915873"/>
          </a:xfrm>
        </p:grpSpPr>
        <p:grpSp>
          <p:nvGrpSpPr>
            <p:cNvPr id="322" name="Google Shape;322;p10"/>
            <p:cNvGrpSpPr/>
            <p:nvPr/>
          </p:nvGrpSpPr>
          <p:grpSpPr>
            <a:xfrm>
              <a:off x="2495262" y="1207616"/>
              <a:ext cx="7201476" cy="1120776"/>
              <a:chOff x="3244851" y="1906877"/>
              <a:chExt cx="7201476" cy="1120776"/>
            </a:xfrm>
          </p:grpSpPr>
          <p:sp>
            <p:nvSpPr>
              <p:cNvPr id="323" name="Google Shape;323;p10"/>
              <p:cNvSpPr/>
              <p:nvPr/>
            </p:nvSpPr>
            <p:spPr>
              <a:xfrm>
                <a:off x="3764279" y="2131984"/>
                <a:ext cx="6682048" cy="662940"/>
              </a:xfrm>
              <a:prstGeom prst="rect">
                <a:avLst/>
              </a:prstGeom>
              <a:solidFill>
                <a:srgbClr val="CAEB9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4" name="Google Shape;324;p10"/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/>
                <a:ahLst/>
                <a:cxnLst/>
                <a:rect l="l" t="t" r="r" b="b"/>
                <a:pathLst>
                  <a:path w="5532438" h="1120776" extrusionOk="0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rgbClr val="3C5D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5" name="Google Shape;325;p10"/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rgbClr val="3C5D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26" name="Google Shape;326;p10"/>
            <p:cNvGrpSpPr/>
            <p:nvPr/>
          </p:nvGrpSpPr>
          <p:grpSpPr>
            <a:xfrm>
              <a:off x="2495262" y="2462861"/>
              <a:ext cx="7201476" cy="1120776"/>
              <a:chOff x="3244851" y="1906877"/>
              <a:chExt cx="7201476" cy="1120776"/>
            </a:xfrm>
          </p:grpSpPr>
          <p:sp>
            <p:nvSpPr>
              <p:cNvPr id="327" name="Google Shape;327;p10"/>
              <p:cNvSpPr/>
              <p:nvPr/>
            </p:nvSpPr>
            <p:spPr>
              <a:xfrm>
                <a:off x="3764279" y="2131984"/>
                <a:ext cx="6682048" cy="662940"/>
              </a:xfrm>
              <a:prstGeom prst="rect">
                <a:avLst/>
              </a:prstGeom>
              <a:solidFill>
                <a:srgbClr val="E4F5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8" name="Google Shape;328;p10"/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/>
                <a:ahLst/>
                <a:cxnLst/>
                <a:rect l="l" t="t" r="r" b="b"/>
                <a:pathLst>
                  <a:path w="5532438" h="1120776" extrusionOk="0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rgbClr val="AFE1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9" name="Google Shape;329;p10"/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rgbClr val="AFE1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30" name="Google Shape;330;p10"/>
            <p:cNvGrpSpPr/>
            <p:nvPr/>
          </p:nvGrpSpPr>
          <p:grpSpPr>
            <a:xfrm>
              <a:off x="2495262" y="3718106"/>
              <a:ext cx="7201476" cy="1120776"/>
              <a:chOff x="3244851" y="1906877"/>
              <a:chExt cx="7201476" cy="1120776"/>
            </a:xfrm>
          </p:grpSpPr>
          <p:sp>
            <p:nvSpPr>
              <p:cNvPr id="331" name="Google Shape;331;p10"/>
              <p:cNvSpPr/>
              <p:nvPr/>
            </p:nvSpPr>
            <p:spPr>
              <a:xfrm>
                <a:off x="3764279" y="2131984"/>
                <a:ext cx="6682048" cy="662940"/>
              </a:xfrm>
              <a:prstGeom prst="rect">
                <a:avLst/>
              </a:prstGeom>
              <a:solidFill>
                <a:srgbClr val="F9E1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2" name="Google Shape;332;p10"/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/>
                <a:ahLst/>
                <a:cxnLst/>
                <a:rect l="l" t="t" r="r" b="b"/>
                <a:pathLst>
                  <a:path w="5532438" h="1120776" extrusionOk="0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3" name="Google Shape;333;p10"/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34" name="Google Shape;334;p10"/>
            <p:cNvGrpSpPr/>
            <p:nvPr/>
          </p:nvGrpSpPr>
          <p:grpSpPr>
            <a:xfrm>
              <a:off x="2495262" y="4973350"/>
              <a:ext cx="7201476" cy="1120776"/>
              <a:chOff x="3244851" y="1906877"/>
              <a:chExt cx="7201476" cy="1120776"/>
            </a:xfrm>
          </p:grpSpPr>
          <p:sp>
            <p:nvSpPr>
              <p:cNvPr id="335" name="Google Shape;335;p10"/>
              <p:cNvSpPr/>
              <p:nvPr/>
            </p:nvSpPr>
            <p:spPr>
              <a:xfrm>
                <a:off x="3764279" y="2131984"/>
                <a:ext cx="6682047" cy="662940"/>
              </a:xfrm>
              <a:prstGeom prst="rect">
                <a:avLst/>
              </a:prstGeom>
              <a:solidFill>
                <a:srgbClr val="F7BD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6" name="Google Shape;336;p10"/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/>
                <a:ahLst/>
                <a:cxnLst/>
                <a:rect l="l" t="t" r="r" b="b"/>
                <a:pathLst>
                  <a:path w="5532438" h="1120776" extrusionOk="0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rgbClr val="CC6E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7" name="Google Shape;337;p10"/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rgbClr val="CC6E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338" name="Google Shape;338;p10"/>
            <p:cNvSpPr/>
            <p:nvPr/>
          </p:nvSpPr>
          <p:spPr>
            <a:xfrm>
              <a:off x="8821492" y="3718106"/>
              <a:ext cx="1877596" cy="886429"/>
            </a:xfrm>
            <a:custGeom>
              <a:avLst/>
              <a:gdLst/>
              <a:ahLst/>
              <a:cxnLst/>
              <a:rect l="l" t="t" r="r" b="b"/>
              <a:pathLst>
                <a:path w="415637" h="886429" extrusionOk="0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48000">
                  <a:schemeClr val="accent4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819419" y="2463203"/>
              <a:ext cx="1877598" cy="886429"/>
            </a:xfrm>
            <a:custGeom>
              <a:avLst/>
              <a:gdLst/>
              <a:ahLst/>
              <a:cxnLst/>
              <a:rect l="l" t="t" r="r" b="b"/>
              <a:pathLst>
                <a:path w="415637" h="886429" extrusionOk="0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gradFill>
              <a:gsLst>
                <a:gs pos="0">
                  <a:srgbClr val="AFE170"/>
                </a:gs>
                <a:gs pos="48000">
                  <a:srgbClr val="AFE170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811602" y="1207617"/>
              <a:ext cx="1877577" cy="886429"/>
            </a:xfrm>
            <a:custGeom>
              <a:avLst/>
              <a:gdLst/>
              <a:ahLst/>
              <a:cxnLst/>
              <a:rect l="l" t="t" r="r" b="b"/>
              <a:pathLst>
                <a:path w="415637" h="886429" extrusionOk="0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gradFill>
              <a:gsLst>
                <a:gs pos="0">
                  <a:srgbClr val="3C5D13"/>
                </a:gs>
                <a:gs pos="48000">
                  <a:srgbClr val="3C5D13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821510" y="4973350"/>
              <a:ext cx="1877595" cy="886429"/>
            </a:xfrm>
            <a:custGeom>
              <a:avLst/>
              <a:gdLst/>
              <a:ahLst/>
              <a:cxnLst/>
              <a:rect l="l" t="t" r="r" b="b"/>
              <a:pathLst>
                <a:path w="415637" h="886429" extrusionOk="0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gradFill>
              <a:gsLst>
                <a:gs pos="0">
                  <a:srgbClr val="CC6E0B"/>
                </a:gs>
                <a:gs pos="48000">
                  <a:srgbClr val="CC6E0B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342" name="Google Shape;342;p10" descr="Handshak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56319" y="13109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0" descr="Bar char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56319" y="256846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0" descr="Bullsey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656319" y="381462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3855743" y="1178253"/>
              <a:ext cx="4940122" cy="4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Iniciativas desarrolladas en 3 niveles</a:t>
              </a:r>
              <a:endParaRPr sz="20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3855741" y="2433499"/>
              <a:ext cx="6100277" cy="4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Resultados ambientales aún no cuantificados</a:t>
              </a:r>
              <a:endParaRPr sz="2000" b="1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3855743" y="3688744"/>
              <a:ext cx="5420882" cy="4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4 principales destinos de las inversiones</a:t>
              </a:r>
              <a:endParaRPr sz="2000" b="1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3855743" y="4943988"/>
              <a:ext cx="4237916" cy="4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Persisten dos mayores desafíos</a:t>
              </a:r>
              <a:endParaRPr sz="20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3855743" y="1658664"/>
              <a:ext cx="5840996" cy="37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Iniciativas de mercado, locales e internacionales.</a:t>
              </a: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3855743" y="2913909"/>
              <a:ext cx="5840996" cy="37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Los resultados se hallan en el comportamiento de las carteras.</a:t>
              </a: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3855743" y="4084964"/>
              <a:ext cx="5841000" cy="6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Generación de energía; agricultura y ganadería; transporte; esfera social.</a:t>
              </a: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3855743" y="5420765"/>
              <a:ext cx="5840996" cy="37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El Greenwashing y la necesidad de concientización.</a:t>
              </a:r>
              <a:endParaRPr/>
            </a:p>
          </p:txBody>
        </p:sp>
      </p:grpSp>
      <p:pic>
        <p:nvPicPr>
          <p:cNvPr id="353" name="Google Shape;353;p10" descr="Full Brick Wa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1354" y="5122409"/>
            <a:ext cx="806423" cy="80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0" descr="Is the World Economy in Good Condition? - Wall-Street.co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58620" y="1026832"/>
            <a:ext cx="3133725" cy="176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"/>
          <p:cNvSpPr txBox="1"/>
          <p:nvPr/>
        </p:nvSpPr>
        <p:spPr>
          <a:xfrm>
            <a:off x="1049044" y="923277"/>
            <a:ext cx="80949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A8B1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Paraguay consolida avances en 3 áreas</a:t>
            </a:r>
            <a:endParaRPr sz="3600">
              <a:solidFill>
                <a:srgbClr val="5A8B1D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grpSp>
        <p:nvGrpSpPr>
          <p:cNvPr id="361" name="Google Shape;361;p11"/>
          <p:cNvGrpSpPr/>
          <p:nvPr/>
        </p:nvGrpSpPr>
        <p:grpSpPr>
          <a:xfrm>
            <a:off x="8540318" y="26376"/>
            <a:ext cx="3586009" cy="394549"/>
            <a:chOff x="8336132" y="1"/>
            <a:chExt cx="3586009" cy="394549"/>
          </a:xfrm>
        </p:grpSpPr>
        <p:pic>
          <p:nvPicPr>
            <p:cNvPr id="362" name="Google Shape;362;p11" descr="Upward tre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8533" y="1"/>
              <a:ext cx="473608" cy="36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11"/>
            <p:cNvSpPr txBox="1"/>
            <p:nvPr/>
          </p:nvSpPr>
          <p:spPr>
            <a:xfrm>
              <a:off x="8336132" y="25218"/>
              <a:ext cx="3586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A8B1D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Finanzas Sostenibles en Py</a:t>
              </a:r>
              <a:endParaRPr/>
            </a:p>
          </p:txBody>
        </p:sp>
      </p:grpSp>
      <p:pic>
        <p:nvPicPr>
          <p:cNvPr id="364" name="Google Shape;364;p11"/>
          <p:cNvPicPr preferRelativeResize="0"/>
          <p:nvPr/>
        </p:nvPicPr>
        <p:blipFill rotWithShape="1">
          <a:blip r:embed="rId5">
            <a:alphaModFix/>
          </a:blip>
          <a:srcRect t="93047"/>
          <a:stretch/>
        </p:blipFill>
        <p:spPr>
          <a:xfrm>
            <a:off x="-1200" y="6355328"/>
            <a:ext cx="12193200" cy="47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1" descr="Himno Nacional Paraguayo y Bandera Paraguaya Flameando - YouTube"/>
          <p:cNvPicPr preferRelativeResize="0"/>
          <p:nvPr/>
        </p:nvPicPr>
        <p:blipFill rotWithShape="1">
          <a:blip r:embed="rId6">
            <a:alphaModFix amt="92000"/>
          </a:blip>
          <a:srcRect/>
          <a:stretch/>
        </p:blipFill>
        <p:spPr>
          <a:xfrm>
            <a:off x="8920166" y="923278"/>
            <a:ext cx="3353951" cy="188659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1"/>
          <p:cNvSpPr/>
          <p:nvPr/>
        </p:nvSpPr>
        <p:spPr>
          <a:xfrm>
            <a:off x="1131354" y="1950369"/>
            <a:ext cx="1204857" cy="892885"/>
          </a:xfrm>
          <a:prstGeom prst="rect">
            <a:avLst/>
          </a:prstGeom>
          <a:solidFill>
            <a:srgbClr val="5A8B1D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936973" y="2190063"/>
            <a:ext cx="5603345" cy="892885"/>
          </a:xfrm>
          <a:prstGeom prst="homePlate">
            <a:avLst>
              <a:gd name="adj" fmla="val 41466"/>
            </a:avLst>
          </a:prstGeom>
          <a:gradFill>
            <a:gsLst>
              <a:gs pos="0">
                <a:srgbClr val="5A8B1D"/>
              </a:gs>
              <a:gs pos="79000">
                <a:srgbClr val="5A8B1D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Cooperación interinstitucional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8" name="Google Shape;368;p11"/>
          <p:cNvSpPr/>
          <p:nvPr/>
        </p:nvSpPr>
        <p:spPr>
          <a:xfrm rot="-5400000">
            <a:off x="2076555" y="2210027"/>
            <a:ext cx="1126328" cy="607012"/>
          </a:xfrm>
          <a:prstGeom prst="parallelogram">
            <a:avLst>
              <a:gd name="adj" fmla="val 39609"/>
            </a:avLst>
          </a:prstGeom>
          <a:solidFill>
            <a:srgbClr val="3C5D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936973" y="3313952"/>
            <a:ext cx="5603345" cy="892885"/>
          </a:xfrm>
          <a:prstGeom prst="homePlate">
            <a:avLst>
              <a:gd name="adj" fmla="val 41466"/>
            </a:avLst>
          </a:prstGeom>
          <a:gradFill>
            <a:gsLst>
              <a:gs pos="0">
                <a:srgbClr val="CAEB9F"/>
              </a:gs>
              <a:gs pos="79000">
                <a:srgbClr val="CAEB9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Marco normativo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1131354" y="3074258"/>
            <a:ext cx="1204857" cy="892885"/>
          </a:xfrm>
          <a:prstGeom prst="rect">
            <a:avLst/>
          </a:prstGeom>
          <a:solidFill>
            <a:srgbClr val="CAEB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1" name="Google Shape;371;p11"/>
          <p:cNvSpPr/>
          <p:nvPr/>
        </p:nvSpPr>
        <p:spPr>
          <a:xfrm rot="-5400000">
            <a:off x="2076555" y="3333916"/>
            <a:ext cx="1126328" cy="607012"/>
          </a:xfrm>
          <a:prstGeom prst="parallelogram">
            <a:avLst>
              <a:gd name="adj" fmla="val 39609"/>
            </a:avLst>
          </a:prstGeom>
          <a:solidFill>
            <a:srgbClr val="AFE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2936972" y="4437841"/>
            <a:ext cx="5615141" cy="892885"/>
          </a:xfrm>
          <a:prstGeom prst="homePlate">
            <a:avLst>
              <a:gd name="adj" fmla="val 41466"/>
            </a:avLst>
          </a:prstGeom>
          <a:gradFill>
            <a:gsLst>
              <a:gs pos="0">
                <a:srgbClr val="F7BD80"/>
              </a:gs>
              <a:gs pos="79000">
                <a:srgbClr val="F7BD8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Instrumento financiero disponible</a:t>
            </a: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1131354" y="4198147"/>
            <a:ext cx="1204857" cy="892885"/>
          </a:xfrm>
          <a:prstGeom prst="rect">
            <a:avLst/>
          </a:prstGeom>
          <a:solidFill>
            <a:srgbClr val="F7D2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4" name="Google Shape;374;p11"/>
          <p:cNvSpPr/>
          <p:nvPr/>
        </p:nvSpPr>
        <p:spPr>
          <a:xfrm rot="-5400000">
            <a:off x="2076555" y="4457805"/>
            <a:ext cx="1126328" cy="607012"/>
          </a:xfrm>
          <a:prstGeom prst="parallelogram">
            <a:avLst>
              <a:gd name="adj" fmla="val 39609"/>
            </a:avLst>
          </a:prstGeom>
          <a:solidFill>
            <a:srgbClr val="EB91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5" name="Google Shape;375;p11" descr="Handshak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6582" y="2022989"/>
            <a:ext cx="849811" cy="84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1" descr="Gav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2596" y="3122887"/>
            <a:ext cx="785222" cy="78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1" descr="Contrac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76582" y="4204898"/>
            <a:ext cx="867259" cy="86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 FLASHFOO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 FLASHFOO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Panorámica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Franklin Gothic</vt:lpstr>
      <vt:lpstr>Times New Roman</vt:lpstr>
      <vt:lpstr>Bad Script</vt:lpstr>
      <vt:lpstr>Libre Franklin</vt:lpstr>
      <vt:lpstr>Calibri</vt:lpstr>
      <vt:lpstr>Libre Franklin Thin</vt:lpstr>
      <vt:lpstr>Arial Black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CNV</cp:lastModifiedBy>
  <cp:revision>1</cp:revision>
  <dcterms:created xsi:type="dcterms:W3CDTF">2019-01-14T06:35:35Z</dcterms:created>
  <dcterms:modified xsi:type="dcterms:W3CDTF">2021-03-19T21:32:48Z</dcterms:modified>
</cp:coreProperties>
</file>