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78" r:id="rId7"/>
    <p:sldId id="257" r:id="rId8"/>
    <p:sldId id="473" r:id="rId9"/>
    <p:sldId id="275" r:id="rId10"/>
    <p:sldId id="276" r:id="rId11"/>
    <p:sldId id="277" r:id="rId12"/>
    <p:sldId id="279" r:id="rId13"/>
    <p:sldId id="436" r:id="rId14"/>
    <p:sldId id="471" r:id="rId15"/>
    <p:sldId id="469" r:id="rId16"/>
    <p:sldId id="474" r:id="rId17"/>
    <p:sldId id="4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33A57AB-6C4C-4346-9286-82B83DB4B094}">
          <p14:sldIdLst>
            <p14:sldId id="256"/>
            <p14:sldId id="278"/>
            <p14:sldId id="257"/>
            <p14:sldId id="473"/>
            <p14:sldId id="275"/>
            <p14:sldId id="276"/>
            <p14:sldId id="277"/>
            <p14:sldId id="279"/>
            <p14:sldId id="436"/>
            <p14:sldId id="471"/>
            <p14:sldId id="469"/>
            <p14:sldId id="474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CC66"/>
    <a:srgbClr val="FAE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23FF8A-4B50-4662-BF8F-5E56344DD6FC}" v="10" dt="2021-03-18T16:10:29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0538" autoAdjust="0"/>
  </p:normalViewPr>
  <p:slideViewPr>
    <p:cSldViewPr>
      <p:cViewPr varScale="1">
        <p:scale>
          <a:sx n="99" d="100"/>
          <a:sy n="99" d="100"/>
        </p:scale>
        <p:origin x="204" y="8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jalalifarahani\Desktop\UNDP%20Project\Market%20Overview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s.baumgarten\Downloads\Data_Extract_From_World_Development_Indicato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571926105390668E-2"/>
          <c:y val="5.452278692436173E-2"/>
          <c:w val="0.89526309812234994"/>
          <c:h val="0.7078320209973753"/>
        </c:manualLayout>
      </c:layout>
      <c:lineChart>
        <c:grouping val="standard"/>
        <c:varyColors val="0"/>
        <c:ser>
          <c:idx val="0"/>
          <c:order val="0"/>
          <c:tx>
            <c:strRef>
              <c:f>FDI_ODA!$B$1</c:f>
              <c:strCache>
                <c:ptCount val="1"/>
                <c:pt idx="0">
                  <c:v>ODA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FDI_ODA!$A$2:$A$18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FDI_ODA!$B$2:$B$18</c:f>
              <c:numCache>
                <c:formatCode>General</c:formatCode>
                <c:ptCount val="17"/>
                <c:pt idx="0">
                  <c:v>70.849999999999994</c:v>
                </c:pt>
                <c:pt idx="1">
                  <c:v>73.02</c:v>
                </c:pt>
                <c:pt idx="2">
                  <c:v>78.41</c:v>
                </c:pt>
                <c:pt idx="3">
                  <c:v>82.39</c:v>
                </c:pt>
                <c:pt idx="4">
                  <c:v>87.58</c:v>
                </c:pt>
                <c:pt idx="5">
                  <c:v>115.3</c:v>
                </c:pt>
                <c:pt idx="6">
                  <c:v>100.33</c:v>
                </c:pt>
                <c:pt idx="7">
                  <c:v>109.09</c:v>
                </c:pt>
                <c:pt idx="8">
                  <c:v>112.24</c:v>
                </c:pt>
                <c:pt idx="9">
                  <c:v>114.28</c:v>
                </c:pt>
                <c:pt idx="10">
                  <c:v>120.63</c:v>
                </c:pt>
                <c:pt idx="11">
                  <c:v>119.67</c:v>
                </c:pt>
                <c:pt idx="12">
                  <c:v>115.31</c:v>
                </c:pt>
                <c:pt idx="13">
                  <c:v>121.84</c:v>
                </c:pt>
                <c:pt idx="14">
                  <c:v>123.95</c:v>
                </c:pt>
                <c:pt idx="15">
                  <c:v>131.56</c:v>
                </c:pt>
                <c:pt idx="16">
                  <c:v>143.33000000000001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50-4235-8453-1EDE93C761BD}"/>
            </c:ext>
          </c:extLst>
        </c:ser>
        <c:ser>
          <c:idx val="1"/>
          <c:order val="1"/>
          <c:tx>
            <c:strRef>
              <c:f>FDI_ODA!$C$1</c:f>
              <c:strCache>
                <c:ptCount val="1"/>
                <c:pt idx="0">
                  <c:v>FDI to Developing Countries</c:v>
                </c:pt>
              </c:strCache>
            </c:strRef>
          </c:tx>
          <c:spPr>
            <a:ln w="28575" cap="rnd">
              <a:solidFill>
                <a:srgbClr val="0033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003399"/>
                </a:solidFill>
              </a:ln>
              <a:effectLst/>
            </c:spPr>
          </c:marker>
          <c:cat>
            <c:numRef>
              <c:f>FDI_ODA!$A$2:$A$18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FDI_ODA!$C$2:$C$18</c:f>
              <c:numCache>
                <c:formatCode>General</c:formatCode>
                <c:ptCount val="17"/>
                <c:pt idx="0">
                  <c:v>234</c:v>
                </c:pt>
                <c:pt idx="1">
                  <c:v>216</c:v>
                </c:pt>
                <c:pt idx="2">
                  <c:v>167</c:v>
                </c:pt>
                <c:pt idx="3">
                  <c:v>196</c:v>
                </c:pt>
                <c:pt idx="4">
                  <c:v>264</c:v>
                </c:pt>
                <c:pt idx="5">
                  <c:v>332</c:v>
                </c:pt>
                <c:pt idx="6">
                  <c:v>403</c:v>
                </c:pt>
                <c:pt idx="7">
                  <c:v>526</c:v>
                </c:pt>
                <c:pt idx="8">
                  <c:v>578</c:v>
                </c:pt>
                <c:pt idx="9">
                  <c:v>465</c:v>
                </c:pt>
                <c:pt idx="10">
                  <c:v>625</c:v>
                </c:pt>
                <c:pt idx="11">
                  <c:v>670</c:v>
                </c:pt>
                <c:pt idx="12">
                  <c:v>659</c:v>
                </c:pt>
                <c:pt idx="13">
                  <c:v>662</c:v>
                </c:pt>
                <c:pt idx="14">
                  <c:v>704</c:v>
                </c:pt>
                <c:pt idx="15">
                  <c:v>752</c:v>
                </c:pt>
                <c:pt idx="16">
                  <c:v>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50-4235-8453-1EDE93C76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10734912"/>
        <c:axId val="-710850528"/>
      </c:lineChart>
      <c:catAx>
        <c:axId val="-710734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1400" dirty="0"/>
                  <a:t>Año</a:t>
                </a:r>
                <a:endParaRPr lang="en-US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0850528"/>
        <c:crosses val="autoZero"/>
        <c:auto val="1"/>
        <c:lblAlgn val="ctr"/>
        <c:lblOffset val="100"/>
        <c:noMultiLvlLbl val="0"/>
      </c:catAx>
      <c:valAx>
        <c:axId val="-7108505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 dirty="0"/>
                  <a:t>Miles de </a:t>
                </a:r>
                <a:r>
                  <a:rPr lang="en-US" sz="1200" baseline="0" dirty="0" err="1"/>
                  <a:t>Millones</a:t>
                </a:r>
                <a:r>
                  <a:rPr lang="en-US" sz="1200" baseline="0" dirty="0"/>
                  <a:t> de </a:t>
                </a:r>
                <a:r>
                  <a:rPr lang="en-US" sz="1200" baseline="0" dirty="0" err="1"/>
                  <a:t>Dolares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1.6025641025641025E-3"/>
              <c:y val="0.320794798377475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10734912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49045243914328E-2"/>
          <c:y val="0.86538932371573496"/>
          <c:w val="0.96467232201453501"/>
          <c:h val="0.1113629613561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FDI</c:v>
          </c:tx>
          <c:spPr>
            <a:ln w="28575" cap="rnd">
              <a:solidFill>
                <a:srgbClr val="003399"/>
              </a:solidFill>
              <a:round/>
            </a:ln>
            <a:effectLst/>
          </c:spPr>
          <c:marker>
            <c:symbol val="none"/>
          </c:marker>
          <c:cat>
            <c:numRef>
              <c:f>Data!$H$1:$P$1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Data!$H$2:$P$2</c:f>
              <c:numCache>
                <c:formatCode>#,##0</c:formatCode>
                <c:ptCount val="9"/>
                <c:pt idx="0">
                  <c:v>555.54399999999998</c:v>
                </c:pt>
                <c:pt idx="1">
                  <c:v>463.99400000000003</c:v>
                </c:pt>
                <c:pt idx="2">
                  <c:v>727.14400000000001</c:v>
                </c:pt>
                <c:pt idx="3">
                  <c:v>312.56700000000001</c:v>
                </c:pt>
                <c:pt idx="4">
                  <c:v>549.69000000000005</c:v>
                </c:pt>
                <c:pt idx="5">
                  <c:v>480.46911440000002</c:v>
                </c:pt>
                <c:pt idx="6">
                  <c:v>451.54369759999997</c:v>
                </c:pt>
                <c:pt idx="7">
                  <c:v>506.97692660000001</c:v>
                </c:pt>
                <c:pt idx="8">
                  <c:v>505.03591368600001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9F-4B4A-A6CE-964334A34AA6}"/>
            </c:ext>
          </c:extLst>
        </c:ser>
        <c:ser>
          <c:idx val="1"/>
          <c:order val="1"/>
          <c:tx>
            <c:v>ODA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Data!$H$3:$P$3</c:f>
              <c:numCache>
                <c:formatCode>#,##0</c:formatCode>
                <c:ptCount val="9"/>
                <c:pt idx="0">
                  <c:v>121.01</c:v>
                </c:pt>
                <c:pt idx="1">
                  <c:v>93.08</c:v>
                </c:pt>
                <c:pt idx="2">
                  <c:v>104.57</c:v>
                </c:pt>
                <c:pt idx="3">
                  <c:v>130.71</c:v>
                </c:pt>
                <c:pt idx="4">
                  <c:v>62.42</c:v>
                </c:pt>
                <c:pt idx="5">
                  <c:v>60.18</c:v>
                </c:pt>
                <c:pt idx="6">
                  <c:v>88.54</c:v>
                </c:pt>
                <c:pt idx="7">
                  <c:v>142.58000000000001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9F-4B4A-A6CE-964334A34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1015024"/>
        <c:axId val="1094733328"/>
      </c:lineChart>
      <c:catAx>
        <c:axId val="1091015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Año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4733328"/>
        <c:crosses val="autoZero"/>
        <c:auto val="1"/>
        <c:lblAlgn val="ctr"/>
        <c:lblOffset val="100"/>
        <c:noMultiLvlLbl val="0"/>
      </c:catAx>
      <c:valAx>
        <c:axId val="109473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Millones</a:t>
                </a:r>
                <a:r>
                  <a:rPr lang="en-US" sz="1600" baseline="0"/>
                  <a:t> de Dolares</a:t>
                </a:r>
                <a:endParaRPr lang="en-US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101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0607A1-0186-494C-A3A9-07772C489FE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34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BACCAB-D60E-5D4C-9575-030BC7C72B1D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3C551B-FB78-B248-85BC-CAC8E1FB7F0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57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79CBC81-57BD-9048-9403-292B879F41C6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9163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Desigualdad y asimetrías de información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00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Desigualdad y asimetrías de información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9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8626475" y="517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06324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12648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2209800"/>
            <a:ext cx="7391400" cy="76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3"/>
          <p:cNvSpPr>
            <a:spLocks noGrp="1"/>
          </p:cNvSpPr>
          <p:nvPr>
            <p:ph type="body" sz="quarter" idx="19"/>
          </p:nvPr>
        </p:nvSpPr>
        <p:spPr>
          <a:xfrm>
            <a:off x="533400" y="2743200"/>
            <a:ext cx="65532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9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533400" y="381000"/>
            <a:ext cx="990600" cy="457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="0" i="0">
                <a:solidFill>
                  <a:schemeClr val="bg1">
                    <a:lumMod val="75000"/>
                  </a:schemeClr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3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32610" y="0"/>
            <a:ext cx="45262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5322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8440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:9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6245" y="1665291"/>
            <a:ext cx="8415337" cy="4633910"/>
          </a:xfrm>
          <a:prstGeom prst="rect">
            <a:avLst/>
          </a:prstGeom>
        </p:spPr>
        <p:txBody>
          <a:bodyPr/>
          <a:lstStyle>
            <a:lvl1pPr>
              <a:tabLst>
                <a:tab pos="5046430" algn="r"/>
              </a:tabLst>
              <a:defRPr/>
            </a:lvl1pPr>
            <a:lvl2pPr>
              <a:tabLst>
                <a:tab pos="5046430" algn="r"/>
              </a:tabLst>
              <a:defRPr/>
            </a:lvl2pPr>
            <a:lvl3pPr>
              <a:tabLst>
                <a:tab pos="5046430" algn="r"/>
              </a:tabLst>
              <a:defRPr/>
            </a:lvl3pPr>
            <a:lvl4pPr>
              <a:tabLst>
                <a:tab pos="5046430" algn="r"/>
              </a:tabLst>
              <a:defRPr/>
            </a:lvl4pPr>
            <a:lvl5pPr>
              <a:tabLst>
                <a:tab pos="3771428" algn="r"/>
              </a:tabLst>
              <a:defRPr baseline="0"/>
            </a:lvl5pPr>
            <a:lvl6pPr>
              <a:tabLst>
                <a:tab pos="5046430" algn="r"/>
              </a:tabLst>
              <a:defRPr/>
            </a:lvl6pPr>
            <a:lvl7pPr>
              <a:tabLst>
                <a:tab pos="5046430" algn="r"/>
              </a:tabLst>
              <a:defRPr/>
            </a:lvl7pPr>
            <a:lvl8pPr>
              <a:tabLst>
                <a:tab pos="5046430" algn="r"/>
              </a:tabLst>
              <a:defRPr/>
            </a:lvl8pPr>
            <a:lvl9pPr>
              <a:tabLst>
                <a:tab pos="5046430" algn="r"/>
              </a:tabLst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665899"/>
            <a:ext cx="843915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788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244633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FCD6BD-663E-40CC-832A-8CFE270A9C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9" y="6381198"/>
            <a:ext cx="1208600" cy="320280"/>
          </a:xfrm>
          <a:prstGeom prst="rect">
            <a:avLst/>
          </a:prstGeom>
          <a:ln>
            <a:noFill/>
          </a:ln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AE2D6B-02E8-4B19-8028-0F0152A24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6010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C5D48EB-969F-4287-88BB-9BEFAF799A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8934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01A4-C9F6-4F05-8C54-D6B07AFAA90E}" type="datetimeFigureOut">
              <a:rPr lang="es-AR" smtClean="0"/>
              <a:t>18/3/2021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7574-0698-4CB9-A16E-1DB7ABC91B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288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228600" y="1524000"/>
            <a:ext cx="7239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 flipH="1">
            <a:off x="609600" y="1447800"/>
            <a:ext cx="6249988" cy="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9144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6553200" cy="419100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22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5930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295400" y="30480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08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566160"/>
            <a:ext cx="530352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394960" y="3566160"/>
            <a:ext cx="374904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8752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389120"/>
            <a:ext cx="457200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63440" y="4389120"/>
            <a:ext cx="448056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7792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7374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90600" y="533400"/>
            <a:ext cx="7013448" cy="5779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443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2971800"/>
            <a:ext cx="91440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9261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200400"/>
            <a:ext cx="470916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800600" y="3200400"/>
            <a:ext cx="43434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8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NUD_Logo w Tagline_Spanish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304800"/>
            <a:ext cx="719375" cy="16977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19" r:id="rId4"/>
    <p:sldLayoutId id="2147483720" r:id="rId5"/>
    <p:sldLayoutId id="2147483721" r:id="rId6"/>
    <p:sldLayoutId id="2147483722" r:id="rId7"/>
    <p:sldLayoutId id="2147483728" r:id="rId8"/>
    <p:sldLayoutId id="2147483729" r:id="rId9"/>
    <p:sldLayoutId id="2147483723" r:id="rId10"/>
    <p:sldLayoutId id="2147483724" r:id="rId11"/>
    <p:sldLayoutId id="2147483730" r:id="rId12"/>
    <p:sldLayoutId id="214748373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hans.Baumgarten@undp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fc.ca/conference2016/wp-content/uploads/2017/02/impact-investing_bridges-ventures_how-we-define-the-market-2015.pdf" TargetMode="External"/><Relationship Id="rId2" Type="http://schemas.openxmlformats.org/officeDocument/2006/relationships/hyperlink" Target="http://www.iicpsd.undp.org/content/istanbul/en/home/library/reports/UNDPsPrivateSectorandFoundationStrategyfortheSDGs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Placeholder 4"/>
          <p:cNvSpPr>
            <a:spLocks noGrp="1"/>
          </p:cNvSpPr>
          <p:nvPr>
            <p:ph type="body" sz="quarter" idx="17"/>
          </p:nvPr>
        </p:nvSpPr>
        <p:spPr bwMode="auto">
          <a:xfrm>
            <a:off x="505691" y="2476500"/>
            <a:ext cx="7391400" cy="762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>
                <a:latin typeface="Myriad Pro" charset="0"/>
                <a:ea typeface="ＭＳ Ｐゴシック" charset="0"/>
                <a:cs typeface="ＭＳ Ｐゴシック" charset="0"/>
              </a:rPr>
              <a:t>Financiamiento para el desarrollo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4" name="Text Placeholder 5"/>
          <p:cNvSpPr>
            <a:spLocks noGrp="1"/>
          </p:cNvSpPr>
          <p:nvPr>
            <p:ph type="body" sz="quarter" idx="19"/>
          </p:nvPr>
        </p:nvSpPr>
        <p:spPr bwMode="auto">
          <a:xfrm>
            <a:off x="533400" y="3810000"/>
            <a:ext cx="6553200" cy="533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dirty="0">
                <a:latin typeface="Myriad Pro" charset="0"/>
                <a:ea typeface="ＭＳ Ｐゴシック" charset="0"/>
                <a:cs typeface="ＭＳ Ｐゴシック" charset="0"/>
              </a:rPr>
              <a:t>Desafíos y Oportunidades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533400" y="381000"/>
            <a:ext cx="5562600" cy="457200"/>
          </a:xfrm>
        </p:spPr>
        <p:txBody>
          <a:bodyPr/>
          <a:lstStyle/>
          <a:p>
            <a:pPr>
              <a:defRPr/>
            </a:pPr>
            <a:r>
              <a:rPr lang="en-US" b="1" dirty="0" err="1">
                <a:solidFill>
                  <a:schemeClr val="tx1"/>
                </a:solidFill>
              </a:rPr>
              <a:t>Programa</a:t>
            </a:r>
            <a:r>
              <a:rPr lang="en-US" b="1" dirty="0">
                <a:solidFill>
                  <a:schemeClr val="tx1"/>
                </a:solidFill>
              </a:rPr>
              <a:t> de </a:t>
            </a:r>
            <a:r>
              <a:rPr lang="en-US" b="1" dirty="0" err="1">
                <a:solidFill>
                  <a:schemeClr val="tx1"/>
                </a:solidFill>
              </a:rPr>
              <a:t>las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err="1">
                <a:solidFill>
                  <a:schemeClr val="tx1"/>
                </a:solidFill>
              </a:rPr>
              <a:t>Naciones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s-ES_tradnl" b="1">
                <a:solidFill>
                  <a:schemeClr val="tx1"/>
                </a:solidFill>
              </a:rPr>
              <a:t>Unidas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para</a:t>
            </a:r>
            <a:r>
              <a:rPr lang="en-US" b="1" dirty="0">
                <a:solidFill>
                  <a:schemeClr val="tx1"/>
                </a:solidFill>
              </a:rPr>
              <a:t> el </a:t>
            </a:r>
            <a:r>
              <a:rPr lang="en-US" b="1" dirty="0" err="1">
                <a:solidFill>
                  <a:schemeClr val="tx1"/>
                </a:solidFill>
              </a:rPr>
              <a:t>Desarrollo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4AD5323-9157-4D00-9CA3-B1D29B041F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3400" y="914400"/>
            <a:ext cx="7315200" cy="520456"/>
          </a:xfrm>
        </p:spPr>
        <p:txBody>
          <a:bodyPr/>
          <a:lstStyle/>
          <a:p>
            <a:r>
              <a:rPr lang="es-ES" dirty="0"/>
              <a:t>Oportunidad: Nuevas fuentes de financiación para el desarrollo </a:t>
            </a:r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E48C65-CAAA-4E3C-842F-D7C73332343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7772400" cy="4191000"/>
          </a:xfrm>
        </p:spPr>
        <p:txBody>
          <a:bodyPr/>
          <a:lstStyle/>
          <a:p>
            <a:r>
              <a:rPr lang="es-ES" dirty="0"/>
              <a:t>Bonos ODS o sostenibles: ambientales (ej. cambio climático) y/o sociales (ej. género)</a:t>
            </a:r>
          </a:p>
          <a:p>
            <a:r>
              <a:rPr lang="es-ES" dirty="0"/>
              <a:t>Bonos soberanos ODS</a:t>
            </a:r>
          </a:p>
          <a:p>
            <a:r>
              <a:rPr lang="es-ES" dirty="0"/>
              <a:t>Contratos de Pago por Resultados (“bonos sociales”)</a:t>
            </a:r>
          </a:p>
          <a:p>
            <a:r>
              <a:rPr lang="es-ES" dirty="0"/>
              <a:t>Inversión de Impacto (retorno triple)</a:t>
            </a:r>
          </a:p>
          <a:p>
            <a:r>
              <a:rPr lang="es-ES" dirty="0"/>
              <a:t>Inversores Ángeles (</a:t>
            </a:r>
            <a:r>
              <a:rPr lang="es-ES" dirty="0" err="1"/>
              <a:t>emprendedurismo</a:t>
            </a:r>
            <a:r>
              <a:rPr lang="es-ES" dirty="0"/>
              <a:t>)</a:t>
            </a:r>
          </a:p>
          <a:p>
            <a:r>
              <a:rPr lang="es-ES" dirty="0"/>
              <a:t>Fondos Soberanos (ej. Noruega)</a:t>
            </a:r>
          </a:p>
          <a:p>
            <a:r>
              <a:rPr lang="es-ES" dirty="0"/>
              <a:t>Financiación islámica (</a:t>
            </a:r>
            <a:r>
              <a:rPr lang="es-ES" i="1" dirty="0" err="1"/>
              <a:t>zakat</a:t>
            </a:r>
            <a:r>
              <a:rPr lang="es-ES" dirty="0"/>
              <a:t>)</a:t>
            </a:r>
          </a:p>
          <a:p>
            <a:r>
              <a:rPr lang="es-ES" i="1" dirty="0"/>
              <a:t>Crowdfunding </a:t>
            </a:r>
            <a:r>
              <a:rPr lang="es-ES" dirty="0"/>
              <a:t>(democratización)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9166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439C4A-692C-4B26-9DF3-AE4584884391}"/>
              </a:ext>
            </a:extLst>
          </p:cNvPr>
          <p:cNvSpPr/>
          <p:nvPr/>
        </p:nvSpPr>
        <p:spPr bwMode="gray">
          <a:xfrm>
            <a:off x="700542" y="1948917"/>
            <a:ext cx="2412086" cy="3805785"/>
          </a:xfrm>
          <a:prstGeom prst="rect">
            <a:avLst/>
          </a:prstGeom>
          <a:noFill/>
          <a:ln w="3175" algn="ctr">
            <a:solidFill>
              <a:srgbClr val="707070"/>
            </a:solidFill>
            <a:miter lim="800000"/>
            <a:headEnd/>
            <a:tailEnd/>
          </a:ln>
        </p:spPr>
        <p:txBody>
          <a:bodyPr wrap="square" lIns="66675" tIns="66675" rIns="66675" bIns="66675" rtlCol="0" anchor="ctr"/>
          <a:lstStyle/>
          <a:p>
            <a:pPr algn="ctr">
              <a:lnSpc>
                <a:spcPct val="106000"/>
              </a:lnSpc>
              <a:defRPr/>
            </a:pPr>
            <a:endParaRPr lang="en-US" sz="1200" b="1" dirty="0">
              <a:solidFill>
                <a:prstClr val="white"/>
              </a:solidFill>
              <a:latin typeface="Verdana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B2AB3D-7548-4D1A-A168-BB0655E7E28F}"/>
              </a:ext>
            </a:extLst>
          </p:cNvPr>
          <p:cNvSpPr/>
          <p:nvPr/>
        </p:nvSpPr>
        <p:spPr bwMode="gray">
          <a:xfrm>
            <a:off x="5702297" y="1975146"/>
            <a:ext cx="2265410" cy="325488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66675" tIns="66675" rIns="66675" bIns="66675" rtlCol="0" anchor="ctr"/>
          <a:lstStyle/>
          <a:p>
            <a:pPr algn="ctr">
              <a:lnSpc>
                <a:spcPct val="106000"/>
              </a:lnSpc>
              <a:defRPr/>
            </a:pPr>
            <a:endParaRPr lang="en-US" sz="1200" b="1" dirty="0">
              <a:solidFill>
                <a:prstClr val="white"/>
              </a:solidFill>
              <a:latin typeface="Verdana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532180-A14C-4678-A036-BF06432A2BE6}"/>
              </a:ext>
            </a:extLst>
          </p:cNvPr>
          <p:cNvSpPr/>
          <p:nvPr/>
        </p:nvSpPr>
        <p:spPr bwMode="gray">
          <a:xfrm>
            <a:off x="3295840" y="1990135"/>
            <a:ext cx="2265411" cy="3686907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66675" tIns="66675" rIns="66675" bIns="66675" rtlCol="0" anchor="ctr"/>
          <a:lstStyle/>
          <a:p>
            <a:pPr algn="ctr">
              <a:lnSpc>
                <a:spcPct val="106000"/>
              </a:lnSpc>
              <a:defRPr/>
            </a:pPr>
            <a:endParaRPr lang="en-US" sz="1200" b="1" dirty="0">
              <a:solidFill>
                <a:prstClr val="white"/>
              </a:solidFill>
              <a:latin typeface="Verdana"/>
            </a:endParaRPr>
          </a:p>
        </p:txBody>
      </p:sp>
      <p:cxnSp>
        <p:nvCxnSpPr>
          <p:cNvPr id="7" name="Elbow Connector 79">
            <a:extLst>
              <a:ext uri="{FF2B5EF4-FFF2-40B4-BE49-F238E27FC236}">
                <a16:creationId xmlns:a16="http://schemas.microsoft.com/office/drawing/2014/main" id="{4CF4BA9B-B792-4D02-BCF7-AE5DD8E00347}"/>
              </a:ext>
            </a:extLst>
          </p:cNvPr>
          <p:cNvCxnSpPr>
            <a:cxnSpLocks/>
          </p:cNvCxnSpPr>
          <p:nvPr/>
        </p:nvCxnSpPr>
        <p:spPr>
          <a:xfrm>
            <a:off x="4553191" y="2883235"/>
            <a:ext cx="2219" cy="188398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CC62900-CD9B-4601-B523-83F5678E86E7}"/>
              </a:ext>
            </a:extLst>
          </p:cNvPr>
          <p:cNvSpPr txBox="1">
            <a:spLocks/>
          </p:cNvSpPr>
          <p:nvPr/>
        </p:nvSpPr>
        <p:spPr>
          <a:xfrm>
            <a:off x="5703645" y="1621310"/>
            <a:ext cx="2265411" cy="371789"/>
          </a:xfrm>
          <a:prstGeom prst="rect">
            <a:avLst/>
          </a:prstGeom>
          <a:solidFill>
            <a:srgbClr val="002060">
              <a:alpha val="74902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68580" tIns="68580" rIns="68580" bIns="68580" anchor="ctr">
            <a:noAutofit/>
          </a:bodyPr>
          <a:lstStyle>
            <a:lvl1pPr marL="233363" indent="-1698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31825" indent="-1762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71550" indent="-1682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§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7163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–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4038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buNone/>
              <a:defRPr/>
            </a:pPr>
            <a:r>
              <a:rPr lang="en-US" sz="1050" b="1" dirty="0" err="1">
                <a:solidFill>
                  <a:schemeClr val="bg1"/>
                </a:solidFill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Facilitación</a:t>
            </a:r>
            <a:r>
              <a:rPr lang="en-US" sz="1050" b="1" dirty="0">
                <a:solidFill>
                  <a:schemeClr val="bg1"/>
                </a:solidFill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050" b="1" dirty="0" err="1">
                <a:solidFill>
                  <a:schemeClr val="bg1"/>
                </a:solidFill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Impacto</a:t>
            </a:r>
            <a:endParaRPr lang="en-US" sz="1050" b="1" dirty="0">
              <a:solidFill>
                <a:schemeClr val="bg1"/>
              </a:solidFill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B1152A-BED9-454E-BC43-C1932F32665A}"/>
              </a:ext>
            </a:extLst>
          </p:cNvPr>
          <p:cNvSpPr txBox="1"/>
          <p:nvPr/>
        </p:nvSpPr>
        <p:spPr>
          <a:xfrm>
            <a:off x="3353732" y="2047988"/>
            <a:ext cx="2207519" cy="28771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6000"/>
              </a:lnSpc>
              <a:defRPr/>
            </a:pPr>
            <a:r>
              <a:rPr lang="es-ES" sz="10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Reportes de mapeo de Inversiones de Impacto ODS: </a:t>
            </a:r>
            <a:r>
              <a:rPr lang="es-E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Publicaciones, desarrolladas por las Oficinas de País PNUD, que proveen a los inversionistas conocimiento del ambiente local y oportunidades de inversión en industrias, negocios, productos y condiciones de Mercado que avancen los ODS.</a:t>
            </a:r>
          </a:p>
          <a:p>
            <a:pPr>
              <a:lnSpc>
                <a:spcPct val="106000"/>
              </a:lnSpc>
              <a:defRPr/>
            </a:pPr>
            <a:endParaRPr lang="en-US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defRPr/>
            </a:pPr>
            <a:r>
              <a:rPr lang="es-ES" sz="10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Secciones claves en los mapas de inversionistas incluirán: </a:t>
            </a:r>
          </a:p>
          <a:p>
            <a:pPr marL="214313" indent="-214313">
              <a:lnSpc>
                <a:spcPct val="106000"/>
              </a:lnSpc>
              <a:buFont typeface="Arial" panose="020B0604020202020204" pitchFamily="34" charset="0"/>
              <a:buChar char="•"/>
              <a:defRPr/>
            </a:pPr>
            <a:r>
              <a:rPr lang="es-E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Prioridades de Desarrollo nacionales relacionadas a los ODS</a:t>
            </a:r>
          </a:p>
          <a:p>
            <a:pPr marL="214313" indent="-214313">
              <a:lnSpc>
                <a:spcPct val="106000"/>
              </a:lnSpc>
              <a:buFont typeface="Arial" panose="020B0604020202020204" pitchFamily="34" charset="0"/>
              <a:buChar char="•"/>
              <a:defRPr/>
            </a:pPr>
            <a:r>
              <a:rPr lang="es-E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Industrias claves más relevantes a las prioridades de desarrollo nacional</a:t>
            </a:r>
          </a:p>
          <a:p>
            <a:pPr marL="214313" indent="-214313">
              <a:lnSpc>
                <a:spcPct val="106000"/>
              </a:lnSpc>
              <a:buFont typeface="Arial" panose="020B0604020202020204" pitchFamily="34" charset="0"/>
              <a:buChar char="•"/>
              <a:defRPr/>
            </a:pPr>
            <a:r>
              <a:rPr lang="es-E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oportunidades de inversión</a:t>
            </a:r>
          </a:p>
          <a:p>
            <a:pPr marL="214313" indent="-214313">
              <a:lnSpc>
                <a:spcPct val="106000"/>
              </a:lnSpc>
              <a:buFont typeface="Arial" panose="020B0604020202020204" pitchFamily="34" charset="0"/>
              <a:buChar char="•"/>
              <a:defRPr/>
            </a:pPr>
            <a:r>
              <a:rPr lang="es-E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 de inversionistas </a:t>
            </a:r>
          </a:p>
          <a:p>
            <a:pPr marL="214313" indent="-214313">
              <a:lnSpc>
                <a:spcPct val="106000"/>
              </a:lnSpc>
              <a:buFont typeface="Arial" panose="020B0604020202020204" pitchFamily="34" charset="0"/>
              <a:buChar char="•"/>
              <a:defRPr/>
            </a:pPr>
            <a:r>
              <a:rPr lang="es-E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de apoyo claves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AE2C7D9-908D-42D2-A119-EFB08CF4AA07}"/>
              </a:ext>
            </a:extLst>
          </p:cNvPr>
          <p:cNvSpPr txBox="1">
            <a:spLocks/>
          </p:cNvSpPr>
          <p:nvPr/>
        </p:nvSpPr>
        <p:spPr>
          <a:xfrm>
            <a:off x="3297189" y="1621310"/>
            <a:ext cx="2265411" cy="368825"/>
          </a:xfrm>
          <a:prstGeom prst="rect">
            <a:avLst/>
          </a:prstGeom>
          <a:solidFill>
            <a:srgbClr val="0070C0">
              <a:alpha val="74902"/>
            </a:srgb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lIns="68580" tIns="68580" rIns="68580" bIns="68580" anchor="ctr">
            <a:noAutofit/>
          </a:bodyPr>
          <a:lstStyle>
            <a:lvl1pPr marL="233363" indent="-1698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31825" indent="-1762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71550" indent="-1682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§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7163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–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4038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150"/>
              </a:spcAft>
              <a:buNone/>
              <a:defRPr/>
            </a:pPr>
            <a:r>
              <a:rPr lang="en-US" sz="1050" b="1" dirty="0" err="1">
                <a:solidFill>
                  <a:prstClr val="white">
                    <a:lumMod val="95000"/>
                  </a:prstClr>
                </a:solidFill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Inteligencia</a:t>
            </a:r>
            <a:r>
              <a:rPr lang="en-US" sz="1050" b="1" dirty="0">
                <a:solidFill>
                  <a:prstClr val="white">
                    <a:lumMod val="95000"/>
                  </a:prstClr>
                </a:solidFill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050" b="1" dirty="0" err="1">
                <a:solidFill>
                  <a:prstClr val="white">
                    <a:lumMod val="95000"/>
                  </a:prstClr>
                </a:solidFill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Impacto</a:t>
            </a:r>
            <a:endParaRPr lang="en-US" sz="750" dirty="0">
              <a:solidFill>
                <a:prstClr val="white">
                  <a:lumMod val="95000"/>
                </a:prstClr>
              </a:solidFill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009E91-4F18-49D1-9B86-27C126854330}"/>
              </a:ext>
            </a:extLst>
          </p:cNvPr>
          <p:cNvSpPr txBox="1"/>
          <p:nvPr/>
        </p:nvSpPr>
        <p:spPr>
          <a:xfrm>
            <a:off x="5744463" y="2047988"/>
            <a:ext cx="2252742" cy="14071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6000"/>
              </a:lnSpc>
              <a:defRPr/>
            </a:pPr>
            <a:r>
              <a:rPr lang="es-ES" sz="10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Eventos de Inversionistas de Impacto ODS: </a:t>
            </a:r>
            <a:r>
              <a:rPr lang="es-E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Eventos, organizados por Oficinas de País PNUD, que juntan a inversionistas y empresas alineadas a los ODS para catalizar la inversión local y ayudar a las Oficinas de País PNUD</a:t>
            </a:r>
          </a:p>
          <a:p>
            <a:pPr>
              <a:lnSpc>
                <a:spcPct val="106000"/>
              </a:lnSpc>
              <a:defRPr/>
            </a:pPr>
            <a:endParaRPr lang="es-ES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defRPr/>
            </a:pPr>
            <a:r>
              <a:rPr lang="es-ES" sz="10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Mesas de diálogo para políticas de inversión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0283EE8-FA04-403A-8C30-5397EFA89A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588" y="751905"/>
            <a:ext cx="1765775" cy="466514"/>
          </a:xfrm>
          <a:prstGeom prst="rect">
            <a:avLst/>
          </a:prstGeom>
        </p:spPr>
      </p:pic>
      <p:pic>
        <p:nvPicPr>
          <p:cNvPr id="19" name="Graphic 18" descr="Gears">
            <a:extLst>
              <a:ext uri="{FF2B5EF4-FFF2-40B4-BE49-F238E27FC236}">
                <a16:creationId xmlns:a16="http://schemas.microsoft.com/office/drawing/2014/main" id="{102FECF0-6AF2-4F25-87FD-47FD9CE2400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65973" y="1694863"/>
            <a:ext cx="295272" cy="295272"/>
          </a:xfrm>
          <a:prstGeom prst="rect">
            <a:avLst/>
          </a:prstGeom>
        </p:spPr>
      </p:pic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D7F444D9-3F66-4FB6-801D-F33E2B075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C5D48EB-969F-4287-88BB-9BEFAF799AC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24C09E-2E1F-426A-AFA6-2DC0E06A19D3}"/>
              </a:ext>
            </a:extLst>
          </p:cNvPr>
          <p:cNvSpPr/>
          <p:nvPr/>
        </p:nvSpPr>
        <p:spPr>
          <a:xfrm>
            <a:off x="728056" y="2047988"/>
            <a:ext cx="2336911" cy="372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defRPr/>
            </a:pPr>
            <a:r>
              <a:rPr lang="es-ES" sz="105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Estándares de práctica: </a:t>
            </a:r>
            <a:r>
              <a:rPr lang="es-ES" sz="9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Desarrollar estándares de gestión de impacto, establecer gobernanza, y codificar estos estándares en un sistema de puntaje</a:t>
            </a:r>
          </a:p>
          <a:p>
            <a:pPr>
              <a:lnSpc>
                <a:spcPct val="106000"/>
              </a:lnSpc>
              <a:defRPr/>
            </a:pPr>
            <a:endParaRPr lang="es-ES" sz="9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defRPr/>
            </a:pPr>
            <a:r>
              <a:rPr lang="es-ES" sz="105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Sello de Impacto ODS: </a:t>
            </a:r>
            <a:r>
              <a:rPr lang="es-ES" sz="9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Verificación de los procesos requeridos para autenticar inversiones que conduzcan a los ODS, implementado por socios locales certificados y apoyados por la experticia de la Oficina de País</a:t>
            </a:r>
          </a:p>
          <a:p>
            <a:pPr>
              <a:lnSpc>
                <a:spcPct val="106000"/>
              </a:lnSpc>
              <a:defRPr/>
            </a:pPr>
            <a:endParaRPr lang="es-ES" sz="9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defRPr/>
            </a:pPr>
            <a:r>
              <a:rPr lang="es-ES" sz="105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Capacitación de la Oficina de País del PNUD: </a:t>
            </a:r>
            <a:r>
              <a:rPr lang="es-ES" sz="9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 equipo de Impacto ODS y Gestión de Impacto impartirán capacitación de inmersión para todas las Oficinas de País para desarrollar la capacidad en gestión y medición de impacto. </a:t>
            </a:r>
            <a:endParaRPr lang="en-US" sz="9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defRPr/>
            </a:pPr>
            <a:endParaRPr lang="es-ES" sz="9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defRPr/>
            </a:pPr>
            <a:r>
              <a:rPr lang="es-ES" sz="105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Capacitación en línea</a:t>
            </a:r>
            <a:r>
              <a:rPr lang="es-ES" sz="9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es-ES" sz="9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6 módulos de capacitación en gestión y medición de impacto y como se relacionan con alcanzar los ODS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638A471-6212-45C2-9297-E1DC68825B9F}"/>
              </a:ext>
            </a:extLst>
          </p:cNvPr>
          <p:cNvSpPr txBox="1">
            <a:spLocks/>
          </p:cNvSpPr>
          <p:nvPr/>
        </p:nvSpPr>
        <p:spPr>
          <a:xfrm>
            <a:off x="700540" y="1621906"/>
            <a:ext cx="2412087" cy="353125"/>
          </a:xfrm>
          <a:prstGeom prst="rect">
            <a:avLst/>
          </a:prstGeom>
          <a:solidFill>
            <a:srgbClr val="00B0F0"/>
          </a:solidFill>
          <a:ln w="9525">
            <a:solidFill>
              <a:srgbClr val="707070"/>
            </a:solidFill>
          </a:ln>
        </p:spPr>
        <p:txBody>
          <a:bodyPr lIns="68580" tIns="68580" rIns="68580" bIns="68580" anchor="ctr">
            <a:noAutofit/>
          </a:bodyPr>
          <a:lstStyle>
            <a:lvl1pPr marL="233363" indent="-16986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31825" indent="-1762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71550" indent="-1682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§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427163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–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4038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3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150"/>
              </a:spcAft>
              <a:buNone/>
              <a:defRPr/>
            </a:pPr>
            <a:r>
              <a:rPr lang="en-US" sz="1050" b="1" dirty="0">
                <a:solidFill>
                  <a:prstClr val="white">
                    <a:lumMod val="95000"/>
                  </a:prstClr>
                </a:solidFill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050" b="1" dirty="0" err="1">
                <a:solidFill>
                  <a:prstClr val="white">
                    <a:lumMod val="95000"/>
                  </a:prstClr>
                </a:solidFill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Gestión</a:t>
            </a:r>
            <a:r>
              <a:rPr lang="en-US" sz="1050" b="1" dirty="0">
                <a:solidFill>
                  <a:prstClr val="white">
                    <a:lumMod val="95000"/>
                  </a:prstClr>
                </a:solidFill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050" b="1" dirty="0" err="1">
                <a:solidFill>
                  <a:prstClr val="white">
                    <a:lumMod val="95000"/>
                  </a:prstClr>
                </a:solidFill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Impacto</a:t>
            </a:r>
            <a:endParaRPr lang="en-US" sz="1050" b="1" dirty="0">
              <a:solidFill>
                <a:prstClr val="white">
                  <a:lumMod val="95000"/>
                </a:prstClr>
              </a:solidFill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8859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6D0EBDF-D5C7-4003-9F6E-6B498F99BE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3400" y="914400"/>
            <a:ext cx="7467600" cy="520456"/>
          </a:xfrm>
        </p:spPr>
        <p:txBody>
          <a:bodyPr/>
          <a:lstStyle/>
          <a:p>
            <a:r>
              <a:rPr lang="es-ES" dirty="0"/>
              <a:t>Inteligencia de impacto: </a:t>
            </a:r>
            <a:r>
              <a:rPr lang="es-ES" i="1" dirty="0"/>
              <a:t>SDG Investor </a:t>
            </a:r>
            <a:r>
              <a:rPr lang="es-ES" i="1" dirty="0" err="1"/>
              <a:t>Map</a:t>
            </a:r>
            <a:endParaRPr lang="en-US" i="1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BD6F40-A93B-4E7B-AA36-5E0E8D9CA3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7239000" cy="4191000"/>
          </a:xfrm>
        </p:spPr>
        <p:txBody>
          <a:bodyPr/>
          <a:lstStyle/>
          <a:p>
            <a:r>
              <a:rPr lang="es-ES" dirty="0"/>
              <a:t>Mapeo de áreas oportunidades de inversión para el sector privado en modelos de negocio de alto impacto para el desarrollo sostenible.</a:t>
            </a:r>
          </a:p>
          <a:p>
            <a:r>
              <a:rPr lang="es-ES" dirty="0"/>
              <a:t>22 áreas identificadas, 8 Sectores prioritarios</a:t>
            </a:r>
          </a:p>
          <a:p>
            <a:r>
              <a:rPr lang="es-ES" dirty="0"/>
              <a:t>Ej. telemedicina, vivienda asequible, educación técnica, internet banda ancha zonas rurales, ganadería silvopastoril, forestal, biocombustibles</a:t>
            </a:r>
          </a:p>
          <a:p>
            <a:r>
              <a:rPr lang="es-ES" dirty="0"/>
              <a:t>Lanzamiento se espera para abril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29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DD7A82F-E0DD-4DA0-BEE9-E275F63797D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3400" y="914400"/>
            <a:ext cx="7772400" cy="5204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1A32F7-D50A-4559-9ED1-53E30DAD517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8077200" cy="4191000"/>
          </a:xfrm>
        </p:spPr>
        <p:txBody>
          <a:bodyPr/>
          <a:lstStyle/>
          <a:p>
            <a:pPr marL="0" indent="0" algn="ctr">
              <a:buNone/>
            </a:pPr>
            <a:endParaRPr lang="es-ES" sz="5400" dirty="0"/>
          </a:p>
          <a:p>
            <a:pPr marL="0" indent="0" algn="ctr">
              <a:buNone/>
            </a:pPr>
            <a:r>
              <a:rPr lang="es-ES" sz="5400" dirty="0"/>
              <a:t>GRACIAS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Hans Baumgarten</a:t>
            </a:r>
          </a:p>
          <a:p>
            <a:pPr marL="0" indent="0">
              <a:buNone/>
            </a:pPr>
            <a:r>
              <a:rPr lang="es-ES" dirty="0">
                <a:hlinkClick r:id="rId2"/>
              </a:rPr>
              <a:t>hans.Baumgarten@undp.org</a:t>
            </a:r>
            <a:r>
              <a:rPr lang="es-E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3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11DA69C-5491-4B40-A9A3-3916267D64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dirty="0"/>
              <a:t>¿Cuál es la brecha?</a:t>
            </a:r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5AA77A-CA7C-43E8-9449-9A06FC605D3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7924800" cy="4191000"/>
          </a:xfrm>
        </p:spPr>
        <p:txBody>
          <a:bodyPr/>
          <a:lstStyle/>
          <a:p>
            <a:r>
              <a:rPr lang="es-ES" dirty="0"/>
              <a:t>En el 2014 se estimó que la inversión requerida para alcanzar los ODS para el 2030 a nivel global era de entre US$3.3 a US$4.5 </a:t>
            </a:r>
            <a:r>
              <a:rPr lang="es-ES" i="1" dirty="0" err="1"/>
              <a:t>trillion</a:t>
            </a:r>
            <a:r>
              <a:rPr lang="es-ES" dirty="0">
                <a:solidFill>
                  <a:srgbClr val="FF0000"/>
                </a:solidFill>
              </a:rPr>
              <a:t>*</a:t>
            </a:r>
            <a:r>
              <a:rPr lang="es-ES" dirty="0"/>
              <a:t> por año</a:t>
            </a:r>
            <a:endParaRPr lang="es-ES" dirty="0">
              <a:solidFill>
                <a:srgbClr val="FF0000"/>
              </a:solidFill>
            </a:endParaRPr>
          </a:p>
          <a:p>
            <a:r>
              <a:rPr lang="es-ES" dirty="0"/>
              <a:t>Comparando a la inversión existente, la brecha para para financiar los ODS es entre US$2.5 a US$3 </a:t>
            </a:r>
            <a:r>
              <a:rPr lang="es-ES" i="1" dirty="0" err="1"/>
              <a:t>trillion</a:t>
            </a:r>
            <a:r>
              <a:rPr lang="es-ES" dirty="0"/>
              <a:t> por año</a:t>
            </a:r>
          </a:p>
          <a:p>
            <a:r>
              <a:rPr lang="es-ES" dirty="0"/>
              <a:t>Se puede decir con confianza que la brecha total supera los </a:t>
            </a:r>
            <a:r>
              <a:rPr lang="es-ES" b="1" dirty="0"/>
              <a:t>US$ 30 </a:t>
            </a:r>
            <a:r>
              <a:rPr lang="es-ES" b="1" i="1" dirty="0" err="1"/>
              <a:t>trillion</a:t>
            </a:r>
            <a:r>
              <a:rPr lang="es-ES" dirty="0"/>
              <a:t>.</a:t>
            </a:r>
          </a:p>
          <a:p>
            <a:r>
              <a:rPr lang="es-ES" dirty="0"/>
              <a:t>No hay un estimativo de la brecha para cumplir con los ODS en Paraguay, necesidades de desarrollo importante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2000" dirty="0"/>
          </a:p>
          <a:p>
            <a:pPr marL="0" indent="0">
              <a:buNone/>
            </a:pPr>
            <a:endParaRPr lang="es-ES" dirty="0"/>
          </a:p>
          <a:p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9013555-15F2-4418-95BE-88BE758E548E}"/>
              </a:ext>
            </a:extLst>
          </p:cNvPr>
          <p:cNvSpPr txBox="1"/>
          <p:nvPr/>
        </p:nvSpPr>
        <p:spPr>
          <a:xfrm>
            <a:off x="838200" y="5638800"/>
            <a:ext cx="7010400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rgbClr val="FF0000"/>
                </a:solidFill>
              </a:rPr>
              <a:t>OJO: (*) Aquí se usa terminología anglosajona </a:t>
            </a:r>
            <a:r>
              <a:rPr lang="es-ES" sz="1800" i="1" dirty="0" err="1">
                <a:solidFill>
                  <a:srgbClr val="FF0000"/>
                </a:solidFill>
              </a:rPr>
              <a:t>trillion</a:t>
            </a:r>
            <a:r>
              <a:rPr lang="es-ES" sz="1800" dirty="0">
                <a:solidFill>
                  <a:srgbClr val="FF0000"/>
                </a:solidFill>
              </a:rPr>
              <a:t>, el equivalente en español sería billón = 1.000.000.000.000 (doce ceros)</a:t>
            </a:r>
          </a:p>
        </p:txBody>
      </p:sp>
    </p:spTree>
    <p:extLst>
      <p:ext uri="{BB962C8B-B14F-4D97-AF65-F5344CB8AC3E}">
        <p14:creationId xmlns:p14="http://schemas.microsoft.com/office/powerpoint/2010/main" val="203491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44629" y="457201"/>
            <a:ext cx="6553200" cy="520456"/>
          </a:xfrm>
        </p:spPr>
        <p:txBody>
          <a:bodyPr/>
          <a:lstStyle/>
          <a:p>
            <a:r>
              <a:rPr lang="es-ES" dirty="0"/>
              <a:t>Causas de la brecha: desigualdad y asimetrías de información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533400" y="1970648"/>
            <a:ext cx="8153400" cy="4430151"/>
          </a:xfrm>
        </p:spPr>
        <p:txBody>
          <a:bodyPr/>
          <a:lstStyle/>
          <a:p>
            <a:r>
              <a:rPr lang="es-ES" dirty="0"/>
              <a:t>Crecimiento económico desigual y patrones de producción y consumo insostenibles</a:t>
            </a:r>
          </a:p>
          <a:p>
            <a:r>
              <a:rPr lang="es-ES" dirty="0"/>
              <a:t>El impacto devastador de conflictos y cambio climático, en especial para los grupos más vulnerables</a:t>
            </a:r>
          </a:p>
          <a:p>
            <a:r>
              <a:rPr lang="es-ES" dirty="0"/>
              <a:t>El espacio fiscal limitado de algunos países para recaudar recursos para el desarrollo</a:t>
            </a:r>
          </a:p>
          <a:p>
            <a:r>
              <a:rPr lang="es-ES" dirty="0"/>
              <a:t>Capacidad institucional limitada para la generación de proyectos de inversión bancables alineados a los ODS (</a:t>
            </a:r>
            <a:r>
              <a:rPr lang="es-ES" i="1" dirty="0"/>
              <a:t>pipeline</a:t>
            </a:r>
            <a:r>
              <a:rPr lang="es-ES" dirty="0"/>
              <a:t>)</a:t>
            </a:r>
          </a:p>
          <a:p>
            <a:r>
              <a:rPr lang="es-ES" dirty="0"/>
              <a:t>Sistemas financieros débiles en algunos países</a:t>
            </a:r>
          </a:p>
          <a:p>
            <a:r>
              <a:rPr lang="es-ES" dirty="0"/>
              <a:t>Desalineación entre incentivos y regulaciones para inversiones sostenibles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33400" y="914400"/>
            <a:ext cx="6553200" cy="520456"/>
          </a:xfrm>
        </p:spPr>
        <p:txBody>
          <a:bodyPr/>
          <a:lstStyle/>
          <a:p>
            <a:r>
              <a:rPr lang="es-ES" dirty="0"/>
              <a:t>¿Hay recursos suficientes?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533400" y="1970648"/>
            <a:ext cx="8153400" cy="4430151"/>
          </a:xfrm>
        </p:spPr>
        <p:txBody>
          <a:bodyPr/>
          <a:lstStyle/>
          <a:p>
            <a:r>
              <a:rPr lang="es-ES" dirty="0"/>
              <a:t>El producto bruto global se estima en US$ 80 trillion</a:t>
            </a:r>
            <a:r>
              <a:rPr lang="es-ES" baseline="30000" dirty="0"/>
              <a:t>1</a:t>
            </a:r>
            <a:r>
              <a:rPr lang="es-ES" dirty="0"/>
              <a:t> </a:t>
            </a:r>
          </a:p>
          <a:p>
            <a:r>
              <a:rPr lang="es-ES" dirty="0"/>
              <a:t>el valor bruto de activos financieros del sector privado a nivel global se estima $200 trillion</a:t>
            </a:r>
            <a:r>
              <a:rPr lang="es-ES" baseline="30000" dirty="0"/>
              <a:t>2</a:t>
            </a:r>
          </a:p>
          <a:p>
            <a:r>
              <a:rPr lang="es-ES" dirty="0"/>
              <a:t>Al menos </a:t>
            </a:r>
            <a:r>
              <a:rPr lang="es-ES" b="1" dirty="0"/>
              <a:t>3,1% del producto bruto global debería ser destinado al financiamiento para el desarrollo </a:t>
            </a:r>
            <a:r>
              <a:rPr lang="es-ES" dirty="0"/>
              <a:t>por año para cerrar la brecha.</a:t>
            </a:r>
          </a:p>
          <a:p>
            <a:r>
              <a:rPr lang="es-ES" dirty="0"/>
              <a:t>La inversión total de aquí al 2030 representaría </a:t>
            </a:r>
            <a:r>
              <a:rPr lang="es-ES" b="1" dirty="0"/>
              <a:t>solo el 15% de los activos financieros a nivel global</a:t>
            </a:r>
            <a:r>
              <a:rPr lang="es-ES" dirty="0"/>
              <a:t>.</a:t>
            </a:r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sz="1400" dirty="0"/>
          </a:p>
          <a:p>
            <a:pPr marL="0" indent="0">
              <a:buNone/>
            </a:pPr>
            <a:r>
              <a:rPr lang="es-ES" sz="1400" dirty="0"/>
              <a:t>Fuente: </a:t>
            </a:r>
            <a:r>
              <a:rPr lang="es-ES" sz="1400" baseline="30000" dirty="0"/>
              <a:t>1 </a:t>
            </a:r>
            <a:r>
              <a:rPr lang="es-ES" sz="1400" dirty="0" err="1"/>
              <a:t>World</a:t>
            </a:r>
            <a:r>
              <a:rPr lang="es-ES" sz="1400" dirty="0"/>
              <a:t> Bank data, 2017; </a:t>
            </a:r>
            <a:r>
              <a:rPr lang="es-ES" sz="1400" baseline="30000" dirty="0"/>
              <a:t>2 </a:t>
            </a:r>
            <a:r>
              <a:rPr lang="es-ES" sz="1400" dirty="0"/>
              <a:t>Allianz Global </a:t>
            </a:r>
            <a:r>
              <a:rPr lang="es-ES" sz="1400" dirty="0" err="1"/>
              <a:t>Wealth</a:t>
            </a:r>
            <a:r>
              <a:rPr lang="es-ES" sz="1400" dirty="0"/>
              <a:t> </a:t>
            </a:r>
            <a:r>
              <a:rPr lang="es-ES" sz="1400" dirty="0" err="1"/>
              <a:t>Report</a:t>
            </a:r>
            <a:r>
              <a:rPr lang="es-ES" sz="1400" dirty="0"/>
              <a:t>, 2018 </a:t>
            </a:r>
            <a:endParaRPr lang="es-ES" sz="1400" baseline="30000" dirty="0"/>
          </a:p>
        </p:txBody>
      </p:sp>
    </p:spTree>
    <p:extLst>
      <p:ext uri="{BB962C8B-B14F-4D97-AF65-F5344CB8AC3E}">
        <p14:creationId xmlns:p14="http://schemas.microsoft.com/office/powerpoint/2010/main" val="58981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33400" y="914400"/>
            <a:ext cx="6553200" cy="520456"/>
          </a:xfrm>
        </p:spPr>
        <p:txBody>
          <a:bodyPr/>
          <a:lstStyle/>
          <a:p>
            <a:r>
              <a:rPr lang="es-ES" dirty="0"/>
              <a:t>¿Hay voluntad política?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8153400" cy="4191000"/>
          </a:xfrm>
        </p:spPr>
        <p:txBody>
          <a:bodyPr/>
          <a:lstStyle/>
          <a:p>
            <a:r>
              <a:rPr lang="es-ES" b="1" dirty="0"/>
              <a:t>Tercera Conferencia Internacional para el Financiamiento al Desarrollo</a:t>
            </a:r>
            <a:r>
              <a:rPr lang="es-ES" dirty="0"/>
              <a:t>, Addis Abeba, Julio 2015, Agenda de Acción:</a:t>
            </a:r>
          </a:p>
          <a:p>
            <a:r>
              <a:rPr lang="es-ES" dirty="0"/>
              <a:t>Compromiso de destinar el 0,70% del ODA/GNI mundial a países en vías de desarrollo (PY recibe 0,37% en el 2017). </a:t>
            </a:r>
          </a:p>
          <a:p>
            <a:r>
              <a:rPr lang="es-ES" dirty="0"/>
              <a:t>Movilización de recursos públicos domésticos (reforma fiscal); deuda soberana y restructuración para sostenibilidad financiera.</a:t>
            </a:r>
          </a:p>
          <a:p>
            <a:r>
              <a:rPr lang="es-ES" dirty="0"/>
              <a:t>Movilización de recursos privados: empresas domesticas, inversión extranjera (flujos de capital privado), comercio internacional.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983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73C79F1-D34F-4755-A7E1-712A89F8D8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dirty="0"/>
              <a:t>Flujos financieros a nivel global</a:t>
            </a:r>
            <a:endParaRPr lang="en-US" dirty="0"/>
          </a:p>
        </p:txBody>
      </p:sp>
      <p:graphicFrame>
        <p:nvGraphicFramePr>
          <p:cNvPr id="4" name="Chart 31">
            <a:extLst>
              <a:ext uri="{FF2B5EF4-FFF2-40B4-BE49-F238E27FC236}">
                <a16:creationId xmlns:a16="http://schemas.microsoft.com/office/drawing/2014/main" id="{A60246E3-C7D2-419B-A386-14F7BE5B6D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416507"/>
              </p:ext>
            </p:extLst>
          </p:nvPr>
        </p:nvGraphicFramePr>
        <p:xfrm>
          <a:off x="304800" y="2133600"/>
          <a:ext cx="7924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17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189EE59-605D-44DB-BF90-0DA7D47CF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dirty="0"/>
              <a:t>Paraguay: flujos financieros</a:t>
            </a:r>
            <a:endParaRPr lang="en-US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BE4F486-A917-4CC9-9F0F-C4BABFA948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96754"/>
              </p:ext>
            </p:extLst>
          </p:nvPr>
        </p:nvGraphicFramePr>
        <p:xfrm>
          <a:off x="533400" y="2057400"/>
          <a:ext cx="7696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2546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599053D-6A21-411C-937B-612623E59E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3400" y="860941"/>
            <a:ext cx="6553200" cy="520456"/>
          </a:xfrm>
        </p:spPr>
        <p:txBody>
          <a:bodyPr/>
          <a:lstStyle/>
          <a:p>
            <a:r>
              <a:rPr lang="es-ES" dirty="0"/>
              <a:t>Oportunidad: el Sector Privado</a:t>
            </a:r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29CD04-994D-4E3E-931F-B4A623EA16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9959" y="1790114"/>
            <a:ext cx="7749088" cy="4191000"/>
          </a:xfrm>
        </p:spPr>
        <p:txBody>
          <a:bodyPr/>
          <a:lstStyle/>
          <a:p>
            <a:r>
              <a:rPr lang="es-ES" dirty="0"/>
              <a:t>Lograr los ODS podría abrir un mercado de US$12 </a:t>
            </a:r>
            <a:r>
              <a:rPr lang="es-ES" i="1" dirty="0" err="1"/>
              <a:t>trillion</a:t>
            </a:r>
            <a:r>
              <a:rPr lang="es-ES" dirty="0"/>
              <a:t> y crear 380 millones de nuevos empleos</a:t>
            </a:r>
          </a:p>
          <a:p>
            <a:r>
              <a:rPr lang="es-ES" dirty="0"/>
              <a:t>Las medidas para combatir el cambio climático podría acumular ahorros de $26 </a:t>
            </a:r>
            <a:r>
              <a:rPr lang="es-ES" i="1" dirty="0" err="1"/>
              <a:t>trillion</a:t>
            </a:r>
            <a:r>
              <a:rPr lang="es-ES" dirty="0"/>
              <a:t> para el 2030 </a:t>
            </a:r>
          </a:p>
          <a:p>
            <a:r>
              <a:rPr lang="es-ES" dirty="0"/>
              <a:t>El sistema financiero internacional movilizó </a:t>
            </a:r>
            <a:r>
              <a:rPr lang="es-ES" b="1" dirty="0"/>
              <a:t>$90 mil millones </a:t>
            </a:r>
            <a:r>
              <a:rPr lang="es-ES" dirty="0"/>
              <a:t>en “capital de riesgo” (</a:t>
            </a:r>
            <a:r>
              <a:rPr lang="es-ES" i="1" dirty="0" err="1"/>
              <a:t>venture</a:t>
            </a:r>
            <a:r>
              <a:rPr lang="es-ES" dirty="0"/>
              <a:t>) en 2012-2016.</a:t>
            </a:r>
          </a:p>
          <a:p>
            <a:r>
              <a:rPr lang="es-ES" dirty="0"/>
              <a:t>La Agenda 2030 demanda inversión en nuevas tecnologías e industrias </a:t>
            </a:r>
            <a:r>
              <a:rPr lang="es-ES" i="1" dirty="0"/>
              <a:t>verdes</a:t>
            </a:r>
          </a:p>
          <a:p>
            <a:r>
              <a:rPr lang="es-ES" dirty="0"/>
              <a:t>Transición a economías bajas en carbono: producción sostenible, energías renovables, producción manufactura circular, etc.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EB987D-4B35-478B-81F2-DE892921C7BC}"/>
              </a:ext>
            </a:extLst>
          </p:cNvPr>
          <p:cNvSpPr/>
          <p:nvPr/>
        </p:nvSpPr>
        <p:spPr>
          <a:xfrm>
            <a:off x="8069047" y="3427887"/>
            <a:ext cx="228599" cy="57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4242458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DAD5D84D-31F0-48F7-B0E6-A743CBDD3C76}"/>
              </a:ext>
            </a:extLst>
          </p:cNvPr>
          <p:cNvCxnSpPr>
            <a:cxnSpLocks/>
          </p:cNvCxnSpPr>
          <p:nvPr/>
        </p:nvCxnSpPr>
        <p:spPr>
          <a:xfrm flipH="1">
            <a:off x="1446289" y="2139602"/>
            <a:ext cx="22596" cy="39856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FD6F4ED3-B6C7-44FB-9ECA-709C3FC1BB6A}"/>
              </a:ext>
            </a:extLst>
          </p:cNvPr>
          <p:cNvCxnSpPr>
            <a:cxnSpLocks/>
          </p:cNvCxnSpPr>
          <p:nvPr/>
        </p:nvCxnSpPr>
        <p:spPr>
          <a:xfrm>
            <a:off x="2817826" y="2139602"/>
            <a:ext cx="6083" cy="39856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58E18C7-3772-4D06-A25F-7C00C381482D}"/>
              </a:ext>
            </a:extLst>
          </p:cNvPr>
          <p:cNvCxnSpPr>
            <a:cxnSpLocks/>
          </p:cNvCxnSpPr>
          <p:nvPr/>
        </p:nvCxnSpPr>
        <p:spPr>
          <a:xfrm>
            <a:off x="4150969" y="2179514"/>
            <a:ext cx="38879" cy="394577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C46D9789-F4EC-4B1F-BE02-88A0F2CAFE39}"/>
              </a:ext>
            </a:extLst>
          </p:cNvPr>
          <p:cNvCxnSpPr>
            <a:cxnSpLocks/>
          </p:cNvCxnSpPr>
          <p:nvPr/>
        </p:nvCxnSpPr>
        <p:spPr>
          <a:xfrm>
            <a:off x="7779212" y="2179514"/>
            <a:ext cx="0" cy="394577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EFC867B9-570B-43DE-920D-F726537EE269}"/>
              </a:ext>
            </a:extLst>
          </p:cNvPr>
          <p:cNvCxnSpPr>
            <a:cxnSpLocks/>
          </p:cNvCxnSpPr>
          <p:nvPr/>
        </p:nvCxnSpPr>
        <p:spPr>
          <a:xfrm>
            <a:off x="5334000" y="2179514"/>
            <a:ext cx="0" cy="394577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22B2DF0-3285-4EC1-894B-4C76B5D05018}"/>
              </a:ext>
            </a:extLst>
          </p:cNvPr>
          <p:cNvCxnSpPr>
            <a:cxnSpLocks/>
          </p:cNvCxnSpPr>
          <p:nvPr/>
        </p:nvCxnSpPr>
        <p:spPr>
          <a:xfrm>
            <a:off x="6602765" y="2179514"/>
            <a:ext cx="32294" cy="394577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12CFCED5-3175-43D5-BFFF-0C562387509D}"/>
              </a:ext>
            </a:extLst>
          </p:cNvPr>
          <p:cNvSpPr txBox="1"/>
          <p:nvPr/>
        </p:nvSpPr>
        <p:spPr>
          <a:xfrm>
            <a:off x="252258" y="1170755"/>
            <a:ext cx="1249054" cy="6924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1300" dirty="0" err="1">
                <a:ea typeface="Lato" panose="020F0502020204030203" pitchFamily="34" charset="0"/>
                <a:cs typeface="Lato" panose="020F0502020204030203" pitchFamily="34" charset="0"/>
              </a:rPr>
              <a:t>Retorno</a:t>
            </a:r>
            <a:r>
              <a:rPr lang="en-US" sz="1300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300" dirty="0" err="1">
                <a:ea typeface="Lato" panose="020F0502020204030203" pitchFamily="34" charset="0"/>
                <a:cs typeface="Lato" panose="020F0502020204030203" pitchFamily="34" charset="0"/>
              </a:rPr>
              <a:t>financiero</a:t>
            </a:r>
            <a:r>
              <a:rPr lang="en-US" sz="1300" dirty="0"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300" dirty="0" err="1">
                <a:ea typeface="Lato" panose="020F0502020204030203" pitchFamily="34" charset="0"/>
                <a:cs typeface="Lato" panose="020F0502020204030203" pitchFamily="34" charset="0"/>
              </a:rPr>
              <a:t>exclusivamente</a:t>
            </a:r>
            <a:endParaRPr lang="es-AR" sz="13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2F907D4-0560-4E0C-9838-CEDC3A8385FA}"/>
              </a:ext>
            </a:extLst>
          </p:cNvPr>
          <p:cNvSpPr txBox="1"/>
          <p:nvPr/>
        </p:nvSpPr>
        <p:spPr>
          <a:xfrm>
            <a:off x="1567726" y="1153922"/>
            <a:ext cx="1250100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endParaRPr lang="es-AR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s-AR" dirty="0"/>
              <a:t>Inversión </a:t>
            </a:r>
          </a:p>
          <a:p>
            <a:r>
              <a:rPr lang="es-AR" dirty="0"/>
              <a:t>responsable</a:t>
            </a:r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907DACC-73CA-406F-805C-3025A3B2A29D}"/>
              </a:ext>
            </a:extLst>
          </p:cNvPr>
          <p:cNvSpPr txBox="1"/>
          <p:nvPr/>
        </p:nvSpPr>
        <p:spPr>
          <a:xfrm>
            <a:off x="2865746" y="1155344"/>
            <a:ext cx="1249054" cy="73866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AR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1400" dirty="0" err="1"/>
              <a:t>Inversión</a:t>
            </a:r>
            <a:r>
              <a:rPr lang="en-US" sz="1400" dirty="0"/>
              <a:t> </a:t>
            </a:r>
            <a:r>
              <a:rPr lang="en-US" sz="1400" dirty="0" err="1"/>
              <a:t>sostenible</a:t>
            </a:r>
            <a:endParaRPr lang="en-US" sz="1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AEE0B09-5618-44EC-B793-6581C636D71E}"/>
              </a:ext>
            </a:extLst>
          </p:cNvPr>
          <p:cNvSpPr txBox="1"/>
          <p:nvPr/>
        </p:nvSpPr>
        <p:spPr>
          <a:xfrm>
            <a:off x="4158526" y="1153922"/>
            <a:ext cx="3542944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AR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1400" dirty="0" err="1">
                <a:solidFill>
                  <a:schemeClr val="bg1"/>
                </a:solidFill>
              </a:rPr>
              <a:t>Inversión</a:t>
            </a:r>
            <a:r>
              <a:rPr lang="en-US" sz="1400" dirty="0">
                <a:solidFill>
                  <a:schemeClr val="bg1"/>
                </a:solidFill>
              </a:rPr>
              <a:t> de </a:t>
            </a:r>
            <a:r>
              <a:rPr lang="en-US" sz="1400" dirty="0" err="1">
                <a:solidFill>
                  <a:schemeClr val="bg1"/>
                </a:solidFill>
              </a:rPr>
              <a:t>impacto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endParaRPr lang="es-AR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F5B3555-502C-43E6-8731-35D6C580B0FE}"/>
              </a:ext>
            </a:extLst>
          </p:cNvPr>
          <p:cNvSpPr txBox="1"/>
          <p:nvPr/>
        </p:nvSpPr>
        <p:spPr>
          <a:xfrm>
            <a:off x="7730871" y="1153922"/>
            <a:ext cx="1333145" cy="7386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 err="1">
                <a:solidFill>
                  <a:schemeClr val="bg1"/>
                </a:solidFill>
              </a:rPr>
              <a:t>Impacto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exclusivamente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DEFE7A2-9AF6-4252-8E5C-24174DC8BE26}"/>
              </a:ext>
            </a:extLst>
          </p:cNvPr>
          <p:cNvSpPr/>
          <p:nvPr/>
        </p:nvSpPr>
        <p:spPr>
          <a:xfrm>
            <a:off x="304798" y="1911002"/>
            <a:ext cx="8763001" cy="228600"/>
          </a:xfrm>
          <a:prstGeom prst="rect">
            <a:avLst/>
          </a:prstGeom>
          <a:gradFill flip="none" rotWithShape="1">
            <a:gsLst>
              <a:gs pos="0">
                <a:srgbClr val="F58631"/>
              </a:gs>
              <a:gs pos="50000">
                <a:srgbClr val="F79E5B"/>
              </a:gs>
              <a:gs pos="77900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 err="1">
                <a:latin typeface="Lato" panose="020F0502020204030203"/>
              </a:rPr>
              <a:t>Retorno</a:t>
            </a:r>
            <a:r>
              <a:rPr lang="en-US" sz="1300" b="1" dirty="0">
                <a:latin typeface="Lato" panose="020F0502020204030203"/>
              </a:rPr>
              <a:t> </a:t>
            </a:r>
            <a:r>
              <a:rPr lang="en-US" sz="1300" b="1" dirty="0" err="1">
                <a:latin typeface="Lato" panose="020F0502020204030203"/>
              </a:rPr>
              <a:t>financiero</a:t>
            </a:r>
            <a:r>
              <a:rPr lang="en-US" sz="1300" b="1" dirty="0">
                <a:latin typeface="Lato" panose="020F0502020204030203"/>
              </a:rPr>
              <a:t> </a:t>
            </a:r>
            <a:r>
              <a:rPr lang="en-US" sz="1300" b="1" dirty="0" err="1">
                <a:latin typeface="Lato" panose="020F0502020204030203"/>
              </a:rPr>
              <a:t>competitivo</a:t>
            </a:r>
            <a:endParaRPr lang="en-US" sz="1300" b="1" dirty="0">
              <a:latin typeface="Lato" panose="020F0502020204030203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F3E1C01-4EDF-45FE-B135-535240EB229B}"/>
              </a:ext>
            </a:extLst>
          </p:cNvPr>
          <p:cNvSpPr/>
          <p:nvPr/>
        </p:nvSpPr>
        <p:spPr>
          <a:xfrm>
            <a:off x="1468884" y="2179514"/>
            <a:ext cx="7598915" cy="228600"/>
          </a:xfrm>
          <a:prstGeom prst="rect">
            <a:avLst/>
          </a:prstGeom>
          <a:solidFill>
            <a:srgbClr val="E623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Mitigación</a:t>
            </a:r>
            <a:r>
              <a:rPr lang="en-US" sz="1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 </a:t>
            </a:r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riesgos</a:t>
            </a:r>
            <a:r>
              <a:rPr lang="en-US" sz="1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ambientales</a:t>
            </a:r>
            <a:r>
              <a:rPr lang="en-US" sz="1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sociales</a:t>
            </a:r>
            <a:r>
              <a:rPr lang="en-US" sz="1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y de </a:t>
            </a:r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gobernanza</a:t>
            </a:r>
            <a:r>
              <a:rPr lang="en-US" sz="1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</a:t>
            </a:r>
            <a:r>
              <a:rPr lang="en-US" sz="1300" b="1" dirty="0">
                <a:latin typeface="Lato" panose="020F0502020204030203" pitchFamily="34" charset="0"/>
              </a:rPr>
              <a:t>ESG)</a:t>
            </a:r>
            <a:endParaRPr lang="es-AR" sz="13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3941D54-6845-40C9-B698-64212DE9DA30}"/>
              </a:ext>
            </a:extLst>
          </p:cNvPr>
          <p:cNvSpPr/>
          <p:nvPr/>
        </p:nvSpPr>
        <p:spPr>
          <a:xfrm>
            <a:off x="2817827" y="2456138"/>
            <a:ext cx="6249972" cy="228600"/>
          </a:xfrm>
          <a:prstGeom prst="rect">
            <a:avLst/>
          </a:prstGeom>
          <a:solidFill>
            <a:srgbClr val="AAC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Objetivos</a:t>
            </a:r>
            <a:r>
              <a:rPr lang="en-US" sz="1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ambientales</a:t>
            </a:r>
            <a:r>
              <a:rPr lang="en-US" sz="1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sociales</a:t>
            </a:r>
            <a:r>
              <a:rPr lang="en-US" sz="1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y de </a:t>
            </a:r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gobernanza</a:t>
            </a:r>
            <a:endParaRPr lang="es-AR" sz="13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379102D-35C4-4388-A527-A76A16E58FB5}"/>
              </a:ext>
            </a:extLst>
          </p:cNvPr>
          <p:cNvSpPr/>
          <p:nvPr/>
        </p:nvSpPr>
        <p:spPr>
          <a:xfrm>
            <a:off x="4153256" y="2732762"/>
            <a:ext cx="4914542" cy="228600"/>
          </a:xfrm>
          <a:prstGeom prst="rect">
            <a:avLst/>
          </a:prstGeom>
          <a:solidFill>
            <a:srgbClr val="0EB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Foco</a:t>
            </a:r>
            <a:r>
              <a:rPr lang="en-US" sz="1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en </a:t>
            </a:r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soluciones</a:t>
            </a:r>
            <a:r>
              <a:rPr lang="en-US" sz="1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medibles</a:t>
            </a:r>
            <a:r>
              <a:rPr lang="en-US" sz="13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 alto </a:t>
            </a:r>
            <a:r>
              <a:rPr lang="en-US" sz="13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impacto</a:t>
            </a:r>
            <a:endParaRPr lang="es-AR" sz="13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CEB56BE-3947-4F2C-9C19-AEB638F2AFFC}"/>
              </a:ext>
            </a:extLst>
          </p:cNvPr>
          <p:cNvSpPr txBox="1"/>
          <p:nvPr/>
        </p:nvSpPr>
        <p:spPr>
          <a:xfrm>
            <a:off x="470705" y="3148300"/>
            <a:ext cx="97104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Limitada</a:t>
            </a:r>
            <a:r>
              <a:rPr lang="en-US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o </a:t>
            </a:r>
            <a:r>
              <a:rPr lang="en-US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nula</a:t>
            </a:r>
            <a:r>
              <a:rPr lang="en-US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consideración</a:t>
            </a:r>
            <a:r>
              <a:rPr lang="en-US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por</a:t>
            </a:r>
            <a:r>
              <a:rPr lang="en-US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practices ESG</a:t>
            </a:r>
            <a:r>
              <a:rPr lang="es-AR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B4267BD-0F50-4067-8F90-330C5E94B486}"/>
              </a:ext>
            </a:extLst>
          </p:cNvPr>
          <p:cNvSpPr txBox="1"/>
          <p:nvPr/>
        </p:nvSpPr>
        <p:spPr>
          <a:xfrm>
            <a:off x="1468884" y="3137863"/>
            <a:ext cx="1375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/>
            </a:lvl1pPr>
          </a:lstStyle>
          <a:p>
            <a:r>
              <a:rPr lang="en-US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Mitigación</a:t>
            </a:r>
            <a:r>
              <a:rPr lang="en-US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 </a:t>
            </a:r>
            <a:r>
              <a:rPr lang="en-US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riesgos</a:t>
            </a:r>
            <a:r>
              <a:rPr lang="en-US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ambientales</a:t>
            </a:r>
            <a:r>
              <a:rPr lang="en-US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US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sociales</a:t>
            </a:r>
            <a:r>
              <a:rPr lang="en-US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y de </a:t>
            </a:r>
            <a:r>
              <a:rPr lang="en-US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gobernanza</a:t>
            </a:r>
            <a:r>
              <a:rPr lang="en-US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para </a:t>
            </a:r>
            <a:r>
              <a:rPr lang="en-US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proteger</a:t>
            </a:r>
            <a:r>
              <a:rPr lang="en-US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el valor</a:t>
            </a:r>
            <a:r>
              <a:rPr lang="es-AR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1A31D8B-6B51-4A70-A3C5-081B5AB2EAB7}"/>
              </a:ext>
            </a:extLst>
          </p:cNvPr>
          <p:cNvSpPr txBox="1"/>
          <p:nvPr/>
        </p:nvSpPr>
        <p:spPr>
          <a:xfrm>
            <a:off x="2823910" y="3137863"/>
            <a:ext cx="1330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/>
            </a:lvl1pPr>
          </a:lstStyle>
          <a:p>
            <a:r>
              <a:rPr lang="en-US" sz="1200" dirty="0" err="1">
                <a:latin typeface="Lato" panose="020F0502020204030203" pitchFamily="34" charset="0"/>
              </a:rPr>
              <a:t>Adopción</a:t>
            </a:r>
            <a:r>
              <a:rPr lang="en-US" sz="1200" dirty="0">
                <a:latin typeface="Lato" panose="020F0502020204030203" pitchFamily="34" charset="0"/>
              </a:rPr>
              <a:t> </a:t>
            </a:r>
            <a:r>
              <a:rPr lang="en-US" sz="1200" dirty="0" err="1">
                <a:latin typeface="Lato" panose="020F0502020204030203" pitchFamily="34" charset="0"/>
              </a:rPr>
              <a:t>progresiva</a:t>
            </a:r>
            <a:r>
              <a:rPr lang="en-US" sz="1200" dirty="0">
                <a:latin typeface="Lato" panose="020F0502020204030203" pitchFamily="34" charset="0"/>
              </a:rPr>
              <a:t> de </a:t>
            </a:r>
            <a:r>
              <a:rPr lang="en-US" sz="1200" dirty="0" err="1">
                <a:latin typeface="Lato" panose="020F0502020204030203" pitchFamily="34" charset="0"/>
              </a:rPr>
              <a:t>practicas</a:t>
            </a:r>
            <a:r>
              <a:rPr lang="en-US" sz="1200" dirty="0">
                <a:latin typeface="Lato" panose="020F0502020204030203" pitchFamily="34" charset="0"/>
              </a:rPr>
              <a:t> ESG que </a:t>
            </a:r>
            <a:r>
              <a:rPr lang="en-US" sz="1200" dirty="0" err="1">
                <a:latin typeface="Lato" panose="020F0502020204030203" pitchFamily="34" charset="0"/>
              </a:rPr>
              <a:t>pueden</a:t>
            </a:r>
            <a:r>
              <a:rPr lang="en-US" sz="1200" dirty="0">
                <a:latin typeface="Lato" panose="020F0502020204030203" pitchFamily="34" charset="0"/>
              </a:rPr>
              <a:t> </a:t>
            </a:r>
            <a:r>
              <a:rPr lang="en-US" sz="1200" dirty="0" err="1">
                <a:latin typeface="Lato" panose="020F0502020204030203" pitchFamily="34" charset="0"/>
              </a:rPr>
              <a:t>incrementar</a:t>
            </a:r>
            <a:r>
              <a:rPr lang="en-US" sz="1200" dirty="0">
                <a:latin typeface="Lato" panose="020F0502020204030203" pitchFamily="34" charset="0"/>
              </a:rPr>
              <a:t> valor.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5C52D46-B809-43D1-8875-5450C5004B7C}"/>
              </a:ext>
            </a:extLst>
          </p:cNvPr>
          <p:cNvSpPr txBox="1"/>
          <p:nvPr/>
        </p:nvSpPr>
        <p:spPr>
          <a:xfrm>
            <a:off x="4192193" y="3027354"/>
            <a:ext cx="11195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/>
            </a:lvl1pPr>
          </a:lstStyle>
          <a:p>
            <a:r>
              <a:rPr lang="en-US" sz="1200" dirty="0" err="1">
                <a:latin typeface="Lato" panose="020F0502020204030203" pitchFamily="34" charset="0"/>
              </a:rPr>
              <a:t>Foco</a:t>
            </a:r>
            <a:r>
              <a:rPr lang="en-US" sz="1200" dirty="0">
                <a:latin typeface="Lato" panose="020F0502020204030203" pitchFamily="34" charset="0"/>
              </a:rPr>
              <a:t> en </a:t>
            </a:r>
            <a:r>
              <a:rPr lang="en-US" sz="1200" dirty="0" err="1">
                <a:latin typeface="Lato" panose="020F0502020204030203" pitchFamily="34" charset="0"/>
              </a:rPr>
              <a:t>problemas</a:t>
            </a:r>
            <a:r>
              <a:rPr lang="en-US" sz="1200" dirty="0">
                <a:latin typeface="Lato" panose="020F0502020204030203" pitchFamily="34" charset="0"/>
              </a:rPr>
              <a:t> </a:t>
            </a:r>
            <a:r>
              <a:rPr lang="en-US" sz="1200" dirty="0" err="1">
                <a:latin typeface="Lato" panose="020F0502020204030203" pitchFamily="34" charset="0"/>
              </a:rPr>
              <a:t>sociales</a:t>
            </a:r>
            <a:r>
              <a:rPr lang="en-US" sz="1200" dirty="0">
                <a:latin typeface="Lato" panose="020F0502020204030203" pitchFamily="34" charset="0"/>
              </a:rPr>
              <a:t> y </a:t>
            </a:r>
            <a:r>
              <a:rPr lang="en-US" sz="1200" dirty="0" err="1">
                <a:latin typeface="Lato" panose="020F0502020204030203" pitchFamily="34" charset="0"/>
              </a:rPr>
              <a:t>ambeintales</a:t>
            </a:r>
            <a:r>
              <a:rPr lang="en-US" sz="1200" dirty="0">
                <a:latin typeface="Lato" panose="020F0502020204030203" pitchFamily="34" charset="0"/>
              </a:rPr>
              <a:t> que </a:t>
            </a:r>
            <a:r>
              <a:rPr lang="en-US" sz="1200" dirty="0" err="1">
                <a:latin typeface="Lato" panose="020F0502020204030203" pitchFamily="34" charset="0"/>
              </a:rPr>
              <a:t>generen</a:t>
            </a:r>
            <a:r>
              <a:rPr lang="en-US" sz="1200" dirty="0">
                <a:latin typeface="Lato" panose="020F0502020204030203" pitchFamily="34" charset="0"/>
              </a:rPr>
              <a:t> </a:t>
            </a:r>
            <a:r>
              <a:rPr lang="en-US" sz="1200" dirty="0" err="1">
                <a:latin typeface="Lato" panose="020F0502020204030203" pitchFamily="34" charset="0"/>
              </a:rPr>
              <a:t>retornos</a:t>
            </a:r>
            <a:r>
              <a:rPr lang="en-US" sz="1200" dirty="0">
                <a:latin typeface="Lato" panose="020F0502020204030203" pitchFamily="34" charset="0"/>
              </a:rPr>
              <a:t> </a:t>
            </a:r>
            <a:r>
              <a:rPr lang="en-US" sz="1200" dirty="0" err="1">
                <a:latin typeface="Lato" panose="020F0502020204030203" pitchFamily="34" charset="0"/>
              </a:rPr>
              <a:t>competitivos</a:t>
            </a:r>
            <a:r>
              <a:rPr lang="en-US" sz="1200" dirty="0">
                <a:latin typeface="Lato" panose="020F0502020204030203" pitchFamily="34" charset="0"/>
              </a:rPr>
              <a:t> para </a:t>
            </a:r>
            <a:r>
              <a:rPr lang="en-US" sz="1200" dirty="0" err="1">
                <a:latin typeface="Lato" panose="020F0502020204030203" pitchFamily="34" charset="0"/>
              </a:rPr>
              <a:t>inversores</a:t>
            </a:r>
            <a:r>
              <a:rPr lang="en-US" sz="1200" dirty="0">
                <a:latin typeface="Lato" panose="020F0502020204030203" pitchFamily="34" charset="0"/>
              </a:rPr>
              <a:t>.</a:t>
            </a:r>
            <a:endParaRPr lang="es-AR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8782609-88CC-498E-8D9A-71D8A9CED6D8}"/>
              </a:ext>
            </a:extLst>
          </p:cNvPr>
          <p:cNvSpPr txBox="1"/>
          <p:nvPr/>
        </p:nvSpPr>
        <p:spPr>
          <a:xfrm>
            <a:off x="5382206" y="3095028"/>
            <a:ext cx="12200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/>
            </a:lvl1pPr>
          </a:lstStyle>
          <a:p>
            <a:r>
              <a:rPr lang="en-US" sz="1200" dirty="0" err="1">
                <a:latin typeface="Lato" panose="020F0502020204030203" pitchFamily="34" charset="0"/>
              </a:rPr>
              <a:t>Foco</a:t>
            </a:r>
            <a:r>
              <a:rPr lang="en-US" sz="1200" dirty="0">
                <a:latin typeface="Lato" panose="020F0502020204030203" pitchFamily="34" charset="0"/>
              </a:rPr>
              <a:t> en </a:t>
            </a:r>
            <a:r>
              <a:rPr lang="en-US" sz="1200" dirty="0" err="1">
                <a:latin typeface="Lato" panose="020F0502020204030203" pitchFamily="34" charset="0"/>
              </a:rPr>
              <a:t>problemas</a:t>
            </a:r>
            <a:r>
              <a:rPr lang="en-US" sz="1200" dirty="0">
                <a:latin typeface="Lato" panose="020F0502020204030203" pitchFamily="34" charset="0"/>
              </a:rPr>
              <a:t> </a:t>
            </a:r>
            <a:r>
              <a:rPr lang="en-US" sz="1200" dirty="0" err="1">
                <a:latin typeface="Lato" panose="020F0502020204030203" pitchFamily="34" charset="0"/>
              </a:rPr>
              <a:t>sociales</a:t>
            </a:r>
            <a:r>
              <a:rPr lang="en-US" sz="1200" dirty="0">
                <a:latin typeface="Lato" panose="020F0502020204030203" pitchFamily="34" charset="0"/>
              </a:rPr>
              <a:t> y </a:t>
            </a:r>
            <a:r>
              <a:rPr lang="en-US" sz="1200" dirty="0" err="1">
                <a:latin typeface="Lato" panose="020F0502020204030203" pitchFamily="34" charset="0"/>
              </a:rPr>
              <a:t>ambeintales</a:t>
            </a:r>
            <a:r>
              <a:rPr lang="en-US" sz="1200" dirty="0">
                <a:latin typeface="Lato" panose="020F0502020204030203" pitchFamily="34" charset="0"/>
              </a:rPr>
              <a:t> con </a:t>
            </a:r>
            <a:r>
              <a:rPr lang="en-US" sz="1200" dirty="0" err="1">
                <a:latin typeface="Lato" panose="020F0502020204030203" pitchFamily="34" charset="0"/>
              </a:rPr>
              <a:t>retornos</a:t>
            </a:r>
            <a:r>
              <a:rPr lang="en-US" sz="1200" dirty="0">
                <a:latin typeface="Lato" panose="020F0502020204030203" pitchFamily="34" charset="0"/>
              </a:rPr>
              <a:t> </a:t>
            </a:r>
            <a:r>
              <a:rPr lang="es-AR" sz="1200" dirty="0">
                <a:latin typeface="Lato" panose="020F0502020204030203" pitchFamily="34" charset="0"/>
              </a:rPr>
              <a:t>no probados.</a:t>
            </a:r>
            <a:endParaRPr lang="es-AR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s-AR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A7006C2-ABA0-4A27-A582-120B2331CBDF}"/>
              </a:ext>
            </a:extLst>
          </p:cNvPr>
          <p:cNvSpPr txBox="1"/>
          <p:nvPr/>
        </p:nvSpPr>
        <p:spPr>
          <a:xfrm>
            <a:off x="6683264" y="3137863"/>
            <a:ext cx="1152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/>
            </a:lvl1pPr>
          </a:lstStyle>
          <a:p>
            <a:r>
              <a:rPr lang="en-US" sz="1200" dirty="0" err="1">
                <a:latin typeface="Lato" panose="020F0502020204030203" pitchFamily="34" charset="0"/>
              </a:rPr>
              <a:t>Foco</a:t>
            </a:r>
            <a:r>
              <a:rPr lang="en-US" sz="1200" dirty="0">
                <a:latin typeface="Lato" panose="020F0502020204030203" pitchFamily="34" charset="0"/>
              </a:rPr>
              <a:t> en </a:t>
            </a:r>
            <a:r>
              <a:rPr lang="en-US" sz="1200" dirty="0" err="1">
                <a:latin typeface="Lato" panose="020F0502020204030203" pitchFamily="34" charset="0"/>
              </a:rPr>
              <a:t>problemas</a:t>
            </a:r>
            <a:r>
              <a:rPr lang="en-US" sz="1200" dirty="0">
                <a:latin typeface="Lato" panose="020F0502020204030203" pitchFamily="34" charset="0"/>
              </a:rPr>
              <a:t> </a:t>
            </a:r>
            <a:r>
              <a:rPr lang="en-US" sz="1200" dirty="0" err="1">
                <a:latin typeface="Lato" panose="020F0502020204030203" pitchFamily="34" charset="0"/>
              </a:rPr>
              <a:t>sociales</a:t>
            </a:r>
            <a:r>
              <a:rPr lang="en-US" sz="1200" dirty="0">
                <a:latin typeface="Lato" panose="020F0502020204030203" pitchFamily="34" charset="0"/>
              </a:rPr>
              <a:t> y </a:t>
            </a:r>
            <a:r>
              <a:rPr lang="en-US" sz="1200" dirty="0" err="1">
                <a:latin typeface="Lato" panose="020F0502020204030203" pitchFamily="34" charset="0"/>
              </a:rPr>
              <a:t>ambeintales</a:t>
            </a:r>
            <a:r>
              <a:rPr lang="en-US" sz="1200" dirty="0">
                <a:latin typeface="Lato" panose="020F0502020204030203" pitchFamily="34" charset="0"/>
              </a:rPr>
              <a:t> con </a:t>
            </a:r>
            <a:r>
              <a:rPr lang="en-US" sz="1200" dirty="0" err="1">
                <a:latin typeface="Lato" panose="020F0502020204030203" pitchFamily="34" charset="0"/>
              </a:rPr>
              <a:t>retornos</a:t>
            </a:r>
            <a:r>
              <a:rPr lang="en-US" sz="1200" dirty="0">
                <a:latin typeface="Lato" panose="020F0502020204030203" pitchFamily="34" charset="0"/>
              </a:rPr>
              <a:t> </a:t>
            </a:r>
            <a:r>
              <a:rPr lang="es-AR" sz="1200" dirty="0">
                <a:latin typeface="Lato" panose="020F0502020204030203" pitchFamily="34" charset="0"/>
              </a:rPr>
              <a:t>debajo de las tasas de mercado.</a:t>
            </a:r>
            <a:endParaRPr lang="es-AR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58BDE12-E949-4887-81E9-0E94BEB67303}"/>
              </a:ext>
            </a:extLst>
          </p:cNvPr>
          <p:cNvSpPr txBox="1"/>
          <p:nvPr/>
        </p:nvSpPr>
        <p:spPr>
          <a:xfrm>
            <a:off x="7797058" y="3137862"/>
            <a:ext cx="1346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/>
            </a:lvl1pPr>
          </a:lstStyle>
          <a:p>
            <a:r>
              <a:rPr lang="es-AR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Soluciones que no generan</a:t>
            </a:r>
          </a:p>
          <a:p>
            <a:r>
              <a:rPr lang="es-AR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 retorno financiero para</a:t>
            </a:r>
          </a:p>
          <a:p>
            <a:r>
              <a:rPr lang="es-AR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inversores</a:t>
            </a:r>
            <a:endParaRPr lang="es-AR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CC6401B4-3417-450B-B543-BF83D74144DE}"/>
              </a:ext>
            </a:extLst>
          </p:cNvPr>
          <p:cNvCxnSpPr>
            <a:cxnSpLocks/>
          </p:cNvCxnSpPr>
          <p:nvPr/>
        </p:nvCxnSpPr>
        <p:spPr>
          <a:xfrm>
            <a:off x="0" y="4753690"/>
            <a:ext cx="9144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7" name="CuadroTexto 46">
            <a:extLst>
              <a:ext uri="{FF2B5EF4-FFF2-40B4-BE49-F238E27FC236}">
                <a16:creationId xmlns:a16="http://schemas.microsoft.com/office/drawing/2014/main" id="{17A26C0D-F34F-4A76-B922-C6358313F930}"/>
              </a:ext>
            </a:extLst>
          </p:cNvPr>
          <p:cNvSpPr txBox="1"/>
          <p:nvPr/>
        </p:nvSpPr>
        <p:spPr>
          <a:xfrm flipH="1">
            <a:off x="-31149" y="6349310"/>
            <a:ext cx="906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700" dirty="0"/>
              <a:t>Fuente: </a:t>
            </a:r>
          </a:p>
          <a:p>
            <a:r>
              <a:rPr lang="en-US" sz="700" dirty="0"/>
              <a:t>UNDP's private sector and foundations strategy for the Sustainable Development Goals 2016-2020, </a:t>
            </a:r>
            <a:r>
              <a:rPr lang="en-US" sz="700" dirty="0">
                <a:hlinkClick r:id="rId2"/>
              </a:rPr>
              <a:t>http://www.iicpsd.undp.org/content/istanbul/en/home/library/reports/UNDPsPrivateSectorandFoundationStrategyfortheSDGs.html</a:t>
            </a:r>
            <a:r>
              <a:rPr lang="en-US" sz="700" dirty="0"/>
              <a:t> </a:t>
            </a:r>
            <a:endParaRPr lang="es-AR" sz="700" dirty="0"/>
          </a:p>
          <a:p>
            <a:r>
              <a:rPr lang="en-US" sz="700" i="1" dirty="0"/>
              <a:t>The Bridges Spectrum of Capital: How we define the sustainable and impact investment market, December 2015</a:t>
            </a:r>
            <a:r>
              <a:rPr lang="en-US" sz="700" dirty="0"/>
              <a:t>: </a:t>
            </a:r>
            <a:r>
              <a:rPr lang="en-US" sz="700" u="sng" dirty="0">
                <a:hlinkClick r:id="rId3"/>
              </a:rPr>
              <a:t>http://pfc.ca/conference2016/wp-content/uploads/2017/02/impact-investing_bridges-ventures_how-we-define-the-market-2015.pdf</a:t>
            </a:r>
            <a:r>
              <a:rPr lang="es-AR" sz="700" dirty="0"/>
              <a:t> 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0F85284-5CCA-4986-9BD8-3226D2447FA1}"/>
              </a:ext>
            </a:extLst>
          </p:cNvPr>
          <p:cNvCxnSpPr>
            <a:cxnSpLocks/>
          </p:cNvCxnSpPr>
          <p:nvPr/>
        </p:nvCxnSpPr>
        <p:spPr>
          <a:xfrm>
            <a:off x="0" y="6125290"/>
            <a:ext cx="9144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95D71C94-3DF1-4A4B-A129-FDE17D61E1C5}"/>
              </a:ext>
            </a:extLst>
          </p:cNvPr>
          <p:cNvSpPr txBox="1"/>
          <p:nvPr/>
        </p:nvSpPr>
        <p:spPr>
          <a:xfrm>
            <a:off x="-55441" y="2855912"/>
            <a:ext cx="838200" cy="29238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AR" sz="1300" b="1" dirty="0"/>
              <a:t>Foco:</a:t>
            </a:r>
            <a:endParaRPr lang="es-MX" sz="1300" b="1" dirty="0"/>
          </a:p>
        </p:txBody>
      </p:sp>
      <p:pic>
        <p:nvPicPr>
          <p:cNvPr id="1026" name="Picture 2" descr="Resultado de imagen para red argentina pacto global">
            <a:extLst>
              <a:ext uri="{FF2B5EF4-FFF2-40B4-BE49-F238E27FC236}">
                <a16:creationId xmlns:a16="http://schemas.microsoft.com/office/drawing/2014/main" id="{156B1D3E-07BE-42B6-A193-CCF9A4648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997" y="4949981"/>
            <a:ext cx="953058" cy="95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CuadroTexto 41">
            <a:extLst>
              <a:ext uri="{FF2B5EF4-FFF2-40B4-BE49-F238E27FC236}">
                <a16:creationId xmlns:a16="http://schemas.microsoft.com/office/drawing/2014/main" id="{A1BB4A1B-ED90-4F01-9165-1708E07749A2}"/>
              </a:ext>
            </a:extLst>
          </p:cNvPr>
          <p:cNvSpPr txBox="1"/>
          <p:nvPr/>
        </p:nvSpPr>
        <p:spPr>
          <a:xfrm>
            <a:off x="3574065" y="5109185"/>
            <a:ext cx="1392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Proyectos</a:t>
            </a:r>
            <a:r>
              <a:rPr lang="en-US" sz="8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GEF </a:t>
            </a:r>
            <a:r>
              <a:rPr lang="en-US" sz="800" b="1" dirty="0" err="1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sobre</a:t>
            </a:r>
            <a:r>
              <a:rPr lang="en-US" sz="8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en-US" sz="800" b="1" dirty="0" err="1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producción</a:t>
            </a:r>
            <a:endParaRPr lang="en-US" sz="800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pic>
        <p:nvPicPr>
          <p:cNvPr id="43" name="Picture 8" descr="Resultado de imagen para undp small grants program">
            <a:extLst>
              <a:ext uri="{FF2B5EF4-FFF2-40B4-BE49-F238E27FC236}">
                <a16:creationId xmlns:a16="http://schemas.microsoft.com/office/drawing/2014/main" id="{1C44C60B-D46A-43AF-AD99-F35FD1FE20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7" r="4429"/>
          <a:stretch/>
        </p:blipFill>
        <p:spPr bwMode="auto">
          <a:xfrm>
            <a:off x="7528015" y="5141086"/>
            <a:ext cx="1138516" cy="46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Resultado de imagen para gef">
            <a:extLst>
              <a:ext uri="{FF2B5EF4-FFF2-40B4-BE49-F238E27FC236}">
                <a16:creationId xmlns:a16="http://schemas.microsoft.com/office/drawing/2014/main" id="{C4B6A9A9-3714-4201-9F15-09EDA1106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264" y="5131611"/>
            <a:ext cx="308907" cy="36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E9BFA04F-978A-41CB-BEC5-0462F0D2B7EF}"/>
              </a:ext>
            </a:extLst>
          </p:cNvPr>
          <p:cNvSpPr txBox="1"/>
          <p:nvPr/>
        </p:nvSpPr>
        <p:spPr>
          <a:xfrm>
            <a:off x="-626801" y="394647"/>
            <a:ext cx="97708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600" dirty="0">
                <a:solidFill>
                  <a:srgbClr val="003399"/>
                </a:solidFill>
                <a:latin typeface="Lato" panose="020F0502020204030203" pitchFamily="34" charset="0"/>
                <a:ea typeface="+mj-ea"/>
                <a:cs typeface="+mj-cs"/>
              </a:rPr>
              <a:t>El Espectro de Inversión</a:t>
            </a:r>
          </a:p>
        </p:txBody>
      </p:sp>
    </p:spTree>
    <p:extLst>
      <p:ext uri="{BB962C8B-B14F-4D97-AF65-F5344CB8AC3E}">
        <p14:creationId xmlns:p14="http://schemas.microsoft.com/office/powerpoint/2010/main" val="66506562"/>
      </p:ext>
    </p:extLst>
  </p:cSld>
  <p:clrMapOvr>
    <a:masterClrMapping/>
  </p:clrMapOvr>
</p:sld>
</file>

<file path=ppt/theme/theme1.xml><?xml version="1.0" encoding="utf-8"?>
<a:theme xmlns:a="http://schemas.openxmlformats.org/drawingml/2006/main" name="UNDPpptFormat_E">
  <a:themeElements>
    <a:clrScheme name="UNDPpptFormat_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NDPpptFormat_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NDPpptFormat_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DPpptFormat_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228049EB6A0D40A488D2E566DA2343" ma:contentTypeVersion="2" ma:contentTypeDescription="Create a new document." ma:contentTypeScope="" ma:versionID="1ff1155b9bc33f399d99731b79d74ace">
  <xsd:schema xmlns:xsd="http://www.w3.org/2001/XMLSchema" xmlns:xs="http://www.w3.org/2001/XMLSchema" xmlns:p="http://schemas.microsoft.com/office/2006/metadata/properties" xmlns:ns2="62f0073b-7eff-4593-94c2-d8e359bedc05" xmlns:ns3="059678d3-0933-4798-85ce-4e8030ba05bc" targetNamespace="http://schemas.microsoft.com/office/2006/metadata/properties" ma:root="true" ma:fieldsID="45a980bbbae8a267fa74d9127c053d5c" ns2:_="" ns3:_="">
    <xsd:import namespace="62f0073b-7eff-4593-94c2-d8e359bedc05"/>
    <xsd:import namespace="059678d3-0933-4798-85ce-4e8030ba05bc"/>
    <xsd:element name="properties">
      <xsd:complexType>
        <xsd:sequence>
          <xsd:element name="documentManagement">
            <xsd:complexType>
              <xsd:all>
                <xsd:element ref="ns2:Language"/>
                <xsd:element ref="ns2:Description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0073b-7eff-4593-94c2-d8e359bedc05" elementFormDefault="qualified">
    <xsd:import namespace="http://schemas.microsoft.com/office/2006/documentManagement/types"/>
    <xsd:import namespace="http://schemas.microsoft.com/office/infopath/2007/PartnerControls"/>
    <xsd:element name="Language" ma:index="8" ma:displayName="Language" ma:format="Dropdown" ma:internalName="Language">
      <xsd:simpleType>
        <xsd:restriction base="dms:Choice">
          <xsd:enumeration value="Arabic"/>
          <xsd:enumeration value="Chinese"/>
          <xsd:enumeration value="English"/>
          <xsd:enumeration value="French"/>
          <xsd:enumeration value="Russian"/>
          <xsd:enumeration value="Spanish"/>
          <xsd:enumeration value="Portuguese"/>
        </xsd:restriction>
      </xsd:simpleType>
    </xsd:element>
    <xsd:element name="Description0" ma:index="9" ma:displayName="Description" ma:format="Dropdown" ma:internalName="Description0">
      <xsd:simpleType>
        <xsd:restriction base="dms:Choice">
          <xsd:enumeration value="Logo with tagline"/>
          <xsd:enumeration value="Myriad Pro fonts – for PC and MAC"/>
          <xsd:enumeration value="PowerPoint Template"/>
          <xsd:enumeration value="UNDP Pull-up Banners"/>
          <xsd:enumeration value="UNDP Editorial Style Manual"/>
          <xsd:enumeration value="UNDP Promotional items"/>
          <xsd:enumeration value="Press Releases and Media Advisories"/>
          <xsd:enumeration value="Fast Facts and UNDP Results template"/>
          <xsd:enumeration value="The Development Advocate"/>
          <xsd:enumeration value="UNDP Corporate Brochure 2014 files"/>
          <xsd:enumeration value="UNDP stationery"/>
          <xsd:enumeration value="UNDP boilerplate text"/>
          <xsd:enumeration value="Promotional items"/>
          <xsd:enumeration value="UNDP business cards and e-signature"/>
          <xsd:enumeration value="Font"/>
          <xsd:enumeration value="Policy on logo and tagline use"/>
          <xsd:enumeration value="UN Emblem"/>
          <xsd:enumeration value="UNDP Brand Manual"/>
          <xsd:enumeration value="UNDP CO Toolkit on EU Visibility"/>
          <xsd:enumeration value="Photography Guidelines"/>
          <xsd:enumeration value="Corporate Posters"/>
          <xsd:enumeration value="Annual Report 2013"/>
          <xsd:enumeration value="Annual Report 2014"/>
          <xsd:enumeration value="MDG icons"/>
          <xsd:enumeration value="RBAS Booklets"/>
          <xsd:enumeration value="UNDP People and Planet - LOGO"/>
          <xsd:enumeration value="2014 / 2015 UNDP IN FOCUS"/>
          <xsd:enumeration value="SDG icon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678d3-0933-4798-85ce-4e8030ba05b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62f0073b-7eff-4593-94c2-d8e359bedc05">PowerPoint Template</Description0>
    <Language xmlns="62f0073b-7eff-4593-94c2-d8e359bedc05">Spanish</Language>
    <_dlc_DocId xmlns="059678d3-0933-4798-85ce-4e8030ba05bc">UNITPB-86-419</_dlc_DocId>
    <_dlc_DocIdUrl xmlns="059678d3-0933-4798-85ce-4e8030ba05bc">
      <Url>https://intranet.undp.org/unit/pb/communicate/tagline/_layouts/DocIdRedir.aspx?ID=UNITPB-86-419</Url>
      <Description>UNITPB-86-419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5A04E2-8F3C-4186-BAB1-D70BE70B91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f0073b-7eff-4593-94c2-d8e359bedc05"/>
    <ds:schemaRef ds:uri="059678d3-0933-4798-85ce-4e8030ba05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6E0334-3AC3-46F9-8DA6-48E53CB981C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30A4384-E20D-4AF2-8762-32FCC4AF0EDA}">
  <ds:schemaRefs>
    <ds:schemaRef ds:uri="http://schemas.microsoft.com/office/2006/metadata/properties"/>
    <ds:schemaRef ds:uri="http://schemas.microsoft.com/office/infopath/2007/PartnerControls"/>
    <ds:schemaRef ds:uri="62f0073b-7eff-4593-94c2-d8e359bedc05"/>
    <ds:schemaRef ds:uri="059678d3-0933-4798-85ce-4e8030ba05bc"/>
  </ds:schemaRefs>
</ds:datastoreItem>
</file>

<file path=customXml/itemProps4.xml><?xml version="1.0" encoding="utf-8"?>
<ds:datastoreItem xmlns:ds="http://schemas.openxmlformats.org/officeDocument/2006/customXml" ds:itemID="{E995BF71-5740-48A1-A40F-2C066643CC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2442</TotalTime>
  <Words>1134</Words>
  <Application>Microsoft Office PowerPoint</Application>
  <PresentationFormat>Presentación en pantalla (4:3)</PresentationFormat>
  <Paragraphs>122</Paragraphs>
  <Slides>13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Calibri</vt:lpstr>
      <vt:lpstr>Lato</vt:lpstr>
      <vt:lpstr>Lato Black</vt:lpstr>
      <vt:lpstr>Myriad Pro</vt:lpstr>
      <vt:lpstr>Times New Roman</vt:lpstr>
      <vt:lpstr>Verdana</vt:lpstr>
      <vt:lpstr>UNDPpptFormat_E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Presentation, Spanish, blank</dc:title>
  <dc:creator>DC191NP</dc:creator>
  <cp:lastModifiedBy>Hans Baumgarten</cp:lastModifiedBy>
  <cp:revision>116</cp:revision>
  <dcterms:created xsi:type="dcterms:W3CDTF">2011-06-27T14:19:05Z</dcterms:created>
  <dcterms:modified xsi:type="dcterms:W3CDTF">2021-03-18T20:39:27Z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0x010100C1228049EB6A0D40A488D2E566DA2343</vt:lpwstr>
  </property>
  <property fmtid="{D5CDD505-2E9C-101B-9397-08002B2CF9AE}" pid="3" name="_dlc_DocIdItemGuid">
    <vt:lpwstr>48e0679b-07c4-4c1e-bf51-a640eefa9b3a</vt:lpwstr>
  </property>
</Properties>
</file>