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5"/>
  </p:notesMasterIdLst>
  <p:handoutMasterIdLst>
    <p:handoutMasterId r:id="rId16"/>
  </p:handoutMasterIdLst>
  <p:sldIdLst>
    <p:sldId id="656" r:id="rId2"/>
    <p:sldId id="659" r:id="rId3"/>
    <p:sldId id="653" r:id="rId4"/>
    <p:sldId id="588" r:id="rId5"/>
    <p:sldId id="658" r:id="rId6"/>
    <p:sldId id="660" r:id="rId7"/>
    <p:sldId id="587" r:id="rId8"/>
    <p:sldId id="661" r:id="rId9"/>
    <p:sldId id="664" r:id="rId10"/>
    <p:sldId id="640" r:id="rId11"/>
    <p:sldId id="662" r:id="rId12"/>
    <p:sldId id="663" r:id="rId13"/>
    <p:sldId id="65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 Elmar Gonzalez" initials="YEG" lastIdx="1" clrIdx="0">
    <p:extLst>
      <p:ext uri="{19B8F6BF-5375-455C-9EA6-DF929625EA0E}">
        <p15:presenceInfo xmlns:p15="http://schemas.microsoft.com/office/powerpoint/2012/main" userId="S::yan@basacapital.com.py::18855809-0d7d-4afc-817b-10a379f19e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115"/>
    <a:srgbClr val="807F7F"/>
    <a:srgbClr val="CEF0F3"/>
    <a:srgbClr val="B6CEDD"/>
    <a:srgbClr val="D8B0BF"/>
    <a:srgbClr val="FEDBBB"/>
    <a:srgbClr val="065280"/>
    <a:srgbClr val="FFCD64"/>
    <a:srgbClr val="086AB3"/>
    <a:srgbClr val="E24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382AF-6C9C-49CB-85DF-FA60E2177F77}" v="179" dt="2021-03-23T13:00:07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9" autoAdjust="0"/>
    <p:restoredTop sz="94933" autoAdjust="0"/>
  </p:normalViewPr>
  <p:slideViewPr>
    <p:cSldViewPr>
      <p:cViewPr varScale="1">
        <p:scale>
          <a:sx n="64" d="100"/>
          <a:sy n="64" d="100"/>
        </p:scale>
        <p:origin x="504" y="72"/>
      </p:cViewPr>
      <p:guideLst>
        <p:guide orient="horz" pos="225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13F7877-F627-4CDA-A279-CC913C4AAD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B782CE-B25E-46CD-9E4A-FBFDE7C1D3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F4745-8884-4215-9D6A-3A87798AC80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BA345B-2A7A-4795-B098-E0EB7D5B6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0FDBF4-4867-434F-97BD-2EAF86119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0AB8D-7985-48D6-9EE4-8A8BD46391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6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ra Pro" panose="00000400000000000000" pitchFamily="50" charset="0"/>
              </a:defRPr>
            </a:lvl1pPr>
          </a:lstStyle>
          <a:p>
            <a:endParaRPr lang="es-P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ra Pro" panose="00000400000000000000" pitchFamily="50" charset="0"/>
              </a:defRPr>
            </a:lvl1pPr>
          </a:lstStyle>
          <a:p>
            <a:fld id="{657EA456-1C47-4DD2-A04E-EDC11C04EC3C}" type="datetimeFigureOut">
              <a:rPr lang="es-PY" smtClean="0"/>
              <a:pPr/>
              <a:t>23/03/2021</a:t>
            </a:fld>
            <a:endParaRPr lang="es-PY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ra Pro" panose="00000400000000000000" pitchFamily="50" charset="0"/>
              </a:defRPr>
            </a:lvl1pPr>
          </a:lstStyle>
          <a:p>
            <a:endParaRPr lang="es-PY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ra Pro" panose="00000400000000000000" pitchFamily="50" charset="0"/>
              </a:defRPr>
            </a:lvl1pPr>
          </a:lstStyle>
          <a:p>
            <a:fld id="{3E038B02-8149-4F22-87D6-C4411A6A58B0}" type="slidenum">
              <a:rPr lang="es-PY" smtClean="0"/>
              <a:pPr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22286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ra Pro" panose="00000400000000000000" pitchFamily="50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38B02-8149-4F22-87D6-C4411A6A58B0}" type="slidenum">
              <a:rPr lang="es-PY" smtClean="0"/>
              <a:t>11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6223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38B02-8149-4F22-87D6-C4411A6A58B0}" type="slidenum">
              <a:rPr lang="es-PY" smtClean="0"/>
              <a:t>12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9577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4291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111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9518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EB939EE-0D73-4A0B-8DE4-6606F6022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52" y="-26126"/>
            <a:ext cx="1635248" cy="11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6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EB939EE-0D73-4A0B-8DE4-6606F6022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844" y="-13063"/>
            <a:ext cx="1329156" cy="935446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9DF1E0B4-3CAD-4448-965C-7A494651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28" y="294701"/>
            <a:ext cx="7804547" cy="63671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Radikal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3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259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848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4118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9191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321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253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58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0593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2D70-7065-4D4D-9982-1B70B17BBF88}" type="datetimeFigureOut">
              <a:rPr lang="es-PY" smtClean="0"/>
              <a:t>23/03/2021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9BA7F-0548-4C62-89FC-988A0B8A1B8F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1945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p.gov.py/userfiles/files/Ind%20Financ%20enero2021%20-Saldos-web.xlsx" TargetMode="External"/><Relationship Id="rId2" Type="http://schemas.openxmlformats.org/officeDocument/2006/relationships/hyperlink" Target="https://www.bcp.gov.py/userfiles/files/Anexo_Estadistico_Informe_Econ%C3%B3mico_16_03_2021.xlsx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CuadroTexto">
            <a:extLst>
              <a:ext uri="{FF2B5EF4-FFF2-40B4-BE49-F238E27FC236}">
                <a16:creationId xmlns:a16="http://schemas.microsoft.com/office/drawing/2014/main" id="{574053ED-2023-49E2-A09F-6774995392C9}"/>
              </a:ext>
            </a:extLst>
          </p:cNvPr>
          <p:cNvSpPr txBox="1"/>
          <p:nvPr/>
        </p:nvSpPr>
        <p:spPr>
          <a:xfrm>
            <a:off x="803413" y="2802119"/>
            <a:ext cx="8712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4400" b="1" dirty="0">
                <a:solidFill>
                  <a:srgbClr val="0070C0"/>
                </a:solidFill>
                <a:latin typeface="Radikal" pitchFamily="50" charset="0"/>
                <a:ea typeface="Cambria" panose="02040503050406030204" pitchFamily="18" charset="0"/>
                <a:cs typeface="Arial" panose="020B0604020202020204" pitchFamily="34" charset="0"/>
              </a:rPr>
              <a:t>Fondos Mutuos como Herramienta de Diversificación</a:t>
            </a:r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4CD35563-FAE8-44A1-8A03-E61C7D5F08B8}"/>
              </a:ext>
            </a:extLst>
          </p:cNvPr>
          <p:cNvCxnSpPr>
            <a:cxnSpLocks/>
          </p:cNvCxnSpPr>
          <p:nvPr/>
        </p:nvCxnSpPr>
        <p:spPr>
          <a:xfrm>
            <a:off x="587389" y="3066256"/>
            <a:ext cx="0" cy="792088"/>
          </a:xfrm>
          <a:prstGeom prst="line">
            <a:avLst/>
          </a:prstGeom>
          <a:ln w="28575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BB04B11-44FB-403F-9558-59E1D33D0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12" y="260311"/>
            <a:ext cx="2376264" cy="14676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0EAEEA-4375-4945-8BAB-86F424EC2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760" y="311130"/>
            <a:ext cx="2716927" cy="13660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C1A084-9147-4CC8-8262-78733F950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476" y="386318"/>
            <a:ext cx="2916620" cy="13230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9BB3F4C-7776-4528-8D85-F42A8C297B91}"/>
              </a:ext>
            </a:extLst>
          </p:cNvPr>
          <p:cNvSpPr txBox="1"/>
          <p:nvPr/>
        </p:nvSpPr>
        <p:spPr>
          <a:xfrm>
            <a:off x="803413" y="4973495"/>
            <a:ext cx="215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rgbClr val="807F7F"/>
                </a:solidFill>
                <a:latin typeface="Radikal Medium" pitchFamily="50" charset="0"/>
              </a:rPr>
              <a:t>YAN GONZALEZ</a:t>
            </a:r>
            <a:endParaRPr lang="es-ES" sz="2000" dirty="0">
              <a:solidFill>
                <a:srgbClr val="807F7F"/>
              </a:solidFill>
              <a:latin typeface="Radikal Medium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AACEF0-51EC-4ACB-B610-26E1F85D65CD}"/>
              </a:ext>
            </a:extLst>
          </p:cNvPr>
          <p:cNvSpPr txBox="1"/>
          <p:nvPr/>
        </p:nvSpPr>
        <p:spPr>
          <a:xfrm>
            <a:off x="803413" y="5373605"/>
            <a:ext cx="3230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rgbClr val="FBC115"/>
                </a:solidFill>
                <a:latin typeface="Radikal Medium" pitchFamily="50" charset="0"/>
              </a:rPr>
              <a:t>REGIONAL CASA DE BOLSA</a:t>
            </a:r>
            <a:endParaRPr lang="es-ES" dirty="0">
              <a:solidFill>
                <a:srgbClr val="FBC115"/>
              </a:solidFill>
              <a:latin typeface="Radikal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7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Chevron arrows">
            <a:extLst>
              <a:ext uri="{FF2B5EF4-FFF2-40B4-BE49-F238E27FC236}">
                <a16:creationId xmlns:a16="http://schemas.microsoft.com/office/drawing/2014/main" id="{283200FE-D44C-44B7-8BD7-C24E4D41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9252" y="3462520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CE4A5E6-F08C-490C-9BD7-EB3ABB6003BF}"/>
              </a:ext>
            </a:extLst>
          </p:cNvPr>
          <p:cNvSpPr txBox="1"/>
          <p:nvPr/>
        </p:nvSpPr>
        <p:spPr>
          <a:xfrm>
            <a:off x="1703512" y="3507055"/>
            <a:ext cx="2283064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Y" sz="20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Radikal Medium" pitchFamily="50" charset="0"/>
                <a:ea typeface="Helvetica Neue"/>
                <a:cs typeface="Helvetica Neue"/>
                <a:sym typeface="Helvetica Neue"/>
              </a:rPr>
              <a:t>Inversión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Y" sz="20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Radikal Medium" pitchFamily="50" charset="0"/>
                <a:ea typeface="Helvetica Neue"/>
                <a:cs typeface="Helvetica Neue"/>
                <a:sym typeface="Helvetica Neue"/>
              </a:rPr>
              <a:t>Mínima</a:t>
            </a:r>
            <a:endParaRPr kumimoji="0" lang="en-US" sz="2000" b="1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Radikal Medium" pitchFamily="50" charset="0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5EBE87-D260-4EDC-B01C-46D8421AEBDC}"/>
              </a:ext>
            </a:extLst>
          </p:cNvPr>
          <p:cNvGrpSpPr/>
          <p:nvPr/>
        </p:nvGrpSpPr>
        <p:grpSpPr>
          <a:xfrm>
            <a:off x="-29812" y="2956419"/>
            <a:ext cx="2508545" cy="1950554"/>
            <a:chOff x="107466" y="2808384"/>
            <a:chExt cx="2376523" cy="2101931"/>
          </a:xfrm>
        </p:grpSpPr>
        <p:pic>
          <p:nvPicPr>
            <p:cNvPr id="23" name="Graphic 22" descr="Group">
              <a:extLst>
                <a:ext uri="{FF2B5EF4-FFF2-40B4-BE49-F238E27FC236}">
                  <a16:creationId xmlns:a16="http://schemas.microsoft.com/office/drawing/2014/main" id="{191D798E-F242-47C7-A4BC-E8AFED7FF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2400" y="2808384"/>
              <a:ext cx="1766772" cy="17667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BA9401-D5D3-4F6B-B51D-D4F74FC5600E}"/>
                </a:ext>
              </a:extLst>
            </p:cNvPr>
            <p:cNvSpPr txBox="1"/>
            <p:nvPr/>
          </p:nvSpPr>
          <p:spPr>
            <a:xfrm>
              <a:off x="107466" y="4224190"/>
              <a:ext cx="2376523" cy="68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PY" sz="16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Gotham Rounded Book" pitchFamily="50" charset="0"/>
                  <a:ea typeface="Helvetica Neue"/>
                  <a:cs typeface="Helvetica Neue"/>
                  <a:sym typeface="Helvetica Neue"/>
                </a:rPr>
                <a:t>Inversionistas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PY" sz="1600" b="1">
                  <a:solidFill>
                    <a:schemeClr val="tx2"/>
                  </a:solidFill>
                  <a:latin typeface="Gotham Rounded Book" pitchFamily="50" charset="0"/>
                  <a:ea typeface="Helvetica Neue"/>
                  <a:cs typeface="Helvetica Neue"/>
                  <a:sym typeface="Helvetica Neue"/>
                </a:rPr>
                <a:t>(cuotapartistas)</a:t>
              </a:r>
              <a:endParaRPr kumimoji="0" lang="en-US" sz="16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Gotham Rounded Book" pitchFamily="50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0" name="Title 28">
            <a:extLst>
              <a:ext uri="{FF2B5EF4-FFF2-40B4-BE49-F238E27FC236}">
                <a16:creationId xmlns:a16="http://schemas.microsoft.com/office/drawing/2014/main" id="{75AF2CDF-2911-4C5E-8867-447FB5478492}"/>
              </a:ext>
            </a:extLst>
          </p:cNvPr>
          <p:cNvSpPr txBox="1">
            <a:spLocks/>
          </p:cNvSpPr>
          <p:nvPr/>
        </p:nvSpPr>
        <p:spPr>
          <a:xfrm>
            <a:off x="869804" y="2389025"/>
            <a:ext cx="5442526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marL="0" marR="0" indent="0" algn="l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05594"/>
                </a:solidFill>
                <a:uFillTx/>
                <a:latin typeface="Cera Pro" panose="00000400000000000000" pitchFamily="50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es-PY" sz="2000" b="1" kern="0">
                <a:solidFill>
                  <a:srgbClr val="086AB3"/>
                </a:solidFill>
                <a:latin typeface="Radikal" pitchFamily="50" charset="0"/>
              </a:rPr>
              <a:t>VEHÍCULO DE INVERSIÓN COLECTIVA</a:t>
            </a:r>
            <a:endParaRPr lang="en-US" sz="2000" b="1" kern="0">
              <a:solidFill>
                <a:srgbClr val="086AB3"/>
              </a:solidFill>
              <a:latin typeface="Radikal" pitchFamily="50" charset="0"/>
            </a:endParaRP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22721DCD-1646-4ACD-B267-FFDFD5F82092}"/>
              </a:ext>
            </a:extLst>
          </p:cNvPr>
          <p:cNvSpPr txBox="1"/>
          <p:nvPr/>
        </p:nvSpPr>
        <p:spPr>
          <a:xfrm>
            <a:off x="4483652" y="3507055"/>
            <a:ext cx="2007201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Y" sz="20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Radikal Medium" pitchFamily="50" charset="0"/>
                <a:ea typeface="Helvetica Neue"/>
                <a:cs typeface="Helvetica Neue"/>
                <a:sym typeface="Helvetica Neue"/>
              </a:rPr>
              <a:t>Alta diversificación</a:t>
            </a:r>
            <a:endParaRPr kumimoji="0" lang="en-US" sz="2000" b="1" i="0" u="none" strike="noStrike" cap="none" spc="0" normalizeH="0" baseline="0">
              <a:ln>
                <a:noFill/>
              </a:ln>
              <a:solidFill>
                <a:schemeClr val="tx2"/>
              </a:solidFill>
              <a:effectLst/>
              <a:uFillTx/>
              <a:latin typeface="Radikal Medium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DECD6707-E601-450D-A61D-6E0ABC708991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921701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ES" sz="3600">
                <a:solidFill>
                  <a:srgbClr val="086AB3"/>
                </a:solidFill>
              </a:rPr>
              <a:t>Funcionamiento de un Fondo Mutuo</a:t>
            </a:r>
            <a:endParaRPr lang="en-US" sz="3600">
              <a:solidFill>
                <a:srgbClr val="086AB3"/>
              </a:solidFill>
            </a:endParaRPr>
          </a:p>
        </p:txBody>
      </p:sp>
      <p:cxnSp>
        <p:nvCxnSpPr>
          <p:cNvPr id="32" name="Straight Connector 2">
            <a:extLst>
              <a:ext uri="{FF2B5EF4-FFF2-40B4-BE49-F238E27FC236}">
                <a16:creationId xmlns:a16="http://schemas.microsoft.com/office/drawing/2014/main" id="{E5B4C4CD-CC7F-4821-9255-2489BF4F93D9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0CE88618-4041-4BC0-83AB-F85B6370F0D8}"/>
              </a:ext>
            </a:extLst>
          </p:cNvPr>
          <p:cNvGrpSpPr/>
          <p:nvPr/>
        </p:nvGrpSpPr>
        <p:grpSpPr>
          <a:xfrm>
            <a:off x="6766838" y="1453300"/>
            <a:ext cx="5037244" cy="4932840"/>
            <a:chOff x="6766838" y="1453300"/>
            <a:chExt cx="5037244" cy="493284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971098-4861-45A3-BFC2-05A4A0CE6A3B}"/>
                </a:ext>
              </a:extLst>
            </p:cNvPr>
            <p:cNvSpPr/>
            <p:nvPr/>
          </p:nvSpPr>
          <p:spPr>
            <a:xfrm>
              <a:off x="6766838" y="1453300"/>
              <a:ext cx="5037244" cy="4932840"/>
            </a:xfrm>
            <a:prstGeom prst="ellipse">
              <a:avLst/>
            </a:prstGeom>
            <a:noFill/>
            <a:ln w="28575" cap="flat">
              <a:solidFill>
                <a:srgbClr val="FBC115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6E594A-8CE0-4A97-9DE8-42D387F0B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7314" y="5237358"/>
              <a:ext cx="1160837" cy="4851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1DDD3B-952C-4DDF-B809-F96D96C1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4175" y="2410328"/>
              <a:ext cx="963071" cy="8344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F1EB05-4864-4944-88F7-BB48434A0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6614" y="4132827"/>
              <a:ext cx="1598286" cy="28567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85AA3C-7B88-4AA3-8930-000EF1647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79889" y="3546546"/>
              <a:ext cx="1457995" cy="3731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7E4D84-F83A-46ED-9D14-FE08D1493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71452" y="3476017"/>
              <a:ext cx="1022114" cy="3731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5C0F8C-2BEF-49CD-B771-5EEC065E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215821" y="2755165"/>
              <a:ext cx="1022114" cy="42028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8D00B6-02A8-4934-8B91-D3C3D2458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61448" y="2644615"/>
              <a:ext cx="648024" cy="5311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59334A-BA5A-437F-963C-D25F640E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984584" y="4617671"/>
              <a:ext cx="1022114" cy="5786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5D27E9-58EB-4C6E-A7ED-B3DCB3AE3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41381" y="3521588"/>
              <a:ext cx="1131543" cy="4202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6B139E-F437-467C-B447-AA78265B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857314" y="4122215"/>
              <a:ext cx="1145383" cy="28567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BB4C4A-CCE1-40F0-A3B0-93C599646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350810" y="4122215"/>
              <a:ext cx="1022114" cy="3558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4ECCD5-B94A-48DE-AE88-869CF9E0D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38124" y="4559577"/>
              <a:ext cx="1353176" cy="39614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6C0910-D37C-4E70-8CEF-DD4B95F3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234096" y="4655750"/>
              <a:ext cx="1088110" cy="55143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8A4BC89-55A2-4B1A-A12A-02AB48B6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293566" y="5186977"/>
              <a:ext cx="1186923" cy="58271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DA5AAC6-E25A-4A7F-83A9-4588AB098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490876" y="1841331"/>
              <a:ext cx="1636019" cy="485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7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8">
            <a:extLst>
              <a:ext uri="{FF2B5EF4-FFF2-40B4-BE49-F238E27FC236}">
                <a16:creationId xmlns:a16="http://schemas.microsoft.com/office/drawing/2014/main" id="{4F0E3C00-5269-4243-ACDF-1F869E6FBBB8}"/>
              </a:ext>
            </a:extLst>
          </p:cNvPr>
          <p:cNvGrpSpPr/>
          <p:nvPr/>
        </p:nvGrpSpPr>
        <p:grpSpPr>
          <a:xfrm>
            <a:off x="5807968" y="4081462"/>
            <a:ext cx="2293937" cy="1841500"/>
            <a:chOff x="6096000" y="4038827"/>
            <a:chExt cx="2293937" cy="1841500"/>
          </a:xfrm>
          <a:solidFill>
            <a:srgbClr val="065280"/>
          </a:solidFill>
        </p:grpSpPr>
        <p:sp>
          <p:nvSpPr>
            <p:cNvPr id="23" name="Google Shape;158;p15">
              <a:extLst>
                <a:ext uri="{FF2B5EF4-FFF2-40B4-BE49-F238E27FC236}">
                  <a16:creationId xmlns:a16="http://schemas.microsoft.com/office/drawing/2014/main" id="{AF287944-4EC4-440B-87BA-33FAD7E0F76C}"/>
                </a:ext>
              </a:extLst>
            </p:cNvPr>
            <p:cNvSpPr/>
            <p:nvPr/>
          </p:nvSpPr>
          <p:spPr>
            <a:xfrm>
              <a:off x="6096000" y="4038827"/>
              <a:ext cx="2293937" cy="1841500"/>
            </a:xfrm>
            <a:custGeom>
              <a:avLst/>
              <a:gdLst/>
              <a:ahLst/>
              <a:cxnLst/>
              <a:rect l="l" t="t" r="r" b="b"/>
              <a:pathLst>
                <a:path w="983" h="788" extrusionOk="0">
                  <a:moveTo>
                    <a:pt x="500" y="0"/>
                  </a:moveTo>
                  <a:cubicBezTo>
                    <a:pt x="466" y="170"/>
                    <a:pt x="319" y="300"/>
                    <a:pt x="141" y="308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140" y="788"/>
                    <a:pt x="140" y="788"/>
                    <a:pt x="140" y="788"/>
                  </a:cubicBezTo>
                  <a:cubicBezTo>
                    <a:pt x="578" y="780"/>
                    <a:pt x="937" y="445"/>
                    <a:pt x="983" y="18"/>
                  </a:cubicBezTo>
                </a:path>
              </a:pathLst>
            </a:custGeom>
            <a:grpFill/>
            <a:ln w="65075" cap="flat" cmpd="sng">
              <a:solidFill>
                <a:srgbClr val="065280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49;p15">
              <a:extLst>
                <a:ext uri="{FF2B5EF4-FFF2-40B4-BE49-F238E27FC236}">
                  <a16:creationId xmlns:a16="http://schemas.microsoft.com/office/drawing/2014/main" id="{B1B29DD1-E26C-4053-8972-662F228F0CC3}"/>
                </a:ext>
              </a:extLst>
            </p:cNvPr>
            <p:cNvSpPr txBox="1"/>
            <p:nvPr/>
          </p:nvSpPr>
          <p:spPr>
            <a:xfrm>
              <a:off x="6953496" y="4674621"/>
              <a:ext cx="750887" cy="630237"/>
            </a:xfrm>
            <a:prstGeom prst="rect">
              <a:avLst/>
            </a:prstGeom>
            <a:grpFill/>
            <a:ln>
              <a:solidFill>
                <a:srgbClr val="06528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4100"/>
                <a:buFont typeface="Montserrat"/>
                <a:buNone/>
              </a:pPr>
              <a:r>
                <a:rPr lang="en-US" sz="4100" b="0" i="0" u="none" dirty="0">
                  <a:solidFill>
                    <a:schemeClr val="bg1"/>
                  </a:solidFill>
                  <a:latin typeface="Radikal Medium" pitchFamily="50" charset="0"/>
                  <a:ea typeface="Montserrat"/>
                  <a:cs typeface="Montserrat"/>
                  <a:sym typeface="Montserrat"/>
                </a:rPr>
                <a:t>04</a:t>
              </a:r>
              <a:endParaRPr dirty="0">
                <a:solidFill>
                  <a:schemeClr val="bg1"/>
                </a:solidFill>
                <a:latin typeface="Radikal Medium" pitchFamily="50" charset="0"/>
              </a:endParaRPr>
            </a:p>
          </p:txBody>
        </p:sp>
      </p:grpSp>
      <p:grpSp>
        <p:nvGrpSpPr>
          <p:cNvPr id="30" name="Группа 7">
            <a:extLst>
              <a:ext uri="{FF2B5EF4-FFF2-40B4-BE49-F238E27FC236}">
                <a16:creationId xmlns:a16="http://schemas.microsoft.com/office/drawing/2014/main" id="{B91A0653-696F-4553-A6DA-A0AB160AEE38}"/>
              </a:ext>
            </a:extLst>
          </p:cNvPr>
          <p:cNvGrpSpPr/>
          <p:nvPr/>
        </p:nvGrpSpPr>
        <p:grpSpPr>
          <a:xfrm>
            <a:off x="6273800" y="1924050"/>
            <a:ext cx="1839912" cy="2295525"/>
            <a:chOff x="6273800" y="1924050"/>
            <a:chExt cx="1839912" cy="2295525"/>
          </a:xfrm>
          <a:solidFill>
            <a:srgbClr val="64D1DA"/>
          </a:solidFill>
        </p:grpSpPr>
        <p:sp>
          <p:nvSpPr>
            <p:cNvPr id="32" name="Google Shape;161;p15">
              <a:extLst>
                <a:ext uri="{FF2B5EF4-FFF2-40B4-BE49-F238E27FC236}">
                  <a16:creationId xmlns:a16="http://schemas.microsoft.com/office/drawing/2014/main" id="{D3DE8539-02AD-4A87-BC7F-5B748A25FC31}"/>
                </a:ext>
              </a:extLst>
            </p:cNvPr>
            <p:cNvSpPr/>
            <p:nvPr/>
          </p:nvSpPr>
          <p:spPr>
            <a:xfrm>
              <a:off x="6273800" y="1924050"/>
              <a:ext cx="1839912" cy="2295525"/>
            </a:xfrm>
            <a:custGeom>
              <a:avLst/>
              <a:gdLst/>
              <a:ahLst/>
              <a:cxnLst/>
              <a:rect l="l" t="t" r="r" b="b"/>
              <a:pathLst>
                <a:path w="788" h="983" extrusionOk="0">
                  <a:moveTo>
                    <a:pt x="0" y="483"/>
                  </a:moveTo>
                  <a:cubicBezTo>
                    <a:pt x="170" y="517"/>
                    <a:pt x="300" y="664"/>
                    <a:pt x="308" y="842"/>
                  </a:cubicBezTo>
                  <a:cubicBezTo>
                    <a:pt x="549" y="983"/>
                    <a:pt x="549" y="983"/>
                    <a:pt x="549" y="983"/>
                  </a:cubicBezTo>
                  <a:cubicBezTo>
                    <a:pt x="788" y="842"/>
                    <a:pt x="788" y="842"/>
                    <a:pt x="788" y="842"/>
                  </a:cubicBezTo>
                  <a:cubicBezTo>
                    <a:pt x="781" y="405"/>
                    <a:pt x="445" y="46"/>
                    <a:pt x="18" y="0"/>
                  </a:cubicBezTo>
                </a:path>
              </a:pathLst>
            </a:custGeom>
            <a:grpFill/>
            <a:ln w="65075" cap="flat" cmpd="sng">
              <a:solidFill>
                <a:srgbClr val="64D1DA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8;p15">
              <a:extLst>
                <a:ext uri="{FF2B5EF4-FFF2-40B4-BE49-F238E27FC236}">
                  <a16:creationId xmlns:a16="http://schemas.microsoft.com/office/drawing/2014/main" id="{0E13864D-57D5-4A30-96A4-7DEDEEF2BB2B}"/>
                </a:ext>
              </a:extLst>
            </p:cNvPr>
            <p:cNvSpPr txBox="1"/>
            <p:nvPr/>
          </p:nvSpPr>
          <p:spPr>
            <a:xfrm>
              <a:off x="6911975" y="2736850"/>
              <a:ext cx="749300" cy="630237"/>
            </a:xfrm>
            <a:prstGeom prst="rect">
              <a:avLst/>
            </a:prstGeom>
            <a:grpFill/>
            <a:ln>
              <a:solidFill>
                <a:srgbClr val="64D1DA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4100"/>
                <a:buFont typeface="Montserrat"/>
                <a:buNone/>
              </a:pPr>
              <a:r>
                <a:rPr lang="en-US" sz="4100" b="0" i="0" u="none" dirty="0">
                  <a:solidFill>
                    <a:schemeClr val="bg1"/>
                  </a:solidFill>
                  <a:latin typeface="Radikal Medium" pitchFamily="50" charset="0"/>
                  <a:ea typeface="Montserrat"/>
                  <a:cs typeface="Montserrat"/>
                  <a:sym typeface="Montserrat"/>
                </a:rPr>
                <a:t>03</a:t>
              </a:r>
              <a:endParaRPr dirty="0">
                <a:solidFill>
                  <a:schemeClr val="bg1"/>
                </a:solidFill>
                <a:latin typeface="Radikal Medium" pitchFamily="50" charset="0"/>
              </a:endParaRPr>
            </a:p>
          </p:txBody>
        </p:sp>
      </p:grpSp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CD33419A-9660-4631-A886-1FC63DE61A1C}"/>
              </a:ext>
            </a:extLst>
          </p:cNvPr>
          <p:cNvGrpSpPr/>
          <p:nvPr/>
        </p:nvGrpSpPr>
        <p:grpSpPr>
          <a:xfrm>
            <a:off x="4084637" y="1945250"/>
            <a:ext cx="2295525" cy="1841500"/>
            <a:chOff x="4095750" y="1911350"/>
            <a:chExt cx="2295525" cy="1841500"/>
          </a:xfrm>
          <a:solidFill>
            <a:srgbClr val="FFCD64"/>
          </a:solidFill>
        </p:grpSpPr>
        <p:sp>
          <p:nvSpPr>
            <p:cNvPr id="29" name="Google Shape;160;p15">
              <a:extLst>
                <a:ext uri="{FF2B5EF4-FFF2-40B4-BE49-F238E27FC236}">
                  <a16:creationId xmlns:a16="http://schemas.microsoft.com/office/drawing/2014/main" id="{F383336B-679D-4349-B20A-BD9851C97D5A}"/>
                </a:ext>
              </a:extLst>
            </p:cNvPr>
            <p:cNvSpPr/>
            <p:nvPr/>
          </p:nvSpPr>
          <p:spPr>
            <a:xfrm>
              <a:off x="4095750" y="1911350"/>
              <a:ext cx="2295525" cy="1841500"/>
            </a:xfrm>
            <a:custGeom>
              <a:avLst/>
              <a:gdLst/>
              <a:ahLst/>
              <a:cxnLst/>
              <a:rect l="l" t="t" r="r" b="b"/>
              <a:pathLst>
                <a:path w="983" h="788" extrusionOk="0">
                  <a:moveTo>
                    <a:pt x="483" y="788"/>
                  </a:moveTo>
                  <a:cubicBezTo>
                    <a:pt x="517" y="618"/>
                    <a:pt x="664" y="488"/>
                    <a:pt x="842" y="481"/>
                  </a:cubicBezTo>
                  <a:cubicBezTo>
                    <a:pt x="983" y="240"/>
                    <a:pt x="983" y="240"/>
                    <a:pt x="983" y="240"/>
                  </a:cubicBezTo>
                  <a:cubicBezTo>
                    <a:pt x="843" y="0"/>
                    <a:pt x="843" y="0"/>
                    <a:pt x="843" y="0"/>
                  </a:cubicBezTo>
                  <a:cubicBezTo>
                    <a:pt x="405" y="8"/>
                    <a:pt x="46" y="344"/>
                    <a:pt x="0" y="771"/>
                  </a:cubicBezTo>
                </a:path>
              </a:pathLst>
            </a:custGeom>
            <a:grpFill/>
            <a:ln w="65075" cap="flat" cmpd="sng">
              <a:solidFill>
                <a:srgbClr val="FFCD64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47;p15">
              <a:extLst>
                <a:ext uri="{FF2B5EF4-FFF2-40B4-BE49-F238E27FC236}">
                  <a16:creationId xmlns:a16="http://schemas.microsoft.com/office/drawing/2014/main" id="{B70BFACE-FDF5-4BFD-BA09-8B6F10E1F160}"/>
                </a:ext>
              </a:extLst>
            </p:cNvPr>
            <p:cNvSpPr txBox="1"/>
            <p:nvPr/>
          </p:nvSpPr>
          <p:spPr>
            <a:xfrm>
              <a:off x="4873625" y="2478087"/>
              <a:ext cx="693737" cy="630237"/>
            </a:xfrm>
            <a:prstGeom prst="rect">
              <a:avLst/>
            </a:prstGeom>
            <a:grpFill/>
            <a:ln>
              <a:solidFill>
                <a:srgbClr val="FFCD64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4100"/>
                <a:buFont typeface="Montserrat"/>
                <a:buNone/>
              </a:pPr>
              <a:r>
                <a:rPr lang="en-US" sz="4100" b="0" i="0" u="none" dirty="0">
                  <a:solidFill>
                    <a:schemeClr val="bg1"/>
                  </a:solidFill>
                  <a:latin typeface="Radikal Medium" pitchFamily="50" charset="0"/>
                  <a:ea typeface="Montserrat"/>
                  <a:cs typeface="Montserrat"/>
                  <a:sym typeface="Montserrat"/>
                </a:rPr>
                <a:t>02</a:t>
              </a:r>
              <a:endParaRPr dirty="0">
                <a:solidFill>
                  <a:schemeClr val="bg1"/>
                </a:solidFill>
                <a:latin typeface="Radikal Medium" pitchFamily="50" charset="0"/>
              </a:endParaRPr>
            </a:p>
          </p:txBody>
        </p:sp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id="{1FF54E86-D137-405A-B020-ADDA05394244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921701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86AB3"/>
                </a:solidFill>
              </a:rPr>
              <a:t>Ejemplos de uso de los Fondos Mutuos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19" name="Straight Connector 2">
            <a:extLst>
              <a:ext uri="{FF2B5EF4-FFF2-40B4-BE49-F238E27FC236}">
                <a16:creationId xmlns:a16="http://schemas.microsoft.com/office/drawing/2014/main" id="{584D2173-3580-4B0A-83C1-C7010BDE837A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grpSp>
        <p:nvGrpSpPr>
          <p:cNvPr id="33" name="Группа 4">
            <a:extLst>
              <a:ext uri="{FF2B5EF4-FFF2-40B4-BE49-F238E27FC236}">
                <a16:creationId xmlns:a16="http://schemas.microsoft.com/office/drawing/2014/main" id="{5513F0A3-67F6-4583-8884-5D4C901805ED}"/>
              </a:ext>
            </a:extLst>
          </p:cNvPr>
          <p:cNvGrpSpPr/>
          <p:nvPr/>
        </p:nvGrpSpPr>
        <p:grpSpPr>
          <a:xfrm>
            <a:off x="8280400" y="2112962"/>
            <a:ext cx="3359149" cy="1155700"/>
            <a:chOff x="8280400" y="2112962"/>
            <a:chExt cx="3359149" cy="1155700"/>
          </a:xfrm>
        </p:grpSpPr>
        <p:sp>
          <p:nvSpPr>
            <p:cNvPr id="34" name="Google Shape;140;p15">
              <a:extLst>
                <a:ext uri="{FF2B5EF4-FFF2-40B4-BE49-F238E27FC236}">
                  <a16:creationId xmlns:a16="http://schemas.microsoft.com/office/drawing/2014/main" id="{7083AFD0-D5DE-41C4-93C6-33F94F456170}"/>
                </a:ext>
              </a:extLst>
            </p:cNvPr>
            <p:cNvSpPr txBox="1"/>
            <p:nvPr/>
          </p:nvSpPr>
          <p:spPr>
            <a:xfrm>
              <a:off x="8280400" y="2484437"/>
              <a:ext cx="2068512" cy="78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>
                <a:defRPr lang="en-US"/>
              </a:defPPr>
              <a:lvl1pPr lvl="0">
                <a:buClr>
                  <a:schemeClr val="dk1"/>
                </a:buClr>
                <a:buSzPts val="1500"/>
                <a:defRPr sz="150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</a:defRPr>
              </a:lvl1pPr>
            </a:lstStyle>
            <a:p>
              <a:r>
                <a:rPr lang="es-ES" dirty="0">
                  <a:sym typeface="Open Sans"/>
                </a:rPr>
                <a:t>Rentabilización de excedentes de caja.</a:t>
              </a:r>
            </a:p>
          </p:txBody>
        </p:sp>
        <p:sp>
          <p:nvSpPr>
            <p:cNvPr id="35" name="Google Shape;151;p15">
              <a:extLst>
                <a:ext uri="{FF2B5EF4-FFF2-40B4-BE49-F238E27FC236}">
                  <a16:creationId xmlns:a16="http://schemas.microsoft.com/office/drawing/2014/main" id="{91A035D9-1159-424C-B8D4-3BF1A9E08FDB}"/>
                </a:ext>
              </a:extLst>
            </p:cNvPr>
            <p:cNvSpPr/>
            <p:nvPr/>
          </p:nvSpPr>
          <p:spPr>
            <a:xfrm>
              <a:off x="10523537" y="2112962"/>
              <a:ext cx="1116012" cy="1116012"/>
            </a:xfrm>
            <a:prstGeom prst="ellipse">
              <a:avLst/>
            </a:prstGeom>
            <a:solidFill>
              <a:srgbClr val="64D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Группа 3">
            <a:extLst>
              <a:ext uri="{FF2B5EF4-FFF2-40B4-BE49-F238E27FC236}">
                <a16:creationId xmlns:a16="http://schemas.microsoft.com/office/drawing/2014/main" id="{3FB82A9A-F245-4386-9892-90324BB729EF}"/>
              </a:ext>
            </a:extLst>
          </p:cNvPr>
          <p:cNvGrpSpPr/>
          <p:nvPr/>
        </p:nvGrpSpPr>
        <p:grpSpPr>
          <a:xfrm>
            <a:off x="8279606" y="4665662"/>
            <a:ext cx="3359943" cy="1214665"/>
            <a:chOff x="8279606" y="4665662"/>
            <a:chExt cx="3359943" cy="1214665"/>
          </a:xfrm>
        </p:grpSpPr>
        <p:sp>
          <p:nvSpPr>
            <p:cNvPr id="39" name="Google Shape;152;p15">
              <a:extLst>
                <a:ext uri="{FF2B5EF4-FFF2-40B4-BE49-F238E27FC236}">
                  <a16:creationId xmlns:a16="http://schemas.microsoft.com/office/drawing/2014/main" id="{CB509322-2664-4B69-A4AA-288BEA85A819}"/>
                </a:ext>
              </a:extLst>
            </p:cNvPr>
            <p:cNvSpPr/>
            <p:nvPr/>
          </p:nvSpPr>
          <p:spPr>
            <a:xfrm>
              <a:off x="10523537" y="4665662"/>
              <a:ext cx="1116012" cy="1119187"/>
            </a:xfrm>
            <a:prstGeom prst="ellipse">
              <a:avLst/>
            </a:prstGeom>
            <a:solidFill>
              <a:srgbClr val="0652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66;p15">
              <a:extLst>
                <a:ext uri="{FF2B5EF4-FFF2-40B4-BE49-F238E27FC236}">
                  <a16:creationId xmlns:a16="http://schemas.microsoft.com/office/drawing/2014/main" id="{16308699-3AAA-4BF1-8589-48A8B993EE54}"/>
                </a:ext>
              </a:extLst>
            </p:cNvPr>
            <p:cNvSpPr txBox="1"/>
            <p:nvPr/>
          </p:nvSpPr>
          <p:spPr>
            <a:xfrm>
              <a:off x="8279606" y="4777808"/>
              <a:ext cx="2068512" cy="1102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>
                <a:defRPr lang="en-US"/>
              </a:defPPr>
              <a:lvl1pPr lvl="0">
                <a:buClr>
                  <a:schemeClr val="dk1"/>
                </a:buClr>
                <a:buSzPts val="1500"/>
                <a:defRPr sz="150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</a:defRPr>
              </a:lvl1pPr>
            </a:lstStyle>
            <a:p>
              <a:r>
                <a:rPr lang="es-ES" dirty="0">
                  <a:sym typeface="Open Sans"/>
                </a:rPr>
                <a:t>Como herramienta de colocación de la parte líquida de un portfolio.</a:t>
              </a:r>
            </a:p>
          </p:txBody>
        </p:sp>
      </p:grpSp>
      <p:grpSp>
        <p:nvGrpSpPr>
          <p:cNvPr id="43" name="Группа 1">
            <a:extLst>
              <a:ext uri="{FF2B5EF4-FFF2-40B4-BE49-F238E27FC236}">
                <a16:creationId xmlns:a16="http://schemas.microsoft.com/office/drawing/2014/main" id="{227526C4-5F11-4170-89D6-407DAA25099A}"/>
              </a:ext>
            </a:extLst>
          </p:cNvPr>
          <p:cNvGrpSpPr/>
          <p:nvPr/>
        </p:nvGrpSpPr>
        <p:grpSpPr>
          <a:xfrm>
            <a:off x="560387" y="2040163"/>
            <a:ext cx="3792537" cy="1326924"/>
            <a:chOff x="560387" y="2040163"/>
            <a:chExt cx="3792537" cy="1326924"/>
          </a:xfrm>
        </p:grpSpPr>
        <p:sp>
          <p:nvSpPr>
            <p:cNvPr id="44" name="Google Shape;153;p15">
              <a:extLst>
                <a:ext uri="{FF2B5EF4-FFF2-40B4-BE49-F238E27FC236}">
                  <a16:creationId xmlns:a16="http://schemas.microsoft.com/office/drawing/2014/main" id="{790D6BD3-A058-4255-BDA2-9292D818B393}"/>
                </a:ext>
              </a:extLst>
            </p:cNvPr>
            <p:cNvSpPr/>
            <p:nvPr/>
          </p:nvSpPr>
          <p:spPr>
            <a:xfrm>
              <a:off x="560387" y="2146300"/>
              <a:ext cx="1117600" cy="1117600"/>
            </a:xfrm>
            <a:prstGeom prst="ellipse">
              <a:avLst/>
            </a:prstGeom>
            <a:solidFill>
              <a:srgbClr val="FFCD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67;p15">
              <a:extLst>
                <a:ext uri="{FF2B5EF4-FFF2-40B4-BE49-F238E27FC236}">
                  <a16:creationId xmlns:a16="http://schemas.microsoft.com/office/drawing/2014/main" id="{434090DF-2318-4EC4-B94E-DB2323946027}"/>
                </a:ext>
              </a:extLst>
            </p:cNvPr>
            <p:cNvSpPr txBox="1"/>
            <p:nvPr/>
          </p:nvSpPr>
          <p:spPr>
            <a:xfrm>
              <a:off x="1878011" y="2040163"/>
              <a:ext cx="2474913" cy="1326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500"/>
              </a:pPr>
              <a:r>
                <a:rPr lang="es-ES" sz="15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Ventas de activos: En tanto aguardo el redireccionamiento de los fondos, suscribo a un Fondo Mutuo.</a:t>
              </a:r>
            </a:p>
          </p:txBody>
        </p:sp>
      </p:grpSp>
      <p:grpSp>
        <p:nvGrpSpPr>
          <p:cNvPr id="48" name="Группа 2">
            <a:extLst>
              <a:ext uri="{FF2B5EF4-FFF2-40B4-BE49-F238E27FC236}">
                <a16:creationId xmlns:a16="http://schemas.microsoft.com/office/drawing/2014/main" id="{C634BECF-130E-4E38-BEA7-F96DC2F53512}"/>
              </a:ext>
            </a:extLst>
          </p:cNvPr>
          <p:cNvGrpSpPr/>
          <p:nvPr/>
        </p:nvGrpSpPr>
        <p:grpSpPr>
          <a:xfrm>
            <a:off x="560387" y="4550681"/>
            <a:ext cx="3792537" cy="1762711"/>
            <a:chOff x="560387" y="4550681"/>
            <a:chExt cx="3792537" cy="1762711"/>
          </a:xfrm>
        </p:grpSpPr>
        <p:sp>
          <p:nvSpPr>
            <p:cNvPr id="49" name="Google Shape;150;p15">
              <a:extLst>
                <a:ext uri="{FF2B5EF4-FFF2-40B4-BE49-F238E27FC236}">
                  <a16:creationId xmlns:a16="http://schemas.microsoft.com/office/drawing/2014/main" id="{12019D93-CCE3-4D8B-838D-E2049F950DF0}"/>
                </a:ext>
              </a:extLst>
            </p:cNvPr>
            <p:cNvSpPr/>
            <p:nvPr/>
          </p:nvSpPr>
          <p:spPr>
            <a:xfrm>
              <a:off x="560387" y="4654550"/>
              <a:ext cx="1117600" cy="1116012"/>
            </a:xfrm>
            <a:prstGeom prst="ellipse">
              <a:avLst/>
            </a:prstGeom>
            <a:solidFill>
              <a:srgbClr val="E249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68;p15">
              <a:extLst>
                <a:ext uri="{FF2B5EF4-FFF2-40B4-BE49-F238E27FC236}">
                  <a16:creationId xmlns:a16="http://schemas.microsoft.com/office/drawing/2014/main" id="{656CFBC1-51D9-4A16-8B34-1FBC49C4AF54}"/>
                </a:ext>
              </a:extLst>
            </p:cNvPr>
            <p:cNvSpPr txBox="1"/>
            <p:nvPr/>
          </p:nvSpPr>
          <p:spPr>
            <a:xfrm>
              <a:off x="1878012" y="4550681"/>
              <a:ext cx="2474912" cy="176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>
                <a:defRPr lang="en-US"/>
              </a:defPPr>
              <a:lvl1pPr lvl="0">
                <a:buClr>
                  <a:schemeClr val="dk1"/>
                </a:buClr>
                <a:buSzPts val="1500"/>
                <a:defRPr sz="150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</a:defRPr>
              </a:lvl1pPr>
            </a:lstStyle>
            <a:p>
              <a:r>
                <a:rPr lang="es-ES" dirty="0">
                  <a:sym typeface="Open Sans"/>
                </a:rPr>
                <a:t>Herramienta de ahorro, para acumular con el objetivo de invertir en otros instrumentos más adelante.</a:t>
              </a:r>
            </a:p>
          </p:txBody>
        </p:sp>
      </p:grpSp>
      <p:pic>
        <p:nvPicPr>
          <p:cNvPr id="53" name="Graphic 7" descr="Hockey Stick Curve Graph">
            <a:extLst>
              <a:ext uri="{FF2B5EF4-FFF2-40B4-BE49-F238E27FC236}">
                <a16:creationId xmlns:a16="http://schemas.microsoft.com/office/drawing/2014/main" id="{E02F1032-AB79-4D64-BA34-8EE8950D7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562" y="4783137"/>
            <a:ext cx="914400" cy="857959"/>
          </a:xfrm>
          <a:prstGeom prst="rect">
            <a:avLst/>
          </a:prstGeom>
        </p:spPr>
      </p:pic>
      <p:pic>
        <p:nvPicPr>
          <p:cNvPr id="54" name="Graphic 11" descr="Bus">
            <a:extLst>
              <a:ext uri="{FF2B5EF4-FFF2-40B4-BE49-F238E27FC236}">
                <a16:creationId xmlns:a16="http://schemas.microsoft.com/office/drawing/2014/main" id="{77BC6EF2-B2A2-4686-872E-F787BA054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4343" y="2190749"/>
            <a:ext cx="914400" cy="914400"/>
          </a:xfrm>
          <a:prstGeom prst="rect">
            <a:avLst/>
          </a:prstGeom>
        </p:spPr>
      </p:pic>
      <p:pic>
        <p:nvPicPr>
          <p:cNvPr id="55" name="Graphic 19" descr="Flying Money">
            <a:extLst>
              <a:ext uri="{FF2B5EF4-FFF2-40B4-BE49-F238E27FC236}">
                <a16:creationId xmlns:a16="http://schemas.microsoft.com/office/drawing/2014/main" id="{7DF3FFB7-8664-4F0B-97B7-40764946D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400" y="2247900"/>
            <a:ext cx="914400" cy="914400"/>
          </a:xfrm>
          <a:prstGeom prst="rect">
            <a:avLst/>
          </a:prstGeom>
        </p:spPr>
      </p:pic>
      <p:pic>
        <p:nvPicPr>
          <p:cNvPr id="56" name="Graphic 19" descr="Monedas contorno">
            <a:extLst>
              <a:ext uri="{FF2B5EF4-FFF2-40B4-BE49-F238E27FC236}">
                <a16:creationId xmlns:a16="http://schemas.microsoft.com/office/drawing/2014/main" id="{B8EB267E-E616-4F53-AB56-FB3B60630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624343" y="4783137"/>
            <a:ext cx="914400" cy="914400"/>
          </a:xfrm>
          <a:prstGeom prst="rect">
            <a:avLst/>
          </a:prstGeom>
        </p:spPr>
      </p:pic>
      <p:grpSp>
        <p:nvGrpSpPr>
          <p:cNvPr id="57" name="Группа 5">
            <a:extLst>
              <a:ext uri="{FF2B5EF4-FFF2-40B4-BE49-F238E27FC236}">
                <a16:creationId xmlns:a16="http://schemas.microsoft.com/office/drawing/2014/main" id="{CA84AED3-B3DB-4AE8-866B-F7D27C79BB2B}"/>
              </a:ext>
            </a:extLst>
          </p:cNvPr>
          <p:cNvGrpSpPr/>
          <p:nvPr/>
        </p:nvGrpSpPr>
        <p:grpSpPr>
          <a:xfrm>
            <a:off x="4073525" y="3615323"/>
            <a:ext cx="1734443" cy="2265004"/>
            <a:chOff x="4084637" y="3635375"/>
            <a:chExt cx="1841500" cy="2295525"/>
          </a:xfrm>
          <a:solidFill>
            <a:srgbClr val="E24956"/>
          </a:solidFill>
        </p:grpSpPr>
        <p:sp>
          <p:nvSpPr>
            <p:cNvPr id="58" name="Google Shape;159;p15">
              <a:extLst>
                <a:ext uri="{FF2B5EF4-FFF2-40B4-BE49-F238E27FC236}">
                  <a16:creationId xmlns:a16="http://schemas.microsoft.com/office/drawing/2014/main" id="{B2FC0EB0-11A6-42C2-A144-904F9B11BC12}"/>
                </a:ext>
              </a:extLst>
            </p:cNvPr>
            <p:cNvSpPr/>
            <p:nvPr/>
          </p:nvSpPr>
          <p:spPr>
            <a:xfrm>
              <a:off x="4084637" y="3635375"/>
              <a:ext cx="1841500" cy="2295525"/>
            </a:xfrm>
            <a:custGeom>
              <a:avLst/>
              <a:gdLst/>
              <a:ahLst/>
              <a:cxnLst/>
              <a:rect l="l" t="t" r="r" b="b"/>
              <a:pathLst>
                <a:path w="789" h="983" extrusionOk="0">
                  <a:moveTo>
                    <a:pt x="789" y="501"/>
                  </a:moveTo>
                  <a:cubicBezTo>
                    <a:pt x="619" y="467"/>
                    <a:pt x="489" y="320"/>
                    <a:pt x="481" y="14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8" y="579"/>
                    <a:pt x="344" y="938"/>
                    <a:pt x="771" y="983"/>
                  </a:cubicBezTo>
                </a:path>
              </a:pathLst>
            </a:custGeom>
            <a:grpFill/>
            <a:ln w="65075" cap="flat" cmpd="sng">
              <a:solidFill>
                <a:srgbClr val="E24956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46;p15">
              <a:extLst>
                <a:ext uri="{FF2B5EF4-FFF2-40B4-BE49-F238E27FC236}">
                  <a16:creationId xmlns:a16="http://schemas.microsoft.com/office/drawing/2014/main" id="{1E4AF45D-FADF-4CBB-95AF-8863FFFC2981}"/>
                </a:ext>
              </a:extLst>
            </p:cNvPr>
            <p:cNvSpPr txBox="1"/>
            <p:nvPr/>
          </p:nvSpPr>
          <p:spPr>
            <a:xfrm>
              <a:off x="4700587" y="4511675"/>
              <a:ext cx="588962" cy="633412"/>
            </a:xfrm>
            <a:prstGeom prst="rect">
              <a:avLst/>
            </a:prstGeom>
            <a:grpFill/>
            <a:ln>
              <a:solidFill>
                <a:srgbClr val="E24956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4100"/>
                <a:buFont typeface="Montserrat"/>
                <a:buNone/>
              </a:pPr>
              <a:r>
                <a:rPr lang="en-US" sz="4100" b="0" i="0" u="none" dirty="0">
                  <a:solidFill>
                    <a:schemeClr val="bg1"/>
                  </a:solidFill>
                  <a:latin typeface="Radikal Medium" pitchFamily="50" charset="0"/>
                  <a:ea typeface="Montserrat"/>
                  <a:cs typeface="Montserrat"/>
                  <a:sym typeface="Montserrat"/>
                </a:rPr>
                <a:t>01</a:t>
              </a:r>
              <a:endParaRPr dirty="0">
                <a:solidFill>
                  <a:schemeClr val="bg1"/>
                </a:solidFill>
                <a:latin typeface="Radikal Medium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6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">
            <a:extLst>
              <a:ext uri="{FF2B5EF4-FFF2-40B4-BE49-F238E27FC236}">
                <a16:creationId xmlns:a16="http://schemas.microsoft.com/office/drawing/2014/main" id="{89ADFDE4-9EE5-4281-AC67-3BA929CDF104}"/>
              </a:ext>
            </a:extLst>
          </p:cNvPr>
          <p:cNvGrpSpPr/>
          <p:nvPr/>
        </p:nvGrpSpPr>
        <p:grpSpPr>
          <a:xfrm>
            <a:off x="3647727" y="3917210"/>
            <a:ext cx="2880273" cy="2784452"/>
            <a:chOff x="4875212" y="3544887"/>
            <a:chExt cx="2436812" cy="2441575"/>
          </a:xfrm>
        </p:grpSpPr>
        <p:sp>
          <p:nvSpPr>
            <p:cNvPr id="33" name="Google Shape;403;p21">
              <a:extLst>
                <a:ext uri="{FF2B5EF4-FFF2-40B4-BE49-F238E27FC236}">
                  <a16:creationId xmlns:a16="http://schemas.microsoft.com/office/drawing/2014/main" id="{C6EBF90D-9BFA-4A2A-8F69-9A36A58F915F}"/>
                </a:ext>
              </a:extLst>
            </p:cNvPr>
            <p:cNvSpPr/>
            <p:nvPr/>
          </p:nvSpPr>
          <p:spPr>
            <a:xfrm>
              <a:off x="4875212" y="3544887"/>
              <a:ext cx="2436812" cy="2441575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3"/>
                    <a:pt x="206" y="413"/>
                  </a:cubicBezTo>
                  <a:cubicBezTo>
                    <a:pt x="320" y="413"/>
                    <a:pt x="412" y="320"/>
                    <a:pt x="412" y="206"/>
                  </a:cubicBezTo>
                </a:path>
              </a:pathLst>
            </a:custGeom>
            <a:noFill/>
            <a:ln w="30150" cap="rnd" cmpd="sng">
              <a:solidFill>
                <a:srgbClr val="FBC11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08;p21">
              <a:extLst>
                <a:ext uri="{FF2B5EF4-FFF2-40B4-BE49-F238E27FC236}">
                  <a16:creationId xmlns:a16="http://schemas.microsoft.com/office/drawing/2014/main" id="{81C1DD5C-2BD3-41F1-9D2C-ABF925262DEB}"/>
                </a:ext>
              </a:extLst>
            </p:cNvPr>
            <p:cNvSpPr txBox="1"/>
            <p:nvPr/>
          </p:nvSpPr>
          <p:spPr>
            <a:xfrm>
              <a:off x="5410617" y="3805696"/>
              <a:ext cx="460208" cy="369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400"/>
                <a:buFont typeface="Open Sans Light"/>
                <a:buNone/>
              </a:pPr>
              <a:r>
                <a:rPr lang="en-US" sz="3400" b="0" i="0" u="none" dirty="0">
                  <a:solidFill>
                    <a:srgbClr val="807F7F"/>
                  </a:solidFill>
                  <a:latin typeface="Radikal Medium" pitchFamily="50" charset="0"/>
                  <a:ea typeface="Open Sans Light"/>
                  <a:cs typeface="Open Sans Light"/>
                  <a:sym typeface="Open Sans Light"/>
                </a:rPr>
                <a:t>03</a:t>
              </a:r>
              <a:endParaRPr dirty="0">
                <a:solidFill>
                  <a:srgbClr val="807F7F"/>
                </a:solidFill>
                <a:latin typeface="Radikal Medium" pitchFamily="50" charset="0"/>
              </a:endParaRPr>
            </a:p>
          </p:txBody>
        </p:sp>
        <p:sp>
          <p:nvSpPr>
            <p:cNvPr id="36" name="Google Shape;415;p21">
              <a:extLst>
                <a:ext uri="{FF2B5EF4-FFF2-40B4-BE49-F238E27FC236}">
                  <a16:creationId xmlns:a16="http://schemas.microsoft.com/office/drawing/2014/main" id="{8C7450F9-04DF-48E0-8899-35D02BBE269C}"/>
                </a:ext>
              </a:extLst>
            </p:cNvPr>
            <p:cNvSpPr txBox="1"/>
            <p:nvPr/>
          </p:nvSpPr>
          <p:spPr>
            <a:xfrm>
              <a:off x="5272332" y="4687277"/>
              <a:ext cx="1831080" cy="955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400"/>
              </a:pPr>
              <a:r>
                <a:rPr lang="es-ES" dirty="0">
                  <a:solidFill>
                    <a:srgbClr val="807F7F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Administración del patrimonio por profesionales del rubro</a:t>
              </a:r>
            </a:p>
          </p:txBody>
        </p:sp>
      </p:grpSp>
      <p:grpSp>
        <p:nvGrpSpPr>
          <p:cNvPr id="22" name="Группа 1">
            <a:extLst>
              <a:ext uri="{FF2B5EF4-FFF2-40B4-BE49-F238E27FC236}">
                <a16:creationId xmlns:a16="http://schemas.microsoft.com/office/drawing/2014/main" id="{854977C8-CB11-4A62-A478-3E9ED5B09FB9}"/>
              </a:ext>
            </a:extLst>
          </p:cNvPr>
          <p:cNvGrpSpPr/>
          <p:nvPr/>
        </p:nvGrpSpPr>
        <p:grpSpPr>
          <a:xfrm>
            <a:off x="3647728" y="1124744"/>
            <a:ext cx="2874617" cy="2784453"/>
            <a:chOff x="4875212" y="882650"/>
            <a:chExt cx="2436812" cy="2443162"/>
          </a:xfrm>
        </p:grpSpPr>
        <p:sp>
          <p:nvSpPr>
            <p:cNvPr id="23" name="Google Shape;399;p21">
              <a:extLst>
                <a:ext uri="{FF2B5EF4-FFF2-40B4-BE49-F238E27FC236}">
                  <a16:creationId xmlns:a16="http://schemas.microsoft.com/office/drawing/2014/main" id="{A7E4DF1A-A2A2-436D-83A0-6B63F30E84B0}"/>
                </a:ext>
              </a:extLst>
            </p:cNvPr>
            <p:cNvSpPr txBox="1"/>
            <p:nvPr/>
          </p:nvSpPr>
          <p:spPr>
            <a:xfrm>
              <a:off x="5309352" y="1746822"/>
              <a:ext cx="1719992" cy="369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400"/>
              </a:pPr>
              <a:r>
                <a:rPr lang="en-US" dirty="0" err="1">
                  <a:solidFill>
                    <a:srgbClr val="807F7F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Diversificación</a:t>
              </a:r>
              <a:endParaRPr lang="en-US" dirty="0">
                <a:solidFill>
                  <a:srgbClr val="807F7F"/>
                </a:solidFill>
                <a:latin typeface="Gotham Rounded Book" pitchFamily="50" charset="0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405;p21">
              <a:extLst>
                <a:ext uri="{FF2B5EF4-FFF2-40B4-BE49-F238E27FC236}">
                  <a16:creationId xmlns:a16="http://schemas.microsoft.com/office/drawing/2014/main" id="{04286C0B-D19A-49A3-973D-F7E79359452B}"/>
                </a:ext>
              </a:extLst>
            </p:cNvPr>
            <p:cNvSpPr/>
            <p:nvPr/>
          </p:nvSpPr>
          <p:spPr>
            <a:xfrm>
              <a:off x="4875212" y="882650"/>
              <a:ext cx="2436812" cy="2443162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206" y="413"/>
                  </a:moveTo>
                  <a:cubicBezTo>
                    <a:pt x="320" y="413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</a:path>
              </a:pathLst>
            </a:custGeom>
            <a:noFill/>
            <a:ln w="30150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06;p21">
              <a:extLst>
                <a:ext uri="{FF2B5EF4-FFF2-40B4-BE49-F238E27FC236}">
                  <a16:creationId xmlns:a16="http://schemas.microsoft.com/office/drawing/2014/main" id="{8CFC3531-3A73-4137-9AA7-AC776F80AAAC}"/>
                </a:ext>
              </a:extLst>
            </p:cNvPr>
            <p:cNvSpPr txBox="1"/>
            <p:nvPr/>
          </p:nvSpPr>
          <p:spPr>
            <a:xfrm>
              <a:off x="6378925" y="2659285"/>
              <a:ext cx="411313" cy="434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400"/>
                <a:buFont typeface="Open Sans Light"/>
                <a:buNone/>
              </a:pPr>
              <a:r>
                <a:rPr lang="en-US" sz="3400" b="0" i="0" u="none" dirty="0">
                  <a:solidFill>
                    <a:srgbClr val="807F7F"/>
                  </a:solidFill>
                  <a:latin typeface="Radikal Medium" pitchFamily="50" charset="0"/>
                  <a:ea typeface="Open Sans Light"/>
                  <a:cs typeface="Open Sans Light"/>
                  <a:sym typeface="Open Sans Light"/>
                </a:rPr>
                <a:t>01</a:t>
              </a:r>
              <a:endParaRPr dirty="0">
                <a:solidFill>
                  <a:srgbClr val="807F7F"/>
                </a:solidFill>
                <a:latin typeface="Radikal Medium" pitchFamily="50" charset="0"/>
              </a:endParaRPr>
            </a:p>
          </p:txBody>
        </p:sp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7F4B9AA4-BFE7-471F-ADD2-92D2475924F7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921701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86AB3"/>
                </a:solidFill>
              </a:rPr>
              <a:t>Ventajas de los Fondos Mutuos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21" name="Straight Connector 2">
            <a:extLst>
              <a:ext uri="{FF2B5EF4-FFF2-40B4-BE49-F238E27FC236}">
                <a16:creationId xmlns:a16="http://schemas.microsoft.com/office/drawing/2014/main" id="{7C5366F9-7C31-470D-A4E0-04200D643EE6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grpSp>
        <p:nvGrpSpPr>
          <p:cNvPr id="27" name="Группа 2">
            <a:extLst>
              <a:ext uri="{FF2B5EF4-FFF2-40B4-BE49-F238E27FC236}">
                <a16:creationId xmlns:a16="http://schemas.microsoft.com/office/drawing/2014/main" id="{F87BD95C-AF93-48F5-9AEA-E21DB7CD180C}"/>
              </a:ext>
            </a:extLst>
          </p:cNvPr>
          <p:cNvGrpSpPr/>
          <p:nvPr/>
        </p:nvGrpSpPr>
        <p:grpSpPr>
          <a:xfrm>
            <a:off x="5087888" y="2564904"/>
            <a:ext cx="2896848" cy="2737399"/>
            <a:chOff x="6205537" y="2212975"/>
            <a:chExt cx="2436812" cy="2443162"/>
          </a:xfrm>
        </p:grpSpPr>
        <p:sp>
          <p:nvSpPr>
            <p:cNvPr id="29" name="Google Shape;407;p21">
              <a:extLst>
                <a:ext uri="{FF2B5EF4-FFF2-40B4-BE49-F238E27FC236}">
                  <a16:creationId xmlns:a16="http://schemas.microsoft.com/office/drawing/2014/main" id="{6ED9058F-9189-4329-8DB6-BDAA2624FD09}"/>
                </a:ext>
              </a:extLst>
            </p:cNvPr>
            <p:cNvSpPr txBox="1"/>
            <p:nvPr/>
          </p:nvSpPr>
          <p:spPr>
            <a:xfrm>
              <a:off x="6419254" y="3563340"/>
              <a:ext cx="454155" cy="442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400"/>
                <a:buFont typeface="Open Sans Light"/>
                <a:buNone/>
              </a:pPr>
              <a:r>
                <a:rPr lang="en-US" sz="3400" b="0" i="0" u="none" dirty="0">
                  <a:solidFill>
                    <a:srgbClr val="807F7F"/>
                  </a:solidFill>
                  <a:latin typeface="Radikal Medium" pitchFamily="50" charset="0"/>
                  <a:ea typeface="Open Sans Light"/>
                  <a:cs typeface="Open Sans Light"/>
                  <a:sym typeface="Open Sans Light"/>
                </a:rPr>
                <a:t>02</a:t>
              </a:r>
              <a:endParaRPr dirty="0">
                <a:solidFill>
                  <a:srgbClr val="807F7F"/>
                </a:solidFill>
                <a:latin typeface="Radikal Medium" pitchFamily="50" charset="0"/>
              </a:endParaRPr>
            </a:p>
          </p:txBody>
        </p:sp>
        <p:sp>
          <p:nvSpPr>
            <p:cNvPr id="31" name="Google Shape;414;p21">
              <a:extLst>
                <a:ext uri="{FF2B5EF4-FFF2-40B4-BE49-F238E27FC236}">
                  <a16:creationId xmlns:a16="http://schemas.microsoft.com/office/drawing/2014/main" id="{332AA64C-19D3-404D-9DDF-4879B907F477}"/>
                </a:ext>
              </a:extLst>
            </p:cNvPr>
            <p:cNvSpPr txBox="1"/>
            <p:nvPr/>
          </p:nvSpPr>
          <p:spPr>
            <a:xfrm>
              <a:off x="7211359" y="3592586"/>
              <a:ext cx="1022199" cy="4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400"/>
              </a:pPr>
              <a:r>
                <a:rPr lang="en-US" dirty="0" err="1">
                  <a:solidFill>
                    <a:srgbClr val="807F7F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Liquidez</a:t>
              </a:r>
              <a:endParaRPr lang="en-US" dirty="0">
                <a:solidFill>
                  <a:srgbClr val="807F7F"/>
                </a:solidFill>
                <a:latin typeface="Gotham Rounded Book" pitchFamily="50" charset="0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" name="Google Shape;404;p21">
              <a:extLst>
                <a:ext uri="{FF2B5EF4-FFF2-40B4-BE49-F238E27FC236}">
                  <a16:creationId xmlns:a16="http://schemas.microsoft.com/office/drawing/2014/main" id="{99F9FB76-63C9-45E3-808D-05C056D03E6D}"/>
                </a:ext>
              </a:extLst>
            </p:cNvPr>
            <p:cNvSpPr/>
            <p:nvPr/>
          </p:nvSpPr>
          <p:spPr>
            <a:xfrm>
              <a:off x="6205537" y="2212975"/>
              <a:ext cx="2436812" cy="2443162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0" y="206"/>
                  </a:moveTo>
                  <a:cubicBezTo>
                    <a:pt x="0" y="320"/>
                    <a:pt x="92" y="413"/>
                    <a:pt x="206" y="413"/>
                  </a:cubicBezTo>
                  <a:cubicBezTo>
                    <a:pt x="320" y="413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</a:path>
              </a:pathLst>
            </a:custGeom>
            <a:noFill/>
            <a:ln w="30150" cap="rnd" cmpd="sng">
              <a:solidFill>
                <a:srgbClr val="086A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Группа 4">
            <a:extLst>
              <a:ext uri="{FF2B5EF4-FFF2-40B4-BE49-F238E27FC236}">
                <a16:creationId xmlns:a16="http://schemas.microsoft.com/office/drawing/2014/main" id="{C90F01E2-B58E-4A54-826A-5A2AA86C74D6}"/>
              </a:ext>
            </a:extLst>
          </p:cNvPr>
          <p:cNvGrpSpPr/>
          <p:nvPr/>
        </p:nvGrpSpPr>
        <p:grpSpPr>
          <a:xfrm>
            <a:off x="2178861" y="2511645"/>
            <a:ext cx="2913170" cy="2782645"/>
            <a:chOff x="3544887" y="2212975"/>
            <a:chExt cx="2435225" cy="2443162"/>
          </a:xfrm>
        </p:grpSpPr>
        <p:sp>
          <p:nvSpPr>
            <p:cNvPr id="38" name="Google Shape;401;p21">
              <a:extLst>
                <a:ext uri="{FF2B5EF4-FFF2-40B4-BE49-F238E27FC236}">
                  <a16:creationId xmlns:a16="http://schemas.microsoft.com/office/drawing/2014/main" id="{17F7DBF9-009A-4A8C-A240-6685BEB61662}"/>
                </a:ext>
              </a:extLst>
            </p:cNvPr>
            <p:cNvSpPr/>
            <p:nvPr/>
          </p:nvSpPr>
          <p:spPr>
            <a:xfrm>
              <a:off x="3544887" y="2212975"/>
              <a:ext cx="2435225" cy="2443162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412" y="206"/>
                  </a:moveTo>
                  <a:cubicBezTo>
                    <a:pt x="412" y="92"/>
                    <a:pt x="320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3"/>
                    <a:pt x="206" y="413"/>
                  </a:cubicBezTo>
                </a:path>
              </a:pathLst>
            </a:custGeom>
            <a:noFill/>
            <a:ln w="30150" cap="rnd" cmpd="sng">
              <a:solidFill>
                <a:srgbClr val="3B42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02;p21">
              <a:extLst>
                <a:ext uri="{FF2B5EF4-FFF2-40B4-BE49-F238E27FC236}">
                  <a16:creationId xmlns:a16="http://schemas.microsoft.com/office/drawing/2014/main" id="{D767DF16-0D3E-4FB0-B48A-31CE99184E48}"/>
                </a:ext>
              </a:extLst>
            </p:cNvPr>
            <p:cNvSpPr/>
            <p:nvPr/>
          </p:nvSpPr>
          <p:spPr>
            <a:xfrm>
              <a:off x="3544887" y="2212975"/>
              <a:ext cx="2435225" cy="2443162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412" y="206"/>
                  </a:moveTo>
                  <a:cubicBezTo>
                    <a:pt x="412" y="92"/>
                    <a:pt x="320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3"/>
                    <a:pt x="206" y="413"/>
                  </a:cubicBezTo>
                </a:path>
              </a:pathLst>
            </a:custGeom>
            <a:noFill/>
            <a:ln w="30150" cap="rnd" cmpd="sng">
              <a:solidFill>
                <a:srgbClr val="086A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9;p21">
              <a:extLst>
                <a:ext uri="{FF2B5EF4-FFF2-40B4-BE49-F238E27FC236}">
                  <a16:creationId xmlns:a16="http://schemas.microsoft.com/office/drawing/2014/main" id="{8EE0795A-D3D5-4DD5-A8AD-DEFB665EBE2C}"/>
                </a:ext>
              </a:extLst>
            </p:cNvPr>
            <p:cNvSpPr txBox="1"/>
            <p:nvPr/>
          </p:nvSpPr>
          <p:spPr>
            <a:xfrm>
              <a:off x="5363613" y="2896811"/>
              <a:ext cx="425659" cy="369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535"/>
                </a:buClr>
                <a:buSzPts val="3400"/>
                <a:buFont typeface="Open Sans Light"/>
                <a:buNone/>
              </a:pPr>
              <a:r>
                <a:rPr lang="en-US" sz="3400" b="0" i="0" u="none" dirty="0">
                  <a:solidFill>
                    <a:srgbClr val="807F7F"/>
                  </a:solidFill>
                  <a:latin typeface="Radikal Medium" pitchFamily="50" charset="0"/>
                  <a:ea typeface="Open Sans Light"/>
                  <a:cs typeface="Open Sans Light"/>
                  <a:sym typeface="Open Sans Light"/>
                </a:rPr>
                <a:t>04</a:t>
              </a:r>
              <a:endParaRPr dirty="0">
                <a:solidFill>
                  <a:srgbClr val="807F7F"/>
                </a:solidFill>
                <a:latin typeface="Radikal Medium" pitchFamily="50" charset="0"/>
              </a:endParaRPr>
            </a:p>
          </p:txBody>
        </p:sp>
        <p:sp>
          <p:nvSpPr>
            <p:cNvPr id="42" name="Google Shape;416;p21">
              <a:extLst>
                <a:ext uri="{FF2B5EF4-FFF2-40B4-BE49-F238E27FC236}">
                  <a16:creationId xmlns:a16="http://schemas.microsoft.com/office/drawing/2014/main" id="{FD43EA66-F72E-4C6D-B433-21C4AB216D2C}"/>
                </a:ext>
              </a:extLst>
            </p:cNvPr>
            <p:cNvSpPr txBox="1"/>
            <p:nvPr/>
          </p:nvSpPr>
          <p:spPr>
            <a:xfrm>
              <a:off x="3811240" y="2973359"/>
              <a:ext cx="1623106" cy="1216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400"/>
              </a:pPr>
              <a:r>
                <a:rPr lang="es-ES" dirty="0">
                  <a:solidFill>
                    <a:srgbClr val="807F7F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Reglamento interno con las características del fondo</a:t>
              </a:r>
            </a:p>
          </p:txBody>
        </p:sp>
      </p:grpSp>
      <p:pic>
        <p:nvPicPr>
          <p:cNvPr id="43" name="Graphic 8" descr="Pie chart">
            <a:extLst>
              <a:ext uri="{FF2B5EF4-FFF2-40B4-BE49-F238E27FC236}">
                <a16:creationId xmlns:a16="http://schemas.microsoft.com/office/drawing/2014/main" id="{A0842B40-4418-481D-94AA-3BF44BD8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7849" y="1288692"/>
            <a:ext cx="704670" cy="659606"/>
          </a:xfrm>
          <a:prstGeom prst="rect">
            <a:avLst/>
          </a:prstGeom>
        </p:spPr>
      </p:pic>
      <p:pic>
        <p:nvPicPr>
          <p:cNvPr id="44" name="Graphic 10" descr="Dollar">
            <a:extLst>
              <a:ext uri="{FF2B5EF4-FFF2-40B4-BE49-F238E27FC236}">
                <a16:creationId xmlns:a16="http://schemas.microsoft.com/office/drawing/2014/main" id="{841E3EAD-662C-4478-BF7B-F63F8D645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4682" y="3162663"/>
            <a:ext cx="884152" cy="781050"/>
          </a:xfrm>
          <a:prstGeom prst="rect">
            <a:avLst/>
          </a:prstGeom>
        </p:spPr>
      </p:pic>
      <p:pic>
        <p:nvPicPr>
          <p:cNvPr id="45" name="Graphic 12" descr="Group brainstorm">
            <a:extLst>
              <a:ext uri="{FF2B5EF4-FFF2-40B4-BE49-F238E27FC236}">
                <a16:creationId xmlns:a16="http://schemas.microsoft.com/office/drawing/2014/main" id="{43640174-2970-404A-B10F-317F64B39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5069" y="4580313"/>
            <a:ext cx="797665" cy="704648"/>
          </a:xfrm>
          <a:prstGeom prst="rect">
            <a:avLst/>
          </a:prstGeom>
        </p:spPr>
      </p:pic>
      <p:pic>
        <p:nvPicPr>
          <p:cNvPr id="46" name="Graphic 14" descr="Closed book">
            <a:extLst>
              <a:ext uri="{FF2B5EF4-FFF2-40B4-BE49-F238E27FC236}">
                <a16:creationId xmlns:a16="http://schemas.microsoft.com/office/drawing/2014/main" id="{B60CDDC4-6589-424D-8B0E-B8570237C7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3718" y="2682646"/>
            <a:ext cx="652453" cy="5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4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428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4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9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id="{FAD176E6-E820-4B0F-B9E6-72A3FDCB174C}"/>
              </a:ext>
            </a:extLst>
          </p:cNvPr>
          <p:cNvSpPr/>
          <p:nvPr/>
        </p:nvSpPr>
        <p:spPr>
          <a:xfrm>
            <a:off x="407368" y="5769284"/>
            <a:ext cx="384053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3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otham Rounded Book" pitchFamily="50" charset="0"/>
                <a:cs typeface="Open Sans" panose="020B0606030504020204" pitchFamily="34" charset="0"/>
              </a:rPr>
              <a:t>Fuente: BCP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1300" dirty="0">
                <a:solidFill>
                  <a:schemeClr val="bg1">
                    <a:lumMod val="65000"/>
                  </a:schemeClr>
                </a:solidFill>
                <a:latin typeface="Gotham Rounded Book" pitchFamily="50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Anexo Estadístico del Informe Económico</a:t>
            </a:r>
            <a:endParaRPr lang="es-PY" sz="1300" dirty="0">
              <a:solidFill>
                <a:schemeClr val="bg1">
                  <a:lumMod val="65000"/>
                </a:schemeClr>
              </a:solidFill>
              <a:latin typeface="Gotham Rounded Book" pitchFamily="50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300" b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otham Rounded Book" pitchFamily="50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Anexo Estadístico:</a:t>
            </a:r>
            <a:r>
              <a:rPr kumimoji="0" lang="es-PY" sz="1300" b="0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otham Rounded Book" pitchFamily="50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s-PY" sz="1300" b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otham Rounded Book" pitchFamily="50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Indicadores</a:t>
            </a:r>
            <a:r>
              <a:rPr kumimoji="0" lang="es-PY" sz="1300" b="0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Gotham Rounded Book" pitchFamily="50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Financieros</a:t>
            </a:r>
            <a:endParaRPr kumimoji="0" lang="es-PY" sz="1300" b="0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otham Rounded Book" pitchFamily="50" charset="0"/>
              <a:cs typeface="Open Sans" panose="020B0606030504020204" pitchFamily="34" charset="0"/>
            </a:endParaRP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F27C377B-65A5-4543-B44C-1845259491BB}"/>
              </a:ext>
            </a:extLst>
          </p:cNvPr>
          <p:cNvSpPr txBox="1"/>
          <p:nvPr/>
        </p:nvSpPr>
        <p:spPr>
          <a:xfrm>
            <a:off x="6068203" y="5634428"/>
            <a:ext cx="2015478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Y" sz="4800" i="0" u="none" strike="noStrike" cap="none" spc="0" normalizeH="0" baseline="0" dirty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Radikal Medium" pitchFamily="50" charset="0"/>
                <a:ea typeface="Helvetica Neue"/>
                <a:cs typeface="Helvetica Neue"/>
                <a:sym typeface="Helvetica Neue"/>
              </a:rPr>
              <a:t>0,6%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3C7ABC-2201-4576-AE24-DBF9D9D83662}"/>
              </a:ext>
            </a:extLst>
          </p:cNvPr>
          <p:cNvSpPr/>
          <p:nvPr/>
        </p:nvSpPr>
        <p:spPr>
          <a:xfrm>
            <a:off x="4705652" y="5243270"/>
            <a:ext cx="4740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u="none" strike="noStrike" kern="1200" cap="none" spc="0" normalizeH="0" baseline="0" noProof="0" dirty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Radikal" pitchFamily="50" charset="0"/>
                <a:cs typeface="Open Sans" panose="020B0606030504020204" pitchFamily="34" charset="0"/>
              </a:rPr>
              <a:t>Inflación Acumulada Febrero</a:t>
            </a:r>
            <a:r>
              <a:rPr kumimoji="0" lang="es-PY" u="none" strike="noStrike" kern="1200" cap="none" spc="0" normalizeH="0" noProof="0" dirty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Radikal" pitchFamily="50" charset="0"/>
                <a:cs typeface="Open Sans" panose="020B0606030504020204" pitchFamily="34" charset="0"/>
              </a:rPr>
              <a:t> </a:t>
            </a:r>
            <a:r>
              <a:rPr kumimoji="0" lang="es-PY" u="none" strike="noStrike" kern="1200" cap="none" spc="0" normalizeH="0" baseline="0" noProof="0" dirty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Radikal" pitchFamily="50" charset="0"/>
                <a:cs typeface="Open Sans" panose="020B0606030504020204" pitchFamily="34" charset="0"/>
              </a:rPr>
              <a:t>2021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0AF84F0-BD5E-4B6D-A07C-0419ABF94CB2}"/>
              </a:ext>
            </a:extLst>
          </p:cNvPr>
          <p:cNvGrpSpPr/>
          <p:nvPr/>
        </p:nvGrpSpPr>
        <p:grpSpPr>
          <a:xfrm>
            <a:off x="1709383" y="1369275"/>
            <a:ext cx="3658891" cy="3232415"/>
            <a:chOff x="1709383" y="1369275"/>
            <a:chExt cx="3658891" cy="3232415"/>
          </a:xfrm>
        </p:grpSpPr>
        <p:sp>
          <p:nvSpPr>
            <p:cNvPr id="13" name="Google Shape;392;p23">
              <a:extLst>
                <a:ext uri="{FF2B5EF4-FFF2-40B4-BE49-F238E27FC236}">
                  <a16:creationId xmlns:a16="http://schemas.microsoft.com/office/drawing/2014/main" id="{AC9F3534-CC31-455D-80DB-4DA3FCDA3670}"/>
                </a:ext>
              </a:extLst>
            </p:cNvPr>
            <p:cNvSpPr/>
            <p:nvPr/>
          </p:nvSpPr>
          <p:spPr>
            <a:xfrm>
              <a:off x="1709383" y="1369275"/>
              <a:ext cx="3658891" cy="323241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37" y="94"/>
                  </a:moveTo>
                  <a:cubicBezTo>
                    <a:pt x="342" y="0"/>
                    <a:pt x="189" y="0"/>
                    <a:pt x="95" y="94"/>
                  </a:cubicBezTo>
                  <a:cubicBezTo>
                    <a:pt x="0" y="188"/>
                    <a:pt x="0" y="342"/>
                    <a:pt x="95" y="436"/>
                  </a:cubicBezTo>
                  <a:cubicBezTo>
                    <a:pt x="144" y="485"/>
                    <a:pt x="208" y="509"/>
                    <a:pt x="272" y="507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508" y="507"/>
                    <a:pt x="508" y="507"/>
                    <a:pt x="508" y="507"/>
                  </a:cubicBezTo>
                  <a:cubicBezTo>
                    <a:pt x="508" y="386"/>
                    <a:pt x="508" y="386"/>
                    <a:pt x="508" y="386"/>
                  </a:cubicBezTo>
                  <a:cubicBezTo>
                    <a:pt x="508" y="271"/>
                    <a:pt x="508" y="271"/>
                    <a:pt x="508" y="271"/>
                  </a:cubicBezTo>
                  <a:cubicBezTo>
                    <a:pt x="509" y="207"/>
                    <a:pt x="486" y="143"/>
                    <a:pt x="437" y="9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3A2D2CC-6661-4EC1-BB70-F7BDE68D522E}"/>
                </a:ext>
              </a:extLst>
            </p:cNvPr>
            <p:cNvSpPr txBox="1"/>
            <p:nvPr/>
          </p:nvSpPr>
          <p:spPr>
            <a:xfrm>
              <a:off x="2215980" y="3021825"/>
              <a:ext cx="2871975" cy="1090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PY" sz="7200" i="0" u="none" strike="noStrike" cap="none" spc="0" normalizeH="0" baseline="0" dirty="0">
                  <a:ln>
                    <a:noFill/>
                  </a:ln>
                  <a:solidFill>
                    <a:srgbClr val="807F7F"/>
                  </a:solidFill>
                  <a:effectLst/>
                  <a:uFillTx/>
                  <a:latin typeface="Radikal Medium" pitchFamily="50" charset="0"/>
                  <a:ea typeface="Helvetica Neue"/>
                  <a:cs typeface="Helvetica Neue"/>
                  <a:sym typeface="Helvetica Neue"/>
                </a:rPr>
                <a:t>0,57%</a:t>
              </a:r>
            </a:p>
          </p:txBody>
        </p:sp>
        <p:sp>
          <p:nvSpPr>
            <p:cNvPr id="7" name="Rectángulo 10">
              <a:extLst>
                <a:ext uri="{FF2B5EF4-FFF2-40B4-BE49-F238E27FC236}">
                  <a16:creationId xmlns:a16="http://schemas.microsoft.com/office/drawing/2014/main" id="{D095E3F8-FDFC-4EFA-928C-59E64E29634B}"/>
                </a:ext>
              </a:extLst>
            </p:cNvPr>
            <p:cNvSpPr/>
            <p:nvPr/>
          </p:nvSpPr>
          <p:spPr>
            <a:xfrm>
              <a:off x="2037438" y="2114607"/>
              <a:ext cx="2871975" cy="830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Y" sz="2400" u="none" strike="noStrike" kern="1200" cap="none" spc="0" normalizeH="0" baseline="0" noProof="0" dirty="0">
                  <a:ln>
                    <a:noFill/>
                  </a:ln>
                  <a:solidFill>
                    <a:srgbClr val="807F7F"/>
                  </a:solidFill>
                  <a:effectLst/>
                  <a:uLnTx/>
                  <a:uFillTx/>
                  <a:latin typeface="Radikal Medium" pitchFamily="50" charset="0"/>
                  <a:cs typeface="Open Sans" panose="020B0606030504020204" pitchFamily="34" charset="0"/>
                </a:rPr>
                <a:t>Depósitos a la Vista - PYG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AA09D874-F51A-40E0-BE8D-B125E7EE9831}"/>
              </a:ext>
            </a:extLst>
          </p:cNvPr>
          <p:cNvGrpSpPr/>
          <p:nvPr/>
        </p:nvGrpSpPr>
        <p:grpSpPr>
          <a:xfrm>
            <a:off x="5431797" y="1377221"/>
            <a:ext cx="3658890" cy="3232415"/>
            <a:chOff x="5431797" y="1377221"/>
            <a:chExt cx="3658890" cy="3232415"/>
          </a:xfrm>
        </p:grpSpPr>
        <p:sp>
          <p:nvSpPr>
            <p:cNvPr id="16" name="Google Shape;395;p23">
              <a:extLst>
                <a:ext uri="{FF2B5EF4-FFF2-40B4-BE49-F238E27FC236}">
                  <a16:creationId xmlns:a16="http://schemas.microsoft.com/office/drawing/2014/main" id="{EA75B80B-D53F-43A0-8374-874C6826EA95}"/>
                </a:ext>
              </a:extLst>
            </p:cNvPr>
            <p:cNvSpPr/>
            <p:nvPr/>
          </p:nvSpPr>
          <p:spPr>
            <a:xfrm>
              <a:off x="5431797" y="1377221"/>
              <a:ext cx="3658890" cy="3232415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15" y="436"/>
                  </a:moveTo>
                  <a:cubicBezTo>
                    <a:pt x="509" y="342"/>
                    <a:pt x="509" y="188"/>
                    <a:pt x="415" y="94"/>
                  </a:cubicBezTo>
                  <a:cubicBezTo>
                    <a:pt x="320" y="0"/>
                    <a:pt x="167" y="0"/>
                    <a:pt x="73" y="94"/>
                  </a:cubicBezTo>
                  <a:cubicBezTo>
                    <a:pt x="24" y="143"/>
                    <a:pt x="0" y="207"/>
                    <a:pt x="2" y="271"/>
                  </a:cubicBezTo>
                  <a:cubicBezTo>
                    <a:pt x="2" y="386"/>
                    <a:pt x="2" y="386"/>
                    <a:pt x="2" y="386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22" y="507"/>
                    <a:pt x="122" y="507"/>
                    <a:pt x="122" y="507"/>
                  </a:cubicBezTo>
                  <a:cubicBezTo>
                    <a:pt x="237" y="507"/>
                    <a:pt x="237" y="507"/>
                    <a:pt x="237" y="507"/>
                  </a:cubicBezTo>
                  <a:cubicBezTo>
                    <a:pt x="301" y="509"/>
                    <a:pt x="366" y="485"/>
                    <a:pt x="415" y="436"/>
                  </a:cubicBezTo>
                  <a:close/>
                </a:path>
              </a:pathLst>
            </a:custGeom>
            <a:solidFill>
              <a:srgbClr val="DDE3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F1C0046-AB5A-4499-A8E8-881E340C5BDD}"/>
                </a:ext>
              </a:extLst>
            </p:cNvPr>
            <p:cNvSpPr txBox="1"/>
            <p:nvPr/>
          </p:nvSpPr>
          <p:spPr>
            <a:xfrm>
              <a:off x="5701481" y="3021825"/>
              <a:ext cx="2871975" cy="1090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PY" sz="7200" i="0" u="none" strike="noStrike" cap="none" spc="0" normalizeH="0" baseline="0" dirty="0">
                  <a:ln>
                    <a:noFill/>
                  </a:ln>
                  <a:solidFill>
                    <a:srgbClr val="807F7F"/>
                  </a:solidFill>
                  <a:effectLst/>
                  <a:uFillTx/>
                  <a:latin typeface="Radikal Medium" pitchFamily="50" charset="0"/>
                  <a:ea typeface="Helvetica Neue"/>
                  <a:cs typeface="Helvetica Neue"/>
                  <a:sym typeface="Helvetica Neue"/>
                </a:rPr>
                <a:t>0,27%</a:t>
              </a:r>
            </a:p>
          </p:txBody>
        </p:sp>
        <p:sp>
          <p:nvSpPr>
            <p:cNvPr id="9" name="Rectángulo 10">
              <a:extLst>
                <a:ext uri="{FF2B5EF4-FFF2-40B4-BE49-F238E27FC236}">
                  <a16:creationId xmlns:a16="http://schemas.microsoft.com/office/drawing/2014/main" id="{2A48DB27-B5A2-4997-8D89-29518E3AB26C}"/>
                </a:ext>
              </a:extLst>
            </p:cNvPr>
            <p:cNvSpPr/>
            <p:nvPr/>
          </p:nvSpPr>
          <p:spPr>
            <a:xfrm>
              <a:off x="5937977" y="2114607"/>
              <a:ext cx="2579000" cy="830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Y" sz="2400" u="none" strike="noStrike" kern="1200" cap="none" spc="0" normalizeH="0" baseline="0" noProof="0" dirty="0">
                  <a:ln>
                    <a:noFill/>
                  </a:ln>
                  <a:solidFill>
                    <a:srgbClr val="807F7F"/>
                  </a:solidFill>
                  <a:effectLst/>
                  <a:uLnTx/>
                  <a:uFillTx/>
                  <a:latin typeface="Radikal Medium" pitchFamily="50" charset="0"/>
                  <a:cs typeface="Open Sans" panose="020B0606030504020204" pitchFamily="34" charset="0"/>
                </a:rPr>
                <a:t>Depósitos a la Vista - USD</a:t>
              </a:r>
            </a:p>
          </p:txBody>
        </p:sp>
      </p:grpSp>
      <p:cxnSp>
        <p:nvCxnSpPr>
          <p:cNvPr id="18" name="Google Shape;239;p17">
            <a:extLst>
              <a:ext uri="{FF2B5EF4-FFF2-40B4-BE49-F238E27FC236}">
                <a16:creationId xmlns:a16="http://schemas.microsoft.com/office/drawing/2014/main" id="{F117A74B-8A9B-4351-A0F3-B0D30441053F}"/>
              </a:ext>
            </a:extLst>
          </p:cNvPr>
          <p:cNvCxnSpPr/>
          <p:nvPr/>
        </p:nvCxnSpPr>
        <p:spPr>
          <a:xfrm>
            <a:off x="6029781" y="5013176"/>
            <a:ext cx="2092325" cy="0"/>
          </a:xfrm>
          <a:prstGeom prst="straightConnector1">
            <a:avLst/>
          </a:prstGeom>
          <a:noFill/>
          <a:ln w="65075" cap="sq" cmpd="sng">
            <a:solidFill>
              <a:srgbClr val="FBC115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3AD01C2B-5417-4A9D-872F-0D7C6639D09C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780454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PY" sz="3600" dirty="0">
                <a:solidFill>
                  <a:srgbClr val="086AB3"/>
                </a:solidFill>
              </a:rPr>
              <a:t>Datos de interés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20" name="Straight Connector 2">
            <a:extLst>
              <a:ext uri="{FF2B5EF4-FFF2-40B4-BE49-F238E27FC236}">
                <a16:creationId xmlns:a16="http://schemas.microsoft.com/office/drawing/2014/main" id="{D49CF7FF-8F0D-41FD-90FB-57C7A31656C2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615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A073DC-E3FA-4531-8709-E472EF87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2" y="336163"/>
            <a:ext cx="7804547" cy="636712"/>
          </a:xfrm>
        </p:spPr>
        <p:txBody>
          <a:bodyPr>
            <a:noAutofit/>
          </a:bodyPr>
          <a:lstStyle/>
          <a:p>
            <a:r>
              <a:rPr lang="es-PY" sz="3600">
                <a:solidFill>
                  <a:srgbClr val="086AB3"/>
                </a:solidFill>
                <a:latin typeface="Radikal" pitchFamily="50" charset="0"/>
              </a:rPr>
              <a:t>¿Qué hacer?</a:t>
            </a:r>
            <a:endParaRPr lang="en-US" sz="3600">
              <a:solidFill>
                <a:srgbClr val="086AB3"/>
              </a:solidFill>
              <a:latin typeface="Radikal" pitchFamily="50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9666D46-0484-4470-BDBF-7DD4011840A4}"/>
              </a:ext>
            </a:extLst>
          </p:cNvPr>
          <p:cNvSpPr txBox="1">
            <a:spLocks/>
          </p:cNvSpPr>
          <p:nvPr/>
        </p:nvSpPr>
        <p:spPr>
          <a:xfrm>
            <a:off x="695400" y="924519"/>
            <a:ext cx="7804547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L="0" marR="0" indent="0" algn="l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305594"/>
                </a:solidFill>
                <a:uFillTx/>
                <a:latin typeface="Cera Pro" panose="00000400000000000000" pitchFamily="50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6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PY" sz="2400" kern="0">
                <a:solidFill>
                  <a:srgbClr val="FBC115"/>
                </a:solidFill>
                <a:latin typeface="Radikal" pitchFamily="50" charset="0"/>
              </a:rPr>
              <a:t>Necesitamos un instrumento que:</a:t>
            </a:r>
            <a:endParaRPr lang="en-US" sz="2400" kern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15DC8-0A20-41B9-A10E-B6DA2EE1B5F4}"/>
              </a:ext>
            </a:extLst>
          </p:cNvPr>
          <p:cNvSpPr txBox="1">
            <a:spLocks/>
          </p:cNvSpPr>
          <p:nvPr/>
        </p:nvSpPr>
        <p:spPr>
          <a:xfrm>
            <a:off x="116830" y="-1051845"/>
            <a:ext cx="3793580" cy="6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marL="30559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ra Pro" panose="00000400000000000000" pitchFamily="50" charset="0"/>
                <a:ea typeface="Cera Pro" panose="00000400000000000000" pitchFamily="50" charset="0"/>
                <a:cs typeface="Cera Pro" panose="00000400000000000000" pitchFamily="50" charset="0"/>
                <a:sym typeface="Helvetica Neue"/>
              </a:defRPr>
            </a:lvl1pPr>
            <a:lvl2pPr marL="52784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ra Pro" panose="00000400000000000000" pitchFamily="50" charset="0"/>
                <a:ea typeface="Cera Pro" panose="00000400000000000000" pitchFamily="50" charset="0"/>
                <a:cs typeface="Cera Pro" panose="00000400000000000000" pitchFamily="50" charset="0"/>
                <a:sym typeface="Helvetica Neue"/>
              </a:defRPr>
            </a:lvl2pPr>
            <a:lvl3pPr marL="75009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ra Pro" panose="00000400000000000000" pitchFamily="50" charset="0"/>
                <a:ea typeface="Cera Pro" panose="00000400000000000000" pitchFamily="50" charset="0"/>
                <a:cs typeface="Cera Pro" panose="00000400000000000000" pitchFamily="50" charset="0"/>
                <a:sym typeface="Helvetica Neue"/>
              </a:defRPr>
            </a:lvl3pPr>
            <a:lvl4pPr marL="97234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ra Pro" panose="00000400000000000000" pitchFamily="50" charset="0"/>
                <a:ea typeface="Cera Pro" panose="00000400000000000000" pitchFamily="50" charset="0"/>
                <a:cs typeface="Cera Pro" panose="00000400000000000000" pitchFamily="50" charset="0"/>
                <a:sym typeface="Helvetica Neue"/>
              </a:defRPr>
            </a:lvl4pPr>
            <a:lvl5pPr marL="119459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ra Pro" panose="00000400000000000000" pitchFamily="50" charset="0"/>
                <a:ea typeface="Cera Pro" panose="00000400000000000000" pitchFamily="50" charset="0"/>
                <a:cs typeface="Cera Pro" panose="00000400000000000000" pitchFamily="50" charset="0"/>
                <a:sym typeface="Helvetica Neue"/>
              </a:defRPr>
            </a:lvl5pPr>
            <a:lvl6pPr marL="141684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3909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6134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083594" marR="0" indent="-305594" algn="l" defTabSz="410766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PY" sz="3000" kern="0">
                <a:solidFill>
                  <a:srgbClr val="305594"/>
                </a:solidFill>
                <a:latin typeface="Radikal" pitchFamily="50" charset="0"/>
              </a:rPr>
              <a:t>FONDOS MUTUOS</a:t>
            </a:r>
            <a:endParaRPr lang="en-US" sz="3000" kern="0">
              <a:solidFill>
                <a:srgbClr val="305594"/>
              </a:solidFill>
              <a:latin typeface="Radikal" pitchFamily="50" charset="0"/>
            </a:endParaRPr>
          </a:p>
        </p:txBody>
      </p: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026A5B8E-96AB-4FC8-8D1F-C99C334ED71E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sp>
        <p:nvSpPr>
          <p:cNvPr id="27" name="Google Shape;4236;p93">
            <a:extLst>
              <a:ext uri="{FF2B5EF4-FFF2-40B4-BE49-F238E27FC236}">
                <a16:creationId xmlns:a16="http://schemas.microsoft.com/office/drawing/2014/main" id="{5E32E1D6-778C-4D5C-A414-F7C6AC29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134" y="1532430"/>
            <a:ext cx="2276475" cy="36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ctr">
              <a:buClr>
                <a:srgbClr val="000000"/>
              </a:buClr>
              <a:buSzPts val="1300"/>
              <a:buFont typeface="Arial" panose="020B0604020202020204" pitchFamily="34" charset="0"/>
              <a:defRPr sz="1600">
                <a:solidFill>
                  <a:srgbClr val="807F7F"/>
                </a:solidFill>
                <a:latin typeface="Radikal" pitchFamily="50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ym typeface="Open Sans" panose="020B0606030504020204" pitchFamily="34" charset="0"/>
              </a:rPr>
              <a:t>Sea de bajo </a:t>
            </a:r>
            <a:r>
              <a:rPr lang="en-US" altLang="en-US" err="1">
                <a:sym typeface="Open Sans" panose="020B0606030504020204" pitchFamily="34" charset="0"/>
              </a:rPr>
              <a:t>riesgo</a:t>
            </a:r>
            <a:endParaRPr lang="en-US" altLang="en-US">
              <a:sym typeface="Open Sans" panose="020B0606030504020204" pitchFamily="34" charset="0"/>
            </a:endParaRPr>
          </a:p>
        </p:txBody>
      </p:sp>
      <p:grpSp>
        <p:nvGrpSpPr>
          <p:cNvPr id="28" name="Группа 1">
            <a:extLst>
              <a:ext uri="{FF2B5EF4-FFF2-40B4-BE49-F238E27FC236}">
                <a16:creationId xmlns:a16="http://schemas.microsoft.com/office/drawing/2014/main" id="{C272BB1E-5197-4892-854D-230F42878A32}"/>
              </a:ext>
            </a:extLst>
          </p:cNvPr>
          <p:cNvGrpSpPr/>
          <p:nvPr/>
        </p:nvGrpSpPr>
        <p:grpSpPr>
          <a:xfrm>
            <a:off x="1576785" y="3200891"/>
            <a:ext cx="2333625" cy="2330450"/>
            <a:chOff x="1665288" y="2859088"/>
            <a:chExt cx="2333625" cy="2330450"/>
          </a:xfrm>
        </p:grpSpPr>
        <p:sp>
          <p:nvSpPr>
            <p:cNvPr id="29" name="Google Shape;4237;p93">
              <a:extLst>
                <a:ext uri="{FF2B5EF4-FFF2-40B4-BE49-F238E27FC236}">
                  <a16:creationId xmlns:a16="http://schemas.microsoft.com/office/drawing/2014/main" id="{258CADD0-3164-4301-87C4-158C80F3B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3413125"/>
              <a:ext cx="1779587" cy="1776413"/>
            </a:xfrm>
            <a:prstGeom prst="ellipse">
              <a:avLst/>
            </a:prstGeom>
            <a:solidFill>
              <a:srgbClr val="FFC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" name="Google Shape;4242;p93">
              <a:extLst>
                <a:ext uri="{FF2B5EF4-FFF2-40B4-BE49-F238E27FC236}">
                  <a16:creationId xmlns:a16="http://schemas.microsoft.com/office/drawing/2014/main" id="{E4E86F35-02E2-40E3-B970-5F43EE7C5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0" y="2859088"/>
              <a:ext cx="1109663" cy="1104900"/>
            </a:xfrm>
            <a:custGeom>
              <a:avLst/>
              <a:gdLst>
                <a:gd name="T0" fmla="*/ 2147483646 w 266"/>
                <a:gd name="T1" fmla="*/ 0 h 265"/>
                <a:gd name="T2" fmla="*/ 0 w 266"/>
                <a:gd name="T3" fmla="*/ 2147483646 h 265"/>
                <a:gd name="T4" fmla="*/ 2147483646 w 266"/>
                <a:gd name="T5" fmla="*/ 2147483646 h 265"/>
                <a:gd name="T6" fmla="*/ 2147483646 w 266"/>
                <a:gd name="T7" fmla="*/ 2147483646 h 265"/>
                <a:gd name="T8" fmla="*/ 2147483646 w 266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65" extrusionOk="0">
                  <a:moveTo>
                    <a:pt x="131" y="0"/>
                  </a:moveTo>
                  <a:cubicBezTo>
                    <a:pt x="119" y="75"/>
                    <a:pt x="75" y="118"/>
                    <a:pt x="0" y="130"/>
                  </a:cubicBezTo>
                  <a:cubicBezTo>
                    <a:pt x="63" y="153"/>
                    <a:pt x="112" y="203"/>
                    <a:pt x="136" y="265"/>
                  </a:cubicBezTo>
                  <a:cubicBezTo>
                    <a:pt x="148" y="191"/>
                    <a:pt x="191" y="147"/>
                    <a:pt x="266" y="135"/>
                  </a:cubicBezTo>
                  <a:cubicBezTo>
                    <a:pt x="203" y="112"/>
                    <a:pt x="154" y="62"/>
                    <a:pt x="131" y="0"/>
                  </a:cubicBezTo>
                  <a:close/>
                </a:path>
              </a:pathLst>
            </a:custGeom>
            <a:solidFill>
              <a:srgbClr val="FF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1" name="Группа 2">
            <a:extLst>
              <a:ext uri="{FF2B5EF4-FFF2-40B4-BE49-F238E27FC236}">
                <a16:creationId xmlns:a16="http://schemas.microsoft.com/office/drawing/2014/main" id="{2E9FCB56-46CA-4A8E-B02E-B7B731D0B67C}"/>
              </a:ext>
            </a:extLst>
          </p:cNvPr>
          <p:cNvGrpSpPr/>
          <p:nvPr/>
        </p:nvGrpSpPr>
        <p:grpSpPr>
          <a:xfrm>
            <a:off x="3356372" y="1973753"/>
            <a:ext cx="2333625" cy="2332038"/>
            <a:chOff x="3444875" y="1631950"/>
            <a:chExt cx="2333625" cy="2332038"/>
          </a:xfrm>
        </p:grpSpPr>
        <p:sp>
          <p:nvSpPr>
            <p:cNvPr id="32" name="Google Shape;4238;p93">
              <a:extLst>
                <a:ext uri="{FF2B5EF4-FFF2-40B4-BE49-F238E27FC236}">
                  <a16:creationId xmlns:a16="http://schemas.microsoft.com/office/drawing/2014/main" id="{33BE9A0A-E6CD-45D9-AE93-B4CFB5938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1631950"/>
              <a:ext cx="1778000" cy="1781175"/>
            </a:xfrm>
            <a:prstGeom prst="ellipse">
              <a:avLst/>
            </a:prstGeom>
            <a:solidFill>
              <a:srgbClr val="FF9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Google Shape;4243;p93">
              <a:extLst>
                <a:ext uri="{FF2B5EF4-FFF2-40B4-BE49-F238E27FC236}">
                  <a16:creationId xmlns:a16="http://schemas.microsoft.com/office/drawing/2014/main" id="{19B0772B-8C67-4F14-BA6E-85555260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2859088"/>
              <a:ext cx="1109662" cy="1104900"/>
            </a:xfrm>
            <a:custGeom>
              <a:avLst/>
              <a:gdLst>
                <a:gd name="T0" fmla="*/ 2147483646 w 266"/>
                <a:gd name="T1" fmla="*/ 0 h 265"/>
                <a:gd name="T2" fmla="*/ 0 w 266"/>
                <a:gd name="T3" fmla="*/ 2147483646 h 265"/>
                <a:gd name="T4" fmla="*/ 2147483646 w 266"/>
                <a:gd name="T5" fmla="*/ 2147483646 h 265"/>
                <a:gd name="T6" fmla="*/ 2147483646 w 266"/>
                <a:gd name="T7" fmla="*/ 2147483646 h 265"/>
                <a:gd name="T8" fmla="*/ 2147483646 w 266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65" extrusionOk="0">
                  <a:moveTo>
                    <a:pt x="135" y="0"/>
                  </a:moveTo>
                  <a:cubicBezTo>
                    <a:pt x="112" y="62"/>
                    <a:pt x="63" y="112"/>
                    <a:pt x="0" y="135"/>
                  </a:cubicBezTo>
                  <a:cubicBezTo>
                    <a:pt x="75" y="147"/>
                    <a:pt x="118" y="190"/>
                    <a:pt x="130" y="265"/>
                  </a:cubicBezTo>
                  <a:cubicBezTo>
                    <a:pt x="154" y="203"/>
                    <a:pt x="203" y="153"/>
                    <a:pt x="266" y="130"/>
                  </a:cubicBezTo>
                  <a:cubicBezTo>
                    <a:pt x="191" y="118"/>
                    <a:pt x="147" y="75"/>
                    <a:pt x="135" y="0"/>
                  </a:cubicBezTo>
                  <a:close/>
                </a:path>
              </a:pathLst>
            </a:custGeom>
            <a:solidFill>
              <a:srgbClr val="FE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grpSp>
        <p:nvGrpSpPr>
          <p:cNvPr id="34" name="Группа 4">
            <a:extLst>
              <a:ext uri="{FF2B5EF4-FFF2-40B4-BE49-F238E27FC236}">
                <a16:creationId xmlns:a16="http://schemas.microsoft.com/office/drawing/2014/main" id="{E6E3CF1C-A94F-4D9D-99BE-3C50FB3EF7D7}"/>
              </a:ext>
            </a:extLst>
          </p:cNvPr>
          <p:cNvGrpSpPr/>
          <p:nvPr/>
        </p:nvGrpSpPr>
        <p:grpSpPr>
          <a:xfrm>
            <a:off x="6913960" y="1973753"/>
            <a:ext cx="2308225" cy="2311400"/>
            <a:chOff x="7002463" y="1631950"/>
            <a:chExt cx="2308225" cy="2311400"/>
          </a:xfrm>
        </p:grpSpPr>
        <p:sp>
          <p:nvSpPr>
            <p:cNvPr id="35" name="Google Shape;4241;p93">
              <a:extLst>
                <a:ext uri="{FF2B5EF4-FFF2-40B4-BE49-F238E27FC236}">
                  <a16:creationId xmlns:a16="http://schemas.microsoft.com/office/drawing/2014/main" id="{6CB43247-B2F1-4ED6-96DB-D59B3E9AD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1631950"/>
              <a:ext cx="1779587" cy="1781175"/>
            </a:xfrm>
            <a:prstGeom prst="ellipse">
              <a:avLst/>
            </a:prstGeom>
            <a:solidFill>
              <a:srgbClr val="1F6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Google Shape;4245;p93">
              <a:extLst>
                <a:ext uri="{FF2B5EF4-FFF2-40B4-BE49-F238E27FC236}">
                  <a16:creationId xmlns:a16="http://schemas.microsoft.com/office/drawing/2014/main" id="{C7E326AB-3F13-418A-9066-13F2037DB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0" y="2854325"/>
              <a:ext cx="1087438" cy="1089025"/>
            </a:xfrm>
            <a:custGeom>
              <a:avLst/>
              <a:gdLst>
                <a:gd name="T0" fmla="*/ 2147483646 w 261"/>
                <a:gd name="T1" fmla="*/ 0 h 261"/>
                <a:gd name="T2" fmla="*/ 0 w 261"/>
                <a:gd name="T3" fmla="*/ 2147483646 h 261"/>
                <a:gd name="T4" fmla="*/ 2147483646 w 261"/>
                <a:gd name="T5" fmla="*/ 2147483646 h 261"/>
                <a:gd name="T6" fmla="*/ 2147483646 w 261"/>
                <a:gd name="T7" fmla="*/ 2147483646 h 261"/>
                <a:gd name="T8" fmla="*/ 2147483646 w 261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261" extrusionOk="0">
                  <a:moveTo>
                    <a:pt x="136" y="0"/>
                  </a:moveTo>
                  <a:cubicBezTo>
                    <a:pt x="113" y="63"/>
                    <a:pt x="63" y="113"/>
                    <a:pt x="0" y="136"/>
                  </a:cubicBezTo>
                  <a:cubicBezTo>
                    <a:pt x="71" y="148"/>
                    <a:pt x="113" y="190"/>
                    <a:pt x="125" y="261"/>
                  </a:cubicBezTo>
                  <a:cubicBezTo>
                    <a:pt x="148" y="198"/>
                    <a:pt x="198" y="148"/>
                    <a:pt x="261" y="125"/>
                  </a:cubicBezTo>
                  <a:cubicBezTo>
                    <a:pt x="190" y="113"/>
                    <a:pt x="148" y="71"/>
                    <a:pt x="136" y="0"/>
                  </a:cubicBezTo>
                  <a:close/>
                </a:path>
              </a:pathLst>
            </a:custGeom>
            <a:solidFill>
              <a:srgbClr val="B3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37" name="Google Shape;4240;p93">
            <a:extLst>
              <a:ext uri="{FF2B5EF4-FFF2-40B4-BE49-F238E27FC236}">
                <a16:creationId xmlns:a16="http://schemas.microsoft.com/office/drawing/2014/main" id="{7333A665-9A6A-439F-8D98-65E88142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8147" y="3729528"/>
            <a:ext cx="1779588" cy="1781175"/>
          </a:xfrm>
          <a:prstGeom prst="ellipse">
            <a:avLst/>
          </a:prstGeom>
          <a:solidFill>
            <a:srgbClr val="69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8" name="Группа 3">
            <a:extLst>
              <a:ext uri="{FF2B5EF4-FFF2-40B4-BE49-F238E27FC236}">
                <a16:creationId xmlns:a16="http://schemas.microsoft.com/office/drawing/2014/main" id="{BBF523C7-C0D4-48EA-B537-7F02C2C0F5F4}"/>
              </a:ext>
            </a:extLst>
          </p:cNvPr>
          <p:cNvGrpSpPr/>
          <p:nvPr/>
        </p:nvGrpSpPr>
        <p:grpSpPr>
          <a:xfrm>
            <a:off x="5134372" y="3200891"/>
            <a:ext cx="2330450" cy="2330450"/>
            <a:chOff x="5222875" y="2859088"/>
            <a:chExt cx="2330450" cy="2330450"/>
          </a:xfrm>
          <a:solidFill>
            <a:srgbClr val="92D050"/>
          </a:solidFill>
        </p:grpSpPr>
        <p:sp>
          <p:nvSpPr>
            <p:cNvPr id="39" name="Google Shape;4239;p93">
              <a:extLst>
                <a:ext uri="{FF2B5EF4-FFF2-40B4-BE49-F238E27FC236}">
                  <a16:creationId xmlns:a16="http://schemas.microsoft.com/office/drawing/2014/main" id="{08AC46AD-EB7E-4858-817E-5CF34233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2875" y="3413125"/>
              <a:ext cx="1779588" cy="1776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" name="Google Shape;4244;p93">
              <a:extLst>
                <a:ext uri="{FF2B5EF4-FFF2-40B4-BE49-F238E27FC236}">
                  <a16:creationId xmlns:a16="http://schemas.microsoft.com/office/drawing/2014/main" id="{6CE0AEF8-8C76-48D4-B128-25AB1A077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2859088"/>
              <a:ext cx="1104900" cy="1104900"/>
            </a:xfrm>
            <a:custGeom>
              <a:avLst/>
              <a:gdLst>
                <a:gd name="T0" fmla="*/ 2147483646 w 265"/>
                <a:gd name="T1" fmla="*/ 0 h 265"/>
                <a:gd name="T2" fmla="*/ 0 w 265"/>
                <a:gd name="T3" fmla="*/ 2147483646 h 265"/>
                <a:gd name="T4" fmla="*/ 2147483646 w 265"/>
                <a:gd name="T5" fmla="*/ 2147483646 h 265"/>
                <a:gd name="T6" fmla="*/ 2147483646 w 265"/>
                <a:gd name="T7" fmla="*/ 2147483646 h 265"/>
                <a:gd name="T8" fmla="*/ 2147483646 w 265"/>
                <a:gd name="T9" fmla="*/ 0 h 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265" extrusionOk="0">
                  <a:moveTo>
                    <a:pt x="130" y="0"/>
                  </a:moveTo>
                  <a:cubicBezTo>
                    <a:pt x="118" y="75"/>
                    <a:pt x="75" y="118"/>
                    <a:pt x="0" y="130"/>
                  </a:cubicBezTo>
                  <a:cubicBezTo>
                    <a:pt x="62" y="153"/>
                    <a:pt x="112" y="203"/>
                    <a:pt x="135" y="265"/>
                  </a:cubicBezTo>
                  <a:cubicBezTo>
                    <a:pt x="147" y="191"/>
                    <a:pt x="191" y="147"/>
                    <a:pt x="265" y="135"/>
                  </a:cubicBezTo>
                  <a:cubicBezTo>
                    <a:pt x="203" y="112"/>
                    <a:pt x="154" y="62"/>
                    <a:pt x="130" y="0"/>
                  </a:cubicBezTo>
                  <a:close/>
                </a:path>
              </a:pathLst>
            </a:custGeom>
            <a:solidFill>
              <a:srgbClr val="C6E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</p:grpSp>
      <p:sp>
        <p:nvSpPr>
          <p:cNvPr id="41" name="Google Shape;4256;p93">
            <a:extLst>
              <a:ext uri="{FF2B5EF4-FFF2-40B4-BE49-F238E27FC236}">
                <a16:creationId xmlns:a16="http://schemas.microsoft.com/office/drawing/2014/main" id="{5FAB53F7-E865-463D-AAFF-1FE1CAB9B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835" y="1403840"/>
            <a:ext cx="2278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ctr">
              <a:buClr>
                <a:srgbClr val="000000"/>
              </a:buClr>
              <a:buSzPts val="1300"/>
              <a:buFont typeface="Arial" panose="020B0604020202020204" pitchFamily="34" charset="0"/>
              <a:defRPr sz="1600">
                <a:solidFill>
                  <a:srgbClr val="807F7F"/>
                </a:solidFill>
                <a:latin typeface="Radikal" pitchFamily="50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>
                <a:sym typeface="Open Sans" panose="020B0606030504020204" pitchFamily="34" charset="0"/>
              </a:rPr>
              <a:t>Genere rentabilidad superior a la inflación</a:t>
            </a:r>
          </a:p>
        </p:txBody>
      </p:sp>
      <p:sp>
        <p:nvSpPr>
          <p:cNvPr id="42" name="Google Shape;4257;p93">
            <a:extLst>
              <a:ext uri="{FF2B5EF4-FFF2-40B4-BE49-F238E27FC236}">
                <a16:creationId xmlns:a16="http://schemas.microsoft.com/office/drawing/2014/main" id="{21316963-3B26-4D45-A1F8-B36AA680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031" y="5867891"/>
            <a:ext cx="243750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300"/>
            </a:pPr>
            <a:r>
              <a:rPr lang="es-ES" altLang="en-US" sz="1600">
                <a:solidFill>
                  <a:srgbClr val="807F7F"/>
                </a:solidFill>
                <a:latin typeface="Radikal" pitchFamily="50" charset="0"/>
                <a:cs typeface="Open Sans" panose="020B0606030504020204" pitchFamily="34" charset="0"/>
                <a:sym typeface="Open Sans" panose="020B0606030504020204" pitchFamily="34" charset="0"/>
              </a:rPr>
              <a:t>Sirva como herramienta de ahorro</a:t>
            </a:r>
          </a:p>
        </p:txBody>
      </p:sp>
      <p:sp>
        <p:nvSpPr>
          <p:cNvPr id="43" name="Google Shape;4258;p93">
            <a:extLst>
              <a:ext uri="{FF2B5EF4-FFF2-40B4-BE49-F238E27FC236}">
                <a16:creationId xmlns:a16="http://schemas.microsoft.com/office/drawing/2014/main" id="{7C3DB66B-7B4E-48B0-93FF-296246980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065" y="5839315"/>
            <a:ext cx="2278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ctr">
              <a:buClr>
                <a:srgbClr val="000000"/>
              </a:buClr>
              <a:buSzPts val="1300"/>
              <a:buFont typeface="Arial" panose="020B0604020202020204" pitchFamily="34" charset="0"/>
              <a:defRPr sz="1600">
                <a:solidFill>
                  <a:srgbClr val="807F7F"/>
                </a:solidFill>
                <a:latin typeface="Radikal" pitchFamily="50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ym typeface="Open Sans" panose="020B0606030504020204" pitchFamily="34" charset="0"/>
              </a:rPr>
              <a:t>Sea </a:t>
            </a:r>
            <a:r>
              <a:rPr lang="en-US" altLang="en-US" err="1">
                <a:sym typeface="Open Sans" panose="020B0606030504020204" pitchFamily="34" charset="0"/>
              </a:rPr>
              <a:t>líquido</a:t>
            </a:r>
            <a:r>
              <a:rPr lang="en-US" altLang="en-US">
                <a:sym typeface="Open Sans" panose="020B0606030504020204" pitchFamily="34" charset="0"/>
              </a:rPr>
              <a:t>, ante </a:t>
            </a:r>
            <a:r>
              <a:rPr lang="en-US" altLang="en-US" err="1">
                <a:sym typeface="Open Sans" panose="020B0606030504020204" pitchFamily="34" charset="0"/>
              </a:rPr>
              <a:t>imprevistos</a:t>
            </a:r>
            <a:endParaRPr lang="en-US" altLang="en-US">
              <a:sym typeface="Open Sans" panose="020B0606030504020204" pitchFamily="34" charset="0"/>
            </a:endParaRPr>
          </a:p>
        </p:txBody>
      </p:sp>
      <p:sp>
        <p:nvSpPr>
          <p:cNvPr id="44" name="Google Shape;4259;p93">
            <a:extLst>
              <a:ext uri="{FF2B5EF4-FFF2-40B4-BE49-F238E27FC236}">
                <a16:creationId xmlns:a16="http://schemas.microsoft.com/office/drawing/2014/main" id="{F1C1988D-DDA7-47B7-93CC-7F9C6C774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909" y="5839315"/>
            <a:ext cx="2276475" cy="85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ctr">
              <a:buClr>
                <a:srgbClr val="000000"/>
              </a:buClr>
              <a:buSzPts val="1300"/>
              <a:buFont typeface="Arial" panose="020B0604020202020204" pitchFamily="34" charset="0"/>
              <a:defRPr sz="1600">
                <a:solidFill>
                  <a:srgbClr val="807F7F"/>
                </a:solidFill>
                <a:latin typeface="Radikal" pitchFamily="50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n-US">
                <a:sym typeface="Open Sans" panose="020B0606030504020204" pitchFamily="34" charset="0"/>
              </a:rPr>
              <a:t>Rentabilice excedentes de caja de corto plazo</a:t>
            </a:r>
          </a:p>
        </p:txBody>
      </p:sp>
      <p:pic>
        <p:nvPicPr>
          <p:cNvPr id="45" name="Gráfico 44" descr="Hucha contorno">
            <a:extLst>
              <a:ext uri="{FF2B5EF4-FFF2-40B4-BE49-F238E27FC236}">
                <a16:creationId xmlns:a16="http://schemas.microsoft.com/office/drawing/2014/main" id="{68200A0A-537D-4587-B023-15B574AD5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8098" y="4014484"/>
            <a:ext cx="1103312" cy="1103312"/>
          </a:xfrm>
          <a:prstGeom prst="rect">
            <a:avLst/>
          </a:prstGeom>
        </p:spPr>
      </p:pic>
      <p:pic>
        <p:nvPicPr>
          <p:cNvPr id="46" name="Gráfico 45" descr="Gráfico de tendencia descendente contorno">
            <a:extLst>
              <a:ext uri="{FF2B5EF4-FFF2-40B4-BE49-F238E27FC236}">
                <a16:creationId xmlns:a16="http://schemas.microsoft.com/office/drawing/2014/main" id="{19313AF9-5AE5-468F-83C6-C52629377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3716" y="2312683"/>
            <a:ext cx="1103313" cy="1103313"/>
          </a:xfrm>
          <a:prstGeom prst="rect">
            <a:avLst/>
          </a:prstGeom>
        </p:spPr>
      </p:pic>
      <p:pic>
        <p:nvPicPr>
          <p:cNvPr id="47" name="Gráfico 46" descr="Dinero volando contorno">
            <a:extLst>
              <a:ext uri="{FF2B5EF4-FFF2-40B4-BE49-F238E27FC236}">
                <a16:creationId xmlns:a16="http://schemas.microsoft.com/office/drawing/2014/main" id="{910B1A4D-ECB1-441A-ACAC-5F26D6E68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2509" y="4097829"/>
            <a:ext cx="1103313" cy="1103313"/>
          </a:xfrm>
          <a:prstGeom prst="rect">
            <a:avLst/>
          </a:prstGeom>
        </p:spPr>
      </p:pic>
      <p:pic>
        <p:nvPicPr>
          <p:cNvPr id="48" name="Gráfico 47" descr="Gráfico logarítmico contorno">
            <a:extLst>
              <a:ext uri="{FF2B5EF4-FFF2-40B4-BE49-F238E27FC236}">
                <a16:creationId xmlns:a16="http://schemas.microsoft.com/office/drawing/2014/main" id="{FC8F97E0-39A1-4F63-8DE1-512255C52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8128" y="2260297"/>
            <a:ext cx="1103313" cy="1103313"/>
          </a:xfrm>
          <a:prstGeom prst="rect">
            <a:avLst/>
          </a:prstGeom>
        </p:spPr>
      </p:pic>
      <p:pic>
        <p:nvPicPr>
          <p:cNvPr id="49" name="Gráfico 48" descr="Monedas contorno">
            <a:extLst>
              <a:ext uri="{FF2B5EF4-FFF2-40B4-BE49-F238E27FC236}">
                <a16:creationId xmlns:a16="http://schemas.microsoft.com/office/drawing/2014/main" id="{24135E00-F288-4B12-907D-48BBE335CE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05491" y="4038296"/>
            <a:ext cx="1103313" cy="11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781 0.438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37" grpId="0" animBg="1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51CC691-E188-4B9C-A4C4-498627C87FEE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780454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PY" sz="3600" dirty="0">
                <a:solidFill>
                  <a:srgbClr val="086AB3"/>
                </a:solidFill>
              </a:rPr>
              <a:t>Algunas definiciones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4DA1A14F-A929-4886-AD19-E403F7498B9C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grpSp>
        <p:nvGrpSpPr>
          <p:cNvPr id="8" name="Группа 1">
            <a:extLst>
              <a:ext uri="{FF2B5EF4-FFF2-40B4-BE49-F238E27FC236}">
                <a16:creationId xmlns:a16="http://schemas.microsoft.com/office/drawing/2014/main" id="{5EDFD9D6-A886-41CB-B355-68C7825C3D54}"/>
              </a:ext>
            </a:extLst>
          </p:cNvPr>
          <p:cNvGrpSpPr/>
          <p:nvPr/>
        </p:nvGrpSpPr>
        <p:grpSpPr>
          <a:xfrm>
            <a:off x="405947" y="1667330"/>
            <a:ext cx="2907301" cy="1243012"/>
            <a:chOff x="543991" y="4455437"/>
            <a:chExt cx="2907301" cy="1243012"/>
          </a:xfrm>
        </p:grpSpPr>
        <p:sp>
          <p:nvSpPr>
            <p:cNvPr id="9" name="Google Shape;237;p17">
              <a:extLst>
                <a:ext uri="{FF2B5EF4-FFF2-40B4-BE49-F238E27FC236}">
                  <a16:creationId xmlns:a16="http://schemas.microsoft.com/office/drawing/2014/main" id="{9BF6DB32-C049-4EAC-839F-ACC1D90083A8}"/>
                </a:ext>
              </a:extLst>
            </p:cNvPr>
            <p:cNvSpPr txBox="1"/>
            <p:nvPr/>
          </p:nvSpPr>
          <p:spPr>
            <a:xfrm>
              <a:off x="543991" y="5006299"/>
              <a:ext cx="2907301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300"/>
              </a:pPr>
              <a:r>
                <a:rPr lang="es-E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El conjunto de los aportes de dinero efectuados por los partícipes.</a:t>
              </a:r>
            </a:p>
          </p:txBody>
        </p:sp>
        <p:cxnSp>
          <p:nvCxnSpPr>
            <p:cNvPr id="10" name="Google Shape;238;p17">
              <a:extLst>
                <a:ext uri="{FF2B5EF4-FFF2-40B4-BE49-F238E27FC236}">
                  <a16:creationId xmlns:a16="http://schemas.microsoft.com/office/drawing/2014/main" id="{9F0245B1-65B8-46D5-A63C-220D57302200}"/>
                </a:ext>
              </a:extLst>
            </p:cNvPr>
            <p:cNvCxnSpPr/>
            <p:nvPr/>
          </p:nvCxnSpPr>
          <p:spPr>
            <a:xfrm>
              <a:off x="957262" y="4976812"/>
              <a:ext cx="2087562" cy="0"/>
            </a:xfrm>
            <a:prstGeom prst="straightConnector1">
              <a:avLst/>
            </a:prstGeom>
            <a:noFill/>
            <a:ln w="65075" cap="sq" cmpd="sng">
              <a:solidFill>
                <a:srgbClr val="FFCA5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" name="Google Shape;242;p17">
              <a:extLst>
                <a:ext uri="{FF2B5EF4-FFF2-40B4-BE49-F238E27FC236}">
                  <a16:creationId xmlns:a16="http://schemas.microsoft.com/office/drawing/2014/main" id="{FAB1DB7E-FE7C-4707-8915-B51DB0177FE3}"/>
                </a:ext>
              </a:extLst>
            </p:cNvPr>
            <p:cNvSpPr txBox="1"/>
            <p:nvPr/>
          </p:nvSpPr>
          <p:spPr>
            <a:xfrm>
              <a:off x="953861" y="4455437"/>
              <a:ext cx="2087562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807F7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CUOTAPARTE</a:t>
              </a:r>
              <a:endParaRPr dirty="0">
                <a:solidFill>
                  <a:srgbClr val="807F7F"/>
                </a:solidFill>
              </a:endParaRPr>
            </a:p>
          </p:txBody>
        </p:sp>
      </p:grpSp>
      <p:grpSp>
        <p:nvGrpSpPr>
          <p:cNvPr id="13" name="Группа 2">
            <a:extLst>
              <a:ext uri="{FF2B5EF4-FFF2-40B4-BE49-F238E27FC236}">
                <a16:creationId xmlns:a16="http://schemas.microsoft.com/office/drawing/2014/main" id="{FFDDE581-5C8D-4988-874B-5AC0A9FE8DD3}"/>
              </a:ext>
            </a:extLst>
          </p:cNvPr>
          <p:cNvGrpSpPr/>
          <p:nvPr/>
        </p:nvGrpSpPr>
        <p:grpSpPr>
          <a:xfrm>
            <a:off x="3647728" y="3100799"/>
            <a:ext cx="2658069" cy="1267280"/>
            <a:chOff x="3404889" y="3580945"/>
            <a:chExt cx="2658069" cy="1267280"/>
          </a:xfrm>
        </p:grpSpPr>
        <p:sp>
          <p:nvSpPr>
            <p:cNvPr id="15" name="Google Shape;243;p17">
              <a:extLst>
                <a:ext uri="{FF2B5EF4-FFF2-40B4-BE49-F238E27FC236}">
                  <a16:creationId xmlns:a16="http://schemas.microsoft.com/office/drawing/2014/main" id="{CBE52429-783F-4D7C-B100-45A100E8A526}"/>
                </a:ext>
              </a:extLst>
            </p:cNvPr>
            <p:cNvSpPr txBox="1"/>
            <p:nvPr/>
          </p:nvSpPr>
          <p:spPr>
            <a:xfrm>
              <a:off x="3404889" y="3580945"/>
              <a:ext cx="2658069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807F7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CUOTAPARTISTA</a:t>
              </a:r>
              <a:endParaRPr dirty="0">
                <a:solidFill>
                  <a:srgbClr val="807F7F"/>
                </a:solidFill>
              </a:endParaRPr>
            </a:p>
          </p:txBody>
        </p:sp>
        <p:cxnSp>
          <p:nvCxnSpPr>
            <p:cNvPr id="14" name="Google Shape;239;p17">
              <a:extLst>
                <a:ext uri="{FF2B5EF4-FFF2-40B4-BE49-F238E27FC236}">
                  <a16:creationId xmlns:a16="http://schemas.microsoft.com/office/drawing/2014/main" id="{480560B5-1E0B-4BB6-9A47-FD9954C6EE8B}"/>
                </a:ext>
              </a:extLst>
            </p:cNvPr>
            <p:cNvCxnSpPr/>
            <p:nvPr/>
          </p:nvCxnSpPr>
          <p:spPr>
            <a:xfrm>
              <a:off x="3687762" y="4090987"/>
              <a:ext cx="2092325" cy="0"/>
            </a:xfrm>
            <a:prstGeom prst="straightConnector1">
              <a:avLst/>
            </a:prstGeom>
            <a:noFill/>
            <a:ln w="65075" cap="sq" cmpd="sng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" name="Google Shape;251;p17">
              <a:extLst>
                <a:ext uri="{FF2B5EF4-FFF2-40B4-BE49-F238E27FC236}">
                  <a16:creationId xmlns:a16="http://schemas.microsoft.com/office/drawing/2014/main" id="{4A791A7E-5001-46D9-88E9-A6077151484F}"/>
                </a:ext>
              </a:extLst>
            </p:cNvPr>
            <p:cNvSpPr txBox="1"/>
            <p:nvPr/>
          </p:nvSpPr>
          <p:spPr>
            <a:xfrm>
              <a:off x="3800473" y="4156075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300"/>
              </a:pP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Inversionista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 el </a:t>
              </a: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Fondo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18" name="Группа 3">
            <a:extLst>
              <a:ext uri="{FF2B5EF4-FFF2-40B4-BE49-F238E27FC236}">
                <a16:creationId xmlns:a16="http://schemas.microsoft.com/office/drawing/2014/main" id="{09168817-EAA2-4184-9B5F-B1984A1596BC}"/>
              </a:ext>
            </a:extLst>
          </p:cNvPr>
          <p:cNvGrpSpPr/>
          <p:nvPr/>
        </p:nvGrpSpPr>
        <p:grpSpPr>
          <a:xfrm>
            <a:off x="6669906" y="4129761"/>
            <a:ext cx="2335211" cy="1287457"/>
            <a:chOff x="6423025" y="2651695"/>
            <a:chExt cx="2335211" cy="1287457"/>
          </a:xfrm>
        </p:grpSpPr>
        <p:cxnSp>
          <p:nvCxnSpPr>
            <p:cNvPr id="19" name="Google Shape;240;p17">
              <a:extLst>
                <a:ext uri="{FF2B5EF4-FFF2-40B4-BE49-F238E27FC236}">
                  <a16:creationId xmlns:a16="http://schemas.microsoft.com/office/drawing/2014/main" id="{7238DCCD-7374-44CF-BC4D-E48C3A3B3815}"/>
                </a:ext>
              </a:extLst>
            </p:cNvPr>
            <p:cNvCxnSpPr/>
            <p:nvPr/>
          </p:nvCxnSpPr>
          <p:spPr>
            <a:xfrm>
              <a:off x="6423025" y="3203575"/>
              <a:ext cx="2087562" cy="0"/>
            </a:xfrm>
            <a:prstGeom prst="straightConnector1">
              <a:avLst/>
            </a:prstGeom>
            <a:noFill/>
            <a:ln w="65075" cap="sq" cmpd="sng">
              <a:solidFill>
                <a:srgbClr val="64D1D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0" name="Google Shape;244;p17">
              <a:extLst>
                <a:ext uri="{FF2B5EF4-FFF2-40B4-BE49-F238E27FC236}">
                  <a16:creationId xmlns:a16="http://schemas.microsoft.com/office/drawing/2014/main" id="{D3C539CA-3805-4CDF-9D41-0C047AA4F8BE}"/>
                </a:ext>
              </a:extLst>
            </p:cNvPr>
            <p:cNvSpPr txBox="1"/>
            <p:nvPr/>
          </p:nvSpPr>
          <p:spPr>
            <a:xfrm>
              <a:off x="6532562" y="2651695"/>
              <a:ext cx="2225674" cy="508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807F7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SUSCRIPCIÓN</a:t>
              </a:r>
              <a:endParaRPr dirty="0">
                <a:solidFill>
                  <a:srgbClr val="807F7F"/>
                </a:solidFill>
              </a:endParaRPr>
            </a:p>
          </p:txBody>
        </p:sp>
        <p:sp>
          <p:nvSpPr>
            <p:cNvPr id="22" name="Google Shape;252;p17">
              <a:extLst>
                <a:ext uri="{FF2B5EF4-FFF2-40B4-BE49-F238E27FC236}">
                  <a16:creationId xmlns:a16="http://schemas.microsoft.com/office/drawing/2014/main" id="{66A64B09-63F2-488C-B7B4-B9D336BED7CE}"/>
                </a:ext>
              </a:extLst>
            </p:cNvPr>
            <p:cNvSpPr txBox="1"/>
            <p:nvPr/>
          </p:nvSpPr>
          <p:spPr>
            <a:xfrm>
              <a:off x="6532562" y="3247002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300"/>
              </a:pP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Depósito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en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 el </a:t>
              </a: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Fondo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3" name="Группа 4">
            <a:extLst>
              <a:ext uri="{FF2B5EF4-FFF2-40B4-BE49-F238E27FC236}">
                <a16:creationId xmlns:a16="http://schemas.microsoft.com/office/drawing/2014/main" id="{B253D10E-83CA-4216-8219-0FBDA875151F}"/>
              </a:ext>
            </a:extLst>
          </p:cNvPr>
          <p:cNvGrpSpPr/>
          <p:nvPr/>
        </p:nvGrpSpPr>
        <p:grpSpPr>
          <a:xfrm>
            <a:off x="9552384" y="5417218"/>
            <a:ext cx="2092325" cy="1265011"/>
            <a:chOff x="9153525" y="1772816"/>
            <a:chExt cx="2092325" cy="1265011"/>
          </a:xfrm>
        </p:grpSpPr>
        <p:cxnSp>
          <p:nvCxnSpPr>
            <p:cNvPr id="24" name="Google Shape;241;p17">
              <a:extLst>
                <a:ext uri="{FF2B5EF4-FFF2-40B4-BE49-F238E27FC236}">
                  <a16:creationId xmlns:a16="http://schemas.microsoft.com/office/drawing/2014/main" id="{78DB93DF-EC5C-430B-97F4-6A4EC0E46ED3}"/>
                </a:ext>
              </a:extLst>
            </p:cNvPr>
            <p:cNvCxnSpPr/>
            <p:nvPr/>
          </p:nvCxnSpPr>
          <p:spPr>
            <a:xfrm>
              <a:off x="9153525" y="2317750"/>
              <a:ext cx="2092325" cy="0"/>
            </a:xfrm>
            <a:prstGeom prst="straightConnector1">
              <a:avLst/>
            </a:prstGeom>
            <a:noFill/>
            <a:ln w="65075" cap="sq" cmpd="sng">
              <a:solidFill>
                <a:srgbClr val="086AB3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5" name="Google Shape;245;p17">
              <a:extLst>
                <a:ext uri="{FF2B5EF4-FFF2-40B4-BE49-F238E27FC236}">
                  <a16:creationId xmlns:a16="http://schemas.microsoft.com/office/drawing/2014/main" id="{62A65A75-41F6-4B92-B3D5-0BF39FDD82B7}"/>
                </a:ext>
              </a:extLst>
            </p:cNvPr>
            <p:cNvSpPr txBox="1"/>
            <p:nvPr/>
          </p:nvSpPr>
          <p:spPr>
            <a:xfrm>
              <a:off x="9497726" y="1772816"/>
              <a:ext cx="1403921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807F7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RESCATE</a:t>
              </a:r>
              <a:endParaRPr dirty="0">
                <a:solidFill>
                  <a:srgbClr val="807F7F"/>
                </a:solidFill>
              </a:endParaRPr>
            </a:p>
          </p:txBody>
        </p:sp>
        <p:sp>
          <p:nvSpPr>
            <p:cNvPr id="27" name="Google Shape;253;p17">
              <a:extLst>
                <a:ext uri="{FF2B5EF4-FFF2-40B4-BE49-F238E27FC236}">
                  <a16:creationId xmlns:a16="http://schemas.microsoft.com/office/drawing/2014/main" id="{6123236C-ED21-4E9E-BBC3-EB8D514C2AF0}"/>
                </a:ext>
              </a:extLst>
            </p:cNvPr>
            <p:cNvSpPr txBox="1"/>
            <p:nvPr/>
          </p:nvSpPr>
          <p:spPr>
            <a:xfrm>
              <a:off x="9266236" y="2345677"/>
              <a:ext cx="1866900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300"/>
              </a:pP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Extracción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 del </a:t>
              </a:r>
              <a:r>
                <a:rPr lang="en-US" sz="1600" dirty="0" err="1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Fondo</a:t>
              </a:r>
              <a:r>
                <a:rPr lang="en-U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.</a:t>
              </a:r>
              <a:endParaRPr sz="2400" dirty="0">
                <a:latin typeface="Gotham Rounded Book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7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51CC691-E188-4B9C-A4C4-498627C87FEE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780454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PY" sz="3600" dirty="0">
                <a:solidFill>
                  <a:srgbClr val="086AB3"/>
                </a:solidFill>
              </a:rPr>
              <a:t>Algunas definiciones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4DA1A14F-A929-4886-AD19-E403F7498B9C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grpSp>
        <p:nvGrpSpPr>
          <p:cNvPr id="8" name="Группа 1">
            <a:extLst>
              <a:ext uri="{FF2B5EF4-FFF2-40B4-BE49-F238E27FC236}">
                <a16:creationId xmlns:a16="http://schemas.microsoft.com/office/drawing/2014/main" id="{5EDFD9D6-A886-41CB-B355-68C7825C3D54}"/>
              </a:ext>
            </a:extLst>
          </p:cNvPr>
          <p:cNvGrpSpPr/>
          <p:nvPr/>
        </p:nvGrpSpPr>
        <p:grpSpPr>
          <a:xfrm>
            <a:off x="433286" y="1942761"/>
            <a:ext cx="3524649" cy="1243012"/>
            <a:chOff x="235316" y="4455437"/>
            <a:chExt cx="3524649" cy="1243012"/>
          </a:xfrm>
        </p:grpSpPr>
        <p:sp>
          <p:nvSpPr>
            <p:cNvPr id="9" name="Google Shape;237;p17">
              <a:extLst>
                <a:ext uri="{FF2B5EF4-FFF2-40B4-BE49-F238E27FC236}">
                  <a16:creationId xmlns:a16="http://schemas.microsoft.com/office/drawing/2014/main" id="{9BF6DB32-C049-4EAC-839F-ACC1D90083A8}"/>
                </a:ext>
              </a:extLst>
            </p:cNvPr>
            <p:cNvSpPr txBox="1"/>
            <p:nvPr/>
          </p:nvSpPr>
          <p:spPr>
            <a:xfrm>
              <a:off x="235316" y="5006299"/>
              <a:ext cx="3524649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300"/>
              </a:pPr>
              <a:r>
                <a:rPr lang="es-E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Rendimiento promedio esperado del Fondo (Tasa anual).</a:t>
              </a:r>
            </a:p>
          </p:txBody>
        </p:sp>
        <p:cxnSp>
          <p:nvCxnSpPr>
            <p:cNvPr id="10" name="Google Shape;238;p17">
              <a:extLst>
                <a:ext uri="{FF2B5EF4-FFF2-40B4-BE49-F238E27FC236}">
                  <a16:creationId xmlns:a16="http://schemas.microsoft.com/office/drawing/2014/main" id="{9F0245B1-65B8-46D5-A63C-220D57302200}"/>
                </a:ext>
              </a:extLst>
            </p:cNvPr>
            <p:cNvCxnSpPr/>
            <p:nvPr/>
          </p:nvCxnSpPr>
          <p:spPr>
            <a:xfrm>
              <a:off x="957262" y="4976812"/>
              <a:ext cx="2087562" cy="0"/>
            </a:xfrm>
            <a:prstGeom prst="straightConnector1">
              <a:avLst/>
            </a:prstGeom>
            <a:noFill/>
            <a:ln w="65075" cap="sq" cmpd="sng">
              <a:solidFill>
                <a:srgbClr val="FFCA59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1" name="Google Shape;242;p17">
              <a:extLst>
                <a:ext uri="{FF2B5EF4-FFF2-40B4-BE49-F238E27FC236}">
                  <a16:creationId xmlns:a16="http://schemas.microsoft.com/office/drawing/2014/main" id="{FAB1DB7E-FE7C-4707-8915-B51DB0177FE3}"/>
                </a:ext>
              </a:extLst>
            </p:cNvPr>
            <p:cNvSpPr txBox="1"/>
            <p:nvPr/>
          </p:nvSpPr>
          <p:spPr>
            <a:xfrm>
              <a:off x="748925" y="4455437"/>
              <a:ext cx="2497432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807F7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TASA OBJETIVO</a:t>
              </a:r>
              <a:endParaRPr dirty="0">
                <a:solidFill>
                  <a:srgbClr val="807F7F"/>
                </a:solidFill>
              </a:endParaRPr>
            </a:p>
          </p:txBody>
        </p:sp>
      </p:grpSp>
      <p:grpSp>
        <p:nvGrpSpPr>
          <p:cNvPr id="13" name="Группа 2">
            <a:extLst>
              <a:ext uri="{FF2B5EF4-FFF2-40B4-BE49-F238E27FC236}">
                <a16:creationId xmlns:a16="http://schemas.microsoft.com/office/drawing/2014/main" id="{FFDDE581-5C8D-4988-874B-5AC0A9FE8DD3}"/>
              </a:ext>
            </a:extLst>
          </p:cNvPr>
          <p:cNvGrpSpPr/>
          <p:nvPr/>
        </p:nvGrpSpPr>
        <p:grpSpPr>
          <a:xfrm>
            <a:off x="4280682" y="2910342"/>
            <a:ext cx="3630636" cy="1302347"/>
            <a:chOff x="2918605" y="3570927"/>
            <a:chExt cx="3630636" cy="1302347"/>
          </a:xfrm>
        </p:grpSpPr>
        <p:sp>
          <p:nvSpPr>
            <p:cNvPr id="15" name="Google Shape;243;p17">
              <a:extLst>
                <a:ext uri="{FF2B5EF4-FFF2-40B4-BE49-F238E27FC236}">
                  <a16:creationId xmlns:a16="http://schemas.microsoft.com/office/drawing/2014/main" id="{CBE52429-783F-4D7C-B100-45A100E8A526}"/>
                </a:ext>
              </a:extLst>
            </p:cNvPr>
            <p:cNvSpPr txBox="1"/>
            <p:nvPr/>
          </p:nvSpPr>
          <p:spPr>
            <a:xfrm>
              <a:off x="3602681" y="3570927"/>
              <a:ext cx="2262484" cy="55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807F7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REGLAMENTO</a:t>
              </a:r>
              <a:endParaRPr dirty="0">
                <a:solidFill>
                  <a:srgbClr val="807F7F"/>
                </a:solidFill>
              </a:endParaRPr>
            </a:p>
          </p:txBody>
        </p:sp>
        <p:cxnSp>
          <p:nvCxnSpPr>
            <p:cNvPr id="14" name="Google Shape;239;p17">
              <a:extLst>
                <a:ext uri="{FF2B5EF4-FFF2-40B4-BE49-F238E27FC236}">
                  <a16:creationId xmlns:a16="http://schemas.microsoft.com/office/drawing/2014/main" id="{480560B5-1E0B-4BB6-9A47-FD9954C6EE8B}"/>
                </a:ext>
              </a:extLst>
            </p:cNvPr>
            <p:cNvCxnSpPr/>
            <p:nvPr/>
          </p:nvCxnSpPr>
          <p:spPr>
            <a:xfrm>
              <a:off x="3687762" y="4090987"/>
              <a:ext cx="2092325" cy="0"/>
            </a:xfrm>
            <a:prstGeom prst="straightConnector1">
              <a:avLst/>
            </a:prstGeom>
            <a:noFill/>
            <a:ln w="65075" cap="sq" cmpd="sng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7" name="Google Shape;251;p17">
              <a:extLst>
                <a:ext uri="{FF2B5EF4-FFF2-40B4-BE49-F238E27FC236}">
                  <a16:creationId xmlns:a16="http://schemas.microsoft.com/office/drawing/2014/main" id="{4A791A7E-5001-46D9-88E9-A6077151484F}"/>
                </a:ext>
              </a:extLst>
            </p:cNvPr>
            <p:cNvSpPr txBox="1"/>
            <p:nvPr/>
          </p:nvSpPr>
          <p:spPr>
            <a:xfrm>
              <a:off x="2918605" y="4181124"/>
              <a:ext cx="3630636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300"/>
              </a:pPr>
              <a:r>
                <a:rPr lang="es-E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Documento público, aprobado por la CNV en el cual se detallan las características del Fondo (Tasa objetivo, instrumentos, etc.)</a:t>
              </a:r>
              <a:endParaRPr lang="en-US" sz="1600" dirty="0">
                <a:solidFill>
                  <a:schemeClr val="dk1"/>
                </a:solidFill>
                <a:latin typeface="Gotham Rounded Book" pitchFamily="50" charset="0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8" name="Группа 3">
            <a:extLst>
              <a:ext uri="{FF2B5EF4-FFF2-40B4-BE49-F238E27FC236}">
                <a16:creationId xmlns:a16="http://schemas.microsoft.com/office/drawing/2014/main" id="{09168817-EAA2-4184-9B5F-B1984A1596BC}"/>
              </a:ext>
            </a:extLst>
          </p:cNvPr>
          <p:cNvGrpSpPr/>
          <p:nvPr/>
        </p:nvGrpSpPr>
        <p:grpSpPr>
          <a:xfrm>
            <a:off x="8688288" y="4288807"/>
            <a:ext cx="2844949" cy="1665350"/>
            <a:chOff x="6043536" y="2289711"/>
            <a:chExt cx="2844949" cy="1665350"/>
          </a:xfrm>
        </p:grpSpPr>
        <p:cxnSp>
          <p:nvCxnSpPr>
            <p:cNvPr id="19" name="Google Shape;240;p17">
              <a:extLst>
                <a:ext uri="{FF2B5EF4-FFF2-40B4-BE49-F238E27FC236}">
                  <a16:creationId xmlns:a16="http://schemas.microsoft.com/office/drawing/2014/main" id="{7238DCCD-7374-44CF-BC4D-E48C3A3B3815}"/>
                </a:ext>
              </a:extLst>
            </p:cNvPr>
            <p:cNvCxnSpPr/>
            <p:nvPr/>
          </p:nvCxnSpPr>
          <p:spPr>
            <a:xfrm>
              <a:off x="6423025" y="3203575"/>
              <a:ext cx="2087562" cy="0"/>
            </a:xfrm>
            <a:prstGeom prst="straightConnector1">
              <a:avLst/>
            </a:prstGeom>
            <a:noFill/>
            <a:ln w="65075" cap="sq" cmpd="sng">
              <a:solidFill>
                <a:srgbClr val="64D1D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0" name="Google Shape;244;p17">
              <a:extLst>
                <a:ext uri="{FF2B5EF4-FFF2-40B4-BE49-F238E27FC236}">
                  <a16:creationId xmlns:a16="http://schemas.microsoft.com/office/drawing/2014/main" id="{D3C539CA-3805-4CDF-9D41-0C047AA4F8BE}"/>
                </a:ext>
              </a:extLst>
            </p:cNvPr>
            <p:cNvSpPr txBox="1"/>
            <p:nvPr/>
          </p:nvSpPr>
          <p:spPr>
            <a:xfrm>
              <a:off x="6227477" y="2289711"/>
              <a:ext cx="2477069" cy="508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2323"/>
                </a:buClr>
                <a:buSzPts val="2600"/>
                <a:buFont typeface="Open Sans SemiBold"/>
                <a:buNone/>
              </a:pPr>
              <a:r>
                <a:rPr lang="en-US" sz="2600" b="1" i="0" u="none" dirty="0">
                  <a:solidFill>
                    <a:srgbClr val="807F7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CALIFICACIÓN DE RIESGO</a:t>
              </a:r>
              <a:endParaRPr dirty="0">
                <a:solidFill>
                  <a:srgbClr val="807F7F"/>
                </a:solidFill>
              </a:endParaRPr>
            </a:p>
          </p:txBody>
        </p:sp>
        <p:sp>
          <p:nvSpPr>
            <p:cNvPr id="22" name="Google Shape;252;p17">
              <a:extLst>
                <a:ext uri="{FF2B5EF4-FFF2-40B4-BE49-F238E27FC236}">
                  <a16:creationId xmlns:a16="http://schemas.microsoft.com/office/drawing/2014/main" id="{66A64B09-63F2-488C-B7B4-B9D336BED7CE}"/>
                </a:ext>
              </a:extLst>
            </p:cNvPr>
            <p:cNvSpPr txBox="1"/>
            <p:nvPr/>
          </p:nvSpPr>
          <p:spPr>
            <a:xfrm>
              <a:off x="6043536" y="3262911"/>
              <a:ext cx="2844949" cy="69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300"/>
              </a:pPr>
              <a:r>
                <a:rPr lang="es-ES" sz="1600" dirty="0">
                  <a:solidFill>
                    <a:schemeClr val="dk1"/>
                  </a:solidFill>
                  <a:latin typeface="Gotham Rounded Book" pitchFamily="50" charset="0"/>
                  <a:ea typeface="Open Sans"/>
                  <a:cs typeface="Open Sans"/>
                  <a:sym typeface="Open Sans"/>
                </a:rPr>
                <a:t>Opinión independiente acerca de la capacidad de una compañía de pagar sus deudas.</a:t>
              </a:r>
              <a:endParaRPr lang="en-US" sz="1600" dirty="0">
                <a:solidFill>
                  <a:schemeClr val="dk1"/>
                </a:solidFill>
                <a:latin typeface="Gotham Rounded Book" pitchFamily="50" charset="0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3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D13D8B-2466-44D9-B840-35E8A1FD9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2810"/>
              </p:ext>
            </p:extLst>
          </p:nvPr>
        </p:nvGraphicFramePr>
        <p:xfrm>
          <a:off x="9438670" y="1540735"/>
          <a:ext cx="947573" cy="4813935"/>
        </p:xfrm>
        <a:graphic>
          <a:graphicData uri="http://schemas.openxmlformats.org/drawingml/2006/table">
            <a:tbl>
              <a:tblPr/>
              <a:tblGrid>
                <a:gridCol w="947573">
                  <a:extLst>
                    <a:ext uri="{9D8B030D-6E8A-4147-A177-3AD203B41FA5}">
                      <a16:colId xmlns:a16="http://schemas.microsoft.com/office/drawing/2014/main" val="2627708428"/>
                    </a:ext>
                  </a:extLst>
                </a:gridCol>
              </a:tblGrid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AAA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7852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AA+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64320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03700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AA-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141181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A+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39108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33159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A-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85414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BBB+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57011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48272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BBB-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62253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BB+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51024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143477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BB-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44304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B+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86953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94327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B-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6980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750661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082765"/>
                  </a:ext>
                </a:extLst>
              </a:tr>
              <a:tr h="237579"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otham Rounded Book" pitchFamily="50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26657"/>
                  </a:ext>
                </a:extLst>
              </a:tr>
            </a:tbl>
          </a:graphicData>
        </a:graphic>
      </p:graphicFrame>
      <p:sp>
        <p:nvSpPr>
          <p:cNvPr id="20" name="AutoShape 22">
            <a:extLst>
              <a:ext uri="{FF2B5EF4-FFF2-40B4-BE49-F238E27FC236}">
                <a16:creationId xmlns:a16="http://schemas.microsoft.com/office/drawing/2014/main" id="{614F3DC4-CC34-4F22-9E41-D259CB1B56D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462517" y="1399686"/>
            <a:ext cx="9868197" cy="5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otham Rounded Book" pitchFamily="50" charset="0"/>
            </a:endParaRPr>
          </a:p>
        </p:txBody>
      </p:sp>
      <p:sp>
        <p:nvSpPr>
          <p:cNvPr id="29" name="AutoShape 54">
            <a:extLst>
              <a:ext uri="{FF2B5EF4-FFF2-40B4-BE49-F238E27FC236}">
                <a16:creationId xmlns:a16="http://schemas.microsoft.com/office/drawing/2014/main" id="{A7EE9022-39CF-4A3F-96C6-1D8488DA7FD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98210" y="404664"/>
            <a:ext cx="6604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64">
            <a:extLst>
              <a:ext uri="{FF2B5EF4-FFF2-40B4-BE49-F238E27FC236}">
                <a16:creationId xmlns:a16="http://schemas.microsoft.com/office/drawing/2014/main" id="{467C2C40-49EB-4DA5-9F89-73D92E7B806A}"/>
              </a:ext>
            </a:extLst>
          </p:cNvPr>
          <p:cNvSpPr>
            <a:spLocks noEditPoints="1"/>
          </p:cNvSpPr>
          <p:nvPr/>
        </p:nvSpPr>
        <p:spPr bwMode="auto">
          <a:xfrm>
            <a:off x="698210" y="404664"/>
            <a:ext cx="3770313" cy="3300413"/>
          </a:xfrm>
          <a:custGeom>
            <a:avLst/>
            <a:gdLst>
              <a:gd name="T0" fmla="*/ 2147483646 w 889"/>
              <a:gd name="T1" fmla="*/ 2147483646 h 778"/>
              <a:gd name="T2" fmla="*/ 2147483646 w 889"/>
              <a:gd name="T3" fmla="*/ 2147483646 h 778"/>
              <a:gd name="T4" fmla="*/ 2147483646 w 889"/>
              <a:gd name="T5" fmla="*/ 2147483646 h 778"/>
              <a:gd name="T6" fmla="*/ 2147483646 w 889"/>
              <a:gd name="T7" fmla="*/ 2147483646 h 778"/>
              <a:gd name="T8" fmla="*/ 2147483646 w 889"/>
              <a:gd name="T9" fmla="*/ 0 h 778"/>
              <a:gd name="T10" fmla="*/ 0 w 889"/>
              <a:gd name="T11" fmla="*/ 2147483646 h 778"/>
              <a:gd name="T12" fmla="*/ 0 w 889"/>
              <a:gd name="T13" fmla="*/ 2147483646 h 778"/>
              <a:gd name="T14" fmla="*/ 2147483646 w 889"/>
              <a:gd name="T15" fmla="*/ 0 h 778"/>
              <a:gd name="T16" fmla="*/ 2147483646 w 889"/>
              <a:gd name="T17" fmla="*/ 0 h 7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89" h="778">
                <a:moveTo>
                  <a:pt x="889" y="219"/>
                </a:moveTo>
                <a:cubicBezTo>
                  <a:pt x="888" y="221"/>
                  <a:pt x="888" y="221"/>
                  <a:pt x="888" y="221"/>
                </a:cubicBezTo>
                <a:cubicBezTo>
                  <a:pt x="888" y="221"/>
                  <a:pt x="888" y="221"/>
                  <a:pt x="888" y="221"/>
                </a:cubicBezTo>
                <a:cubicBezTo>
                  <a:pt x="889" y="219"/>
                  <a:pt x="889" y="219"/>
                  <a:pt x="889" y="219"/>
                </a:cubicBezTo>
                <a:moveTo>
                  <a:pt x="764" y="0"/>
                </a:moveTo>
                <a:cubicBezTo>
                  <a:pt x="342" y="7"/>
                  <a:pt x="0" y="354"/>
                  <a:pt x="0" y="77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4"/>
                  <a:pt x="342" y="7"/>
                  <a:pt x="764" y="0"/>
                </a:cubicBezTo>
                <a:cubicBezTo>
                  <a:pt x="764" y="0"/>
                  <a:pt x="764" y="0"/>
                  <a:pt x="76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BD2131A7-9C24-43F2-87CD-76EBC270B282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780454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PY" sz="3600" dirty="0">
                <a:solidFill>
                  <a:srgbClr val="086AB3"/>
                </a:solidFill>
              </a:rPr>
              <a:t>Calificaciones de riesgo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32" name="Straight Connector 2">
            <a:extLst>
              <a:ext uri="{FF2B5EF4-FFF2-40B4-BE49-F238E27FC236}">
                <a16:creationId xmlns:a16="http://schemas.microsoft.com/office/drawing/2014/main" id="{2FE13646-380E-4A6F-A3F9-A683FDFD2A0E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pic>
        <p:nvPicPr>
          <p:cNvPr id="33" name="Google Shape;84;p13">
            <a:extLst>
              <a:ext uri="{FF2B5EF4-FFF2-40B4-BE49-F238E27FC236}">
                <a16:creationId xmlns:a16="http://schemas.microsoft.com/office/drawing/2014/main" id="{9DE31F67-1730-4E5F-987F-FAD6562B63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1550328" y="2458010"/>
            <a:ext cx="5457331" cy="312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6;p13">
            <a:extLst>
              <a:ext uri="{FF2B5EF4-FFF2-40B4-BE49-F238E27FC236}">
                <a16:creationId xmlns:a16="http://schemas.microsoft.com/office/drawing/2014/main" id="{EF5EBC91-63B3-4141-B7AB-71D4E042F02B}"/>
              </a:ext>
            </a:extLst>
          </p:cNvPr>
          <p:cNvSpPr/>
          <p:nvPr/>
        </p:nvSpPr>
        <p:spPr>
          <a:xfrm rot="5400000">
            <a:off x="4475580" y="-1950002"/>
            <a:ext cx="994377" cy="7975851"/>
          </a:xfrm>
          <a:custGeom>
            <a:avLst/>
            <a:gdLst/>
            <a:ahLst/>
            <a:cxnLst/>
            <a:rect l="l" t="t" r="r" b="b"/>
            <a:pathLst>
              <a:path w="668" h="2391" extrusionOk="0">
                <a:moveTo>
                  <a:pt x="668" y="2391"/>
                </a:moveTo>
                <a:lnTo>
                  <a:pt x="668" y="279"/>
                </a:lnTo>
                <a:lnTo>
                  <a:pt x="334" y="0"/>
                </a:lnTo>
                <a:lnTo>
                  <a:pt x="3" y="279"/>
                </a:lnTo>
                <a:lnTo>
                  <a:pt x="0" y="279"/>
                </a:lnTo>
                <a:lnTo>
                  <a:pt x="0" y="2391"/>
                </a:lnTo>
              </a:path>
            </a:pathLst>
          </a:custGeom>
          <a:noFill/>
          <a:ln w="28575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03;p13">
            <a:extLst>
              <a:ext uri="{FF2B5EF4-FFF2-40B4-BE49-F238E27FC236}">
                <a16:creationId xmlns:a16="http://schemas.microsoft.com/office/drawing/2014/main" id="{5CB6F7F4-EBD4-42AA-A4CC-1E84ECDF684D}"/>
              </a:ext>
            </a:extLst>
          </p:cNvPr>
          <p:cNvSpPr txBox="1"/>
          <p:nvPr/>
        </p:nvSpPr>
        <p:spPr>
          <a:xfrm>
            <a:off x="977102" y="1806771"/>
            <a:ext cx="564445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3600" b="0" i="0" u="none" dirty="0">
                <a:solidFill>
                  <a:srgbClr val="FBC115"/>
                </a:solidFill>
                <a:latin typeface="Radikal" pitchFamily="50" charset="0"/>
                <a:ea typeface="Montserrat"/>
                <a:cs typeface="Montserrat"/>
                <a:sym typeface="Montserrat"/>
              </a:rPr>
              <a:t>01</a:t>
            </a:r>
            <a:endParaRPr sz="2400" dirty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58" name="Google Shape;103;p13">
            <a:extLst>
              <a:ext uri="{FF2B5EF4-FFF2-40B4-BE49-F238E27FC236}">
                <a16:creationId xmlns:a16="http://schemas.microsoft.com/office/drawing/2014/main" id="{174CB8ED-C530-4255-A603-C3B5F9866DB8}"/>
              </a:ext>
            </a:extLst>
          </p:cNvPr>
          <p:cNvSpPr txBox="1"/>
          <p:nvPr/>
        </p:nvSpPr>
        <p:spPr>
          <a:xfrm>
            <a:off x="1000033" y="2952156"/>
            <a:ext cx="693855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3600" b="0" i="0" u="none" dirty="0">
                <a:solidFill>
                  <a:srgbClr val="FBC115"/>
                </a:solidFill>
                <a:latin typeface="Radikal" pitchFamily="50" charset="0"/>
                <a:ea typeface="Montserrat"/>
                <a:cs typeface="Montserrat"/>
                <a:sym typeface="Montserrat"/>
              </a:rPr>
              <a:t>02</a:t>
            </a:r>
            <a:endParaRPr sz="2400" dirty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59" name="Google Shape;103;p13">
            <a:extLst>
              <a:ext uri="{FF2B5EF4-FFF2-40B4-BE49-F238E27FC236}">
                <a16:creationId xmlns:a16="http://schemas.microsoft.com/office/drawing/2014/main" id="{B7878F63-3071-4076-8CC3-1E07E9438B59}"/>
              </a:ext>
            </a:extLst>
          </p:cNvPr>
          <p:cNvSpPr txBox="1"/>
          <p:nvPr/>
        </p:nvSpPr>
        <p:spPr>
          <a:xfrm>
            <a:off x="997910" y="4115915"/>
            <a:ext cx="688213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3600" b="0" i="0" u="none" dirty="0">
                <a:solidFill>
                  <a:srgbClr val="FBC115"/>
                </a:solidFill>
                <a:latin typeface="Radikal" pitchFamily="50" charset="0"/>
                <a:ea typeface="Montserrat"/>
                <a:cs typeface="Montserrat"/>
                <a:sym typeface="Montserrat"/>
              </a:rPr>
              <a:t>03</a:t>
            </a:r>
            <a:endParaRPr sz="2400" dirty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60" name="Google Shape;103;p13">
            <a:extLst>
              <a:ext uri="{FF2B5EF4-FFF2-40B4-BE49-F238E27FC236}">
                <a16:creationId xmlns:a16="http://schemas.microsoft.com/office/drawing/2014/main" id="{5C6891BB-86F3-41AD-AA6A-CD0A4B6126B5}"/>
              </a:ext>
            </a:extLst>
          </p:cNvPr>
          <p:cNvSpPr txBox="1"/>
          <p:nvPr/>
        </p:nvSpPr>
        <p:spPr>
          <a:xfrm>
            <a:off x="989154" y="5453577"/>
            <a:ext cx="688213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3600" b="0" i="0" u="none" dirty="0">
                <a:solidFill>
                  <a:srgbClr val="FBC115"/>
                </a:solidFill>
                <a:latin typeface="Radikal" pitchFamily="50" charset="0"/>
                <a:ea typeface="Montserrat"/>
                <a:cs typeface="Montserrat"/>
                <a:sym typeface="Montserrat"/>
              </a:rPr>
              <a:t>04</a:t>
            </a:r>
            <a:endParaRPr sz="2400" dirty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FAC13FC-8BD9-47EA-84C1-83D571D6A5E2}"/>
              </a:ext>
            </a:extLst>
          </p:cNvPr>
          <p:cNvSpPr/>
          <p:nvPr/>
        </p:nvSpPr>
        <p:spPr>
          <a:xfrm>
            <a:off x="1677934" y="1782533"/>
            <a:ext cx="5795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Aquellos instrumentos que cuentan con la más alta capacidad de pago de capital e intereses</a:t>
            </a:r>
          </a:p>
        </p:txBody>
      </p:sp>
      <p:sp>
        <p:nvSpPr>
          <p:cNvPr id="61" name="Google Shape;103;p13">
            <a:extLst>
              <a:ext uri="{FF2B5EF4-FFF2-40B4-BE49-F238E27FC236}">
                <a16:creationId xmlns:a16="http://schemas.microsoft.com/office/drawing/2014/main" id="{5240D4FE-3004-4180-8308-277E11E05297}"/>
              </a:ext>
            </a:extLst>
          </p:cNvPr>
          <p:cNvSpPr txBox="1"/>
          <p:nvPr/>
        </p:nvSpPr>
        <p:spPr>
          <a:xfrm>
            <a:off x="7047061" y="1913100"/>
            <a:ext cx="649806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000" dirty="0">
                <a:solidFill>
                  <a:srgbClr val="FBC115"/>
                </a:solidFill>
                <a:latin typeface="Radikal" pitchFamily="50" charset="0"/>
                <a:sym typeface="Montserrat"/>
              </a:rPr>
              <a:t>AAA</a:t>
            </a:r>
            <a:endParaRPr sz="1400" dirty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0289F2C7-C17E-445E-A30A-0F6129619B4B}"/>
              </a:ext>
            </a:extLst>
          </p:cNvPr>
          <p:cNvSpPr/>
          <p:nvPr/>
        </p:nvSpPr>
        <p:spPr>
          <a:xfrm>
            <a:off x="1679332" y="2884704"/>
            <a:ext cx="579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La calificación mínima considerada “Grado de Inversión”</a:t>
            </a:r>
          </a:p>
        </p:txBody>
      </p:sp>
      <p:sp>
        <p:nvSpPr>
          <p:cNvPr id="63" name="Google Shape;103;p13">
            <a:extLst>
              <a:ext uri="{FF2B5EF4-FFF2-40B4-BE49-F238E27FC236}">
                <a16:creationId xmlns:a16="http://schemas.microsoft.com/office/drawing/2014/main" id="{4B4C3F85-226F-4587-BAFC-6DEBD338CC90}"/>
              </a:ext>
            </a:extLst>
          </p:cNvPr>
          <p:cNvSpPr txBox="1"/>
          <p:nvPr/>
        </p:nvSpPr>
        <p:spPr>
          <a:xfrm>
            <a:off x="7053601" y="3084044"/>
            <a:ext cx="644103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000" dirty="0">
                <a:solidFill>
                  <a:srgbClr val="FBC115"/>
                </a:solidFill>
                <a:latin typeface="Radikal" pitchFamily="50" charset="0"/>
                <a:sym typeface="Montserrat"/>
              </a:rPr>
              <a:t>BBB</a:t>
            </a:r>
            <a:endParaRPr sz="1400" dirty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989D5827-73CD-41B1-BBF8-FF40EE7301FB}"/>
              </a:ext>
            </a:extLst>
          </p:cNvPr>
          <p:cNvSpPr/>
          <p:nvPr/>
        </p:nvSpPr>
        <p:spPr>
          <a:xfrm>
            <a:off x="1671147" y="4029965"/>
            <a:ext cx="5607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Entre AA y B se utilizan los signos + y – para distinguir posiciones relativas de riesgo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D4DD5F52-E5B1-4171-8540-CE07B24FA1DF}"/>
              </a:ext>
            </a:extLst>
          </p:cNvPr>
          <p:cNvSpPr/>
          <p:nvPr/>
        </p:nvSpPr>
        <p:spPr>
          <a:xfrm>
            <a:off x="1650338" y="5167427"/>
            <a:ext cx="5091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807F7F"/>
                </a:solidFill>
                <a:latin typeface="Gotham Rounded Book" pitchFamily="50" charset="0"/>
              </a:rPr>
              <a:t>FUERTE: </a:t>
            </a:r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La calificación puede subir</a:t>
            </a:r>
          </a:p>
          <a:p>
            <a:r>
              <a:rPr lang="es-ES" sz="1600" b="1" dirty="0">
                <a:solidFill>
                  <a:srgbClr val="807F7F"/>
                </a:solidFill>
                <a:latin typeface="Gotham Rounded Book" pitchFamily="50" charset="0"/>
              </a:rPr>
              <a:t>ESTABLE: </a:t>
            </a:r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No se visualizan cambios en la calificación</a:t>
            </a:r>
          </a:p>
          <a:p>
            <a:r>
              <a:rPr lang="es-ES" sz="1600" b="1" dirty="0">
                <a:solidFill>
                  <a:srgbClr val="807F7F"/>
                </a:solidFill>
                <a:latin typeface="Gotham Rounded Book" pitchFamily="50" charset="0"/>
              </a:rPr>
              <a:t>SENSIBLE: </a:t>
            </a:r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La calificación puede bajar</a:t>
            </a:r>
          </a:p>
        </p:txBody>
      </p:sp>
      <p:sp>
        <p:nvSpPr>
          <p:cNvPr id="66" name="Google Shape;96;p13">
            <a:extLst>
              <a:ext uri="{FF2B5EF4-FFF2-40B4-BE49-F238E27FC236}">
                <a16:creationId xmlns:a16="http://schemas.microsoft.com/office/drawing/2014/main" id="{553E2741-0E99-40AD-8349-A5EC7C90C0AC}"/>
              </a:ext>
            </a:extLst>
          </p:cNvPr>
          <p:cNvSpPr/>
          <p:nvPr/>
        </p:nvSpPr>
        <p:spPr>
          <a:xfrm rot="5400000">
            <a:off x="4471278" y="-805395"/>
            <a:ext cx="994377" cy="7975851"/>
          </a:xfrm>
          <a:custGeom>
            <a:avLst/>
            <a:gdLst/>
            <a:ahLst/>
            <a:cxnLst/>
            <a:rect l="l" t="t" r="r" b="b"/>
            <a:pathLst>
              <a:path w="668" h="2391" extrusionOk="0">
                <a:moveTo>
                  <a:pt x="668" y="2391"/>
                </a:moveTo>
                <a:lnTo>
                  <a:pt x="668" y="279"/>
                </a:lnTo>
                <a:lnTo>
                  <a:pt x="334" y="0"/>
                </a:lnTo>
                <a:lnTo>
                  <a:pt x="3" y="279"/>
                </a:lnTo>
                <a:lnTo>
                  <a:pt x="0" y="279"/>
                </a:lnTo>
                <a:lnTo>
                  <a:pt x="0" y="2391"/>
                </a:lnTo>
              </a:path>
            </a:pathLst>
          </a:custGeom>
          <a:noFill/>
          <a:ln w="28575" cap="flat" cmpd="sng">
            <a:solidFill>
              <a:srgbClr val="FBC11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96;p13">
            <a:extLst>
              <a:ext uri="{FF2B5EF4-FFF2-40B4-BE49-F238E27FC236}">
                <a16:creationId xmlns:a16="http://schemas.microsoft.com/office/drawing/2014/main" id="{887779FC-B895-46F4-B52D-52EF8C6FF7F8}"/>
              </a:ext>
            </a:extLst>
          </p:cNvPr>
          <p:cNvSpPr/>
          <p:nvPr/>
        </p:nvSpPr>
        <p:spPr>
          <a:xfrm rot="5400000">
            <a:off x="4469156" y="339212"/>
            <a:ext cx="994377" cy="7975851"/>
          </a:xfrm>
          <a:custGeom>
            <a:avLst/>
            <a:gdLst/>
            <a:ahLst/>
            <a:cxnLst/>
            <a:rect l="l" t="t" r="r" b="b"/>
            <a:pathLst>
              <a:path w="668" h="2391" extrusionOk="0">
                <a:moveTo>
                  <a:pt x="668" y="2391"/>
                </a:moveTo>
                <a:lnTo>
                  <a:pt x="668" y="279"/>
                </a:lnTo>
                <a:lnTo>
                  <a:pt x="334" y="0"/>
                </a:lnTo>
                <a:lnTo>
                  <a:pt x="3" y="279"/>
                </a:lnTo>
                <a:lnTo>
                  <a:pt x="0" y="279"/>
                </a:lnTo>
                <a:lnTo>
                  <a:pt x="0" y="2391"/>
                </a:lnTo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96;p13">
            <a:extLst>
              <a:ext uri="{FF2B5EF4-FFF2-40B4-BE49-F238E27FC236}">
                <a16:creationId xmlns:a16="http://schemas.microsoft.com/office/drawing/2014/main" id="{0DAA97E0-0419-4011-9C27-AE2652A24249}"/>
              </a:ext>
            </a:extLst>
          </p:cNvPr>
          <p:cNvSpPr/>
          <p:nvPr/>
        </p:nvSpPr>
        <p:spPr>
          <a:xfrm rot="5400000">
            <a:off x="4303341" y="1648318"/>
            <a:ext cx="1301760" cy="7954238"/>
          </a:xfrm>
          <a:custGeom>
            <a:avLst/>
            <a:gdLst/>
            <a:ahLst/>
            <a:cxnLst/>
            <a:rect l="l" t="t" r="r" b="b"/>
            <a:pathLst>
              <a:path w="668" h="2391" extrusionOk="0">
                <a:moveTo>
                  <a:pt x="668" y="2391"/>
                </a:moveTo>
                <a:lnTo>
                  <a:pt x="668" y="279"/>
                </a:lnTo>
                <a:lnTo>
                  <a:pt x="334" y="0"/>
                </a:lnTo>
                <a:lnTo>
                  <a:pt x="3" y="279"/>
                </a:lnTo>
                <a:lnTo>
                  <a:pt x="0" y="279"/>
                </a:lnTo>
                <a:lnTo>
                  <a:pt x="0" y="2391"/>
                </a:lnTo>
              </a:path>
            </a:pathLst>
          </a:custGeom>
          <a:noFill/>
          <a:ln w="28575" cap="flat" cmpd="sng">
            <a:solidFill>
              <a:srgbClr val="086AB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103;p13">
            <a:extLst>
              <a:ext uri="{FF2B5EF4-FFF2-40B4-BE49-F238E27FC236}">
                <a16:creationId xmlns:a16="http://schemas.microsoft.com/office/drawing/2014/main" id="{BDB786B0-768F-41CD-93B7-312AAA5F041C}"/>
              </a:ext>
            </a:extLst>
          </p:cNvPr>
          <p:cNvSpPr txBox="1"/>
          <p:nvPr/>
        </p:nvSpPr>
        <p:spPr>
          <a:xfrm>
            <a:off x="7043902" y="4204877"/>
            <a:ext cx="647769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000" dirty="0">
                <a:solidFill>
                  <a:srgbClr val="FBC115"/>
                </a:solidFill>
                <a:latin typeface="Radikal" pitchFamily="50" charset="0"/>
                <a:sym typeface="Montserrat"/>
              </a:rPr>
              <a:t>+ y -</a:t>
            </a:r>
            <a:endParaRPr sz="1400" dirty="0">
              <a:solidFill>
                <a:srgbClr val="FBC115"/>
              </a:solidFill>
              <a:latin typeface="Radikal" pitchFamily="50" charset="0"/>
            </a:endParaRPr>
          </a:p>
        </p:txBody>
      </p:sp>
      <p:sp>
        <p:nvSpPr>
          <p:cNvPr id="70" name="Google Shape;103;p13">
            <a:extLst>
              <a:ext uri="{FF2B5EF4-FFF2-40B4-BE49-F238E27FC236}">
                <a16:creationId xmlns:a16="http://schemas.microsoft.com/office/drawing/2014/main" id="{0B6080FD-F4C3-4D1B-B2DB-2F3AEE9394CC}"/>
              </a:ext>
            </a:extLst>
          </p:cNvPr>
          <p:cNvSpPr txBox="1"/>
          <p:nvPr/>
        </p:nvSpPr>
        <p:spPr>
          <a:xfrm>
            <a:off x="6241417" y="5375860"/>
            <a:ext cx="1752593" cy="40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</a:pPr>
            <a:r>
              <a:rPr lang="en-US" sz="2000" dirty="0">
                <a:solidFill>
                  <a:srgbClr val="FBC115"/>
                </a:solidFill>
                <a:latin typeface="Radikal" pitchFamily="50" charset="0"/>
                <a:sym typeface="Montserrat"/>
              </a:rPr>
              <a:t>TENDENCIA</a:t>
            </a:r>
            <a:endParaRPr sz="1400" dirty="0">
              <a:solidFill>
                <a:srgbClr val="FBC115"/>
              </a:solidFill>
              <a:latin typeface="Radika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type="body" idx="4294967295"/>
          </p:nvPr>
        </p:nvSpPr>
        <p:spPr>
          <a:xfrm>
            <a:off x="1737966" y="4184804"/>
            <a:ext cx="6080225" cy="1089529"/>
          </a:xfrm>
        </p:spPr>
        <p:txBody>
          <a:bodyPr wrap="square" anchor="ctr">
            <a:spAutoFit/>
          </a:bodyPr>
          <a:lstStyle/>
          <a:p>
            <a:pPr marL="0" lvl="0" indent="0" algn="ctr">
              <a:buNone/>
            </a:pPr>
            <a:r>
              <a:rPr lang="es-PY" sz="1800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	Sociedades especializadas en la </a:t>
            </a:r>
            <a:r>
              <a:rPr lang="es-PY" sz="1800" b="1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captación</a:t>
            </a:r>
            <a:r>
              <a:rPr lang="es-PY" sz="1800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 y </a:t>
            </a:r>
            <a:r>
              <a:rPr lang="es-PY" sz="1800" b="1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administración</a:t>
            </a:r>
            <a:r>
              <a:rPr lang="es-PY" sz="1800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 de recursos monetarios de personas físicas y jurídicas para</a:t>
            </a:r>
            <a:r>
              <a:rPr lang="es-PY" sz="1800" b="1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 </a:t>
            </a:r>
            <a:r>
              <a:rPr lang="es-PY" sz="1800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ser invertidos por cuenta y riesgo de los </a:t>
            </a:r>
            <a:r>
              <a:rPr lang="es-PY" sz="1800" b="1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cuotapartistas</a:t>
            </a:r>
            <a:r>
              <a:rPr lang="es-PY" sz="1800" dirty="0">
                <a:solidFill>
                  <a:srgbClr val="807F7F"/>
                </a:solidFill>
                <a:latin typeface="Gotham Rounded Book" pitchFamily="50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2C4EE57-19EE-4AB4-8FC1-CF11E1E13D2F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921701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rgbClr val="086AB3"/>
                </a:solidFill>
              </a:rPr>
              <a:t>Administradoras de </a:t>
            </a:r>
            <a:r>
              <a:rPr lang="pt-BR" sz="3600" dirty="0" err="1">
                <a:solidFill>
                  <a:srgbClr val="086AB3"/>
                </a:solidFill>
              </a:rPr>
              <a:t>Fondos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D7749FFC-56D1-42B7-BC97-6694D0D26E0A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7FF5E2-B7C9-477F-973D-F5564C52A43F}"/>
              </a:ext>
            </a:extLst>
          </p:cNvPr>
          <p:cNvSpPr/>
          <p:nvPr/>
        </p:nvSpPr>
        <p:spPr>
          <a:xfrm>
            <a:off x="1720635" y="2395737"/>
            <a:ext cx="6125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Y" sz="2200" dirty="0">
                <a:solidFill>
                  <a:srgbClr val="807F7F"/>
                </a:solidFill>
                <a:latin typeface="Radikal Medium" pitchFamily="50" charset="0"/>
                <a:cs typeface="Open Sans" panose="020B0606030504020204" pitchFamily="34" charset="0"/>
              </a:rPr>
              <a:t>Administradoras de Fondos Patrimoniales de Inversión S.A. </a:t>
            </a:r>
            <a:r>
              <a:rPr lang="pt-BR" sz="2200" dirty="0">
                <a:solidFill>
                  <a:srgbClr val="807F7F"/>
                </a:solidFill>
                <a:latin typeface="Radikal Medium" pitchFamily="50" charset="0"/>
              </a:rPr>
              <a:t>(A.F.P.I.S.A.)</a:t>
            </a:r>
            <a:endParaRPr lang="es-PY" sz="2200" dirty="0">
              <a:solidFill>
                <a:srgbClr val="807F7F"/>
              </a:solidFill>
              <a:latin typeface="Radikal Medium" pitchFamily="50" charset="0"/>
              <a:cs typeface="Open Sans" panose="020B0606030504020204" pitchFamily="34" charset="0"/>
            </a:endParaRPr>
          </a:p>
        </p:txBody>
      </p:sp>
      <p:sp>
        <p:nvSpPr>
          <p:cNvPr id="18" name="Google Shape;1702;p64">
            <a:extLst>
              <a:ext uri="{FF2B5EF4-FFF2-40B4-BE49-F238E27FC236}">
                <a16:creationId xmlns:a16="http://schemas.microsoft.com/office/drawing/2014/main" id="{44C18EB0-A4C6-494F-B84D-D1F07A746DC0}"/>
              </a:ext>
            </a:extLst>
          </p:cNvPr>
          <p:cNvSpPr/>
          <p:nvPr/>
        </p:nvSpPr>
        <p:spPr>
          <a:xfrm rot="10800000">
            <a:off x="1631504" y="2086838"/>
            <a:ext cx="6262694" cy="1387239"/>
          </a:xfrm>
          <a:custGeom>
            <a:avLst/>
            <a:gdLst/>
            <a:ahLst/>
            <a:cxnLst/>
            <a:rect l="l" t="t" r="r" b="b"/>
            <a:pathLst>
              <a:path w="1477" h="2729" extrusionOk="0">
                <a:moveTo>
                  <a:pt x="0" y="2729"/>
                </a:moveTo>
                <a:lnTo>
                  <a:pt x="0" y="535"/>
                </a:lnTo>
                <a:lnTo>
                  <a:pt x="369" y="268"/>
                </a:lnTo>
                <a:lnTo>
                  <a:pt x="739" y="0"/>
                </a:lnTo>
                <a:lnTo>
                  <a:pt x="1108" y="268"/>
                </a:lnTo>
                <a:lnTo>
                  <a:pt x="1477" y="535"/>
                </a:lnTo>
                <a:lnTo>
                  <a:pt x="1477" y="2729"/>
                </a:lnTo>
                <a:lnTo>
                  <a:pt x="287" y="2729"/>
                </a:lnTo>
              </a:path>
            </a:pathLst>
          </a:custGeom>
          <a:noFill/>
          <a:ln w="57150" cap="sq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02;p64">
            <a:extLst>
              <a:ext uri="{FF2B5EF4-FFF2-40B4-BE49-F238E27FC236}">
                <a16:creationId xmlns:a16="http://schemas.microsoft.com/office/drawing/2014/main" id="{501F58E2-47E7-4E06-AD93-A91B50EB7C4B}"/>
              </a:ext>
            </a:extLst>
          </p:cNvPr>
          <p:cNvSpPr/>
          <p:nvPr/>
        </p:nvSpPr>
        <p:spPr>
          <a:xfrm>
            <a:off x="1631504" y="3789040"/>
            <a:ext cx="6262694" cy="1691908"/>
          </a:xfrm>
          <a:custGeom>
            <a:avLst/>
            <a:gdLst/>
            <a:ahLst/>
            <a:cxnLst/>
            <a:rect l="l" t="t" r="r" b="b"/>
            <a:pathLst>
              <a:path w="1477" h="2729" extrusionOk="0">
                <a:moveTo>
                  <a:pt x="0" y="2729"/>
                </a:moveTo>
                <a:lnTo>
                  <a:pt x="0" y="535"/>
                </a:lnTo>
                <a:lnTo>
                  <a:pt x="369" y="268"/>
                </a:lnTo>
                <a:lnTo>
                  <a:pt x="739" y="0"/>
                </a:lnTo>
                <a:lnTo>
                  <a:pt x="1108" y="268"/>
                </a:lnTo>
                <a:lnTo>
                  <a:pt x="1477" y="535"/>
                </a:lnTo>
                <a:lnTo>
                  <a:pt x="1477" y="2729"/>
                </a:lnTo>
                <a:lnTo>
                  <a:pt x="287" y="2729"/>
                </a:lnTo>
              </a:path>
            </a:pathLst>
          </a:custGeom>
          <a:noFill/>
          <a:ln w="57150" cap="sq" cmpd="sng">
            <a:solidFill>
              <a:srgbClr val="FBC115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8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2C4EE57-19EE-4AB4-8FC1-CF11E1E13D2F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921701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86AB3"/>
                </a:solidFill>
              </a:rPr>
              <a:t>Tipos de Fondos (Ley 5452/15)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8" name="Straight Connector 2">
            <a:extLst>
              <a:ext uri="{FF2B5EF4-FFF2-40B4-BE49-F238E27FC236}">
                <a16:creationId xmlns:a16="http://schemas.microsoft.com/office/drawing/2014/main" id="{D7749FFC-56D1-42B7-BC97-6694D0D26E0A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sp>
        <p:nvSpPr>
          <p:cNvPr id="9" name="Google Shape;730;p34">
            <a:extLst>
              <a:ext uri="{FF2B5EF4-FFF2-40B4-BE49-F238E27FC236}">
                <a16:creationId xmlns:a16="http://schemas.microsoft.com/office/drawing/2014/main" id="{0354B75C-767D-44AC-B8EE-9B2028491BCC}"/>
              </a:ext>
            </a:extLst>
          </p:cNvPr>
          <p:cNvSpPr txBox="1"/>
          <p:nvPr/>
        </p:nvSpPr>
        <p:spPr>
          <a:xfrm>
            <a:off x="388077" y="3510807"/>
            <a:ext cx="3357075" cy="15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s-ES" sz="1600" b="0" i="0" u="none" dirty="0">
                <a:solidFill>
                  <a:srgbClr val="807F7F"/>
                </a:solidFill>
                <a:latin typeface="Gotham Rounded Book" pitchFamily="50" charset="0"/>
                <a:ea typeface="Open Sans"/>
                <a:cs typeface="Open Sans"/>
                <a:sym typeface="Open Sans"/>
              </a:rPr>
              <a:t>Patrimonio integrado con aportes de personas físicas o jurídicas, cuyas cuotas de participación son </a:t>
            </a:r>
            <a:r>
              <a:rPr lang="es-ES" sz="1600" b="1" i="0" u="none" dirty="0">
                <a:solidFill>
                  <a:srgbClr val="807F7F"/>
                </a:solidFill>
                <a:latin typeface="Gotham Rounded Book" pitchFamily="50" charset="0"/>
                <a:ea typeface="Open Sans"/>
                <a:cs typeface="Open Sans"/>
                <a:sym typeface="Open Sans"/>
              </a:rPr>
              <a:t>rescatables</a:t>
            </a:r>
            <a:r>
              <a:rPr lang="es-ES" sz="1600" b="0" i="0" u="none" dirty="0">
                <a:solidFill>
                  <a:srgbClr val="807F7F"/>
                </a:solidFill>
                <a:latin typeface="Gotham Rounded Book" pitchFamily="50" charset="0"/>
                <a:ea typeface="Open Sans"/>
                <a:cs typeface="Open Sans"/>
                <a:sym typeface="Open Sans"/>
              </a:rPr>
              <a:t> (plazo máximo: 5 días).</a:t>
            </a:r>
          </a:p>
        </p:txBody>
      </p:sp>
      <p:sp>
        <p:nvSpPr>
          <p:cNvPr id="11" name="Google Shape;731;p34">
            <a:extLst>
              <a:ext uri="{FF2B5EF4-FFF2-40B4-BE49-F238E27FC236}">
                <a16:creationId xmlns:a16="http://schemas.microsoft.com/office/drawing/2014/main" id="{F0B274E3-92A8-4341-A9C5-2462ADA3D9EF}"/>
              </a:ext>
            </a:extLst>
          </p:cNvPr>
          <p:cNvSpPr txBox="1"/>
          <p:nvPr/>
        </p:nvSpPr>
        <p:spPr>
          <a:xfrm>
            <a:off x="407894" y="2820352"/>
            <a:ext cx="33174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s-PY" sz="3200" b="1" i="0" u="none" dirty="0">
                <a:solidFill>
                  <a:srgbClr val="086AB3"/>
                </a:solidFill>
                <a:latin typeface="Radikal" pitchFamily="50" charset="0"/>
                <a:ea typeface="Montserrat"/>
                <a:cs typeface="Montserrat"/>
                <a:sym typeface="Montserrat"/>
              </a:rPr>
              <a:t>Fondos Mutuos</a:t>
            </a:r>
            <a:endParaRPr lang="es-PY" sz="1600" dirty="0">
              <a:solidFill>
                <a:srgbClr val="086AB3"/>
              </a:solidFill>
              <a:latin typeface="Radikal" pitchFamily="50" charset="0"/>
            </a:endParaRPr>
          </a:p>
        </p:txBody>
      </p:sp>
      <p:sp>
        <p:nvSpPr>
          <p:cNvPr id="12" name="Google Shape;733;p34">
            <a:extLst>
              <a:ext uri="{FF2B5EF4-FFF2-40B4-BE49-F238E27FC236}">
                <a16:creationId xmlns:a16="http://schemas.microsoft.com/office/drawing/2014/main" id="{32029DF7-C50A-4AC1-AA59-615B1FF8C767}"/>
              </a:ext>
            </a:extLst>
          </p:cNvPr>
          <p:cNvSpPr txBox="1"/>
          <p:nvPr/>
        </p:nvSpPr>
        <p:spPr>
          <a:xfrm>
            <a:off x="7846277" y="3429000"/>
            <a:ext cx="3726921" cy="157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Patrimonio integrado con aportes de personas físicas o jurídicas, cuyos aportes quedarán expresados en cuotas de participación </a:t>
            </a:r>
            <a:r>
              <a:rPr lang="es-ES" sz="1600" b="1" dirty="0">
                <a:solidFill>
                  <a:srgbClr val="807F7F"/>
                </a:solidFill>
                <a:latin typeface="Gotham Rounded Book" pitchFamily="50" charset="0"/>
              </a:rPr>
              <a:t>no rescatables</a:t>
            </a:r>
            <a:r>
              <a:rPr lang="es-ES" sz="1600" dirty="0">
                <a:solidFill>
                  <a:srgbClr val="807F7F"/>
                </a:solidFill>
                <a:latin typeface="Gotham Rounded Book" pitchFamily="50" charset="0"/>
              </a:rPr>
              <a:t>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D0198D8-CD68-4978-A984-82655AEF33ED}"/>
              </a:ext>
            </a:extLst>
          </p:cNvPr>
          <p:cNvGrpSpPr/>
          <p:nvPr/>
        </p:nvGrpSpPr>
        <p:grpSpPr>
          <a:xfrm>
            <a:off x="4075426" y="2157593"/>
            <a:ext cx="3357075" cy="3287068"/>
            <a:chOff x="4103687" y="1439862"/>
            <a:chExt cx="3986212" cy="3986212"/>
          </a:xfrm>
        </p:grpSpPr>
        <p:sp>
          <p:nvSpPr>
            <p:cNvPr id="13" name="Google Shape;734;p34">
              <a:extLst>
                <a:ext uri="{FF2B5EF4-FFF2-40B4-BE49-F238E27FC236}">
                  <a16:creationId xmlns:a16="http://schemas.microsoft.com/office/drawing/2014/main" id="{32CF4153-6916-4628-8888-736E8481EA9E}"/>
                </a:ext>
              </a:extLst>
            </p:cNvPr>
            <p:cNvSpPr/>
            <p:nvPr/>
          </p:nvSpPr>
          <p:spPr>
            <a:xfrm>
              <a:off x="4103687" y="1439862"/>
              <a:ext cx="2254250" cy="3986212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rgbClr val="086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35;p34">
              <a:extLst>
                <a:ext uri="{FF2B5EF4-FFF2-40B4-BE49-F238E27FC236}">
                  <a16:creationId xmlns:a16="http://schemas.microsoft.com/office/drawing/2014/main" id="{F4352B3D-85B5-45A1-A62A-9C7BA45FC38F}"/>
                </a:ext>
              </a:extLst>
            </p:cNvPr>
            <p:cNvSpPr/>
            <p:nvPr/>
          </p:nvSpPr>
          <p:spPr>
            <a:xfrm>
              <a:off x="5837237" y="1439862"/>
              <a:ext cx="2252662" cy="3986212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rgbClr val="FBC1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36;p34">
              <a:extLst>
                <a:ext uri="{FF2B5EF4-FFF2-40B4-BE49-F238E27FC236}">
                  <a16:creationId xmlns:a16="http://schemas.microsoft.com/office/drawing/2014/main" id="{BA918424-E320-45D8-95F9-56D2F18CCE7E}"/>
                </a:ext>
              </a:extLst>
            </p:cNvPr>
            <p:cNvSpPr/>
            <p:nvPr/>
          </p:nvSpPr>
          <p:spPr>
            <a:xfrm>
              <a:off x="7272337" y="3148012"/>
              <a:ext cx="593725" cy="534987"/>
            </a:xfrm>
            <a:custGeom>
              <a:avLst/>
              <a:gdLst/>
              <a:ahLst/>
              <a:cxnLst/>
              <a:rect l="l" t="t" r="r" b="b"/>
              <a:pathLst>
                <a:path w="132" h="119" extrusionOk="0">
                  <a:moveTo>
                    <a:pt x="28" y="54"/>
                  </a:moveTo>
                  <a:cubicBezTo>
                    <a:pt x="24" y="54"/>
                    <a:pt x="21" y="58"/>
                    <a:pt x="21" y="6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6"/>
                    <a:pt x="24" y="99"/>
                    <a:pt x="28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40" y="99"/>
                    <a:pt x="43" y="96"/>
                    <a:pt x="43" y="9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8"/>
                    <a:pt x="40" y="54"/>
                    <a:pt x="36" y="54"/>
                  </a:cubicBezTo>
                  <a:lnTo>
                    <a:pt x="28" y="54"/>
                  </a:lnTo>
                  <a:close/>
                  <a:moveTo>
                    <a:pt x="37" y="62"/>
                  </a:moveTo>
                  <a:cubicBezTo>
                    <a:pt x="37" y="92"/>
                    <a:pt x="37" y="92"/>
                    <a:pt x="37" y="92"/>
                  </a:cubicBezTo>
                  <a:cubicBezTo>
                    <a:pt x="37" y="93"/>
                    <a:pt x="37" y="94"/>
                    <a:pt x="36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7" y="94"/>
                    <a:pt x="27" y="93"/>
                    <a:pt x="27" y="9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1"/>
                    <a:pt x="27" y="60"/>
                    <a:pt x="28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60"/>
                    <a:pt x="37" y="61"/>
                    <a:pt x="37" y="62"/>
                  </a:cubicBezTo>
                  <a:close/>
                  <a:moveTo>
                    <a:pt x="55" y="44"/>
                  </a:moveTo>
                  <a:cubicBezTo>
                    <a:pt x="51" y="44"/>
                    <a:pt x="48" y="47"/>
                    <a:pt x="48" y="5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6"/>
                    <a:pt x="51" y="99"/>
                    <a:pt x="55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7" y="99"/>
                    <a:pt x="70" y="96"/>
                    <a:pt x="70" y="9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47"/>
                    <a:pt x="67" y="44"/>
                    <a:pt x="63" y="44"/>
                  </a:cubicBezTo>
                  <a:lnTo>
                    <a:pt x="55" y="44"/>
                  </a:lnTo>
                  <a:close/>
                  <a:moveTo>
                    <a:pt x="64" y="51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64" y="93"/>
                    <a:pt x="64" y="94"/>
                    <a:pt x="63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4" y="94"/>
                    <a:pt x="54" y="93"/>
                    <a:pt x="54" y="92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0"/>
                    <a:pt x="54" y="49"/>
                    <a:pt x="55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9"/>
                    <a:pt x="64" y="50"/>
                    <a:pt x="64" y="51"/>
                  </a:cubicBezTo>
                  <a:close/>
                  <a:moveTo>
                    <a:pt x="82" y="34"/>
                  </a:moveTo>
                  <a:cubicBezTo>
                    <a:pt x="78" y="34"/>
                    <a:pt x="75" y="38"/>
                    <a:pt x="75" y="4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5" y="96"/>
                    <a:pt x="78" y="99"/>
                    <a:pt x="82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4" y="99"/>
                    <a:pt x="97" y="96"/>
                    <a:pt x="97" y="9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38"/>
                    <a:pt x="94" y="34"/>
                    <a:pt x="90" y="34"/>
                  </a:cubicBezTo>
                  <a:lnTo>
                    <a:pt x="82" y="34"/>
                  </a:lnTo>
                  <a:close/>
                  <a:moveTo>
                    <a:pt x="91" y="42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91" y="93"/>
                    <a:pt x="91" y="94"/>
                    <a:pt x="90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1" y="94"/>
                    <a:pt x="81" y="93"/>
                    <a:pt x="81" y="9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1"/>
                    <a:pt x="81" y="40"/>
                    <a:pt x="82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1" y="40"/>
                    <a:pt x="91" y="41"/>
                    <a:pt x="91" y="42"/>
                  </a:cubicBezTo>
                  <a:close/>
                  <a:moveTo>
                    <a:pt x="102" y="32"/>
                  </a:moveTo>
                  <a:cubicBezTo>
                    <a:pt x="102" y="92"/>
                    <a:pt x="102" y="92"/>
                    <a:pt x="102" y="92"/>
                  </a:cubicBezTo>
                  <a:cubicBezTo>
                    <a:pt x="102" y="96"/>
                    <a:pt x="105" y="99"/>
                    <a:pt x="109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21" y="99"/>
                    <a:pt x="124" y="96"/>
                    <a:pt x="124" y="92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4" y="28"/>
                    <a:pt x="121" y="25"/>
                    <a:pt x="117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5" y="25"/>
                    <a:pt x="102" y="28"/>
                    <a:pt x="102" y="32"/>
                  </a:cubicBezTo>
                  <a:close/>
                  <a:moveTo>
                    <a:pt x="118" y="32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8" y="93"/>
                    <a:pt x="118" y="94"/>
                    <a:pt x="117" y="94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9" y="94"/>
                    <a:pt x="108" y="93"/>
                    <a:pt x="108" y="9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9" y="30"/>
                    <a:pt x="109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8" y="30"/>
                    <a:pt x="118" y="31"/>
                    <a:pt x="118" y="32"/>
                  </a:cubicBezTo>
                  <a:close/>
                  <a:moveTo>
                    <a:pt x="68" y="24"/>
                  </a:moveTo>
                  <a:cubicBezTo>
                    <a:pt x="86" y="17"/>
                    <a:pt x="103" y="7"/>
                    <a:pt x="103" y="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3" y="13"/>
                    <a:pt x="87" y="23"/>
                    <a:pt x="70" y="29"/>
                  </a:cubicBezTo>
                  <a:cubicBezTo>
                    <a:pt x="50" y="37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3" y="42"/>
                    <a:pt x="22" y="41"/>
                    <a:pt x="22" y="40"/>
                  </a:cubicBezTo>
                  <a:cubicBezTo>
                    <a:pt x="22" y="38"/>
                    <a:pt x="23" y="37"/>
                    <a:pt x="24" y="36"/>
                  </a:cubicBezTo>
                  <a:cubicBezTo>
                    <a:pt x="24" y="36"/>
                    <a:pt x="49" y="31"/>
                    <a:pt x="68" y="24"/>
                  </a:cubicBezTo>
                  <a:close/>
                  <a:moveTo>
                    <a:pt x="132" y="110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9" y="112"/>
                    <a:pt x="8" y="111"/>
                    <a:pt x="8" y="1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8" y="105"/>
                    <a:pt x="128" y="105"/>
                    <a:pt x="128" y="105"/>
                  </a:cubicBezTo>
                  <a:lnTo>
                    <a:pt x="13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37;p34">
              <a:extLst>
                <a:ext uri="{FF2B5EF4-FFF2-40B4-BE49-F238E27FC236}">
                  <a16:creationId xmlns:a16="http://schemas.microsoft.com/office/drawing/2014/main" id="{0C2ECB3F-2D30-457C-9AE8-48DDE8A67309}"/>
                </a:ext>
              </a:extLst>
            </p:cNvPr>
            <p:cNvSpPr/>
            <p:nvPr/>
          </p:nvSpPr>
          <p:spPr>
            <a:xfrm>
              <a:off x="4351337" y="3062287"/>
              <a:ext cx="596900" cy="700087"/>
            </a:xfrm>
            <a:custGeom>
              <a:avLst/>
              <a:gdLst/>
              <a:ahLst/>
              <a:cxnLst/>
              <a:rect l="l" t="t" r="r" b="b"/>
              <a:pathLst>
                <a:path w="133" h="156" extrusionOk="0">
                  <a:moveTo>
                    <a:pt x="77" y="156"/>
                  </a:moveTo>
                  <a:cubicBezTo>
                    <a:pt x="55" y="156"/>
                    <a:pt x="55" y="156"/>
                    <a:pt x="55" y="156"/>
                  </a:cubicBezTo>
                  <a:cubicBezTo>
                    <a:pt x="53" y="156"/>
                    <a:pt x="52" y="154"/>
                    <a:pt x="52" y="153"/>
                  </a:cubicBezTo>
                  <a:cubicBezTo>
                    <a:pt x="52" y="151"/>
                    <a:pt x="53" y="150"/>
                    <a:pt x="55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0"/>
                    <a:pt x="80" y="151"/>
                    <a:pt x="80" y="153"/>
                  </a:cubicBezTo>
                  <a:cubicBezTo>
                    <a:pt x="80" y="154"/>
                    <a:pt x="78" y="156"/>
                    <a:pt x="77" y="156"/>
                  </a:cubicBezTo>
                  <a:close/>
                  <a:moveTo>
                    <a:pt x="83" y="146"/>
                  </a:moveTo>
                  <a:cubicBezTo>
                    <a:pt x="49" y="146"/>
                    <a:pt x="49" y="146"/>
                    <a:pt x="49" y="146"/>
                  </a:cubicBezTo>
                  <a:cubicBezTo>
                    <a:pt x="47" y="146"/>
                    <a:pt x="46" y="144"/>
                    <a:pt x="46" y="143"/>
                  </a:cubicBezTo>
                  <a:cubicBezTo>
                    <a:pt x="46" y="141"/>
                    <a:pt x="47" y="140"/>
                    <a:pt x="49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4" y="140"/>
                    <a:pt x="86" y="141"/>
                    <a:pt x="86" y="143"/>
                  </a:cubicBezTo>
                  <a:cubicBezTo>
                    <a:pt x="86" y="144"/>
                    <a:pt x="84" y="146"/>
                    <a:pt x="83" y="146"/>
                  </a:cubicBezTo>
                  <a:close/>
                  <a:moveTo>
                    <a:pt x="66" y="135"/>
                  </a:moveTo>
                  <a:cubicBezTo>
                    <a:pt x="59" y="135"/>
                    <a:pt x="53" y="135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7" y="135"/>
                    <a:pt x="44" y="133"/>
                    <a:pt x="43" y="127"/>
                  </a:cubicBezTo>
                  <a:cubicBezTo>
                    <a:pt x="42" y="125"/>
                    <a:pt x="42" y="123"/>
                    <a:pt x="42" y="121"/>
                  </a:cubicBezTo>
                  <a:cubicBezTo>
                    <a:pt x="42" y="118"/>
                    <a:pt x="42" y="115"/>
                    <a:pt x="41" y="113"/>
                  </a:cubicBezTo>
                  <a:cubicBezTo>
                    <a:pt x="36" y="104"/>
                    <a:pt x="33" y="99"/>
                    <a:pt x="29" y="90"/>
                  </a:cubicBezTo>
                  <a:cubicBezTo>
                    <a:pt x="24" y="82"/>
                    <a:pt x="20" y="69"/>
                    <a:pt x="23" y="58"/>
                  </a:cubicBezTo>
                  <a:cubicBezTo>
                    <a:pt x="27" y="43"/>
                    <a:pt x="42" y="28"/>
                    <a:pt x="65" y="28"/>
                  </a:cubicBezTo>
                  <a:cubicBezTo>
                    <a:pt x="88" y="28"/>
                    <a:pt x="104" y="43"/>
                    <a:pt x="108" y="58"/>
                  </a:cubicBezTo>
                  <a:cubicBezTo>
                    <a:pt x="111" y="69"/>
                    <a:pt x="106" y="82"/>
                    <a:pt x="102" y="90"/>
                  </a:cubicBezTo>
                  <a:cubicBezTo>
                    <a:pt x="98" y="99"/>
                    <a:pt x="95" y="104"/>
                    <a:pt x="90" y="113"/>
                  </a:cubicBezTo>
                  <a:cubicBezTo>
                    <a:pt x="89" y="115"/>
                    <a:pt x="89" y="118"/>
                    <a:pt x="89" y="121"/>
                  </a:cubicBezTo>
                  <a:cubicBezTo>
                    <a:pt x="89" y="123"/>
                    <a:pt x="89" y="125"/>
                    <a:pt x="88" y="127"/>
                  </a:cubicBezTo>
                  <a:cubicBezTo>
                    <a:pt x="87" y="133"/>
                    <a:pt x="84" y="135"/>
                    <a:pt x="78" y="135"/>
                  </a:cubicBezTo>
                  <a:cubicBezTo>
                    <a:pt x="78" y="135"/>
                    <a:pt x="72" y="135"/>
                    <a:pt x="66" y="135"/>
                  </a:cubicBezTo>
                  <a:close/>
                  <a:moveTo>
                    <a:pt x="53" y="129"/>
                  </a:moveTo>
                  <a:cubicBezTo>
                    <a:pt x="53" y="129"/>
                    <a:pt x="77" y="129"/>
                    <a:pt x="78" y="129"/>
                  </a:cubicBezTo>
                  <a:cubicBezTo>
                    <a:pt x="82" y="129"/>
                    <a:pt x="82" y="128"/>
                    <a:pt x="82" y="126"/>
                  </a:cubicBezTo>
                  <a:cubicBezTo>
                    <a:pt x="83" y="124"/>
                    <a:pt x="83" y="122"/>
                    <a:pt x="83" y="120"/>
                  </a:cubicBezTo>
                  <a:cubicBezTo>
                    <a:pt x="83" y="117"/>
                    <a:pt x="83" y="113"/>
                    <a:pt x="85" y="110"/>
                  </a:cubicBezTo>
                  <a:cubicBezTo>
                    <a:pt x="90" y="102"/>
                    <a:pt x="93" y="96"/>
                    <a:pt x="97" y="87"/>
                  </a:cubicBezTo>
                  <a:cubicBezTo>
                    <a:pt x="100" y="81"/>
                    <a:pt x="105" y="70"/>
                    <a:pt x="102" y="59"/>
                  </a:cubicBezTo>
                  <a:cubicBezTo>
                    <a:pt x="99" y="47"/>
                    <a:pt x="85" y="34"/>
                    <a:pt x="65" y="34"/>
                  </a:cubicBezTo>
                  <a:cubicBezTo>
                    <a:pt x="46" y="34"/>
                    <a:pt x="32" y="47"/>
                    <a:pt x="29" y="59"/>
                  </a:cubicBezTo>
                  <a:cubicBezTo>
                    <a:pt x="26" y="70"/>
                    <a:pt x="31" y="81"/>
                    <a:pt x="34" y="87"/>
                  </a:cubicBezTo>
                  <a:cubicBezTo>
                    <a:pt x="38" y="96"/>
                    <a:pt x="41" y="102"/>
                    <a:pt x="46" y="110"/>
                  </a:cubicBezTo>
                  <a:cubicBezTo>
                    <a:pt x="48" y="113"/>
                    <a:pt x="48" y="117"/>
                    <a:pt x="48" y="120"/>
                  </a:cubicBezTo>
                  <a:cubicBezTo>
                    <a:pt x="48" y="122"/>
                    <a:pt x="48" y="124"/>
                    <a:pt x="48" y="126"/>
                  </a:cubicBezTo>
                  <a:cubicBezTo>
                    <a:pt x="49" y="128"/>
                    <a:pt x="49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lose/>
                  <a:moveTo>
                    <a:pt x="14" y="71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2" y="71"/>
                    <a:pt x="0" y="70"/>
                    <a:pt x="0" y="69"/>
                  </a:cubicBezTo>
                  <a:cubicBezTo>
                    <a:pt x="0" y="67"/>
                    <a:pt x="2" y="66"/>
                    <a:pt x="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6"/>
                    <a:pt x="17" y="67"/>
                    <a:pt x="17" y="69"/>
                  </a:cubicBezTo>
                  <a:cubicBezTo>
                    <a:pt x="17" y="70"/>
                    <a:pt x="16" y="71"/>
                    <a:pt x="14" y="71"/>
                  </a:cubicBezTo>
                  <a:close/>
                  <a:moveTo>
                    <a:pt x="130" y="69"/>
                  </a:moveTo>
                  <a:cubicBezTo>
                    <a:pt x="116" y="69"/>
                    <a:pt x="116" y="69"/>
                    <a:pt x="116" y="69"/>
                  </a:cubicBezTo>
                  <a:cubicBezTo>
                    <a:pt x="115" y="69"/>
                    <a:pt x="114" y="68"/>
                    <a:pt x="114" y="66"/>
                  </a:cubicBezTo>
                  <a:cubicBezTo>
                    <a:pt x="114" y="65"/>
                    <a:pt x="115" y="64"/>
                    <a:pt x="116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2" y="64"/>
                    <a:pt x="133" y="65"/>
                    <a:pt x="133" y="66"/>
                  </a:cubicBezTo>
                  <a:cubicBezTo>
                    <a:pt x="133" y="68"/>
                    <a:pt x="132" y="69"/>
                    <a:pt x="130" y="69"/>
                  </a:cubicBezTo>
                  <a:close/>
                  <a:moveTo>
                    <a:pt x="39" y="67"/>
                  </a:moveTo>
                  <a:cubicBezTo>
                    <a:pt x="39" y="67"/>
                    <a:pt x="39" y="67"/>
                    <a:pt x="39" y="67"/>
                  </a:cubicBezTo>
                  <a:cubicBezTo>
                    <a:pt x="37" y="67"/>
                    <a:pt x="36" y="65"/>
                    <a:pt x="37" y="63"/>
                  </a:cubicBezTo>
                  <a:cubicBezTo>
                    <a:pt x="39" y="53"/>
                    <a:pt x="51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9" y="42"/>
                    <a:pt x="70" y="43"/>
                    <a:pt x="70" y="45"/>
                  </a:cubicBezTo>
                  <a:cubicBezTo>
                    <a:pt x="70" y="46"/>
                    <a:pt x="69" y="48"/>
                    <a:pt x="67" y="48"/>
                  </a:cubicBezTo>
                  <a:cubicBezTo>
                    <a:pt x="54" y="48"/>
                    <a:pt x="44" y="57"/>
                    <a:pt x="42" y="65"/>
                  </a:cubicBezTo>
                  <a:cubicBezTo>
                    <a:pt x="42" y="66"/>
                    <a:pt x="41" y="67"/>
                    <a:pt x="39" y="67"/>
                  </a:cubicBezTo>
                  <a:close/>
                  <a:moveTo>
                    <a:pt x="103" y="35"/>
                  </a:moveTo>
                  <a:cubicBezTo>
                    <a:pt x="102" y="35"/>
                    <a:pt x="101" y="35"/>
                    <a:pt x="101" y="34"/>
                  </a:cubicBezTo>
                  <a:cubicBezTo>
                    <a:pt x="99" y="33"/>
                    <a:pt x="99" y="31"/>
                    <a:pt x="101" y="3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1" y="19"/>
                    <a:pt x="113" y="19"/>
                    <a:pt x="114" y="20"/>
                  </a:cubicBezTo>
                  <a:cubicBezTo>
                    <a:pt x="116" y="22"/>
                    <a:pt x="116" y="23"/>
                    <a:pt x="114" y="25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35"/>
                    <a:pt x="103" y="35"/>
                    <a:pt x="103" y="35"/>
                  </a:cubicBezTo>
                  <a:close/>
                  <a:moveTo>
                    <a:pt x="29" y="35"/>
                  </a:moveTo>
                  <a:cubicBezTo>
                    <a:pt x="28" y="35"/>
                    <a:pt x="28" y="35"/>
                    <a:pt x="27" y="3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3"/>
                    <a:pt x="16" y="22"/>
                    <a:pt x="17" y="20"/>
                  </a:cubicBezTo>
                  <a:cubicBezTo>
                    <a:pt x="18" y="19"/>
                    <a:pt x="20" y="19"/>
                    <a:pt x="21" y="2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1"/>
                    <a:pt x="32" y="33"/>
                    <a:pt x="31" y="34"/>
                  </a:cubicBezTo>
                  <a:cubicBezTo>
                    <a:pt x="31" y="35"/>
                    <a:pt x="30" y="35"/>
                    <a:pt x="29" y="35"/>
                  </a:cubicBezTo>
                  <a:close/>
                  <a:moveTo>
                    <a:pt x="65" y="22"/>
                  </a:moveTo>
                  <a:cubicBezTo>
                    <a:pt x="64" y="22"/>
                    <a:pt x="63" y="21"/>
                    <a:pt x="63" y="19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1"/>
                    <a:pt x="68" y="3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7" y="22"/>
                    <a:pt x="6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731;p34">
            <a:extLst>
              <a:ext uri="{FF2B5EF4-FFF2-40B4-BE49-F238E27FC236}">
                <a16:creationId xmlns:a16="http://schemas.microsoft.com/office/drawing/2014/main" id="{57277C36-32A2-4959-A5D5-7345C433990A}"/>
              </a:ext>
            </a:extLst>
          </p:cNvPr>
          <p:cNvSpPr txBox="1"/>
          <p:nvPr/>
        </p:nvSpPr>
        <p:spPr>
          <a:xfrm>
            <a:off x="7709261" y="2814146"/>
            <a:ext cx="40009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es-PY" sz="3200" b="1" i="0" u="none" dirty="0">
                <a:solidFill>
                  <a:srgbClr val="FBC115"/>
                </a:solidFill>
                <a:latin typeface="Radikal" pitchFamily="50" charset="0"/>
                <a:ea typeface="Montserrat"/>
                <a:cs typeface="Montserrat"/>
                <a:sym typeface="Montserrat"/>
              </a:rPr>
              <a:t>Fondos de Inversión</a:t>
            </a:r>
            <a:endParaRPr lang="es-PY" sz="1600" dirty="0">
              <a:solidFill>
                <a:srgbClr val="FBC115"/>
              </a:solidFill>
              <a:latin typeface="Radika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2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2" grpId="0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F9D8C-3B97-40BA-841F-2FB71725864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05855" y="1787408"/>
            <a:ext cx="11190287" cy="50013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Clr>
                <a:srgbClr val="FBC115"/>
              </a:buClr>
              <a:buNone/>
            </a:pPr>
            <a:r>
              <a:rPr lang="es-PY" sz="2000" dirty="0">
                <a:solidFill>
                  <a:srgbClr val="807F7F"/>
                </a:solidFill>
                <a:latin typeface="Gotham Rounded Book" pitchFamily="50" charset="0"/>
              </a:rPr>
              <a:t>Denominación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55F1E4A-60A0-42F8-9B5A-5FA0B620F1A1}"/>
              </a:ext>
            </a:extLst>
          </p:cNvPr>
          <p:cNvSpPr txBox="1">
            <a:spLocks/>
          </p:cNvSpPr>
          <p:nvPr/>
        </p:nvSpPr>
        <p:spPr>
          <a:xfrm>
            <a:off x="695400" y="544608"/>
            <a:ext cx="9217017" cy="6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Radikal" pitchFamily="50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86AB3"/>
                </a:solidFill>
              </a:rPr>
              <a:t>Reglamento Interno</a:t>
            </a:r>
            <a:endParaRPr lang="en-US" sz="3600" dirty="0">
              <a:solidFill>
                <a:srgbClr val="086AB3"/>
              </a:solidFill>
            </a:endParaRPr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B129F183-5AE0-4CE3-AE16-3E69E935F76E}"/>
              </a:ext>
            </a:extLst>
          </p:cNvPr>
          <p:cNvCxnSpPr>
            <a:cxnSpLocks/>
          </p:cNvCxnSpPr>
          <p:nvPr/>
        </p:nvCxnSpPr>
        <p:spPr>
          <a:xfrm>
            <a:off x="407368" y="476672"/>
            <a:ext cx="0" cy="704648"/>
          </a:xfrm>
          <a:prstGeom prst="line">
            <a:avLst/>
          </a:prstGeom>
          <a:noFill/>
          <a:ln w="25400" cap="flat" cmpd="sng" algn="ctr">
            <a:solidFill>
              <a:srgbClr val="FFCC00"/>
            </a:solidFill>
            <a:prstDash val="solid"/>
          </a:ln>
          <a:effectLst/>
        </p:spPr>
      </p:cxnSp>
      <p:sp>
        <p:nvSpPr>
          <p:cNvPr id="7" name="Google Shape;199;p16">
            <a:extLst>
              <a:ext uri="{FF2B5EF4-FFF2-40B4-BE49-F238E27FC236}">
                <a16:creationId xmlns:a16="http://schemas.microsoft.com/office/drawing/2014/main" id="{332BBE35-334B-4ABF-AF60-C90B0D4789FD}"/>
              </a:ext>
            </a:extLst>
          </p:cNvPr>
          <p:cNvSpPr/>
          <p:nvPr/>
        </p:nvSpPr>
        <p:spPr>
          <a:xfrm rot="5400000">
            <a:off x="361256" y="1786152"/>
            <a:ext cx="636712" cy="607639"/>
          </a:xfrm>
          <a:custGeom>
            <a:avLst/>
            <a:gdLst/>
            <a:ahLst/>
            <a:cxnLst/>
            <a:rect l="l" t="t" r="r" b="b"/>
            <a:pathLst>
              <a:path w="406" h="818" extrusionOk="0">
                <a:moveTo>
                  <a:pt x="304" y="78"/>
                </a:moveTo>
                <a:cubicBezTo>
                  <a:pt x="209" y="3"/>
                  <a:pt x="209" y="3"/>
                  <a:pt x="209" y="3"/>
                </a:cubicBezTo>
                <a:cubicBezTo>
                  <a:pt x="205" y="0"/>
                  <a:pt x="201" y="0"/>
                  <a:pt x="197" y="3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7"/>
                  <a:pt x="0" y="160"/>
                  <a:pt x="0" y="162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814"/>
                  <a:pt x="4" y="818"/>
                  <a:pt x="9" y="818"/>
                </a:cubicBezTo>
                <a:cubicBezTo>
                  <a:pt x="397" y="818"/>
                  <a:pt x="397" y="818"/>
                  <a:pt x="397" y="818"/>
                </a:cubicBezTo>
                <a:cubicBezTo>
                  <a:pt x="402" y="818"/>
                  <a:pt x="406" y="814"/>
                  <a:pt x="406" y="809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0"/>
                  <a:pt x="405" y="157"/>
                  <a:pt x="402" y="155"/>
                </a:cubicBezTo>
                <a:lnTo>
                  <a:pt x="304" y="78"/>
                </a:lnTo>
                <a:close/>
              </a:path>
            </a:pathLst>
          </a:custGeom>
          <a:solidFill>
            <a:srgbClr val="FFE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99;p16">
            <a:extLst>
              <a:ext uri="{FF2B5EF4-FFF2-40B4-BE49-F238E27FC236}">
                <a16:creationId xmlns:a16="http://schemas.microsoft.com/office/drawing/2014/main" id="{9132DF76-2D55-4B6E-9E8A-A852A77CFE7E}"/>
              </a:ext>
            </a:extLst>
          </p:cNvPr>
          <p:cNvSpPr/>
          <p:nvPr/>
        </p:nvSpPr>
        <p:spPr>
          <a:xfrm rot="5400000">
            <a:off x="505271" y="2348290"/>
            <a:ext cx="636712" cy="895673"/>
          </a:xfrm>
          <a:custGeom>
            <a:avLst/>
            <a:gdLst/>
            <a:ahLst/>
            <a:cxnLst/>
            <a:rect l="l" t="t" r="r" b="b"/>
            <a:pathLst>
              <a:path w="406" h="818" extrusionOk="0">
                <a:moveTo>
                  <a:pt x="304" y="78"/>
                </a:moveTo>
                <a:cubicBezTo>
                  <a:pt x="209" y="3"/>
                  <a:pt x="209" y="3"/>
                  <a:pt x="209" y="3"/>
                </a:cubicBezTo>
                <a:cubicBezTo>
                  <a:pt x="205" y="0"/>
                  <a:pt x="201" y="0"/>
                  <a:pt x="197" y="3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7"/>
                  <a:pt x="0" y="160"/>
                  <a:pt x="0" y="162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814"/>
                  <a:pt x="4" y="818"/>
                  <a:pt x="9" y="818"/>
                </a:cubicBezTo>
                <a:cubicBezTo>
                  <a:pt x="397" y="818"/>
                  <a:pt x="397" y="818"/>
                  <a:pt x="397" y="818"/>
                </a:cubicBezTo>
                <a:cubicBezTo>
                  <a:pt x="402" y="818"/>
                  <a:pt x="406" y="814"/>
                  <a:pt x="406" y="809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0"/>
                  <a:pt x="405" y="157"/>
                  <a:pt x="402" y="155"/>
                </a:cubicBezTo>
                <a:lnTo>
                  <a:pt x="304" y="78"/>
                </a:lnTo>
                <a:close/>
              </a:path>
            </a:pathLst>
          </a:custGeom>
          <a:solidFill>
            <a:srgbClr val="FEDBB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99;p16">
            <a:extLst>
              <a:ext uri="{FF2B5EF4-FFF2-40B4-BE49-F238E27FC236}">
                <a16:creationId xmlns:a16="http://schemas.microsoft.com/office/drawing/2014/main" id="{01C696F7-019C-430E-9662-D6CEC814598C}"/>
              </a:ext>
            </a:extLst>
          </p:cNvPr>
          <p:cNvSpPr/>
          <p:nvPr/>
        </p:nvSpPr>
        <p:spPr>
          <a:xfrm rot="5400000">
            <a:off x="685291" y="2874425"/>
            <a:ext cx="636712" cy="1255714"/>
          </a:xfrm>
          <a:custGeom>
            <a:avLst/>
            <a:gdLst/>
            <a:ahLst/>
            <a:cxnLst/>
            <a:rect l="l" t="t" r="r" b="b"/>
            <a:pathLst>
              <a:path w="406" h="818" extrusionOk="0">
                <a:moveTo>
                  <a:pt x="304" y="78"/>
                </a:moveTo>
                <a:cubicBezTo>
                  <a:pt x="209" y="3"/>
                  <a:pt x="209" y="3"/>
                  <a:pt x="209" y="3"/>
                </a:cubicBezTo>
                <a:cubicBezTo>
                  <a:pt x="205" y="0"/>
                  <a:pt x="201" y="0"/>
                  <a:pt x="197" y="3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7"/>
                  <a:pt x="0" y="160"/>
                  <a:pt x="0" y="162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814"/>
                  <a:pt x="4" y="818"/>
                  <a:pt x="9" y="818"/>
                </a:cubicBezTo>
                <a:cubicBezTo>
                  <a:pt x="397" y="818"/>
                  <a:pt x="397" y="818"/>
                  <a:pt x="397" y="818"/>
                </a:cubicBezTo>
                <a:cubicBezTo>
                  <a:pt x="402" y="818"/>
                  <a:pt x="406" y="814"/>
                  <a:pt x="406" y="809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0"/>
                  <a:pt x="405" y="157"/>
                  <a:pt x="402" y="155"/>
                </a:cubicBezTo>
                <a:lnTo>
                  <a:pt x="304" y="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99;p16">
            <a:extLst>
              <a:ext uri="{FF2B5EF4-FFF2-40B4-BE49-F238E27FC236}">
                <a16:creationId xmlns:a16="http://schemas.microsoft.com/office/drawing/2014/main" id="{8DB4C2B9-D11D-429B-9A7E-37A69DA6B3B7}"/>
              </a:ext>
            </a:extLst>
          </p:cNvPr>
          <p:cNvSpPr/>
          <p:nvPr/>
        </p:nvSpPr>
        <p:spPr>
          <a:xfrm rot="5400000">
            <a:off x="829306" y="3436563"/>
            <a:ext cx="636712" cy="1543747"/>
          </a:xfrm>
          <a:custGeom>
            <a:avLst/>
            <a:gdLst/>
            <a:ahLst/>
            <a:cxnLst/>
            <a:rect l="l" t="t" r="r" b="b"/>
            <a:pathLst>
              <a:path w="406" h="818" extrusionOk="0">
                <a:moveTo>
                  <a:pt x="304" y="78"/>
                </a:moveTo>
                <a:cubicBezTo>
                  <a:pt x="209" y="3"/>
                  <a:pt x="209" y="3"/>
                  <a:pt x="209" y="3"/>
                </a:cubicBezTo>
                <a:cubicBezTo>
                  <a:pt x="205" y="0"/>
                  <a:pt x="201" y="0"/>
                  <a:pt x="197" y="3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7"/>
                  <a:pt x="0" y="160"/>
                  <a:pt x="0" y="162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814"/>
                  <a:pt x="4" y="818"/>
                  <a:pt x="9" y="818"/>
                </a:cubicBezTo>
                <a:cubicBezTo>
                  <a:pt x="397" y="818"/>
                  <a:pt x="397" y="818"/>
                  <a:pt x="397" y="818"/>
                </a:cubicBezTo>
                <a:cubicBezTo>
                  <a:pt x="402" y="818"/>
                  <a:pt x="406" y="814"/>
                  <a:pt x="406" y="809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0"/>
                  <a:pt x="405" y="157"/>
                  <a:pt x="402" y="155"/>
                </a:cubicBezTo>
                <a:lnTo>
                  <a:pt x="304" y="78"/>
                </a:lnTo>
                <a:close/>
              </a:path>
            </a:pathLst>
          </a:custGeom>
          <a:solidFill>
            <a:srgbClr val="B6CE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199;p16">
            <a:extLst>
              <a:ext uri="{FF2B5EF4-FFF2-40B4-BE49-F238E27FC236}">
                <a16:creationId xmlns:a16="http://schemas.microsoft.com/office/drawing/2014/main" id="{61449A92-F0A4-4110-9C6A-022ABB8EC5F9}"/>
              </a:ext>
            </a:extLst>
          </p:cNvPr>
          <p:cNvSpPr/>
          <p:nvPr/>
        </p:nvSpPr>
        <p:spPr>
          <a:xfrm rot="5400000">
            <a:off x="964041" y="3989421"/>
            <a:ext cx="636712" cy="1850342"/>
          </a:xfrm>
          <a:custGeom>
            <a:avLst/>
            <a:gdLst/>
            <a:ahLst/>
            <a:cxnLst/>
            <a:rect l="l" t="t" r="r" b="b"/>
            <a:pathLst>
              <a:path w="406" h="818" extrusionOk="0">
                <a:moveTo>
                  <a:pt x="304" y="78"/>
                </a:moveTo>
                <a:cubicBezTo>
                  <a:pt x="209" y="3"/>
                  <a:pt x="209" y="3"/>
                  <a:pt x="209" y="3"/>
                </a:cubicBezTo>
                <a:cubicBezTo>
                  <a:pt x="205" y="0"/>
                  <a:pt x="201" y="0"/>
                  <a:pt x="197" y="3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7"/>
                  <a:pt x="0" y="160"/>
                  <a:pt x="0" y="162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814"/>
                  <a:pt x="4" y="818"/>
                  <a:pt x="9" y="818"/>
                </a:cubicBezTo>
                <a:cubicBezTo>
                  <a:pt x="397" y="818"/>
                  <a:pt x="397" y="818"/>
                  <a:pt x="397" y="818"/>
                </a:cubicBezTo>
                <a:cubicBezTo>
                  <a:pt x="402" y="818"/>
                  <a:pt x="406" y="814"/>
                  <a:pt x="406" y="809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0"/>
                  <a:pt x="405" y="157"/>
                  <a:pt x="402" y="155"/>
                </a:cubicBezTo>
                <a:lnTo>
                  <a:pt x="304" y="78"/>
                </a:lnTo>
                <a:close/>
              </a:path>
            </a:pathLst>
          </a:custGeom>
          <a:solidFill>
            <a:srgbClr val="CEF0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557231A-64AC-4764-AF19-188BFB88EF26}"/>
              </a:ext>
            </a:extLst>
          </p:cNvPr>
          <p:cNvSpPr/>
          <p:nvPr/>
        </p:nvSpPr>
        <p:spPr>
          <a:xfrm>
            <a:off x="1271464" y="2441318"/>
            <a:ext cx="9274584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914400">
              <a:spcBef>
                <a:spcPts val="1000"/>
              </a:spcBef>
              <a:buClr>
                <a:srgbClr val="FBC115"/>
              </a:buClr>
            </a:pPr>
            <a:r>
              <a:rPr lang="es-PY" sz="2000" dirty="0">
                <a:solidFill>
                  <a:srgbClr val="807F7F"/>
                </a:solidFill>
                <a:latin typeface="Gotham Rounded Book" pitchFamily="50" charset="0"/>
              </a:rPr>
              <a:t>Política de inversión y diversificación (% de concentración  por tipo de instrumento, calificación de riesgo, sectores económicos, etc.)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25CA0941-52CA-4D31-9C7B-5AD538BB9942}"/>
              </a:ext>
            </a:extLst>
          </p:cNvPr>
          <p:cNvSpPr/>
          <p:nvPr/>
        </p:nvSpPr>
        <p:spPr>
          <a:xfrm>
            <a:off x="1645952" y="3215512"/>
            <a:ext cx="2588850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BC115"/>
              </a:buClr>
            </a:pPr>
            <a:r>
              <a:rPr lang="es-PY" sz="2000" dirty="0">
                <a:solidFill>
                  <a:srgbClr val="807F7F"/>
                </a:solidFill>
                <a:latin typeface="Gotham Rounded Book" pitchFamily="50" charset="0"/>
              </a:rPr>
              <a:t>Política de liquidez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FD91C4F-AD57-4511-8849-7667DB03DD71}"/>
              </a:ext>
            </a:extLst>
          </p:cNvPr>
          <p:cNvSpPr/>
          <p:nvPr/>
        </p:nvSpPr>
        <p:spPr>
          <a:xfrm>
            <a:off x="1919536" y="3895379"/>
            <a:ext cx="4096699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BC115"/>
              </a:buClr>
            </a:pPr>
            <a:r>
              <a:rPr lang="es-PY" sz="2000" dirty="0">
                <a:solidFill>
                  <a:srgbClr val="807F7F"/>
                </a:solidFill>
                <a:latin typeface="Gotham Rounded Book" pitchFamily="50" charset="0"/>
              </a:rPr>
              <a:t>Comisión de la Administradora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3C181770-33A0-4894-B980-6D8E5A7CBF2B}"/>
              </a:ext>
            </a:extLst>
          </p:cNvPr>
          <p:cNvSpPr/>
          <p:nvPr/>
        </p:nvSpPr>
        <p:spPr>
          <a:xfrm>
            <a:off x="2207568" y="4615760"/>
            <a:ext cx="4449103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BC115"/>
              </a:buClr>
            </a:pPr>
            <a:r>
              <a:rPr lang="es-PY" sz="2000" dirty="0">
                <a:solidFill>
                  <a:srgbClr val="807F7F"/>
                </a:solidFill>
                <a:latin typeface="Gotham Rounded Book" pitchFamily="50" charset="0"/>
              </a:rPr>
              <a:t>Suscripciones y rescates mínimos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238A693-ADF2-4B32-9E2D-7FF89D24B6F9}"/>
              </a:ext>
            </a:extLst>
          </p:cNvPr>
          <p:cNvSpPr/>
          <p:nvPr/>
        </p:nvSpPr>
        <p:spPr>
          <a:xfrm>
            <a:off x="2578818" y="5321627"/>
            <a:ext cx="2778133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FBC115"/>
              </a:buClr>
            </a:pPr>
            <a:r>
              <a:rPr lang="es-PY" sz="2000" dirty="0">
                <a:solidFill>
                  <a:srgbClr val="807F7F"/>
                </a:solidFill>
                <a:latin typeface="Gotham Rounded Book" pitchFamily="50" charset="0"/>
              </a:rPr>
              <a:t>Plazos para rescates</a:t>
            </a:r>
          </a:p>
        </p:txBody>
      </p:sp>
      <p:sp>
        <p:nvSpPr>
          <p:cNvPr id="55" name="Google Shape;199;p16">
            <a:extLst>
              <a:ext uri="{FF2B5EF4-FFF2-40B4-BE49-F238E27FC236}">
                <a16:creationId xmlns:a16="http://schemas.microsoft.com/office/drawing/2014/main" id="{1C1AEA2D-179C-4A6E-88D6-2EF8F3901B50}"/>
              </a:ext>
            </a:extLst>
          </p:cNvPr>
          <p:cNvSpPr/>
          <p:nvPr/>
        </p:nvSpPr>
        <p:spPr>
          <a:xfrm rot="5400000">
            <a:off x="1144061" y="4534792"/>
            <a:ext cx="636712" cy="2210382"/>
          </a:xfrm>
          <a:custGeom>
            <a:avLst/>
            <a:gdLst/>
            <a:ahLst/>
            <a:cxnLst/>
            <a:rect l="l" t="t" r="r" b="b"/>
            <a:pathLst>
              <a:path w="406" h="818" extrusionOk="0">
                <a:moveTo>
                  <a:pt x="304" y="78"/>
                </a:moveTo>
                <a:cubicBezTo>
                  <a:pt x="209" y="3"/>
                  <a:pt x="209" y="3"/>
                  <a:pt x="209" y="3"/>
                </a:cubicBezTo>
                <a:cubicBezTo>
                  <a:pt x="205" y="0"/>
                  <a:pt x="201" y="0"/>
                  <a:pt x="197" y="3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7"/>
                  <a:pt x="0" y="160"/>
                  <a:pt x="0" y="162"/>
                </a:cubicBezTo>
                <a:cubicBezTo>
                  <a:pt x="0" y="809"/>
                  <a:pt x="0" y="809"/>
                  <a:pt x="0" y="809"/>
                </a:cubicBezTo>
                <a:cubicBezTo>
                  <a:pt x="0" y="814"/>
                  <a:pt x="4" y="818"/>
                  <a:pt x="9" y="818"/>
                </a:cubicBezTo>
                <a:cubicBezTo>
                  <a:pt x="397" y="818"/>
                  <a:pt x="397" y="818"/>
                  <a:pt x="397" y="818"/>
                </a:cubicBezTo>
                <a:cubicBezTo>
                  <a:pt x="402" y="818"/>
                  <a:pt x="406" y="814"/>
                  <a:pt x="406" y="809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0"/>
                  <a:pt x="405" y="157"/>
                  <a:pt x="402" y="155"/>
                </a:cubicBezTo>
                <a:lnTo>
                  <a:pt x="304" y="7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7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7" grpId="0" animBg="1"/>
          <p:bldP spid="47" grpId="0" animBg="1"/>
          <p:bldP spid="48" grpId="0" animBg="1"/>
          <p:bldP spid="49" grpId="0" animBg="1"/>
          <p:bldP spid="50" grpId="0" animBg="1"/>
          <p:bldP spid="2" grpId="0"/>
          <p:bldP spid="51" grpId="0"/>
          <p:bldP spid="52" grpId="0"/>
          <p:bldP spid="53" grpId="0"/>
          <p:bldP spid="54" grpId="0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7" grpId="0" animBg="1"/>
          <p:bldP spid="47" grpId="0" animBg="1"/>
          <p:bldP spid="48" grpId="0" animBg="1"/>
          <p:bldP spid="49" grpId="0" animBg="1"/>
          <p:bldP spid="50" grpId="0" animBg="1"/>
          <p:bldP spid="2" grpId="0"/>
          <p:bldP spid="51" grpId="0"/>
          <p:bldP spid="52" grpId="0"/>
          <p:bldP spid="53" grpId="0"/>
          <p:bldP spid="54" grpId="0"/>
          <p:bldP spid="5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7247</TotalTime>
  <Words>531</Words>
  <Application>Microsoft Office PowerPoint</Application>
  <PresentationFormat>Panorámica</PresentationFormat>
  <Paragraphs>113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Cera Pro</vt:lpstr>
      <vt:lpstr>Gotham Rounded Book</vt:lpstr>
      <vt:lpstr>Montserrat</vt:lpstr>
      <vt:lpstr>Open Sans</vt:lpstr>
      <vt:lpstr>Open Sans Light</vt:lpstr>
      <vt:lpstr>Open Sans SemiBold</vt:lpstr>
      <vt:lpstr>Radikal</vt:lpstr>
      <vt:lpstr>Radikal Medium</vt:lpstr>
      <vt:lpstr>Office Theme</vt:lpstr>
      <vt:lpstr>Presentación de PowerPoint</vt:lpstr>
      <vt:lpstr>Presentación de PowerPoint</vt:lpstr>
      <vt:lpstr>¿Qué hacer?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 Gonzalez</dc:creator>
  <cp:lastModifiedBy>CNV</cp:lastModifiedBy>
  <cp:revision>362</cp:revision>
  <dcterms:created xsi:type="dcterms:W3CDTF">2015-06-19T01:17:58Z</dcterms:created>
  <dcterms:modified xsi:type="dcterms:W3CDTF">2021-03-23T13:28:08Z</dcterms:modified>
</cp:coreProperties>
</file>