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75" r:id="rId6"/>
    <p:sldId id="276" r:id="rId7"/>
    <p:sldId id="262" r:id="rId8"/>
    <p:sldId id="274" r:id="rId9"/>
    <p:sldId id="279" r:id="rId10"/>
    <p:sldId id="280" r:id="rId11"/>
    <p:sldId id="281" r:id="rId12"/>
    <p:sldId id="282" r:id="rId13"/>
    <p:sldId id="284" r:id="rId14"/>
    <p:sldId id="278" r:id="rId15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vpasa.com.py\dfs\Biblioteca\Operaciones\SEN\INFORME%20MENSUAL\2020\Tasas%20promedio%20ponderada%20de%20Reporto%20en%20Gs%20y%20US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Y"/>
              <a:t>Volumen Anual de Operaciones de Reporto en miles de millones de Gs.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7777777777777523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FB-4B31-B6B7-DE7F5BAC47F5}"/>
                </c:ext>
              </c:extLst>
            </c:dLbl>
            <c:dLbl>
              <c:idx val="1"/>
              <c:layout>
                <c:manualLayout>
                  <c:x val="0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FB-4B31-B6B7-DE7F5BAC47F5}"/>
                </c:ext>
              </c:extLst>
            </c:dLbl>
            <c:dLbl>
              <c:idx val="2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FB-4B31-B6B7-DE7F5BAC47F5}"/>
                </c:ext>
              </c:extLst>
            </c:dLbl>
            <c:dLbl>
              <c:idx val="3"/>
              <c:layout>
                <c:manualLayout>
                  <c:x val="-2.7777777777777779E-3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B-4B31-B6B7-DE7F5BAC47F5}"/>
                </c:ext>
              </c:extLst>
            </c:dLbl>
            <c:dLbl>
              <c:idx val="4"/>
              <c:layout>
                <c:manualLayout>
                  <c:x val="5.5555555555555558E-3"/>
                  <c:y val="-9.259259259259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FB-4B31-B6B7-DE7F5BAC47F5}"/>
                </c:ext>
              </c:extLst>
            </c:dLbl>
            <c:dLbl>
              <c:idx val="5"/>
              <c:layout>
                <c:manualLayout>
                  <c:x val="7.7520787661015189E-3"/>
                  <c:y val="-0.33935612158680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FB-4B31-B6B7-DE7F5BAC47F5}"/>
                </c:ext>
              </c:extLst>
            </c:dLbl>
            <c:dLbl>
              <c:idx val="6"/>
              <c:layout>
                <c:manualLayout>
                  <c:x val="5.5555555555556572E-3"/>
                  <c:y val="-0.1342592592592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FB-4B31-B6B7-DE7F5BAC4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Hoja1!$C$5:$C$11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2021*</c:v>
                </c:pt>
              </c:strCache>
            </c:strRef>
          </c:cat>
          <c:val>
            <c:numRef>
              <c:f>Hoja1!$E$5:$E$11</c:f>
              <c:numCache>
                <c:formatCode>#,##0</c:formatCode>
                <c:ptCount val="7"/>
                <c:pt idx="0">
                  <c:v>11.622067660000001</c:v>
                </c:pt>
                <c:pt idx="1">
                  <c:v>220.184524587</c:v>
                </c:pt>
                <c:pt idx="2">
                  <c:v>113.91430462</c:v>
                </c:pt>
                <c:pt idx="3">
                  <c:v>76.341232886</c:v>
                </c:pt>
                <c:pt idx="4">
                  <c:v>743.66453225199996</c:v>
                </c:pt>
                <c:pt idx="5">
                  <c:v>7495.2898875479996</c:v>
                </c:pt>
                <c:pt idx="6">
                  <c:v>1996.5003021770001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FB-4B31-B6B7-DE7F5BAC47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6746720"/>
        <c:axId val="806728000"/>
        <c:axId val="0"/>
      </c:bar3DChart>
      <c:catAx>
        <c:axId val="8067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806728000"/>
        <c:crosses val="autoZero"/>
        <c:auto val="1"/>
        <c:lblAlgn val="ctr"/>
        <c:lblOffset val="100"/>
        <c:noMultiLvlLbl val="0"/>
      </c:catAx>
      <c:valAx>
        <c:axId val="8067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80674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PY"/>
              <a:t>Tasas Promedio Ponderadas de Reporto en Gs &amp;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P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'Repos (47)'!$Y$7</c:f>
              <c:strCache>
                <c:ptCount val="1"/>
                <c:pt idx="0">
                  <c:v>Gs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2444444444444445E-2"/>
                  <c:y val="-0.141169072615923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D-440F-995A-3CF977BA6430}"/>
                </c:ext>
              </c:extLst>
            </c:dLbl>
            <c:dLbl>
              <c:idx val="3"/>
              <c:layout>
                <c:manualLayout>
                  <c:x val="-3.7999934020624078E-2"/>
                  <c:y val="-4.137987894111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D-440F-995A-3CF977BA6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'Repos (47)'!$X$8:$X$13</c:f>
              <c:numCache>
                <c:formatCode>General</c:formatCode>
                <c:ptCount val="6"/>
                <c:pt idx="0">
                  <c:v>1</c:v>
                </c:pt>
                <c:pt idx="1">
                  <c:v>30</c:v>
                </c:pt>
                <c:pt idx="2">
                  <c:v>90</c:v>
                </c:pt>
                <c:pt idx="3">
                  <c:v>120</c:v>
                </c:pt>
                <c:pt idx="4">
                  <c:v>180</c:v>
                </c:pt>
                <c:pt idx="5">
                  <c:v>365</c:v>
                </c:pt>
              </c:numCache>
            </c:numRef>
          </c:cat>
          <c:val>
            <c:numRef>
              <c:f>'Repos (47)'!$Y$8:$Y$13</c:f>
              <c:numCache>
                <c:formatCode>0.00%</c:formatCode>
                <c:ptCount val="6"/>
                <c:pt idx="0">
                  <c:v>5.0590588751875276E-2</c:v>
                </c:pt>
                <c:pt idx="1">
                  <c:v>7.3897212022517991E-2</c:v>
                </c:pt>
                <c:pt idx="2">
                  <c:v>7.4710459439387714E-2</c:v>
                </c:pt>
                <c:pt idx="3">
                  <c:v>7.523358863297834E-2</c:v>
                </c:pt>
                <c:pt idx="4">
                  <c:v>7.5691139211319286E-2</c:v>
                </c:pt>
                <c:pt idx="5">
                  <c:v>7.6037900139650172E-2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FD-440F-995A-3CF977BA6430}"/>
            </c:ext>
          </c:extLst>
        </c:ser>
        <c:ser>
          <c:idx val="1"/>
          <c:order val="1"/>
          <c:tx>
            <c:strRef>
              <c:f>'Repos (47)'!$Y$17</c:f>
              <c:strCache>
                <c:ptCount val="1"/>
                <c:pt idx="0">
                  <c:v>USD</c:v>
                </c:pt>
              </c:strCache>
            </c:strRef>
          </c:tx>
          <c:spPr>
            <a:ln w="9525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3.1444444444444421E-2"/>
                  <c:y val="9.4942038495187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D-440F-995A-3CF977BA6430}"/>
                </c:ext>
              </c:extLst>
            </c:dLbl>
            <c:dLbl>
              <c:idx val="3"/>
              <c:layout>
                <c:manualLayout>
                  <c:x val="-7.4444444444444445E-3"/>
                  <c:y val="0.122719816272965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FD-440F-995A-3CF977BA6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'Repos (47)'!$X$18:$X$23</c:f>
              <c:numCache>
                <c:formatCode>General</c:formatCode>
                <c:ptCount val="6"/>
                <c:pt idx="0">
                  <c:v>1</c:v>
                </c:pt>
                <c:pt idx="1">
                  <c:v>30</c:v>
                </c:pt>
                <c:pt idx="2">
                  <c:v>90</c:v>
                </c:pt>
                <c:pt idx="3">
                  <c:v>120</c:v>
                </c:pt>
                <c:pt idx="4">
                  <c:v>180</c:v>
                </c:pt>
                <c:pt idx="5">
                  <c:v>365</c:v>
                </c:pt>
              </c:numCache>
            </c:numRef>
          </c:cat>
          <c:val>
            <c:numRef>
              <c:f>'Repos (47)'!$Y$18:$Y$23</c:f>
              <c:numCache>
                <c:formatCode>0.00%</c:formatCode>
                <c:ptCount val="6"/>
                <c:pt idx="0">
                  <c:v>3.0319918960329602E-2</c:v>
                </c:pt>
                <c:pt idx="1">
                  <c:v>5.0147153342484076E-2</c:v>
                </c:pt>
                <c:pt idx="2">
                  <c:v>5.0225805739391116E-2</c:v>
                </c:pt>
                <c:pt idx="3">
                  <c:v>5.0797615368542437E-2</c:v>
                </c:pt>
                <c:pt idx="4">
                  <c:v>5.1172439386340786E-2</c:v>
                </c:pt>
                <c:pt idx="5">
                  <c:v>5.1289768523561458E-2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FD-440F-995A-3CF977BA643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8214719"/>
        <c:axId val="2088217631"/>
      </c:lineChart>
      <c:catAx>
        <c:axId val="2088214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88217631"/>
        <c:crosses val="autoZero"/>
        <c:auto val="1"/>
        <c:lblAlgn val="ctr"/>
        <c:lblOffset val="100"/>
        <c:noMultiLvlLbl val="0"/>
      </c:catAx>
      <c:valAx>
        <c:axId val="20882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8821471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7975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6002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4483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36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8635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75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5340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24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643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7432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1355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FD83-8288-4DF0-872F-B5894E0EA087}" type="datetimeFigureOut">
              <a:rPr lang="es-PY" smtClean="0"/>
              <a:t>22/03/2021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4FAC-1BC1-4267-9A52-8A139507697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416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07" y="1184286"/>
            <a:ext cx="4150910" cy="1562299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9156700" y="4346507"/>
            <a:ext cx="30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600" b="1" dirty="0">
                <a:latin typeface="Perpetua" panose="02020502060401020303" pitchFamily="18" charset="0"/>
              </a:rPr>
              <a:t>REPORTO BURSATIL</a:t>
            </a:r>
          </a:p>
        </p:txBody>
      </p:sp>
    </p:spTree>
    <p:extLst>
      <p:ext uri="{BB962C8B-B14F-4D97-AF65-F5344CB8AC3E}">
        <p14:creationId xmlns:p14="http://schemas.microsoft.com/office/powerpoint/2010/main" val="39047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849EC3-D3F8-400B-930B-3865DC6C19A2}"/>
              </a:ext>
            </a:extLst>
          </p:cNvPr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SANCIONES AL REPORTADO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B4B2E8-9243-4E9C-9500-3FCABE81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8514119-0AD9-4729-A3B5-40ECFCE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6" y="1393092"/>
            <a:ext cx="6040525" cy="416478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Primer incumplimiento: Inhabilitación por 15 días para operar nuevos repos.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Segundo incumplimiento en un plazo no mayor a 6 meses: Inhabilitación por 30 días corridos.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Tercer incumplimiento en un plazo no mayor a 6 meses del segundo incumplimiento: Inhabilitación por 1 año para operar nuevos repos.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Incumplimientos posteriores al 3er incumplimiento en un plazo inferior a 6 meses: Inhabilitación definitiva para operar repos.</a:t>
            </a:r>
            <a:endParaRPr lang="es-PY" dirty="0"/>
          </a:p>
        </p:txBody>
      </p:sp>
      <p:pic>
        <p:nvPicPr>
          <p:cNvPr id="2050" name="Picture 2" descr="Urbina Vinos Blog: Infracciones y Sanciones en el Sector del Trabajo">
            <a:extLst>
              <a:ext uri="{FF2B5EF4-FFF2-40B4-BE49-F238E27FC236}">
                <a16:creationId xmlns:a16="http://schemas.microsoft.com/office/drawing/2014/main" id="{E844E08D-EF6F-41DA-A3E9-E5A117EF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9" y="1346606"/>
            <a:ext cx="3080726" cy="416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849EC3-D3F8-400B-930B-3865DC6C19A2}"/>
              </a:ext>
            </a:extLst>
          </p:cNvPr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SANCIONES A LA CASA DE BOLSA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B4B2E8-9243-4E9C-9500-3FCABE81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8514119-0AD9-4729-A3B5-40ECFCE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6" y="1687146"/>
            <a:ext cx="6040525" cy="34837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Multa de 10 jornales mínimos y suspensión por 10 días para operar Repo, en caso de producirse el segundo incumplimiento del cliente.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Multa de 20 jornales mínimos y suspensión por 20 días para operar Repo, en caso de producirse el tercer incumplimiento  del cliente.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Multa de 20 jornales mínimos y suspensión por 60 días para operar Repo, en caso de producirse incumplimientos posteriores al tercer incumplimiento.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6BE0FD-6B05-4837-9A81-4300DBE2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1407513"/>
            <a:ext cx="4518520" cy="4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849EC3-D3F8-400B-930B-3865DC6C19A2}"/>
              </a:ext>
            </a:extLst>
          </p:cNvPr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bg1"/>
                </a:solidFill>
              </a:rPr>
              <a:t>E</a:t>
            </a:r>
            <a:r>
              <a:rPr lang="es-PY" sz="2500" dirty="0">
                <a:solidFill>
                  <a:schemeClr val="bg1"/>
                </a:solidFill>
              </a:rPr>
              <a:t>STADISTICAS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B4B2E8-9243-4E9C-9500-3FCABE81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FB0738-C3C2-474B-9C57-6BF8504F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99" y="901893"/>
            <a:ext cx="6276800" cy="2260758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3900FEC-FC79-4A54-8F30-B88989E71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13413"/>
              </p:ext>
            </p:extLst>
          </p:nvPr>
        </p:nvGraphicFramePr>
        <p:xfrm>
          <a:off x="2957599" y="3460458"/>
          <a:ext cx="6276799" cy="292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8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849EC3-D3F8-400B-930B-3865DC6C19A2}"/>
              </a:ext>
            </a:extLst>
          </p:cNvPr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bg1"/>
                </a:solidFill>
              </a:rPr>
              <a:t>E</a:t>
            </a:r>
            <a:r>
              <a:rPr lang="es-PY" sz="2500" dirty="0">
                <a:solidFill>
                  <a:schemeClr val="bg1"/>
                </a:solidFill>
              </a:rPr>
              <a:t>STADISTICAS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B4B2E8-9243-4E9C-9500-3FCABE81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620814"/>
              </p:ext>
            </p:extLst>
          </p:nvPr>
        </p:nvGraphicFramePr>
        <p:xfrm>
          <a:off x="3037164" y="1803633"/>
          <a:ext cx="6117672" cy="366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30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7066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5205911"/>
            <a:ext cx="3249421" cy="122300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27304" y="2898649"/>
            <a:ext cx="11265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7000" b="1" dirty="0"/>
              <a:t>Gracias por su atención!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22241" y="4260224"/>
            <a:ext cx="38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/>
              <a:t>nmosqueira@bvpasa.com.py</a:t>
            </a:r>
          </a:p>
        </p:txBody>
      </p:sp>
    </p:spTree>
    <p:extLst>
      <p:ext uri="{BB962C8B-B14F-4D97-AF65-F5344CB8AC3E}">
        <p14:creationId xmlns:p14="http://schemas.microsoft.com/office/powerpoint/2010/main" val="30114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¿QUE ES EL REPORTO BURSATIL?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5222" y="968063"/>
            <a:ext cx="111625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s-ES" sz="3300" dirty="0">
                <a:latin typeface="Calibri" panose="020F0502020204030204" pitchFamily="34" charset="0"/>
                <a:cs typeface="Calibri" panose="020F0502020204030204" pitchFamily="34" charset="0"/>
              </a:rPr>
              <a:t>Es una operación que consiste en un acuerdo de venta y posterior recompra de los mismos títulos valores. El que vende transfiere al comprador el título valor y se obliga a recomprarlo en un plazo determinado en el futuro, más una tasa de interés.</a:t>
            </a:r>
            <a:endParaRPr lang="es-MX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F3483D-03AA-4383-AE4F-ED08243D9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34" y="3830385"/>
            <a:ext cx="5660931" cy="27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PARTES INTERVINIENTES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1716" y="1748297"/>
            <a:ext cx="107736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s-ES_tradnl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Reportado: </a:t>
            </a:r>
            <a:r>
              <a:rPr lang="es-ES_tradnl" sz="2500" dirty="0">
                <a:latin typeface="Calibri" panose="020F0502020204030204" pitchFamily="34" charset="0"/>
                <a:cs typeface="Calibri" panose="020F0502020204030204" pitchFamily="34" charset="0"/>
              </a:rPr>
              <a:t>es el vendedor del título valor reportado, obligándose a recomprarlo al término del plazo de la operación. Cede los derechos de cobro de interés al reportador</a:t>
            </a:r>
            <a:endParaRPr lang="es-MX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3984" y="4018968"/>
            <a:ext cx="107736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s-ES_tradnl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Reportador:</a:t>
            </a:r>
            <a:r>
              <a:rPr lang="es-ES_tradnl" sz="2500" dirty="0">
                <a:latin typeface="Calibri" panose="020F0502020204030204" pitchFamily="34" charset="0"/>
                <a:cs typeface="Calibri" panose="020F0502020204030204" pitchFamily="34" charset="0"/>
              </a:rPr>
              <a:t> es el comprador del título valor reportado, comprometiéndose a revenderlo al término del plazo de la operación. Adquiere los derechos de cobro de intereses que posea el título en el plazo de la operación.</a:t>
            </a:r>
          </a:p>
        </p:txBody>
      </p:sp>
    </p:spTree>
    <p:extLst>
      <p:ext uri="{BB962C8B-B14F-4D97-AF65-F5344CB8AC3E}">
        <p14:creationId xmlns:p14="http://schemas.microsoft.com/office/powerpoint/2010/main" val="3221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CONCEPTOS BASICOS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7689" y="1972737"/>
            <a:ext cx="10995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Aforo:</a:t>
            </a:r>
            <a:r>
              <a:rPr lang="es-ES_tradnl" sz="2000" dirty="0">
                <a:ea typeface="Times New Roman" panose="02020603050405020304" pitchFamily="18" charset="0"/>
                <a:cs typeface="Arial" panose="020B0604020202020204" pitchFamily="34" charset="0"/>
              </a:rPr>
              <a:t> Es un porcentaje a descontar sobre el valor técnico del título que se determina por el tipo de título valor y el plazo residual del </a:t>
            </a:r>
            <a:endParaRPr lang="es-PY" sz="2000" dirty="0"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7689" y="3058252"/>
            <a:ext cx="1099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 hangingPunct="0">
              <a:spcAft>
                <a:spcPts val="0"/>
              </a:spcAft>
            </a:pPr>
            <a:r>
              <a:rPr lang="es-ES_trad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Monto inicial o MI:</a:t>
            </a:r>
            <a:r>
              <a:rPr lang="es-ES_trad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  <a:cs typeface="Arial" panose="020B0604020202020204" pitchFamily="34" charset="0"/>
              </a:rPr>
              <a:t>Es el precio en la operación de compra, que parte del valor técnico del título, capital más el interés devengado a la fecha, al cual se aplica el descuento de un Aforo determinado.</a:t>
            </a:r>
            <a:endParaRPr lang="es-PY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7689" y="4185837"/>
            <a:ext cx="10995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 hangingPunct="0">
              <a:spcAft>
                <a:spcPts val="0"/>
              </a:spcAft>
            </a:pPr>
            <a:r>
              <a:rPr lang="es-ES" sz="2000" b="1" u="sng" dirty="0">
                <a:ea typeface="Times New Roman" panose="02020603050405020304" pitchFamily="18" charset="0"/>
              </a:rPr>
              <a:t>Monto final:</a:t>
            </a:r>
            <a:r>
              <a:rPr lang="es-ES" sz="2000" b="1" dirty="0">
                <a:ea typeface="Times New Roman" panose="02020603050405020304" pitchFamily="18" charset="0"/>
              </a:rPr>
              <a:t> </a:t>
            </a:r>
            <a:r>
              <a:rPr lang="es-ES" sz="2000" dirty="0">
                <a:ea typeface="Times New Roman" panose="02020603050405020304" pitchFamily="18" charset="0"/>
              </a:rPr>
              <a:t>Valor al final de la operación de la Operación de Reporto, es el precio de recompra del título, pactado por el plazo o vigencia del Repo. </a:t>
            </a:r>
            <a:endParaRPr lang="es-PY" sz="2000" dirty="0"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7703" y="5360795"/>
            <a:ext cx="1099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 hangingPunct="0">
              <a:spcAft>
                <a:spcPts val="0"/>
              </a:spcAft>
            </a:pPr>
            <a:r>
              <a:rPr lang="es-ES_tradnl" sz="2000" b="1" u="sng" dirty="0">
                <a:ea typeface="Times New Roman" panose="02020603050405020304" pitchFamily="18" charset="0"/>
              </a:rPr>
              <a:t>Plazo del Repo:</a:t>
            </a:r>
            <a:r>
              <a:rPr lang="es-ES_tradnl" sz="2000" b="1" dirty="0">
                <a:ea typeface="Times New Roman" panose="02020603050405020304" pitchFamily="18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</a:rPr>
              <a:t>Vigencia de la operación de Repo, es la cantidad de días en los que estará vigente la operación, al término de los cuales el Reportado se obliga a dar cumplimiento con la recompra.</a:t>
            </a:r>
            <a:endParaRPr lang="es-PY" sz="2000" dirty="0">
              <a:ea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7855D5-D584-4EDB-A81B-E0F1C3C13B7B}"/>
              </a:ext>
            </a:extLst>
          </p:cNvPr>
          <p:cNvSpPr/>
          <p:nvPr/>
        </p:nvSpPr>
        <p:spPr>
          <a:xfrm>
            <a:off x="539087" y="1152013"/>
            <a:ext cx="10995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Valor Técnico:</a:t>
            </a:r>
            <a:r>
              <a:rPr lang="es-ES_tradnl" sz="2000" dirty="0">
                <a:ea typeface="Times New Roman" panose="02020603050405020304" pitchFamily="18" charset="0"/>
                <a:cs typeface="Arial" panose="020B0604020202020204" pitchFamily="34" charset="0"/>
              </a:rPr>
              <a:t> Es el valor del título al momento actual. El capital más los intereses devengados.</a:t>
            </a:r>
            <a:endParaRPr lang="es-PY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500" dirty="0"/>
              <a:t>Títulos Valores Elegibles</a:t>
            </a:r>
            <a:endParaRPr lang="es-PY" sz="25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6008" y="1441485"/>
            <a:ext cx="95981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  <a:cs typeface="Arial" panose="020B0604020202020204" pitchFamily="34" charset="0"/>
              </a:rPr>
              <a:t>Bonos del Tesoro, emitidos por el Ministerio de Hacienda;</a:t>
            </a:r>
            <a:endParaRPr lang="es-PY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6008" y="2324546"/>
            <a:ext cx="95981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  <a:cs typeface="Arial" panose="020B0604020202020204" pitchFamily="34" charset="0"/>
              </a:rPr>
              <a:t>Bonos emitidos por la Agencia Financiera de Desarrollo; </a:t>
            </a:r>
            <a:endParaRPr lang="es-PY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6008" y="3207608"/>
            <a:ext cx="10686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  <a:cs typeface="Arial" panose="020B0604020202020204" pitchFamily="34" charset="0"/>
              </a:rPr>
              <a:t>Letras de Regulación Monetaria, emitidas por el Banco Central del Paraguay;</a:t>
            </a:r>
            <a:endParaRPr lang="es-PY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6008" y="4090669"/>
            <a:ext cx="95981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  <a:cs typeface="Arial" panose="020B0604020202020204" pitchFamily="34" charset="0"/>
              </a:rPr>
              <a:t>Bonos con Calificación de Riesgo B, similares y superiores; y</a:t>
            </a:r>
            <a:endParaRPr lang="es-PY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6008" y="4973730"/>
            <a:ext cx="10686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  <a:cs typeface="Arial" panose="020B0604020202020204" pitchFamily="34" charset="0"/>
              </a:rPr>
              <a:t>Otros títulos valores que el directorio de la Bolsa determine mediante resolución.</a:t>
            </a:r>
            <a:endParaRPr lang="es-PY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500" dirty="0"/>
              <a:t>Títulos Valores No Elegibles</a:t>
            </a:r>
            <a:endParaRPr lang="es-PY" sz="25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0624" y="849249"/>
            <a:ext cx="1132941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durante el plazo de la operación registraren amortizaciones de capital;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27051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su emisor haya sido suspendido por la Comisión Nacional de Valores o la Bolsa;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27051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su emisor se encuentre con convocatoria de acreedores;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27051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su emisor presente incumplimientos, atrasos o moras;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27051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hayan sido emitidos con cláusulas de rescate anticipado, a plazos mayores a los Repo con plazo de 60 días y plazos iguales o mayores a la fecha del rescate;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449580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Que sean Bonos Bursátiles de Corto Plazo; y</a:t>
            </a:r>
            <a:endParaRPr lang="es-PY" sz="2500" dirty="0">
              <a:ea typeface="Times New Roman" panose="02020603050405020304" pitchFamily="18" charset="0"/>
            </a:endParaRPr>
          </a:p>
          <a:p>
            <a:pPr marL="27051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 </a:t>
            </a:r>
            <a:endParaRPr lang="es-PY" sz="2500" dirty="0"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es-ES_tradnl" sz="2500" dirty="0">
                <a:ea typeface="Times New Roman" panose="02020603050405020304" pitchFamily="18" charset="0"/>
              </a:rPr>
              <a:t>Otras características o situaciones que el directorio de la BVPASA determine mediante resolución.</a:t>
            </a:r>
            <a:endParaRPr lang="es-PY" sz="25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REPORTO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13608" y="1126069"/>
            <a:ext cx="4228271" cy="430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s-PY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PY" sz="2200" dirty="0"/>
              <a:t>Según Res BVPASA N° 1917/19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8412"/>
              </p:ext>
            </p:extLst>
          </p:nvPr>
        </p:nvGraphicFramePr>
        <p:xfrm>
          <a:off x="203200" y="1126068"/>
          <a:ext cx="6866467" cy="5020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246">
                  <a:extLst>
                    <a:ext uri="{9D8B030D-6E8A-4147-A177-3AD203B41FA5}">
                      <a16:colId xmlns:a16="http://schemas.microsoft.com/office/drawing/2014/main" val="225915079"/>
                    </a:ext>
                  </a:extLst>
                </a:gridCol>
                <a:gridCol w="1980289">
                  <a:extLst>
                    <a:ext uri="{9D8B030D-6E8A-4147-A177-3AD203B41FA5}">
                      <a16:colId xmlns:a16="http://schemas.microsoft.com/office/drawing/2014/main" val="4169864531"/>
                    </a:ext>
                  </a:extLst>
                </a:gridCol>
                <a:gridCol w="1473543">
                  <a:extLst>
                    <a:ext uri="{9D8B030D-6E8A-4147-A177-3AD203B41FA5}">
                      <a16:colId xmlns:a16="http://schemas.microsoft.com/office/drawing/2014/main" val="1713119809"/>
                    </a:ext>
                  </a:extLst>
                </a:gridCol>
                <a:gridCol w="1296389">
                  <a:extLst>
                    <a:ext uri="{9D8B030D-6E8A-4147-A177-3AD203B41FA5}">
                      <a16:colId xmlns:a16="http://schemas.microsoft.com/office/drawing/2014/main" val="3923418577"/>
                    </a:ext>
                  </a:extLst>
                </a:gridCol>
              </a:tblGrid>
              <a:tr h="5284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Títulos valores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Plazo residual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Aforo en Guaraníes %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Aforo en Dólares %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28345"/>
                  </a:ext>
                </a:extLst>
              </a:tr>
              <a:tr h="10569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Botes, Bonos de la AFD y LRM</a:t>
                      </a:r>
                      <a:endParaRPr lang="es-PY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Menor e igual a 1 año 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1 año hasta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65786"/>
                  </a:ext>
                </a:extLst>
              </a:tr>
              <a:tr h="13212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a) Bonos con Calificación de Riesgo BBB, similares y superiores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Menor e igual a 1 año 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1 año hasta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7,50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5,50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7,50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0493"/>
                  </a:ext>
                </a:extLst>
              </a:tr>
              <a:tr h="10569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a) Bonos con Calificación de Riesgo BB y similares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Menor e igual a 1 año 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1 año hasta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6,50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8,50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5,50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31764"/>
                  </a:ext>
                </a:extLst>
              </a:tr>
              <a:tr h="10569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a) Bonos con Calificación de Riesgo B y similares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Menor e igual a 1 año 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1 año hasta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Mayor a 2 años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5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7,80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PY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55575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7145867" y="1624358"/>
            <a:ext cx="495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Plazos: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El plazo mínimo para las operaciones de Repo será de un (1) día y el máximo de 365 (trescientos sesenta y cinco) días.</a:t>
            </a:r>
            <a:endParaRPr lang="es-PY" dirty="0"/>
          </a:p>
        </p:txBody>
      </p:sp>
      <p:sp>
        <p:nvSpPr>
          <p:cNvPr id="14" name="Rectángulo 13"/>
          <p:cNvSpPr/>
          <p:nvPr/>
        </p:nvSpPr>
        <p:spPr>
          <a:xfrm>
            <a:off x="7145867" y="2992758"/>
            <a:ext cx="488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Toda operación de Repo con plazo igual o menor a 30 días, sin importar el plazo residual del título valor negociado, se tomará como operación a corto plazo y se aplicará el Aforo de plazo residual de menor o igual a 1 año correspondiente a ese título valor. </a:t>
            </a:r>
            <a:endParaRPr lang="es-PY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4642A1-A1B1-435B-8796-3AFD4C58F0D5}"/>
              </a:ext>
            </a:extLst>
          </p:cNvPr>
          <p:cNvSpPr/>
          <p:nvPr/>
        </p:nvSpPr>
        <p:spPr>
          <a:xfrm>
            <a:off x="7145867" y="5192154"/>
            <a:ext cx="495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Horario: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El horario habilitado para las operaciones de Reporto es de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14:00 a 15:00 </a:t>
            </a:r>
            <a:r>
              <a:rPr lang="es-ES_tradnl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hs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 Anulaciones van de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15:01 a 15:15 </a:t>
            </a:r>
            <a:r>
              <a:rPr lang="es-ES_tradnl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hs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PY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5667ED-348C-4DE5-889F-B4BFC8C54A7D}"/>
              </a:ext>
            </a:extLst>
          </p:cNvPr>
          <p:cNvSpPr/>
          <p:nvPr/>
        </p:nvSpPr>
        <p:spPr>
          <a:xfrm>
            <a:off x="7145867" y="6493151"/>
            <a:ext cx="495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Liquidación: T0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3010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OPERACIONES DE REPORTO - ESQUEMA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25" y="2520597"/>
            <a:ext cx="590730" cy="6219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34" y="2493865"/>
            <a:ext cx="782299" cy="6536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03528" y="93893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REPORTADO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90676" y="83384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REPORTADOR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31212" y="947034"/>
            <a:ext cx="371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/>
              <a:t>Para el efecto el REPORTADOR hallará el valor técnico del Bono.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921367" y="3171007"/>
            <a:ext cx="150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/>
              <a:t>VT : 102,2134%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31212" y="1709522"/>
            <a:ext cx="371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Sobre el VT del Bono el REPORTADOR hará un descuento </a:t>
            </a:r>
            <a:r>
              <a:rPr lang="es-PY" b="1" i="1" dirty="0"/>
              <a:t>Aforo 5%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60464" y="3171007"/>
            <a:ext cx="138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/>
              <a:t>VA: 97,1034%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84" y="5180232"/>
            <a:ext cx="781610" cy="82292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31096" y="3882762"/>
            <a:ext cx="15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REPORTADO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25" y="5398502"/>
            <a:ext cx="782299" cy="65365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985918" y="388276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REPORTADOR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4067094" y="3685032"/>
            <a:ext cx="1986234" cy="9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163056" y="3509561"/>
            <a:ext cx="4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8%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 flipH="1" flipV="1">
            <a:off x="6629400" y="3685032"/>
            <a:ext cx="2008525" cy="6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5664708" y="3759458"/>
            <a:ext cx="1463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500" dirty="0"/>
              <a:t>TASA DEL REPO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852928" y="6052156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MF: 104,2134%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8B8CFD6-FF71-4FB9-926D-3CCC7BEE6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327" y="1341871"/>
            <a:ext cx="2363336" cy="18002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D595CAE-FDA8-424F-A421-41844535E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62" y="1482099"/>
            <a:ext cx="2130287" cy="147604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42A9526-5DEC-42EB-903F-1B1C54858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925" y="4589907"/>
            <a:ext cx="2130287" cy="147604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55C7A92-9DE9-4701-A891-8879DF397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2" y="4268314"/>
            <a:ext cx="26098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44427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44558 0.003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44557 -0.002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4089 -7.40741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3438 0.001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42904 -0.0002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3893 -0.0194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2" grpId="1"/>
      <p:bldP spid="13" grpId="0"/>
      <p:bldP spid="14" grpId="0"/>
      <p:bldP spid="14" grpId="1"/>
      <p:bldP spid="17" grpId="0"/>
      <p:bldP spid="20" grpId="0"/>
      <p:bldP spid="25" grpId="0"/>
      <p:bldP spid="30" grpId="0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1867" y="0"/>
            <a:ext cx="10380133" cy="7241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dirty="0">
                <a:solidFill>
                  <a:schemeClr val="bg1"/>
                </a:solidFill>
              </a:rPr>
              <a:t>PUNTOS A TENER EN CUENTA….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86119"/>
            <a:ext cx="1583825" cy="6380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6600" y="2801784"/>
            <a:ext cx="10946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arancel a cobrar por punta resultará del producto de la anualización del arancel establecido según el plazo de la Operación de Reporto, por el plazo y el Monto inicial de la Operación de Reporto, de conformidad a la siguiente tabla:</a:t>
            </a:r>
            <a:endParaRPr lang="es-MX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6600" y="1363133"/>
            <a:ext cx="1096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400" dirty="0"/>
              <a:t>En el caso de la existencia de vencimientos de intereses durante el plazo del Repo, estos serán cobrados por el Reportador de los títulos, el cual será descontado del monto final.</a:t>
            </a:r>
            <a:endParaRPr lang="es-PY" sz="2400" u="sng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C23DEE-DB9B-498C-AD73-369E3C397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451" y="4240435"/>
            <a:ext cx="7007097" cy="20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1060</Words>
  <Application>Microsoft Office PowerPoint</Application>
  <PresentationFormat>Panorámica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Perpetua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Mosqueira</dc:creator>
  <cp:lastModifiedBy>CNV</cp:lastModifiedBy>
  <cp:revision>50</cp:revision>
  <dcterms:created xsi:type="dcterms:W3CDTF">2019-10-14T14:39:03Z</dcterms:created>
  <dcterms:modified xsi:type="dcterms:W3CDTF">2021-03-22T13:47:44Z</dcterms:modified>
</cp:coreProperties>
</file>