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u="sng"/>
            </a:pPr>
            <a:r>
              <a:rPr lang="en-US" u="sng"/>
              <a:t>Spread de Tasas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D1F-470A-8C25-C4D874B19E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D1F-470A-8C25-C4D874B19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Hoja1!$E$5:$E$6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7-4148-8FE6-6C0556D02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68987072"/>
        <c:axId val="-868986528"/>
      </c:barChart>
      <c:catAx>
        <c:axId val="-868987072"/>
        <c:scaling>
          <c:orientation val="minMax"/>
        </c:scaling>
        <c:delete val="1"/>
        <c:axPos val="b"/>
        <c:majorTickMark val="none"/>
        <c:minorTickMark val="none"/>
        <c:tickLblPos val="nextTo"/>
        <c:crossAx val="-868986528"/>
        <c:crosses val="autoZero"/>
        <c:auto val="1"/>
        <c:lblAlgn val="ctr"/>
        <c:lblOffset val="100"/>
        <c:noMultiLvlLbl val="0"/>
      </c:catAx>
      <c:valAx>
        <c:axId val="-8689865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868987072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solidFill>
                  <a:schemeClr val="dk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3F5-4205-8977-29437B24BD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3F5-4205-8977-29437B24BD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3F5-4205-8977-29437B24B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0.15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0-4B86-B3EE-93E25F3E83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126070640"/>
        <c:axId val="-1043701552"/>
      </c:barChart>
      <c:catAx>
        <c:axId val="-1126070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43701552"/>
        <c:crosses val="autoZero"/>
        <c:auto val="1"/>
        <c:lblAlgn val="ctr"/>
        <c:lblOffset val="100"/>
        <c:noMultiLvlLbl val="0"/>
      </c:catAx>
      <c:valAx>
        <c:axId val="-1043701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12607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0.43298</cdr:x>
      <cdr:y>0.57023</cdr:y>
    </cdr:from>
    <cdr:to>
      <cdr:x>0.56702</cdr:x>
      <cdr:y>0.89089</cdr:y>
    </cdr:to>
    <cdr:sp macro="" textlink="">
      <cdr:nvSpPr>
        <cdr:cNvPr id="2" name="28 Flecha arriba y abajo"/>
        <cdr:cNvSpPr/>
      </cdr:nvSpPr>
      <cdr:spPr>
        <a:xfrm xmlns:a="http://schemas.openxmlformats.org/drawingml/2006/main">
          <a:off x="1163005" y="1518717"/>
          <a:ext cx="360040" cy="854022"/>
        </a:xfrm>
        <a:prstGeom xmlns:a="http://schemas.openxmlformats.org/drawingml/2006/main" prst="upDownArrow">
          <a:avLst/>
        </a:prstGeom>
        <a:solidFill xmlns:a="http://schemas.openxmlformats.org/drawingml/2006/main">
          <a:schemeClr val="bg2">
            <a:lumMod val="25000"/>
          </a:schemeClr>
        </a:soli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PY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PY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7629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7470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295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6360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0800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4728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5091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2429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0392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3951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576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4190-261B-40D1-B2CA-AF445CF3DAAA}" type="datetimeFigureOut">
              <a:rPr lang="es-PY" smtClean="0"/>
              <a:t>22/03/2021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1E03-9F72-4217-B77A-1B504034788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585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31643"/>
            <a:ext cx="9744222" cy="1375578"/>
          </a:xfrm>
        </p:spPr>
        <p:txBody>
          <a:bodyPr>
            <a:noAutofit/>
          </a:bodyPr>
          <a:lstStyle/>
          <a:p>
            <a:pPr algn="l"/>
            <a:r>
              <a:rPr lang="es-ES" sz="4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mercado de Valores como mecanismo de </a:t>
            </a:r>
            <a:r>
              <a:rPr lang="es-ES" sz="4400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Ahorro e Inversión</a:t>
            </a:r>
            <a:endParaRPr lang="es-PY" sz="4400" b="1" dirty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61957" y="5005042"/>
            <a:ext cx="6775938" cy="1297284"/>
          </a:xfrm>
        </p:spPr>
        <p:txBody>
          <a:bodyPr>
            <a:normAutofit lnSpcReduction="10000"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Fernando Lugo López</a:t>
            </a:r>
          </a:p>
          <a:p>
            <a:r>
              <a:rPr lang="es-ES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Itau</a:t>
            </a:r>
            <a:r>
              <a:rPr lang="es-ES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</a:t>
            </a:r>
            <a:endParaRPr lang="es-ES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ES" sz="18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Marzo 2021</a:t>
            </a:r>
            <a:endParaRPr lang="es-PY" sz="18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1125416" y="3017302"/>
            <a:ext cx="0" cy="1204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738" y="736361"/>
            <a:ext cx="1707324" cy="105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41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17" name="Rectángulo 16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9" name="Rectangle 11"/>
          <p:cNvSpPr/>
          <p:nvPr/>
        </p:nvSpPr>
        <p:spPr>
          <a:xfrm>
            <a:off x="6566931" y="1779050"/>
            <a:ext cx="1826052" cy="8094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es-ES" sz="1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Financieros</a:t>
            </a:r>
            <a:endParaRPr lang="en-US" altLang="es-E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2149134" y="1779050"/>
            <a:ext cx="1826052" cy="8094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es-ES" sz="1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Subordinados</a:t>
            </a:r>
            <a:endParaRPr lang="en-US" altLang="es-E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2"/>
          <p:cNvSpPr txBox="1"/>
          <p:nvPr>
            <p:custDataLst>
              <p:tags r:id="rId1"/>
            </p:custDataLst>
          </p:nvPr>
        </p:nvSpPr>
        <p:spPr>
          <a:xfrm>
            <a:off x="790228" y="2886960"/>
            <a:ext cx="4543864" cy="3396690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>
              <a:spcBef>
                <a:spcPts val="770"/>
              </a:spcBef>
              <a:buSzPct val="100000"/>
            </a:pP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negociación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</a:t>
            </a: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emite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desmaterializada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convertidos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que la IFI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necesite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alcanzar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capital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exigido</a:t>
            </a: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cálculo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solvencia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>
              <a:spcBef>
                <a:spcPts val="770"/>
              </a:spcBef>
              <a:buSzPct val="100000"/>
              <a:buFont typeface="Verdana" panose="020B0604030504040204"/>
              <a:buNone/>
            </a:pP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endParaRPr lang="es-E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/>
          <p:cNvSpPr txBox="1"/>
          <p:nvPr>
            <p:custDataLst>
              <p:tags r:id="rId2"/>
            </p:custDataLst>
          </p:nvPr>
        </p:nvSpPr>
        <p:spPr>
          <a:xfrm>
            <a:off x="5724468" y="2886960"/>
            <a:ext cx="3510978" cy="3150469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>
              <a:spcBef>
                <a:spcPts val="770"/>
              </a:spcBef>
              <a:buSzPct val="100000"/>
            </a:pP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negociación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Bolsa</a:t>
            </a: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emite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desmaterializada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deuda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Institución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US" altLang="es-ES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spcBef>
                <a:spcPts val="770"/>
              </a:spcBef>
              <a:buSzPct val="100000"/>
              <a:buFont typeface="Verdana" panose="020B0604030504040204"/>
              <a:buNone/>
            </a:pPr>
            <a:endParaRPr lang="en-US" altLang="es-E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endParaRPr lang="es-E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2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17" name="Rectángulo 16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3" name="8 Rectángulo redondeado"/>
          <p:cNvSpPr/>
          <p:nvPr/>
        </p:nvSpPr>
        <p:spPr>
          <a:xfrm>
            <a:off x="1491660" y="1778625"/>
            <a:ext cx="1780297" cy="344761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s-ES" b="1" dirty="0" err="1"/>
              <a:t>Renta</a:t>
            </a:r>
            <a:r>
              <a:rPr lang="en-US" altLang="es-ES" b="1" dirty="0"/>
              <a:t> Variable</a:t>
            </a:r>
            <a:endParaRPr lang="en-US" altLang="es-ES" dirty="0"/>
          </a:p>
        </p:txBody>
      </p:sp>
      <p:sp>
        <p:nvSpPr>
          <p:cNvPr id="14" name="Text Box 7"/>
          <p:cNvSpPr txBox="1"/>
          <p:nvPr/>
        </p:nvSpPr>
        <p:spPr>
          <a:xfrm>
            <a:off x="1443996" y="2368567"/>
            <a:ext cx="37439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Acciones  </a:t>
            </a:r>
          </a:p>
        </p:txBody>
      </p:sp>
      <p:pic>
        <p:nvPicPr>
          <p:cNvPr id="1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96" y="2928115"/>
            <a:ext cx="2779395" cy="2406650"/>
          </a:xfrm>
          <a:prstGeom prst="rect">
            <a:avLst/>
          </a:prstGeom>
        </p:spPr>
      </p:pic>
      <p:pic>
        <p:nvPicPr>
          <p:cNvPr id="1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971" y="2421385"/>
            <a:ext cx="4816475" cy="3420110"/>
          </a:xfrm>
          <a:prstGeom prst="rect">
            <a:avLst/>
          </a:prstGeom>
        </p:spPr>
      </p:pic>
      <p:sp>
        <p:nvSpPr>
          <p:cNvPr id="18" name="Text Box 9"/>
          <p:cNvSpPr txBox="1"/>
          <p:nvPr/>
        </p:nvSpPr>
        <p:spPr>
          <a:xfrm>
            <a:off x="1793881" y="5841495"/>
            <a:ext cx="4896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ym typeface="+mn-ea"/>
              </a:rPr>
              <a:t>Representan una </a:t>
            </a:r>
            <a:r>
              <a:rPr lang="es-AR" b="1" dirty="0">
                <a:sym typeface="+mn-ea"/>
              </a:rPr>
              <a:t>parte o cuota del capital social de una SA</a:t>
            </a:r>
            <a:r>
              <a:rPr lang="es-AR" dirty="0">
                <a:sym typeface="+mn-ea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17" name="Rectángulo 16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3" name="8 Rectángulo redondeado"/>
          <p:cNvSpPr/>
          <p:nvPr/>
        </p:nvSpPr>
        <p:spPr>
          <a:xfrm>
            <a:off x="1491660" y="1778625"/>
            <a:ext cx="1780297" cy="344761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s-ES" b="1" dirty="0" err="1"/>
              <a:t>Renta</a:t>
            </a:r>
            <a:r>
              <a:rPr lang="en-US" altLang="es-ES" b="1" dirty="0"/>
              <a:t> Variable</a:t>
            </a:r>
            <a:endParaRPr lang="en-US" altLang="es-ES" dirty="0"/>
          </a:p>
        </p:txBody>
      </p:sp>
      <p:sp>
        <p:nvSpPr>
          <p:cNvPr id="11" name="Text Box 7"/>
          <p:cNvSpPr txBox="1"/>
          <p:nvPr/>
        </p:nvSpPr>
        <p:spPr>
          <a:xfrm>
            <a:off x="393602" y="3607352"/>
            <a:ext cx="374396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Tipos</a:t>
            </a:r>
            <a:r>
              <a:rPr lang="en-US" altLang="es-ES_tradnl" b="1" dirty="0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 de </a:t>
            </a:r>
            <a:r>
              <a:rPr lang="en-US" altLang="es-ES_tradnl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Acciones</a:t>
            </a:r>
            <a:endParaRPr lang="en-US" altLang="es-ES_tradnl" b="1" dirty="0">
              <a:solidFill>
                <a:schemeClr val="tx1"/>
              </a:solidFill>
              <a:effectLst/>
              <a:latin typeface="Arial" panose="020B0604020202020204" pitchFamily="34" charset="0"/>
              <a:sym typeface="+mn-ea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" t="3976" r="28885" b="6240"/>
          <a:stretch/>
        </p:blipFill>
        <p:spPr>
          <a:xfrm>
            <a:off x="2701680" y="2316743"/>
            <a:ext cx="5226205" cy="2560320"/>
          </a:xfrm>
          <a:prstGeom prst="rect">
            <a:avLst/>
          </a:prstGeom>
        </p:spPr>
      </p:pic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829700" y="5070421"/>
            <a:ext cx="7923538" cy="1580808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Acciones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Ordinarias</a:t>
            </a:r>
            <a:r>
              <a:rPr lang="en-US" altLang="es-ES" sz="1600" b="1" u="sng" dirty="0">
                <a:latin typeface="Arial" panose="020B0604020202020204" pitchFamily="34" charset="0"/>
              </a:rPr>
              <a:t> Simples (OVS):</a:t>
            </a:r>
            <a:r>
              <a:rPr lang="en-US" altLang="es-ES" sz="1600" b="1" dirty="0">
                <a:latin typeface="Arial" panose="020B0604020202020204" pitchFamily="34" charset="0"/>
              </a:rPr>
              <a:t> </a:t>
            </a:r>
            <a:r>
              <a:rPr lang="en-US" altLang="es-ES" sz="1600" dirty="0">
                <a:latin typeface="Arial" panose="020B0604020202020204" pitchFamily="34" charset="0"/>
              </a:rPr>
              <a:t>Dan derecho de 1 </a:t>
            </a:r>
            <a:r>
              <a:rPr lang="en-US" altLang="es-ES" sz="1600" dirty="0" err="1">
                <a:latin typeface="Arial" panose="020B0604020202020204" pitchFamily="34" charset="0"/>
              </a:rPr>
              <a:t>voto</a:t>
            </a:r>
            <a:endParaRPr lang="en-US" altLang="es-ES" sz="1600" dirty="0">
              <a:latin typeface="Arial" panose="020B0604020202020204" pitchFamily="34" charset="0"/>
            </a:endParaRPr>
          </a:p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Acciones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Ordinarias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Voto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Múltiple</a:t>
            </a:r>
            <a:r>
              <a:rPr lang="en-US" altLang="es-ES" sz="1600" b="1" u="sng" dirty="0">
                <a:latin typeface="Arial" panose="020B0604020202020204" pitchFamily="34" charset="0"/>
              </a:rPr>
              <a:t> (OVM):</a:t>
            </a:r>
            <a:r>
              <a:rPr lang="en-US" altLang="es-ES" sz="1600" b="1" dirty="0">
                <a:latin typeface="Arial" panose="020B0604020202020204" pitchFamily="34" charset="0"/>
              </a:rPr>
              <a:t> </a:t>
            </a:r>
            <a:r>
              <a:rPr lang="en-US" altLang="es-ES" sz="1600" dirty="0">
                <a:latin typeface="Arial" panose="020B0604020202020204" pitchFamily="34" charset="0"/>
              </a:rPr>
              <a:t>Dan derecho </a:t>
            </a:r>
            <a:r>
              <a:rPr lang="en-US" altLang="es-ES" sz="1600" dirty="0" err="1">
                <a:latin typeface="Arial" panose="020B0604020202020204" pitchFamily="34" charset="0"/>
              </a:rPr>
              <a:t>generalmente</a:t>
            </a:r>
            <a:r>
              <a:rPr lang="en-US" altLang="es-ES" sz="1600" dirty="0">
                <a:latin typeface="Arial" panose="020B0604020202020204" pitchFamily="34" charset="0"/>
              </a:rPr>
              <a:t> a 5 </a:t>
            </a:r>
            <a:r>
              <a:rPr lang="en-US" altLang="es-ES" sz="1600" dirty="0" err="1">
                <a:latin typeface="Arial" panose="020B0604020202020204" pitchFamily="34" charset="0"/>
              </a:rPr>
              <a:t>votos</a:t>
            </a:r>
            <a:endParaRPr lang="en-US" altLang="es-ES" sz="1600" dirty="0">
              <a:latin typeface="Arial" panose="020B0604020202020204" pitchFamily="34" charset="0"/>
            </a:endParaRPr>
          </a:p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Acciones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Preferidas</a:t>
            </a:r>
            <a:r>
              <a:rPr lang="en-US" altLang="es-ES" sz="1600" b="1" u="sng" dirty="0">
                <a:latin typeface="Arial" panose="020B0604020202020204" pitchFamily="34" charset="0"/>
              </a:rPr>
              <a:t> (P):</a:t>
            </a:r>
            <a:r>
              <a:rPr lang="en-US" altLang="es-ES" sz="1600" b="1" dirty="0">
                <a:latin typeface="Arial" panose="020B0604020202020204" pitchFamily="34" charset="0"/>
              </a:rPr>
              <a:t> </a:t>
            </a:r>
            <a:r>
              <a:rPr lang="en-US" altLang="es-ES" sz="1600" dirty="0" err="1">
                <a:latin typeface="Arial" panose="020B0604020202020204" pitchFamily="34" charset="0"/>
              </a:rPr>
              <a:t>Por</a:t>
            </a:r>
            <a:r>
              <a:rPr lang="en-US" altLang="es-ES" sz="1600" dirty="0">
                <a:latin typeface="Arial" panose="020B0604020202020204" pitchFamily="34" charset="0"/>
              </a:rPr>
              <a:t> lo general no </a:t>
            </a:r>
            <a:r>
              <a:rPr lang="en-US" altLang="es-ES" sz="1600" dirty="0" err="1">
                <a:latin typeface="Arial" panose="020B0604020202020204" pitchFamily="34" charset="0"/>
              </a:rPr>
              <a:t>otorgan</a:t>
            </a:r>
            <a:r>
              <a:rPr lang="en-US" altLang="es-ES" sz="1600" dirty="0">
                <a:latin typeface="Arial" panose="020B0604020202020204" pitchFamily="34" charset="0"/>
              </a:rPr>
              <a:t> derechos a </a:t>
            </a:r>
            <a:r>
              <a:rPr lang="en-US" altLang="es-ES" sz="1600" dirty="0" err="1">
                <a:latin typeface="Arial" panose="020B0604020202020204" pitchFamily="34" charset="0"/>
              </a:rPr>
              <a:t>votos</a:t>
            </a:r>
            <a:r>
              <a:rPr lang="en-US" altLang="es-ES" sz="1600" dirty="0">
                <a:latin typeface="Arial" panose="020B0604020202020204" pitchFamily="34" charset="0"/>
              </a:rPr>
              <a:t> </a:t>
            </a:r>
            <a:r>
              <a:rPr lang="en-US" altLang="es-ES" sz="1600" dirty="0" err="1">
                <a:latin typeface="Arial" panose="020B0604020202020204" pitchFamily="34" charset="0"/>
              </a:rPr>
              <a:t>en</a:t>
            </a:r>
            <a:r>
              <a:rPr lang="en-US" altLang="es-ES" sz="1600" dirty="0">
                <a:latin typeface="Arial" panose="020B0604020202020204" pitchFamily="34" charset="0"/>
              </a:rPr>
              <a:t> las </a:t>
            </a:r>
            <a:r>
              <a:rPr lang="en-US" altLang="es-ES" sz="1600" dirty="0" err="1">
                <a:latin typeface="Arial" panose="020B0604020202020204" pitchFamily="34" charset="0"/>
              </a:rPr>
              <a:t>asambleas</a:t>
            </a:r>
            <a:r>
              <a:rPr lang="en-US" altLang="es-ES" sz="1600" dirty="0">
                <a:latin typeface="Arial" panose="020B0604020202020204" pitchFamily="34" charset="0"/>
              </a:rPr>
              <a:t> de </a:t>
            </a:r>
            <a:r>
              <a:rPr lang="en-US" altLang="es-ES" sz="1600" dirty="0" err="1">
                <a:latin typeface="Arial" panose="020B0604020202020204" pitchFamily="34" charset="0"/>
              </a:rPr>
              <a:t>accionistas</a:t>
            </a:r>
            <a:r>
              <a:rPr lang="en-US" altLang="es-ES" sz="1600" dirty="0">
                <a:latin typeface="Arial" panose="020B0604020202020204" pitchFamily="34" charset="0"/>
              </a:rPr>
              <a:t>, </a:t>
            </a:r>
            <a:r>
              <a:rPr lang="en-US" altLang="es-ES" sz="1600" dirty="0" err="1">
                <a:latin typeface="Arial" panose="020B0604020202020204" pitchFamily="34" charset="0"/>
              </a:rPr>
              <a:t>tienen</a:t>
            </a:r>
            <a:r>
              <a:rPr lang="en-US" altLang="es-ES" sz="1600" dirty="0">
                <a:latin typeface="Arial" panose="020B0604020202020204" pitchFamily="34" charset="0"/>
              </a:rPr>
              <a:t> preference </a:t>
            </a:r>
            <a:r>
              <a:rPr lang="en-US" altLang="es-ES" sz="1600" dirty="0" err="1">
                <a:latin typeface="Arial" panose="020B0604020202020204" pitchFamily="34" charset="0"/>
              </a:rPr>
              <a:t>en</a:t>
            </a:r>
            <a:r>
              <a:rPr lang="en-US" altLang="es-ES" sz="1600" dirty="0">
                <a:latin typeface="Arial" panose="020B0604020202020204" pitchFamily="34" charset="0"/>
              </a:rPr>
              <a:t> el </a:t>
            </a:r>
            <a:r>
              <a:rPr lang="en-US" altLang="es-ES" sz="1600" dirty="0" err="1">
                <a:latin typeface="Arial" panose="020B0604020202020204" pitchFamily="34" charset="0"/>
              </a:rPr>
              <a:t>cobro</a:t>
            </a:r>
            <a:r>
              <a:rPr lang="en-US" altLang="es-ES" sz="1600" dirty="0">
                <a:latin typeface="Arial" panose="020B0604020202020204" pitchFamily="34" charset="0"/>
              </a:rPr>
              <a:t> de </a:t>
            </a:r>
            <a:r>
              <a:rPr lang="en-US" altLang="es-ES" sz="1600" dirty="0" err="1">
                <a:latin typeface="Arial" panose="020B0604020202020204" pitchFamily="34" charset="0"/>
              </a:rPr>
              <a:t>dividendos</a:t>
            </a:r>
            <a:r>
              <a:rPr lang="en-US" altLang="es-ES" sz="1600" dirty="0">
                <a:solidFill>
                  <a:srgbClr val="002060"/>
                </a:solidFill>
                <a:latin typeface="Arial" panose="020B0604020202020204"/>
                <a:cs typeface="Arial" panose="020B0604020202020204"/>
              </a:rPr>
              <a:t>.</a:t>
            </a:r>
          </a:p>
          <a:p>
            <a:pPr indent="0">
              <a:spcBef>
                <a:spcPts val="770"/>
              </a:spcBef>
              <a:buSzPct val="100000"/>
              <a:buFont typeface="Verdana" panose="020B0604030504040204"/>
              <a:buNone/>
            </a:pPr>
            <a:endParaRPr lang="en-US" altLang="es-E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3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17" name="Rectángulo 16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3" name="8 Rectángulo redondeado"/>
          <p:cNvSpPr/>
          <p:nvPr/>
        </p:nvSpPr>
        <p:spPr>
          <a:xfrm>
            <a:off x="1196238" y="1661535"/>
            <a:ext cx="2348820" cy="79573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s-ES" b="1" dirty="0" err="1"/>
              <a:t>Fondos</a:t>
            </a:r>
            <a:r>
              <a:rPr lang="en-US" altLang="es-ES" b="1" dirty="0"/>
              <a:t> </a:t>
            </a:r>
            <a:r>
              <a:rPr lang="en-US" altLang="es-ES" b="1" dirty="0" err="1"/>
              <a:t>Patrimoniales</a:t>
            </a:r>
            <a:r>
              <a:rPr lang="en-US" altLang="es-ES" b="1" dirty="0"/>
              <a:t> de </a:t>
            </a:r>
            <a:r>
              <a:rPr lang="en-US" altLang="es-ES" b="1" dirty="0" err="1"/>
              <a:t>Inversión</a:t>
            </a:r>
            <a:endParaRPr lang="en-US" altLang="es-ES" dirty="0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1002469" y="5546961"/>
            <a:ext cx="2736358" cy="667738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Fondos</a:t>
            </a:r>
            <a:r>
              <a:rPr lang="en-US" altLang="es-ES" sz="1600" b="1" u="sng" dirty="0">
                <a:latin typeface="Arial" panose="020B0604020202020204" pitchFamily="34" charset="0"/>
              </a:rPr>
              <a:t>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Mutuos</a:t>
            </a:r>
            <a:r>
              <a:rPr lang="en-US" altLang="es-ES" sz="1600" b="1" u="sng" dirty="0">
                <a:latin typeface="Arial" panose="020B0604020202020204" pitchFamily="34" charset="0"/>
              </a:rPr>
              <a:t>.</a:t>
            </a:r>
            <a:endParaRPr lang="en-US" altLang="es-ES" sz="1600" dirty="0">
              <a:latin typeface="Arial" panose="020B0604020202020204" pitchFamily="34" charset="0"/>
            </a:endParaRPr>
          </a:p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Fondos</a:t>
            </a:r>
            <a:r>
              <a:rPr lang="en-US" altLang="es-ES" sz="1600" b="1" u="sng" dirty="0">
                <a:latin typeface="Arial" panose="020B0604020202020204" pitchFamily="34" charset="0"/>
              </a:rPr>
              <a:t> de 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Inversión</a:t>
            </a:r>
            <a:r>
              <a:rPr lang="en-US" altLang="es-ES" sz="1600" b="1" u="sng" dirty="0">
                <a:latin typeface="Arial" panose="020B0604020202020204" pitchFamily="34" charset="0"/>
              </a:rPr>
              <a:t>.</a:t>
            </a:r>
            <a:endParaRPr lang="en-US" altLang="es-E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8 Rectángulo redondeado"/>
          <p:cNvSpPr/>
          <p:nvPr/>
        </p:nvSpPr>
        <p:spPr>
          <a:xfrm>
            <a:off x="6387461" y="1661535"/>
            <a:ext cx="2348820" cy="79573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s-ES" b="1" dirty="0" err="1"/>
              <a:t>Derivados</a:t>
            </a:r>
            <a:r>
              <a:rPr lang="en-US" altLang="es-ES" b="1" dirty="0"/>
              <a:t> </a:t>
            </a:r>
            <a:r>
              <a:rPr lang="en-US" altLang="es-ES" b="1" dirty="0" err="1"/>
              <a:t>Financieros</a:t>
            </a:r>
            <a:endParaRPr lang="en-US" altLang="es-ES" dirty="0"/>
          </a:p>
        </p:txBody>
      </p:sp>
      <p:sp>
        <p:nvSpPr>
          <p:cNvPr id="14" name="TextBox 18"/>
          <p:cNvSpPr txBox="1"/>
          <p:nvPr>
            <p:custDataLst>
              <p:tags r:id="rId2"/>
            </p:custDataLst>
          </p:nvPr>
        </p:nvSpPr>
        <p:spPr>
          <a:xfrm>
            <a:off x="6007245" y="5721368"/>
            <a:ext cx="2729036" cy="318924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u="sng" dirty="0" err="1">
                <a:latin typeface="Arial" panose="020B0604020202020204" pitchFamily="34" charset="0"/>
              </a:rPr>
              <a:t>Futuro</a:t>
            </a:r>
            <a:r>
              <a:rPr lang="en-US" altLang="es-ES" sz="1600" b="1" u="sng" dirty="0">
                <a:latin typeface="Arial" panose="020B0604020202020204" pitchFamily="34" charset="0"/>
              </a:rPr>
              <a:t> Guaraní-</a:t>
            </a:r>
            <a:r>
              <a:rPr lang="en-US" altLang="es-ES" sz="1600" b="1" u="sng" dirty="0" err="1">
                <a:latin typeface="Arial" panose="020B0604020202020204" pitchFamily="34" charset="0"/>
              </a:rPr>
              <a:t>Dolar</a:t>
            </a:r>
            <a:r>
              <a:rPr lang="en-US" altLang="es-ES" sz="1600" b="1" u="sng" dirty="0">
                <a:latin typeface="Arial" panose="020B0604020202020204" pitchFamily="34" charset="0"/>
              </a:rPr>
              <a:t>.</a:t>
            </a:r>
            <a:endParaRPr lang="en-US" altLang="es-ES" sz="1600" dirty="0">
              <a:latin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27333" y="3052759"/>
            <a:ext cx="3399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FC000"/>
              </a:buClr>
            </a:pPr>
            <a:r>
              <a:rPr lang="es-PY" dirty="0"/>
              <a:t>Un Fondo de Inversión es un vehículo de inversión colectiva que capta dinero en forma de aportaciones para invertirlo de forma conjunta.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332121" y="2899187"/>
            <a:ext cx="4459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Y" dirty="0">
                <a:cs typeface="Arial" panose="020B0604020202020204" pitchFamily="34" charset="0"/>
              </a:rPr>
              <a:t>Son contratos a plazo que otorgan derechos y/u obligaciones para comprar o vender activos de diversa índole (financieros, agropecuarios, etc.)</a:t>
            </a:r>
            <a:r>
              <a:rPr lang="es-PY" b="1" dirty="0">
                <a:cs typeface="Arial" panose="020B0604020202020204" pitchFamily="34" charset="0"/>
              </a:rPr>
              <a:t>. </a:t>
            </a:r>
            <a:r>
              <a:rPr lang="es-PY" dirty="0">
                <a:cs typeface="Arial" panose="020B0604020202020204" pitchFamily="34" charset="0"/>
              </a:rPr>
              <a:t>La principal finalidad de los instrumentos derivados es la gestión de riesgos asociados a las características del subyacente, como por ejemplo el </a:t>
            </a:r>
            <a:r>
              <a:rPr lang="es-PY" b="1" dirty="0">
                <a:cs typeface="Arial" panose="020B0604020202020204" pitchFamily="34" charset="0"/>
              </a:rPr>
              <a:t>riesgo de precio.</a:t>
            </a:r>
          </a:p>
        </p:txBody>
      </p:sp>
    </p:spTree>
    <p:extLst>
      <p:ext uri="{BB962C8B-B14F-4D97-AF65-F5344CB8AC3E}">
        <p14:creationId xmlns:p14="http://schemas.microsoft.com/office/powerpoint/2010/main" val="1186563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9594" y="3169264"/>
            <a:ext cx="9744222" cy="900333"/>
          </a:xfrm>
        </p:spPr>
        <p:txBody>
          <a:bodyPr>
            <a:noAutofit/>
          </a:bodyPr>
          <a:lstStyle/>
          <a:p>
            <a:pPr algn="l"/>
            <a:r>
              <a:rPr lang="es-ES" sz="4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Muchas Gracias</a:t>
            </a:r>
            <a:endParaRPr lang="es-PY" sz="4400" b="1" dirty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61957" y="5005042"/>
            <a:ext cx="6775938" cy="1297284"/>
          </a:xfrm>
        </p:spPr>
        <p:txBody>
          <a:bodyPr>
            <a:normAutofit lnSpcReduction="10000"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Fernando Lugo López</a:t>
            </a:r>
          </a:p>
          <a:p>
            <a:r>
              <a:rPr lang="es-ES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Itau</a:t>
            </a:r>
            <a:r>
              <a:rPr lang="es-ES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</a:t>
            </a:r>
            <a:endParaRPr lang="es-ES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ES" sz="18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Marzo 2021</a:t>
            </a:r>
            <a:endParaRPr lang="es-PY" sz="18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1125416" y="3017302"/>
            <a:ext cx="0" cy="1204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738" y="736361"/>
            <a:ext cx="1707324" cy="1051824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3028800" y="2233819"/>
            <a:ext cx="6775938" cy="52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¿Preguntas?</a:t>
            </a:r>
          </a:p>
        </p:txBody>
      </p:sp>
    </p:spTree>
    <p:extLst>
      <p:ext uri="{BB962C8B-B14F-4D97-AF65-F5344CB8AC3E}">
        <p14:creationId xmlns:p14="http://schemas.microsoft.com/office/powerpoint/2010/main" val="225664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2073" y="304689"/>
            <a:ext cx="4240236" cy="1016074"/>
          </a:xfrm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Contenido</a:t>
            </a:r>
            <a:endParaRPr lang="es-PY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7" t="1059" r="45100" b="13878"/>
          <a:stretch/>
        </p:blipFill>
        <p:spPr>
          <a:xfrm>
            <a:off x="0" y="0"/>
            <a:ext cx="3488788" cy="4642338"/>
          </a:xfrm>
        </p:spPr>
      </p:pic>
      <p:cxnSp>
        <p:nvCxnSpPr>
          <p:cNvPr id="5" name="Conector recto 4"/>
          <p:cNvCxnSpPr/>
          <p:nvPr/>
        </p:nvCxnSpPr>
        <p:spPr>
          <a:xfrm flipH="1">
            <a:off x="3502855" y="0"/>
            <a:ext cx="1" cy="675249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V="1">
            <a:off x="3502855" y="1434905"/>
            <a:ext cx="8689145" cy="4220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 flipV="1">
            <a:off x="4726744" y="1909689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3" name="CuadroTexto 12"/>
          <p:cNvSpPr txBox="1"/>
          <p:nvPr/>
        </p:nvSpPr>
        <p:spPr>
          <a:xfrm>
            <a:off x="4726744" y="2335234"/>
            <a:ext cx="6274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01. </a:t>
            </a:r>
          </a:p>
          <a:p>
            <a:r>
              <a:rPr lang="es-ES" sz="2000" b="1" dirty="0">
                <a:solidFill>
                  <a:schemeClr val="bg1"/>
                </a:solidFill>
              </a:rPr>
              <a:t>El Mercado de Valores en Paraguay</a:t>
            </a:r>
          </a:p>
          <a:p>
            <a:endParaRPr lang="es-ES" sz="2000" b="1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FUNCIONAMIENTO. PARTICIPANTES. FUNCIONES. PRINCIPALES BENEFICIOS.</a:t>
            </a:r>
            <a:endParaRPr lang="es-PY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696264" y="4706683"/>
            <a:ext cx="6274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02. </a:t>
            </a:r>
          </a:p>
          <a:p>
            <a:r>
              <a:rPr lang="es-ES" sz="2000" b="1" dirty="0">
                <a:solidFill>
                  <a:schemeClr val="bg1"/>
                </a:solidFill>
              </a:rPr>
              <a:t>Alternativas de Ahorro e Inversión</a:t>
            </a:r>
          </a:p>
          <a:p>
            <a:endParaRPr lang="es-ES" sz="2000" b="1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ALTERNATIVAS TRADICIONALES DEL MERCADO FINANCIERO. OPCIONES DE INVERSIÓN DEL MERCADO DE VALORES. </a:t>
            </a:r>
            <a:endParaRPr lang="es-PY" dirty="0">
              <a:solidFill>
                <a:schemeClr val="bg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 flipV="1">
            <a:off x="4726744" y="4313707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800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ítulo 1"/>
          <p:cNvSpPr txBox="1">
            <a:spLocks/>
          </p:cNvSpPr>
          <p:nvPr/>
        </p:nvSpPr>
        <p:spPr>
          <a:xfrm>
            <a:off x="454855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+mn-lt"/>
              </a:rPr>
              <a:t>01. El Mercado de Valores en Paraguay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21"/>
          <a:stretch/>
        </p:blipFill>
        <p:spPr>
          <a:xfrm>
            <a:off x="325329" y="2049446"/>
            <a:ext cx="9365541" cy="3740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27" y="2322846"/>
            <a:ext cx="1632862" cy="466532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4475550" y="5531139"/>
            <a:ext cx="1363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Casas de Bolsa</a:t>
            </a:r>
            <a:endParaRPr lang="es-PY" sz="14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923306" y="5426384"/>
            <a:ext cx="1286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Inversionistas</a:t>
            </a:r>
            <a:endParaRPr lang="es-PY" sz="1400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196111" y="5164472"/>
            <a:ext cx="189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Públicos y Privados</a:t>
            </a:r>
            <a:endParaRPr lang="es-PY" sz="1400" b="1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1196111" y="2377333"/>
            <a:ext cx="1336074" cy="5325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Oferentes de Valores</a:t>
            </a:r>
            <a:endParaRPr lang="es-PY" b="1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8070717" y="3388410"/>
            <a:ext cx="1398187" cy="520602"/>
          </a:xfrm>
          <a:prstGeom prst="roundRect">
            <a:avLst>
              <a:gd name="adj" fmla="val 59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Demandantes de Valores</a:t>
            </a:r>
            <a:endParaRPr lang="es-PY" b="1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4269405" y="5105370"/>
            <a:ext cx="1670189" cy="425980"/>
          </a:xfrm>
          <a:prstGeom prst="roundRect">
            <a:avLst>
              <a:gd name="adj" fmla="val 59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Intermediarios de Valores</a:t>
            </a:r>
            <a:endParaRPr lang="es-PY" b="1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5597592" y="2377333"/>
            <a:ext cx="1576396" cy="515245"/>
          </a:xfrm>
          <a:prstGeom prst="roundRect">
            <a:avLst>
              <a:gd name="adj" fmla="val 59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Regulador</a:t>
            </a:r>
            <a:endParaRPr lang="es-PY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458757" y="4847250"/>
            <a:ext cx="1073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Emisores</a:t>
            </a:r>
            <a:endParaRPr lang="es-PY" sz="1400" b="1" dirty="0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8" t="27297" r="26419" b="31639"/>
          <a:stretch>
            <a:fillRect/>
          </a:stretch>
        </p:blipFill>
        <p:spPr>
          <a:xfrm>
            <a:off x="4667794" y="3197480"/>
            <a:ext cx="959105" cy="473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0" name="CuadroTexto 29"/>
          <p:cNvSpPr txBox="1"/>
          <p:nvPr/>
        </p:nvSpPr>
        <p:spPr>
          <a:xfrm>
            <a:off x="5712655" y="4069899"/>
            <a:ext cx="1026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El mercado</a:t>
            </a:r>
            <a:endParaRPr lang="es-PY" sz="1400" b="1" dirty="0"/>
          </a:p>
        </p:txBody>
      </p:sp>
      <p:pic>
        <p:nvPicPr>
          <p:cNvPr id="33" name="Marcador de contenido 10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3" t="-121" r="50681" b="13878"/>
          <a:stretch/>
        </p:blipFill>
        <p:spPr>
          <a:xfrm>
            <a:off x="10033789" y="0"/>
            <a:ext cx="2146852" cy="4706732"/>
          </a:xfrm>
        </p:spPr>
      </p:pic>
      <p:sp>
        <p:nvSpPr>
          <p:cNvPr id="34" name="Rectángulo 33"/>
          <p:cNvSpPr/>
          <p:nvPr/>
        </p:nvSpPr>
        <p:spPr>
          <a:xfrm flipV="1">
            <a:off x="8160609" y="6078113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5473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2073" y="304689"/>
            <a:ext cx="4240236" cy="1016074"/>
          </a:xfrm>
        </p:spPr>
        <p:txBody>
          <a:bodyPr/>
          <a:lstStyle/>
          <a:p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Participantes</a:t>
            </a:r>
            <a:endParaRPr lang="es-PY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" name="Conector recto 4"/>
          <p:cNvCxnSpPr/>
          <p:nvPr/>
        </p:nvCxnSpPr>
        <p:spPr>
          <a:xfrm flipH="1">
            <a:off x="3502855" y="0"/>
            <a:ext cx="2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V="1">
            <a:off x="3502855" y="1477108"/>
            <a:ext cx="8707902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 flipV="1">
            <a:off x="4324526" y="6615169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1" r="3561"/>
          <a:stretch/>
        </p:blipFill>
        <p:spPr>
          <a:xfrm>
            <a:off x="1" y="0"/>
            <a:ext cx="3502854" cy="4041258"/>
          </a:xfrm>
        </p:spPr>
      </p:pic>
      <p:sp>
        <p:nvSpPr>
          <p:cNvPr id="15" name="CuadroTexto 14"/>
          <p:cNvSpPr txBox="1"/>
          <p:nvPr/>
        </p:nvSpPr>
        <p:spPr>
          <a:xfrm>
            <a:off x="4324526" y="1754617"/>
            <a:ext cx="62741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01. Comisión Nacional de Valores</a:t>
            </a:r>
          </a:p>
          <a:p>
            <a:endParaRPr lang="es-ES" sz="2000" b="1" dirty="0"/>
          </a:p>
          <a:p>
            <a:r>
              <a:rPr lang="es-ES" sz="2000" b="1" dirty="0"/>
              <a:t>02. Bolsa de Valores</a:t>
            </a:r>
          </a:p>
          <a:p>
            <a:endParaRPr lang="es-ES" sz="2000" b="1" dirty="0"/>
          </a:p>
          <a:p>
            <a:r>
              <a:rPr lang="es-ES" sz="2000" b="1" dirty="0"/>
              <a:t>03. Casas de Bolsa</a:t>
            </a:r>
          </a:p>
          <a:p>
            <a:endParaRPr lang="es-ES" sz="2000" b="1" dirty="0"/>
          </a:p>
          <a:p>
            <a:r>
              <a:rPr lang="es-ES" sz="2000" b="1" dirty="0"/>
              <a:t>04. Administradoras de Fondos Patrimoniales</a:t>
            </a:r>
          </a:p>
          <a:p>
            <a:endParaRPr lang="es-ES" sz="2000" b="1" dirty="0"/>
          </a:p>
          <a:p>
            <a:r>
              <a:rPr lang="es-ES" sz="2000" b="1" dirty="0"/>
              <a:t>05. Emisores</a:t>
            </a:r>
          </a:p>
          <a:p>
            <a:endParaRPr lang="es-ES" sz="2000" b="1" dirty="0"/>
          </a:p>
          <a:p>
            <a:r>
              <a:rPr lang="es-ES" sz="2000" b="1" dirty="0"/>
              <a:t>06. Calificadoras de Riesgo</a:t>
            </a:r>
          </a:p>
          <a:p>
            <a:endParaRPr lang="es-ES" sz="2000" b="1" dirty="0"/>
          </a:p>
          <a:p>
            <a:r>
              <a:rPr lang="es-ES" sz="2000" b="1" dirty="0"/>
              <a:t>07. Auditoras Externas Independientes</a:t>
            </a:r>
          </a:p>
          <a:p>
            <a:endParaRPr lang="es-ES" sz="2000" b="1" dirty="0"/>
          </a:p>
          <a:p>
            <a:r>
              <a:rPr lang="es-ES" sz="2000" b="1" dirty="0"/>
              <a:t>08.Inversionistas</a:t>
            </a:r>
          </a:p>
          <a:p>
            <a:endParaRPr lang="es-ES" sz="2000" b="1" dirty="0"/>
          </a:p>
          <a:p>
            <a:endParaRPr lang="es-ES" sz="2000" b="1" dirty="0"/>
          </a:p>
        </p:txBody>
      </p:sp>
      <p:cxnSp>
        <p:nvCxnSpPr>
          <p:cNvPr id="17" name="Conector recto 16"/>
          <p:cNvCxnSpPr/>
          <p:nvPr/>
        </p:nvCxnSpPr>
        <p:spPr>
          <a:xfrm flipV="1">
            <a:off x="84407" y="4041258"/>
            <a:ext cx="3418448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2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ítulo 1"/>
          <p:cNvSpPr txBox="1">
            <a:spLocks/>
          </p:cNvSpPr>
          <p:nvPr/>
        </p:nvSpPr>
        <p:spPr>
          <a:xfrm>
            <a:off x="942534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+mn-lt"/>
              </a:rPr>
              <a:t>Beneficios</a:t>
            </a:r>
          </a:p>
        </p:txBody>
      </p:sp>
      <p:sp>
        <p:nvSpPr>
          <p:cNvPr id="10" name="Rectángulo 9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1" name="Text Box 7"/>
          <p:cNvSpPr txBox="1"/>
          <p:nvPr/>
        </p:nvSpPr>
        <p:spPr>
          <a:xfrm>
            <a:off x="942534" y="1629548"/>
            <a:ext cx="63544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Beneficios para los Emisores </a:t>
            </a:r>
          </a:p>
        </p:txBody>
      </p:sp>
      <p:sp>
        <p:nvSpPr>
          <p:cNvPr id="15" name="2 Rectángulo"/>
          <p:cNvSpPr/>
          <p:nvPr/>
        </p:nvSpPr>
        <p:spPr>
          <a:xfrm>
            <a:off x="942534" y="2028328"/>
            <a:ext cx="6918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Complementa el Financiamiento Tradicional.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Más alternativas de financiamiento, poder de negociación.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Costo de financiamiento optimizado.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Estructura de financiamiento adecuada acorde a las necesidades específicas, calce de plazos y flujos de pagos.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Favorece al fortalecimiento empresarial.</a:t>
            </a:r>
          </a:p>
        </p:txBody>
      </p:sp>
      <p:sp>
        <p:nvSpPr>
          <p:cNvPr id="18" name="Text Box 5"/>
          <p:cNvSpPr txBox="1"/>
          <p:nvPr/>
        </p:nvSpPr>
        <p:spPr>
          <a:xfrm>
            <a:off x="2188343" y="3862310"/>
            <a:ext cx="63544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Beneficios para los Inversionistas </a:t>
            </a:r>
          </a:p>
        </p:txBody>
      </p:sp>
      <p:sp>
        <p:nvSpPr>
          <p:cNvPr id="19" name="4 Rectángulo"/>
          <p:cNvSpPr/>
          <p:nvPr/>
        </p:nvSpPr>
        <p:spPr>
          <a:xfrm>
            <a:off x="2188343" y="4225277"/>
            <a:ext cx="7616839" cy="27238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Mayor liquidez.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Otorga la posibilidad de obtener ganancias de capital mediante negociaciones en mercado secundario.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" dirty="0">
                <a:latin typeface="Arial" panose="020B0604020202020204" pitchFamily="34" charset="0"/>
              </a:rPr>
              <a:t>Ofrece instrumentos para obtener un portafolio más eficiente. 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" dirty="0">
                <a:latin typeface="Arial" panose="020B0604020202020204" pitchFamily="34" charset="0"/>
              </a:rPr>
              <a:t>Ofrece rendimientos superiores a otras colocaciones financieras tradicionales. 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" dirty="0">
                <a:latin typeface="Arial" panose="020B0604020202020204" pitchFamily="34" charset="0"/>
              </a:rPr>
              <a:t>Da oportunidad a diversificar en diversos emisores y sectores económicos a nivel local. </a:t>
            </a:r>
          </a:p>
          <a:p>
            <a:pPr marL="285750" indent="-285750" algn="just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944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 txBox="1">
            <a:spLocks/>
          </p:cNvSpPr>
          <p:nvPr/>
        </p:nvSpPr>
        <p:spPr>
          <a:xfrm>
            <a:off x="119336" y="980729"/>
            <a:ext cx="1123324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PY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PY" sz="2400" b="1" u="sng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PY" sz="2400" b="1" u="sng" dirty="0"/>
              <a:t>INTERMEDIACIÓN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PY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PY" sz="2400" dirty="0"/>
          </a:p>
          <a:p>
            <a:pPr marL="0" indent="0">
              <a:buFont typeface="Arial" panose="020B0604020202020204" pitchFamily="34" charset="0"/>
              <a:buNone/>
            </a:pPr>
            <a:endParaRPr lang="es-PY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ES" sz="2400" b="1" u="sng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PY" sz="2400" b="1" u="sng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PY" sz="2400" b="1" u="sng" dirty="0"/>
              <a:t>DESINTERMEDIACIÓN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PY" sz="2400" dirty="0"/>
          </a:p>
        </p:txBody>
      </p:sp>
      <p:sp>
        <p:nvSpPr>
          <p:cNvPr id="8" name="6 Elipse"/>
          <p:cNvSpPr/>
          <p:nvPr/>
        </p:nvSpPr>
        <p:spPr>
          <a:xfrm>
            <a:off x="191599" y="2695598"/>
            <a:ext cx="2110155" cy="83162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100" b="1" dirty="0"/>
              <a:t>Ahorrista</a:t>
            </a:r>
          </a:p>
        </p:txBody>
      </p:sp>
      <p:sp>
        <p:nvSpPr>
          <p:cNvPr id="9" name="7 Elipse"/>
          <p:cNvSpPr/>
          <p:nvPr/>
        </p:nvSpPr>
        <p:spPr>
          <a:xfrm>
            <a:off x="6036945" y="2706987"/>
            <a:ext cx="2064259" cy="80884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100" b="1" dirty="0"/>
              <a:t>Prestatario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flipH="1" flipV="1">
            <a:off x="2686172" y="3719539"/>
            <a:ext cx="5400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9 CuadroTexto"/>
          <p:cNvSpPr txBox="1"/>
          <p:nvPr/>
        </p:nvSpPr>
        <p:spPr>
          <a:xfrm>
            <a:off x="2531780" y="3177201"/>
            <a:ext cx="92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Tasa</a:t>
            </a:r>
          </a:p>
        </p:txBody>
      </p:sp>
      <p:sp>
        <p:nvSpPr>
          <p:cNvPr id="12" name="20 CuadroTexto"/>
          <p:cNvSpPr txBox="1"/>
          <p:nvPr/>
        </p:nvSpPr>
        <p:spPr>
          <a:xfrm>
            <a:off x="2531780" y="3841272"/>
            <a:ext cx="1134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Pasiva</a:t>
            </a:r>
          </a:p>
        </p:txBody>
      </p:sp>
      <p:sp>
        <p:nvSpPr>
          <p:cNvPr id="13" name="22 CuadroTexto"/>
          <p:cNvSpPr txBox="1"/>
          <p:nvPr/>
        </p:nvSpPr>
        <p:spPr>
          <a:xfrm>
            <a:off x="4901606" y="2969150"/>
            <a:ext cx="1140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/>
              <a:t>Tasa</a:t>
            </a:r>
          </a:p>
        </p:txBody>
      </p:sp>
      <p:sp>
        <p:nvSpPr>
          <p:cNvPr id="14" name="23 CuadroTexto"/>
          <p:cNvSpPr txBox="1"/>
          <p:nvPr/>
        </p:nvSpPr>
        <p:spPr>
          <a:xfrm>
            <a:off x="4801679" y="3761258"/>
            <a:ext cx="1097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Activa</a:t>
            </a:r>
          </a:p>
        </p:txBody>
      </p:sp>
      <p:cxnSp>
        <p:nvCxnSpPr>
          <p:cNvPr id="15" name="24 Conector recto de flecha"/>
          <p:cNvCxnSpPr/>
          <p:nvPr/>
        </p:nvCxnSpPr>
        <p:spPr>
          <a:xfrm flipH="1">
            <a:off x="4953104" y="3647346"/>
            <a:ext cx="535856" cy="8351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32 Elipse"/>
          <p:cNvSpPr/>
          <p:nvPr/>
        </p:nvSpPr>
        <p:spPr>
          <a:xfrm>
            <a:off x="6051538" y="5233568"/>
            <a:ext cx="2262572" cy="72259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100" b="1"/>
              <a:t>Emisor</a:t>
            </a:r>
          </a:p>
        </p:txBody>
      </p:sp>
      <p:sp>
        <p:nvSpPr>
          <p:cNvPr id="17" name="33 Elipse"/>
          <p:cNvSpPr/>
          <p:nvPr/>
        </p:nvSpPr>
        <p:spPr>
          <a:xfrm>
            <a:off x="267430" y="5233568"/>
            <a:ext cx="2337734" cy="7985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100" b="1"/>
              <a:t>Inversionista</a:t>
            </a:r>
          </a:p>
        </p:txBody>
      </p:sp>
      <p:sp>
        <p:nvSpPr>
          <p:cNvPr id="18" name="36 CuadroTexto"/>
          <p:cNvSpPr txBox="1"/>
          <p:nvPr/>
        </p:nvSpPr>
        <p:spPr>
          <a:xfrm>
            <a:off x="2535163" y="5956158"/>
            <a:ext cx="1696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Rentabilidad</a:t>
            </a:r>
          </a:p>
        </p:txBody>
      </p:sp>
      <p:sp>
        <p:nvSpPr>
          <p:cNvPr id="20" name="41 CuadroTexto"/>
          <p:cNvSpPr txBox="1"/>
          <p:nvPr/>
        </p:nvSpPr>
        <p:spPr>
          <a:xfrm>
            <a:off x="4961843" y="590476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2000" dirty="0"/>
              <a:t>Costo</a:t>
            </a:r>
          </a:p>
        </p:txBody>
      </p:sp>
      <p:pic>
        <p:nvPicPr>
          <p:cNvPr id="23" name="Picture 2" descr="F:\b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08" y="2588665"/>
            <a:ext cx="1090317" cy="12758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77" y="5290767"/>
            <a:ext cx="1440160" cy="553691"/>
          </a:xfrm>
          <a:prstGeom prst="rect">
            <a:avLst/>
          </a:prstGeom>
        </p:spPr>
      </p:pic>
      <p:sp>
        <p:nvSpPr>
          <p:cNvPr id="26" name="19 CuadroTexto"/>
          <p:cNvSpPr txBox="1"/>
          <p:nvPr/>
        </p:nvSpPr>
        <p:spPr>
          <a:xfrm>
            <a:off x="2326700" y="2305669"/>
            <a:ext cx="1258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Depósito</a:t>
            </a:r>
          </a:p>
        </p:txBody>
      </p:sp>
      <p:cxnSp>
        <p:nvCxnSpPr>
          <p:cNvPr id="27" name="38 Conector recto de flecha"/>
          <p:cNvCxnSpPr/>
          <p:nvPr/>
        </p:nvCxnSpPr>
        <p:spPr>
          <a:xfrm>
            <a:off x="2605164" y="2817192"/>
            <a:ext cx="5400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9 CuadroTexto"/>
          <p:cNvSpPr txBox="1"/>
          <p:nvPr/>
        </p:nvSpPr>
        <p:spPr>
          <a:xfrm>
            <a:off x="4675900" y="2305669"/>
            <a:ext cx="1258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dirty="0"/>
              <a:t>Préstamo</a:t>
            </a:r>
          </a:p>
        </p:txBody>
      </p:sp>
      <p:cxnSp>
        <p:nvCxnSpPr>
          <p:cNvPr id="29" name="38 Conector recto de flecha"/>
          <p:cNvCxnSpPr/>
          <p:nvPr/>
        </p:nvCxnSpPr>
        <p:spPr>
          <a:xfrm>
            <a:off x="4997907" y="2861936"/>
            <a:ext cx="5400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9 Conector recto de flecha"/>
          <p:cNvCxnSpPr/>
          <p:nvPr/>
        </p:nvCxnSpPr>
        <p:spPr>
          <a:xfrm flipH="1" flipV="1">
            <a:off x="2869457" y="5641381"/>
            <a:ext cx="5400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9 Conector recto de flecha"/>
          <p:cNvCxnSpPr/>
          <p:nvPr/>
        </p:nvCxnSpPr>
        <p:spPr>
          <a:xfrm flipH="1" flipV="1">
            <a:off x="5267907" y="5616957"/>
            <a:ext cx="5400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771398"/>
              </p:ext>
            </p:extLst>
          </p:nvPr>
        </p:nvGraphicFramePr>
        <p:xfrm>
          <a:off x="8662333" y="1726279"/>
          <a:ext cx="2686050" cy="266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Gráfico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925933"/>
              </p:ext>
            </p:extLst>
          </p:nvPr>
        </p:nvGraphicFramePr>
        <p:xfrm>
          <a:off x="8715998" y="4488074"/>
          <a:ext cx="2650787" cy="203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2047 CuadroTexto"/>
          <p:cNvSpPr txBox="1"/>
          <p:nvPr/>
        </p:nvSpPr>
        <p:spPr>
          <a:xfrm>
            <a:off x="8101204" y="6434738"/>
            <a:ext cx="3776183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/>
              <a:t>Se elimina el spread. La rentabilidad del inversionista es el costo del emisor.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0" y="1406769"/>
            <a:ext cx="12192000" cy="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ítulo 1"/>
          <p:cNvSpPr txBox="1">
            <a:spLocks/>
          </p:cNvSpPr>
          <p:nvPr/>
        </p:nvSpPr>
        <p:spPr>
          <a:xfrm>
            <a:off x="942534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+mn-lt"/>
              </a:rPr>
              <a:t>Desintermediación Financiera</a:t>
            </a:r>
          </a:p>
        </p:txBody>
      </p:sp>
    </p:spTree>
    <p:extLst>
      <p:ext uri="{BB962C8B-B14F-4D97-AF65-F5344CB8AC3E}">
        <p14:creationId xmlns:p14="http://schemas.microsoft.com/office/powerpoint/2010/main" val="2557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  <p:bldP spid="14" grpId="0"/>
      <p:bldP spid="16" grpId="0" animBg="1"/>
      <p:bldP spid="17" grpId="0" animBg="1"/>
      <p:bldP spid="18" grpId="0"/>
      <p:bldP spid="20" grpId="0"/>
      <p:bldP spid="26" grpId="0"/>
      <p:bldP spid="28" grpId="0"/>
      <p:bldGraphic spid="34" grpId="0">
        <p:bldAsOne/>
      </p:bldGraphic>
      <p:bldGraphic spid="34" grpId="1">
        <p:bldAsOne/>
      </p:bldGraphic>
      <p:bldGraphic spid="35" grpId="0">
        <p:bldAsOne/>
      </p:bldGraphic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02. Alternativas de Ahorro e Inversión</a:t>
            </a:r>
          </a:p>
        </p:txBody>
      </p:sp>
      <p:sp>
        <p:nvSpPr>
          <p:cNvPr id="32" name="Text Box 7"/>
          <p:cNvSpPr txBox="1"/>
          <p:nvPr/>
        </p:nvSpPr>
        <p:spPr>
          <a:xfrm>
            <a:off x="942534" y="1629548"/>
            <a:ext cx="63544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sz="20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Tradicionales</a:t>
            </a:r>
            <a:endParaRPr lang="en-US" altLang="es-ES_tradnl" sz="2000" b="1" dirty="0">
              <a:solidFill>
                <a:schemeClr val="tx1"/>
              </a:solidFill>
              <a:effectLst/>
              <a:latin typeface="Arial" panose="020B0604020202020204" pitchFamily="34" charset="0"/>
              <a:sym typeface="+mn-ea"/>
            </a:endParaRPr>
          </a:p>
        </p:txBody>
      </p:sp>
      <p:sp>
        <p:nvSpPr>
          <p:cNvPr id="35" name="2 Rectángulo"/>
          <p:cNvSpPr/>
          <p:nvPr/>
        </p:nvSpPr>
        <p:spPr>
          <a:xfrm>
            <a:off x="942534" y="2028328"/>
            <a:ext cx="6918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Ahorro a la Vista.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Ahorro a Plazo.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Ahorro Programado.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Certificado de Depósito de Ahorro (CDA).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kumimoji="1" lang="es-ES_tradnl" dirty="0">
                <a:latin typeface="Arial" panose="020B0604020202020204" pitchFamily="34" charset="0"/>
              </a:rPr>
              <a:t>Otros.</a:t>
            </a:r>
          </a:p>
          <a:p>
            <a:pPr marL="285750" indent="-285750">
              <a:buClr>
                <a:schemeClr val="tx1"/>
              </a:buClr>
              <a:buFont typeface="Wingdings" panose="05000000000000000000" charset="0"/>
              <a:buChar char=""/>
            </a:pPr>
            <a:endParaRPr lang="es-ES_tradnl" dirty="0">
              <a:latin typeface="Arial" panose="020B0604020202020204" pitchFamily="34" charset="0"/>
            </a:endParaRPr>
          </a:p>
        </p:txBody>
      </p:sp>
      <p:sp>
        <p:nvSpPr>
          <p:cNvPr id="36" name="Text Box 5"/>
          <p:cNvSpPr txBox="1"/>
          <p:nvPr/>
        </p:nvSpPr>
        <p:spPr>
          <a:xfrm>
            <a:off x="2188343" y="3862310"/>
            <a:ext cx="63544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Mercado de </a:t>
            </a:r>
            <a:r>
              <a:rPr lang="en-US" altLang="es-ES_tradnl" sz="20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sym typeface="+mn-ea"/>
              </a:rPr>
              <a:t>Valores</a:t>
            </a:r>
            <a:endParaRPr lang="en-US" altLang="es-ES_tradnl" sz="2000" b="1" dirty="0">
              <a:solidFill>
                <a:schemeClr val="tx1"/>
              </a:solidFill>
              <a:effectLst/>
              <a:latin typeface="Arial" panose="020B0604020202020204" pitchFamily="34" charset="0"/>
              <a:sym typeface="+mn-ea"/>
            </a:endParaRPr>
          </a:p>
        </p:txBody>
      </p:sp>
      <p:sp>
        <p:nvSpPr>
          <p:cNvPr id="37" name="4 Rectángulo"/>
          <p:cNvSpPr/>
          <p:nvPr/>
        </p:nvSpPr>
        <p:spPr>
          <a:xfrm>
            <a:off x="2188343" y="4261090"/>
            <a:ext cx="7616839" cy="161582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Renta Fija.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_tradnl" dirty="0">
                <a:latin typeface="Arial" panose="020B0604020202020204" pitchFamily="34" charset="0"/>
              </a:rPr>
              <a:t>Renta Variable.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" dirty="0">
                <a:latin typeface="Arial" panose="020B0604020202020204" pitchFamily="34" charset="0"/>
              </a:rPr>
              <a:t>Fondos Patrimoniales de Inversión.</a:t>
            </a:r>
          </a:p>
          <a:p>
            <a:pPr marL="285750" indent="-285750" algn="just" defTabSz="0">
              <a:buClr>
                <a:schemeClr val="tx1"/>
              </a:buClr>
              <a:buFont typeface="Wingdings" panose="05000000000000000000" charset="0"/>
              <a:buChar char=""/>
            </a:pPr>
            <a:r>
              <a:rPr lang="es-ES" dirty="0">
                <a:latin typeface="Arial" panose="020B0604020202020204" pitchFamily="34" charset="0"/>
              </a:rPr>
              <a:t>Mercado de Futuros.</a:t>
            </a:r>
          </a:p>
          <a:p>
            <a:pPr marL="285750" indent="-285750" algn="just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s-ES" dirty="0"/>
          </a:p>
        </p:txBody>
      </p:sp>
      <p:sp>
        <p:nvSpPr>
          <p:cNvPr id="38" name="Rectángulo 37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8736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9" name="TextBox 12"/>
          <p:cNvSpPr txBox="1"/>
          <p:nvPr>
            <p:custDataLst>
              <p:tags r:id="rId1"/>
            </p:custDataLst>
          </p:nvPr>
        </p:nvSpPr>
        <p:spPr>
          <a:xfrm>
            <a:off x="765810" y="2374265"/>
            <a:ext cx="7432675" cy="692785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indent="0">
              <a:spcBef>
                <a:spcPts val="770"/>
              </a:spcBef>
              <a:buSzPct val="100000"/>
              <a:buFont typeface="Verdana" panose="020B0604030504040204"/>
              <a:buNone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rentabilidad del instrumento es conocida al momento de su adquisicion</a:t>
            </a:r>
            <a:r>
              <a:rPr lang="en-US" altLang="es-ES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endParaRPr lang="es-E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8 Rectángulo redondeado"/>
          <p:cNvSpPr/>
          <p:nvPr/>
        </p:nvSpPr>
        <p:spPr>
          <a:xfrm>
            <a:off x="1491660" y="1778625"/>
            <a:ext cx="1780297" cy="344761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s-ES" b="1" dirty="0" err="1"/>
              <a:t>Renta</a:t>
            </a:r>
            <a:r>
              <a:rPr lang="en-US" altLang="es-ES" b="1" dirty="0"/>
              <a:t> </a:t>
            </a:r>
            <a:r>
              <a:rPr lang="en-US" altLang="es-ES" b="1" dirty="0" err="1"/>
              <a:t>Fija</a:t>
            </a:r>
            <a:r>
              <a:rPr lang="en-US" altLang="es-ES" dirty="0"/>
              <a:t> </a:t>
            </a:r>
          </a:p>
        </p:txBody>
      </p:sp>
      <p:sp>
        <p:nvSpPr>
          <p:cNvPr id="11" name="TextBox 12"/>
          <p:cNvSpPr txBox="1"/>
          <p:nvPr>
            <p:custDataLst>
              <p:tags r:id="rId2"/>
            </p:custDataLst>
          </p:nvPr>
        </p:nvSpPr>
        <p:spPr>
          <a:xfrm>
            <a:off x="765810" y="3580862"/>
            <a:ext cx="5388545" cy="140640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algn="just">
              <a:spcBef>
                <a:spcPts val="770"/>
              </a:spcBef>
              <a:buSzPct val="100000"/>
            </a:pPr>
            <a:r>
              <a:rPr lang="es-PY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título representativo de deuda de una empresa o institución, mediante el cual la misma se obliga a pagar al tenedor del mismo un capital definido bajo unas condiciones específicas</a:t>
            </a:r>
          </a:p>
          <a:p>
            <a:pPr marL="182880" indent="-182880" algn="just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endParaRPr lang="es-ES" sz="1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8782" y="3067050"/>
            <a:ext cx="1803175" cy="39360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es-E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Bonos</a:t>
            </a:r>
          </a:p>
        </p:txBody>
      </p:sp>
      <p:sp>
        <p:nvSpPr>
          <p:cNvPr id="13" name="Rectangle 16"/>
          <p:cNvSpPr/>
          <p:nvPr/>
        </p:nvSpPr>
        <p:spPr>
          <a:xfrm>
            <a:off x="1366004" y="4857476"/>
            <a:ext cx="2031608" cy="8094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es-E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Quienes pueden emitir Bonos?</a:t>
            </a:r>
          </a:p>
        </p:txBody>
      </p:sp>
      <p:sp>
        <p:nvSpPr>
          <p:cNvPr id="14" name="TextBox 18"/>
          <p:cNvSpPr txBox="1"/>
          <p:nvPr>
            <p:custDataLst>
              <p:tags r:id="rId3"/>
            </p:custDataLst>
          </p:nvPr>
        </p:nvSpPr>
        <p:spPr>
          <a:xfrm>
            <a:off x="4101385" y="4815840"/>
            <a:ext cx="2031608" cy="2042160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Gobiernos 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Municipalidades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Corporaciones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Bancos</a:t>
            </a:r>
          </a:p>
          <a:p>
            <a:pPr indent="0">
              <a:spcBef>
                <a:spcPts val="770"/>
              </a:spcBef>
              <a:buSzPct val="100000"/>
              <a:buFont typeface="Verdana" panose="020B0604030504040204"/>
              <a:buNone/>
            </a:pPr>
            <a:endParaRPr lang="en-US" alt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9531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H="1">
            <a:off x="10016199" y="0"/>
            <a:ext cx="1" cy="68580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0" y="1461285"/>
            <a:ext cx="10016199" cy="1934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ítulo 1"/>
          <p:cNvSpPr txBox="1">
            <a:spLocks/>
          </p:cNvSpPr>
          <p:nvPr/>
        </p:nvSpPr>
        <p:spPr>
          <a:xfrm>
            <a:off x="281353" y="1550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Opciones de Inversión del Mercado de Valores</a:t>
            </a:r>
          </a:p>
        </p:txBody>
      </p:sp>
      <p:sp>
        <p:nvSpPr>
          <p:cNvPr id="15" name="Rectangle 11"/>
          <p:cNvSpPr/>
          <p:nvPr/>
        </p:nvSpPr>
        <p:spPr>
          <a:xfrm>
            <a:off x="4121624" y="1916626"/>
            <a:ext cx="1772952" cy="4282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es-E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Bonos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42424" y="3749453"/>
            <a:ext cx="3873305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Fija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Flotante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Amortizables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Bono o al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vencimiento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(Bullet).</a:t>
            </a:r>
          </a:p>
          <a:p>
            <a:pPr marL="137160" indent="-137160">
              <a:spcBef>
                <a:spcPts val="578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o sin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cupones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6439485" y="3534009"/>
            <a:ext cx="3873305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Corporativos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-182880">
              <a:spcBef>
                <a:spcPts val="770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Tesoro.</a:t>
            </a:r>
          </a:p>
          <a:p>
            <a:pPr marL="137160" indent="-137160">
              <a:spcBef>
                <a:spcPts val="578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Financieros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" indent="-137160">
              <a:spcBef>
                <a:spcPts val="578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Subordinados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" indent="-137160">
              <a:spcBef>
                <a:spcPts val="578"/>
              </a:spcBef>
              <a:buSzPct val="100000"/>
              <a:buFont typeface="Verdana" panose="020B0604030504040204"/>
              <a:buChar char="•"/>
            </a:pP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Títulos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E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Crédito</a:t>
            </a:r>
            <a:r>
              <a:rPr lang="en-US" altLang="es-E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Rectángulo 16"/>
          <p:cNvSpPr/>
          <p:nvPr/>
        </p:nvSpPr>
        <p:spPr>
          <a:xfrm flipV="1">
            <a:off x="8496887" y="6554150"/>
            <a:ext cx="1308295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20735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6705052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6705052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55368719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67050523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6705052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55368719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5536871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553687196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704</Words>
  <Application>Microsoft Office PowerPoint</Application>
  <PresentationFormat>Panorámica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Verdana</vt:lpstr>
      <vt:lpstr>Wingdings</vt:lpstr>
      <vt:lpstr>Tema de Office</vt:lpstr>
      <vt:lpstr>El mercado de Valores como mecanismo de Ahorro e Inversión</vt:lpstr>
      <vt:lpstr>Contenido</vt:lpstr>
      <vt:lpstr>Presentación de PowerPoint</vt:lpstr>
      <vt:lpstr>Participantes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mercado de Valores como mecanismo de Ahorro e Inversión</dc:title>
  <dc:creator>Fernando Lugo López</dc:creator>
  <cp:lastModifiedBy>CNV</cp:lastModifiedBy>
  <cp:revision>23</cp:revision>
  <dcterms:created xsi:type="dcterms:W3CDTF">2021-03-20T22:36:04Z</dcterms:created>
  <dcterms:modified xsi:type="dcterms:W3CDTF">2021-03-22T13:51:45Z</dcterms:modified>
</cp:coreProperties>
</file>